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4"/>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90" r:id="rId18"/>
    <p:sldId id="291" r:id="rId19"/>
    <p:sldId id="393" r:id="rId20"/>
    <p:sldId id="292" r:id="rId21"/>
    <p:sldId id="293" r:id="rId22"/>
    <p:sldId id="275" r:id="rId23"/>
    <p:sldId id="276" r:id="rId24"/>
    <p:sldId id="277" r:id="rId25"/>
    <p:sldId id="278" r:id="rId26"/>
    <p:sldId id="279" r:id="rId27"/>
    <p:sldId id="280" r:id="rId28"/>
    <p:sldId id="394" r:id="rId29"/>
    <p:sldId id="281" r:id="rId30"/>
    <p:sldId id="282" r:id="rId31"/>
    <p:sldId id="283" r:id="rId32"/>
    <p:sldId id="284" r:id="rId33"/>
    <p:sldId id="285" r:id="rId34"/>
    <p:sldId id="294" r:id="rId35"/>
    <p:sldId id="295" r:id="rId36"/>
    <p:sldId id="395"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96" r:id="rId65"/>
    <p:sldId id="326"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1" r:id="rId79"/>
    <p:sldId id="342" r:id="rId80"/>
    <p:sldId id="392" r:id="rId81"/>
    <p:sldId id="397" r:id="rId82"/>
    <p:sldId id="398" r:id="rId83"/>
    <p:sldId id="345" r:id="rId84"/>
    <p:sldId id="347" r:id="rId85"/>
    <p:sldId id="348" r:id="rId86"/>
    <p:sldId id="349" r:id="rId87"/>
    <p:sldId id="350" r:id="rId88"/>
    <p:sldId id="351" r:id="rId89"/>
    <p:sldId id="352" r:id="rId90"/>
    <p:sldId id="354" r:id="rId91"/>
    <p:sldId id="355" r:id="rId92"/>
    <p:sldId id="399" r:id="rId93"/>
    <p:sldId id="388" r:id="rId94"/>
    <p:sldId id="358" r:id="rId95"/>
    <p:sldId id="359" r:id="rId96"/>
    <p:sldId id="361" r:id="rId97"/>
    <p:sldId id="362" r:id="rId98"/>
    <p:sldId id="363" r:id="rId99"/>
    <p:sldId id="390" r:id="rId100"/>
    <p:sldId id="391" r:id="rId101"/>
    <p:sldId id="400" r:id="rId102"/>
    <p:sldId id="298" r:id="rId103"/>
  </p:sldIdLst>
  <p:sldSz cx="9144000" cy="6858000" type="screen4x3"/>
  <p:notesSz cx="6858000" cy="9144000"/>
  <p:embeddedFontLst>
    <p:embeddedFont>
      <p:font typeface="Arial Black" panose="020B0A04020102020204" pitchFamily="34" charset="0"/>
      <p:regular r:id="rId105"/>
      <p:bold r:id="rId106"/>
    </p:embeddedFont>
    <p:embeddedFont>
      <p:font typeface="Consolas" panose="020B0609020204030204" pitchFamily="49" charset="0"/>
      <p:regular r:id="rId107"/>
      <p:bold r:id="rId108"/>
      <p:italic r:id="rId109"/>
      <p:boldItalic r:id="rId110"/>
    </p:embeddedFont>
    <p:embeddedFont>
      <p:font typeface="CordiaUPC" panose="020B0304020202020204" pitchFamily="34" charset="-34"/>
      <p:regular r:id="rId111"/>
      <p:bold r:id="rId112"/>
      <p:italic r:id="rId113"/>
      <p:boldItalic r:id="rId114"/>
    </p:embeddedFont>
    <p:embeddedFont>
      <p:font typeface="Helvetica" panose="020B0604020202020204" pitchFamily="34" charset="0"/>
      <p:regular r:id="rId115"/>
      <p:bold r:id="rId116"/>
      <p:italic r:id="rId117"/>
      <p:boldItalic r:id="rId1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4" roundtripDataSignature="AMtx7mhMj8SAT0ipyy4+wcGmBFmu9KFV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9D9E3C-3014-4083-8B21-9C5CD370775C}">
  <a:tblStyle styleId="{F09D9E3C-3014-4083-8B21-9C5CD370775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272" autoAdjust="0"/>
  </p:normalViewPr>
  <p:slideViewPr>
    <p:cSldViewPr snapToGrid="0">
      <p:cViewPr varScale="1">
        <p:scale>
          <a:sx n="94" d="100"/>
          <a:sy n="94" d="100"/>
        </p:scale>
        <p:origin x="21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9.fntdata"/><Relationship Id="rId118" Type="http://schemas.openxmlformats.org/officeDocument/2006/relationships/font" Target="fonts/font14.fntdata"/><Relationship Id="rId134" Type="http://customschemas.google.com/relationships/presentationmetadata" Target="meta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0.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2.fntdata"/><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4" name="Google Shape;1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22" name="Google Shape;22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9" name="Google Shape;22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sr-Latn-RS" dirty="0"/>
              <a:t>python 02_cyr.py</a:t>
            </a:r>
            <a:endParaRPr dirty="0"/>
          </a:p>
        </p:txBody>
      </p:sp>
      <p:sp>
        <p:nvSpPr>
          <p:cNvPr id="235" name="Google Shape;2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242" name="Google Shape;24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sr-Latn-RS" dirty="0"/>
              <a:t>Nije append jedina metoda, logicno, moze i insert, ali onda se navodi i mjesto gdje se insertuje.</a:t>
            </a:r>
            <a:endParaRPr lang="en-US" dirty="0"/>
          </a:p>
          <a:p>
            <a:pPr marL="0" lvl="0" indent="0" algn="l" rtl="0">
              <a:lnSpc>
                <a:spcPct val="100000"/>
              </a:lnSpc>
              <a:spcBef>
                <a:spcPts val="360"/>
              </a:spcBef>
              <a:spcAft>
                <a:spcPts val="0"/>
              </a:spcAft>
              <a:buSzPts val="1400"/>
              <a:buNone/>
            </a:pPr>
            <a:r>
              <a:rPr lang="en-US" dirty="0" err="1"/>
              <a:t>Potraziti</a:t>
            </a:r>
            <a:r>
              <a:rPr lang="en-US" dirty="0"/>
              <a:t> </a:t>
            </a:r>
            <a:r>
              <a:rPr lang="en-US" dirty="0" err="1"/>
              <a:t>nacine</a:t>
            </a:r>
            <a:r>
              <a:rPr lang="en-US" dirty="0"/>
              <a:t> </a:t>
            </a:r>
            <a:r>
              <a:rPr lang="en-US" dirty="0" err="1"/>
              <a:t>brisanja</a:t>
            </a:r>
            <a:r>
              <a:rPr lang="en-US" dirty="0"/>
              <a:t> remove, del </a:t>
            </a:r>
            <a:r>
              <a:rPr lang="en-US" dirty="0" err="1"/>
              <a:t>i</a:t>
            </a:r>
            <a:r>
              <a:rPr lang="en-US" dirty="0"/>
              <a:t> pop. </a:t>
            </a:r>
            <a:r>
              <a:rPr lang="en-US" dirty="0" err="1"/>
              <a:t>Svaka</a:t>
            </a:r>
            <a:r>
              <a:rPr lang="en-US" dirty="0"/>
              <a:t> </a:t>
            </a:r>
            <a:r>
              <a:rPr lang="en-US" dirty="0" err="1"/>
              <a:t>radi</a:t>
            </a:r>
            <a:r>
              <a:rPr lang="en-US" dirty="0"/>
              <a:t> </a:t>
            </a:r>
            <a:r>
              <a:rPr lang="en-US" dirty="0" err="1"/>
              <a:t>na</a:t>
            </a:r>
            <a:r>
              <a:rPr lang="en-US" dirty="0"/>
              <a:t> </a:t>
            </a:r>
            <a:r>
              <a:rPr lang="en-US" dirty="0" err="1"/>
              <a:t>svoj</a:t>
            </a:r>
            <a:r>
              <a:rPr lang="en-US" dirty="0"/>
              <a:t> </a:t>
            </a:r>
            <a:r>
              <a:rPr lang="en-US" dirty="0" err="1"/>
              <a:t>nacin</a:t>
            </a:r>
            <a:endParaRPr dirty="0"/>
          </a:p>
        </p:txBody>
      </p:sp>
      <p:sp>
        <p:nvSpPr>
          <p:cNvPr id="248" name="Google Shape;2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sr-Latn-RS" dirty="0"/>
              <a:t>Nepromjenjive liste!</a:t>
            </a:r>
            <a:endParaRPr lang="en-US" dirty="0"/>
          </a:p>
          <a:p>
            <a:pPr marL="0" lvl="0" indent="0" algn="l" rtl="0">
              <a:lnSpc>
                <a:spcPct val="100000"/>
              </a:lnSpc>
              <a:spcBef>
                <a:spcPts val="360"/>
              </a:spcBef>
              <a:spcAft>
                <a:spcPts val="0"/>
              </a:spcAft>
              <a:buSzPts val="1400"/>
              <a:buNone/>
            </a:pPr>
            <a:r>
              <a:rPr lang="en-US" dirty="0"/>
              <a:t>Ovo </a:t>
            </a:r>
            <a:r>
              <a:rPr lang="en-US" dirty="0" err="1"/>
              <a:t>sto</a:t>
            </a:r>
            <a:r>
              <a:rPr lang="en-US" dirty="0"/>
              <a:t> </a:t>
            </a:r>
            <a:r>
              <a:rPr lang="en-US" dirty="0" err="1"/>
              <a:t>moze</a:t>
            </a:r>
            <a:r>
              <a:rPr lang="en-US" dirty="0"/>
              <a:t> da se </a:t>
            </a:r>
            <a:r>
              <a:rPr lang="en-US" dirty="0" err="1"/>
              <a:t>doda</a:t>
            </a:r>
            <a:r>
              <a:rPr lang="en-US" dirty="0"/>
              <a:t>, to je </a:t>
            </a:r>
            <a:r>
              <a:rPr lang="en-US" dirty="0" err="1"/>
              <a:t>ustvari</a:t>
            </a:r>
            <a:r>
              <a:rPr lang="en-US" dirty="0"/>
              <a:t> nova </a:t>
            </a:r>
            <a:r>
              <a:rPr lang="en-US" dirty="0" err="1"/>
              <a:t>napravljena</a:t>
            </a:r>
            <a:r>
              <a:rPr lang="en-US" dirty="0"/>
              <a:t> TORKA!</a:t>
            </a:r>
          </a:p>
          <a:p>
            <a:pPr marL="0" lvl="0" indent="0" algn="l" rtl="0">
              <a:lnSpc>
                <a:spcPct val="100000"/>
              </a:lnSpc>
              <a:spcBef>
                <a:spcPts val="360"/>
              </a:spcBef>
              <a:spcAft>
                <a:spcPts val="0"/>
              </a:spcAft>
              <a:buSzPts val="1400"/>
              <a:buNone/>
            </a:pPr>
            <a:r>
              <a:rPr lang="en-US" dirty="0" err="1"/>
              <a:t>Ako</a:t>
            </a:r>
            <a:r>
              <a:rPr lang="en-US" dirty="0"/>
              <a:t> </a:t>
            </a:r>
            <a:r>
              <a:rPr lang="en-US" dirty="0" err="1"/>
              <a:t>hoces</a:t>
            </a:r>
            <a:r>
              <a:rPr lang="en-US" dirty="0"/>
              <a:t> </a:t>
            </a:r>
            <a:r>
              <a:rPr lang="en-US" dirty="0" err="1"/>
              <a:t>brisati</a:t>
            </a:r>
            <a:r>
              <a:rPr lang="en-US" dirty="0"/>
              <a:t> </a:t>
            </a:r>
            <a:r>
              <a:rPr lang="en-US" dirty="0" err="1"/>
              <a:t>ili</a:t>
            </a:r>
            <a:r>
              <a:rPr lang="en-US" dirty="0"/>
              <a:t> </a:t>
            </a:r>
            <a:r>
              <a:rPr lang="en-US" dirty="0" err="1"/>
              <a:t>mijenjati</a:t>
            </a:r>
            <a:r>
              <a:rPr lang="en-US" dirty="0"/>
              <a:t>, </a:t>
            </a:r>
            <a:r>
              <a:rPr lang="en-US" dirty="0" err="1"/>
              <a:t>moras</a:t>
            </a:r>
            <a:r>
              <a:rPr lang="en-US" dirty="0"/>
              <a:t> </a:t>
            </a:r>
            <a:r>
              <a:rPr lang="en-US" dirty="0" err="1"/>
              <a:t>pretvoriti</a:t>
            </a:r>
            <a:r>
              <a:rPr lang="en-US" dirty="0"/>
              <a:t> u </a:t>
            </a:r>
            <a:r>
              <a:rPr lang="en-US" dirty="0" err="1"/>
              <a:t>listu</a:t>
            </a:r>
            <a:r>
              <a:rPr lang="en-US" dirty="0"/>
              <a:t>, </a:t>
            </a:r>
            <a:r>
              <a:rPr lang="en-US" dirty="0" err="1"/>
              <a:t>izbaciti</a:t>
            </a:r>
            <a:r>
              <a:rPr lang="en-US" dirty="0"/>
              <a:t>, </a:t>
            </a:r>
            <a:r>
              <a:rPr lang="en-US" dirty="0" err="1"/>
              <a:t>dodati</a:t>
            </a:r>
            <a:r>
              <a:rPr lang="en-US" dirty="0"/>
              <a:t>, </a:t>
            </a:r>
            <a:r>
              <a:rPr lang="en-US" dirty="0" err="1"/>
              <a:t>izmijeniti</a:t>
            </a:r>
            <a:r>
              <a:rPr lang="en-US" dirty="0"/>
              <a:t>, pa </a:t>
            </a:r>
            <a:r>
              <a:rPr lang="en-US" dirty="0" err="1"/>
              <a:t>vratiti</a:t>
            </a:r>
            <a:r>
              <a:rPr lang="en-US" dirty="0"/>
              <a:t> u tuple</a:t>
            </a:r>
          </a:p>
          <a:p>
            <a:pPr marL="0" lvl="0" indent="0" algn="l" rtl="0">
              <a:lnSpc>
                <a:spcPct val="100000"/>
              </a:lnSpc>
              <a:spcBef>
                <a:spcPts val="360"/>
              </a:spcBef>
              <a:spcAft>
                <a:spcPts val="0"/>
              </a:spcAft>
              <a:buSzPts val="1400"/>
              <a:buNone/>
            </a:pPr>
            <a:endParaRPr dirty="0"/>
          </a:p>
        </p:txBody>
      </p:sp>
      <p:sp>
        <p:nvSpPr>
          <p:cNvPr id="255" name="Google Shape;25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a:t>python 03_rijecnici.py</a:t>
            </a:r>
          </a:p>
          <a:p>
            <a:pPr marL="0" lvl="0" indent="0" algn="l" rtl="0">
              <a:lnSpc>
                <a:spcPct val="100000"/>
              </a:lnSpc>
              <a:spcBef>
                <a:spcPts val="360"/>
              </a:spcBef>
              <a:spcAft>
                <a:spcPts val="0"/>
              </a:spcAft>
              <a:buSzPts val="1400"/>
              <a:buNone/>
            </a:pPr>
            <a:r>
              <a:rPr lang="en-US" dirty="0"/>
              <a:t>Kao </a:t>
            </a:r>
            <a:r>
              <a:rPr lang="en-US" dirty="0" err="1"/>
              <a:t>sto</a:t>
            </a:r>
            <a:r>
              <a:rPr lang="en-US" dirty="0"/>
              <a:t> se </a:t>
            </a:r>
            <a:r>
              <a:rPr lang="en-US" dirty="0" err="1"/>
              <a:t>vidi</a:t>
            </a:r>
            <a:r>
              <a:rPr lang="en-US" dirty="0"/>
              <a:t>, </a:t>
            </a:r>
            <a:r>
              <a:rPr lang="en-US" dirty="0" err="1"/>
              <a:t>novi</a:t>
            </a:r>
            <a:r>
              <a:rPr lang="en-US" dirty="0"/>
              <a:t> element se </a:t>
            </a:r>
            <a:r>
              <a:rPr lang="en-US" dirty="0" err="1"/>
              <a:t>dodaje</a:t>
            </a:r>
            <a:r>
              <a:rPr lang="en-US" dirty="0"/>
              <a:t> </a:t>
            </a:r>
            <a:r>
              <a:rPr lang="en-US" dirty="0" err="1"/>
              <a:t>kada</a:t>
            </a:r>
            <a:r>
              <a:rPr lang="en-US" dirty="0"/>
              <a:t> </a:t>
            </a:r>
            <a:r>
              <a:rPr lang="en-US" dirty="0" err="1"/>
              <a:t>nekom</a:t>
            </a:r>
            <a:r>
              <a:rPr lang="en-US" dirty="0"/>
              <a:t> </a:t>
            </a:r>
            <a:r>
              <a:rPr lang="en-US" dirty="0" err="1"/>
              <a:t>kljucu</a:t>
            </a:r>
            <a:r>
              <a:rPr lang="en-US" dirty="0"/>
              <a:t> (u </a:t>
            </a:r>
            <a:r>
              <a:rPr lang="en-US" dirty="0" err="1"/>
              <a:t>ovom</a:t>
            </a:r>
            <a:r>
              <a:rPr lang="en-US" dirty="0"/>
              <a:t> </a:t>
            </a:r>
            <a:r>
              <a:rPr lang="en-US" dirty="0" err="1"/>
              <a:t>slucaju</a:t>
            </a:r>
            <a:r>
              <a:rPr lang="en-US" dirty="0"/>
              <a:t> </a:t>
            </a:r>
            <a:r>
              <a:rPr lang="en-US" i="1" dirty="0" err="1"/>
              <a:t>povrsina</a:t>
            </a:r>
            <a:r>
              <a:rPr lang="en-US" i="0" dirty="0"/>
              <a:t>) </a:t>
            </a:r>
            <a:r>
              <a:rPr lang="en-US" i="0" dirty="0" err="1"/>
              <a:t>dodijelimo</a:t>
            </a:r>
            <a:r>
              <a:rPr lang="en-US" i="0" dirty="0"/>
              <a:t> </a:t>
            </a:r>
            <a:r>
              <a:rPr lang="en-US" i="0" dirty="0" err="1"/>
              <a:t>vrijednost</a:t>
            </a:r>
            <a:r>
              <a:rPr lang="en-US" i="0" dirty="0"/>
              <a:t>. – UKOLIKO VEC NE POSTOJI DATI KLJUC – </a:t>
            </a:r>
            <a:r>
              <a:rPr lang="en-US" i="0" dirty="0" err="1"/>
              <a:t>Ukoliko</a:t>
            </a:r>
            <a:r>
              <a:rPr lang="en-US" i="0" dirty="0"/>
              <a:t> </a:t>
            </a:r>
            <a:r>
              <a:rPr lang="en-US" i="0" dirty="0" err="1"/>
              <a:t>postoji</a:t>
            </a:r>
            <a:r>
              <a:rPr lang="en-US" i="0" dirty="0"/>
              <a:t>, </a:t>
            </a:r>
            <a:r>
              <a:rPr lang="en-US" i="0" dirty="0" err="1"/>
              <a:t>mijenja</a:t>
            </a:r>
            <a:r>
              <a:rPr lang="en-US" i="0" dirty="0"/>
              <a:t> se </a:t>
            </a:r>
            <a:r>
              <a:rPr lang="en-US" i="0" dirty="0" err="1"/>
              <a:t>vrijednost</a:t>
            </a:r>
            <a:r>
              <a:rPr lang="en-US" i="0" dirty="0"/>
              <a:t> – </a:t>
            </a:r>
            <a:r>
              <a:rPr lang="en-US" i="0" dirty="0" err="1"/>
              <a:t>logicno</a:t>
            </a:r>
            <a:r>
              <a:rPr lang="en-US" i="0" dirty="0"/>
              <a:t>.</a:t>
            </a:r>
          </a:p>
          <a:p>
            <a:pPr marL="0" lvl="0" indent="0" algn="l" rtl="0">
              <a:lnSpc>
                <a:spcPct val="100000"/>
              </a:lnSpc>
              <a:spcBef>
                <a:spcPts val="360"/>
              </a:spcBef>
              <a:spcAft>
                <a:spcPts val="0"/>
              </a:spcAft>
              <a:buSzPts val="1400"/>
              <a:buNone/>
            </a:pPr>
            <a:endParaRPr i="0" dirty="0"/>
          </a:p>
        </p:txBody>
      </p:sp>
      <p:sp>
        <p:nvSpPr>
          <p:cNvPr id="261" name="Google Shape;26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a:t>Ovo </a:t>
            </a:r>
            <a:r>
              <a:rPr lang="en-US" dirty="0" err="1"/>
              <a:t>smo</a:t>
            </a:r>
            <a:r>
              <a:rPr lang="en-US" dirty="0"/>
              <a:t> </a:t>
            </a:r>
            <a:r>
              <a:rPr lang="en-US" dirty="0" err="1"/>
              <a:t>vec</a:t>
            </a:r>
            <a:r>
              <a:rPr lang="en-US" dirty="0"/>
              <a:t> </a:t>
            </a:r>
            <a:r>
              <a:rPr lang="en-US" dirty="0" err="1"/>
              <a:t>vidjeli</a:t>
            </a:r>
            <a:r>
              <a:rPr lang="en-US" dirty="0"/>
              <a:t> </a:t>
            </a:r>
            <a:r>
              <a:rPr lang="en-US" dirty="0" err="1"/>
              <a:t>na</a:t>
            </a:r>
            <a:r>
              <a:rPr lang="en-US" dirty="0"/>
              <a:t>  </a:t>
            </a:r>
            <a:r>
              <a:rPr lang="en-US" dirty="0" err="1"/>
              <a:t>pocetku</a:t>
            </a:r>
            <a:r>
              <a:rPr lang="en-US" dirty="0"/>
              <a:t>. Nova </a:t>
            </a:r>
            <a:r>
              <a:rPr lang="en-US" dirty="0" err="1"/>
              <a:t>stvar</a:t>
            </a:r>
            <a:r>
              <a:rPr lang="en-US" dirty="0"/>
              <a:t> je </a:t>
            </a:r>
            <a:r>
              <a:rPr lang="en-US" b="1" dirty="0" err="1"/>
              <a:t>brisanje</a:t>
            </a:r>
            <a:r>
              <a:rPr lang="en-US" dirty="0"/>
              <a:t>.</a:t>
            </a:r>
            <a:endParaRPr dirty="0"/>
          </a:p>
        </p:txBody>
      </p:sp>
      <p:sp>
        <p:nvSpPr>
          <p:cNvPr id="378" name="Google Shape;37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3432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err="1"/>
              <a:t>Igrati</a:t>
            </a:r>
            <a:r>
              <a:rPr lang="en-US" dirty="0"/>
              <a:t> se </a:t>
            </a:r>
            <a:r>
              <a:rPr lang="en-US" dirty="0" err="1"/>
              <a:t>malo</a:t>
            </a:r>
            <a:r>
              <a:rPr lang="en-US" dirty="0"/>
              <a:t> </a:t>
            </a:r>
            <a:r>
              <a:rPr lang="en-US" dirty="0" err="1"/>
              <a:t>sa</a:t>
            </a:r>
            <a:r>
              <a:rPr lang="en-US" dirty="0"/>
              <a:t> </a:t>
            </a:r>
            <a:r>
              <a:rPr lang="en-US" dirty="0" err="1"/>
              <a:t>ovim</a:t>
            </a:r>
            <a:endParaRPr lang="en-US" dirty="0"/>
          </a:p>
          <a:p>
            <a:pPr marL="0" lvl="0" indent="0" algn="l" rtl="0">
              <a:lnSpc>
                <a:spcPct val="100000"/>
              </a:lnSpc>
              <a:spcBef>
                <a:spcPts val="360"/>
              </a:spcBef>
              <a:spcAft>
                <a:spcPts val="0"/>
              </a:spcAft>
              <a:buSzPts val="1400"/>
              <a:buNone/>
            </a:pPr>
            <a:endParaRPr dirty="0"/>
          </a:p>
        </p:txBody>
      </p:sp>
      <p:sp>
        <p:nvSpPr>
          <p:cNvPr id="387" name="Google Shape;3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8800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Nije</a:t>
            </a:r>
            <a:r>
              <a:rPr lang="en-US" dirty="0"/>
              <a:t> append </a:t>
            </a:r>
            <a:r>
              <a:rPr lang="en-US" dirty="0" err="1"/>
              <a:t>niti</a:t>
            </a:r>
            <a:r>
              <a:rPr lang="en-US" dirty="0"/>
              <a:t> insert </a:t>
            </a:r>
            <a:r>
              <a:rPr lang="en-US" dirty="0" err="1"/>
              <a:t>nego</a:t>
            </a:r>
            <a:r>
              <a:rPr lang="en-US" dirty="0"/>
              <a:t> add()</a:t>
            </a:r>
          </a:p>
          <a:p>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211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0" name="Google Shape;1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5" name="Google Shape;39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2451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a:t>Skupovi.py </a:t>
            </a:r>
          </a:p>
          <a:p>
            <a:pPr marL="0" lvl="0" indent="0" algn="l" rtl="0">
              <a:lnSpc>
                <a:spcPct val="100000"/>
              </a:lnSpc>
              <a:spcBef>
                <a:spcPts val="360"/>
              </a:spcBef>
              <a:spcAft>
                <a:spcPts val="0"/>
              </a:spcAft>
              <a:buSzPts val="1400"/>
              <a:buNone/>
            </a:pPr>
            <a:r>
              <a:rPr lang="en-US" dirty="0" err="1"/>
              <a:t>Simetricna</a:t>
            </a:r>
            <a:r>
              <a:rPr lang="en-US" dirty="0"/>
              <a:t> </a:t>
            </a:r>
            <a:r>
              <a:rPr lang="en-US" dirty="0" err="1"/>
              <a:t>razlika</a:t>
            </a:r>
            <a:r>
              <a:rPr lang="en-US" dirty="0"/>
              <a:t> je </a:t>
            </a:r>
            <a:r>
              <a:rPr lang="en-US" dirty="0" err="1"/>
              <a:t>unija</a:t>
            </a:r>
            <a:r>
              <a:rPr lang="en-US" dirty="0"/>
              <a:t> </a:t>
            </a:r>
            <a:r>
              <a:rPr lang="en-US" dirty="0" err="1"/>
              <a:t>dvije</a:t>
            </a:r>
            <a:r>
              <a:rPr lang="en-US" dirty="0"/>
              <a:t> </a:t>
            </a:r>
            <a:r>
              <a:rPr lang="en-US" dirty="0" err="1"/>
              <a:t>razlike</a:t>
            </a:r>
            <a:endParaRPr dirty="0"/>
          </a:p>
        </p:txBody>
      </p:sp>
      <p:sp>
        <p:nvSpPr>
          <p:cNvPr id="401" name="Google Shape;40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9064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4" name="Google Shape;27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a:t>id() – </a:t>
            </a:r>
            <a:r>
              <a:rPr lang="en-US" dirty="0" err="1"/>
              <a:t>najvise</a:t>
            </a:r>
            <a:r>
              <a:rPr lang="en-US" dirty="0"/>
              <a:t> </a:t>
            </a:r>
            <a:r>
              <a:rPr lang="en-US" dirty="0" err="1"/>
              <a:t>odgovara</a:t>
            </a:r>
            <a:r>
              <a:rPr lang="en-US" dirty="0"/>
              <a:t> </a:t>
            </a:r>
            <a:r>
              <a:rPr lang="en-US" dirty="0" err="1"/>
              <a:t>memorijskoj</a:t>
            </a:r>
            <a:r>
              <a:rPr lang="en-US" dirty="0"/>
              <a:t> </a:t>
            </a:r>
            <a:r>
              <a:rPr lang="en-US" dirty="0" err="1"/>
              <a:t>lokaciji</a:t>
            </a:r>
            <a:r>
              <a:rPr lang="en-US" dirty="0"/>
              <a:t> </a:t>
            </a:r>
            <a:r>
              <a:rPr lang="en-US" dirty="0" err="1"/>
              <a:t>kao</a:t>
            </a:r>
            <a:r>
              <a:rPr lang="en-US" dirty="0"/>
              <a:t> “pointer”</a:t>
            </a:r>
          </a:p>
          <a:p>
            <a:pPr marL="0" lvl="0" indent="0" algn="l" rtl="0">
              <a:lnSpc>
                <a:spcPct val="100000"/>
              </a:lnSpc>
              <a:spcBef>
                <a:spcPts val="360"/>
              </a:spcBef>
              <a:spcAft>
                <a:spcPts val="0"/>
              </a:spcAft>
              <a:buSzPts val="1400"/>
              <a:buNone/>
            </a:pPr>
            <a:r>
              <a:rPr lang="en-US" dirty="0" err="1"/>
              <a:t>Pogledati</a:t>
            </a:r>
            <a:r>
              <a:rPr lang="en-US" dirty="0"/>
              <a:t> I </a:t>
            </a:r>
            <a:r>
              <a:rPr lang="en-US" dirty="0" err="1"/>
              <a:t>pokrenuti</a:t>
            </a:r>
            <a:r>
              <a:rPr lang="en-US" dirty="0"/>
              <a:t> 04_identitet.py</a:t>
            </a:r>
          </a:p>
          <a:p>
            <a:pPr marL="0" lvl="0" indent="0" algn="l" rtl="0">
              <a:lnSpc>
                <a:spcPct val="100000"/>
              </a:lnSpc>
              <a:spcBef>
                <a:spcPts val="360"/>
              </a:spcBef>
              <a:spcAft>
                <a:spcPts val="0"/>
              </a:spcAft>
              <a:buSzPts val="1400"/>
              <a:buNone/>
            </a:pPr>
            <a:r>
              <a:rPr lang="en-US" dirty="0" err="1"/>
              <a:t>Igrati</a:t>
            </a:r>
            <a:r>
              <a:rPr lang="en-US" dirty="0"/>
              <a:t> se </a:t>
            </a:r>
            <a:r>
              <a:rPr lang="en-US" dirty="0" err="1"/>
              <a:t>malo</a:t>
            </a:r>
            <a:r>
              <a:rPr lang="en-US" dirty="0"/>
              <a:t> </a:t>
            </a:r>
            <a:r>
              <a:rPr lang="en-US" dirty="0" err="1"/>
              <a:t>sa</a:t>
            </a:r>
            <a:r>
              <a:rPr lang="en-US" dirty="0"/>
              <a:t> </a:t>
            </a:r>
            <a:r>
              <a:rPr lang="en-US" dirty="0" err="1"/>
              <a:t>njim</a:t>
            </a:r>
            <a:r>
              <a:rPr lang="en-US" dirty="0"/>
              <a:t>.</a:t>
            </a:r>
            <a:endParaRPr dirty="0"/>
          </a:p>
        </p:txBody>
      </p:sp>
      <p:sp>
        <p:nvSpPr>
          <p:cNvPr id="280" name="Google Shape;28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err="1"/>
              <a:t>Kada</a:t>
            </a:r>
            <a:r>
              <a:rPr lang="en-US" dirty="0"/>
              <a:t> </a:t>
            </a:r>
            <a:r>
              <a:rPr lang="en-US" dirty="0" err="1"/>
              <a:t>tacno</a:t>
            </a:r>
            <a:r>
              <a:rPr lang="en-US" dirty="0"/>
              <a:t> garbage collector to </a:t>
            </a:r>
            <a:r>
              <a:rPr lang="en-US" dirty="0" err="1"/>
              <a:t>uradi,to</a:t>
            </a:r>
            <a:r>
              <a:rPr lang="en-US" dirty="0"/>
              <a:t> </a:t>
            </a:r>
            <a:r>
              <a:rPr lang="en-US" dirty="0" err="1"/>
              <a:t>niko</a:t>
            </a:r>
            <a:r>
              <a:rPr lang="en-US" dirty="0"/>
              <a:t> ne </a:t>
            </a:r>
            <a:r>
              <a:rPr lang="en-US" dirty="0" err="1"/>
              <a:t>zna</a:t>
            </a:r>
            <a:r>
              <a:rPr lang="en-US" dirty="0"/>
              <a:t> I ne </a:t>
            </a:r>
            <a:r>
              <a:rPr lang="en-US" dirty="0" err="1"/>
              <a:t>treba</a:t>
            </a:r>
            <a:r>
              <a:rPr lang="en-US" dirty="0"/>
              <a:t> se </a:t>
            </a:r>
            <a:r>
              <a:rPr lang="en-US" dirty="0" err="1"/>
              <a:t>na</a:t>
            </a:r>
            <a:r>
              <a:rPr lang="en-US" dirty="0"/>
              <a:t> to </a:t>
            </a:r>
            <a:r>
              <a:rPr lang="en-US" dirty="0" err="1"/>
              <a:t>ni</a:t>
            </a:r>
            <a:r>
              <a:rPr lang="en-US" dirty="0"/>
              <a:t> </a:t>
            </a:r>
            <a:r>
              <a:rPr lang="en-US" dirty="0" err="1"/>
              <a:t>obazirati</a:t>
            </a:r>
            <a:r>
              <a:rPr lang="en-US" dirty="0"/>
              <a:t>. Ali </a:t>
            </a:r>
            <a:r>
              <a:rPr lang="en-US" dirty="0" err="1"/>
              <a:t>nas</a:t>
            </a:r>
            <a:r>
              <a:rPr lang="en-US" dirty="0"/>
              <a:t> </a:t>
            </a:r>
            <a:r>
              <a:rPr lang="en-US" dirty="0" err="1"/>
              <a:t>ustvari</a:t>
            </a:r>
            <a:r>
              <a:rPr lang="en-US" dirty="0"/>
              <a:t> </a:t>
            </a:r>
            <a:r>
              <a:rPr lang="en-US" dirty="0" err="1"/>
              <a:t>nije</a:t>
            </a:r>
            <a:r>
              <a:rPr lang="en-US" dirty="0"/>
              <a:t> </a:t>
            </a:r>
            <a:r>
              <a:rPr lang="en-US" dirty="0" err="1"/>
              <a:t>ni</a:t>
            </a:r>
            <a:r>
              <a:rPr lang="en-US" dirty="0"/>
              <a:t> </a:t>
            </a:r>
            <a:r>
              <a:rPr lang="en-US" dirty="0" err="1"/>
              <a:t>briga</a:t>
            </a:r>
            <a:r>
              <a:rPr lang="en-US" dirty="0"/>
              <a:t>!</a:t>
            </a:r>
          </a:p>
          <a:p>
            <a:pPr marL="0" lvl="0" indent="0" algn="l" rtl="0">
              <a:lnSpc>
                <a:spcPct val="100000"/>
              </a:lnSpc>
              <a:spcBef>
                <a:spcPts val="360"/>
              </a:spcBef>
              <a:spcAft>
                <a:spcPts val="0"/>
              </a:spcAft>
              <a:buSzPts val="1400"/>
              <a:buNone/>
            </a:pPr>
            <a:r>
              <a:rPr lang="en-US" dirty="0"/>
              <a:t>PROCITATI </a:t>
            </a:r>
            <a:r>
              <a:rPr lang="en-US" dirty="0" err="1"/>
              <a:t>komentare</a:t>
            </a:r>
            <a:r>
              <a:rPr lang="en-US" dirty="0"/>
              <a:t> u </a:t>
            </a:r>
            <a:r>
              <a:rPr lang="en-US" dirty="0" err="1"/>
              <a:t>kodu</a:t>
            </a:r>
            <a:endParaRPr dirty="0"/>
          </a:p>
        </p:txBody>
      </p:sp>
      <p:sp>
        <p:nvSpPr>
          <p:cNvPr id="287" name="Google Shape;28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4" name="Google Shape;2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a:t>05_reference.py </a:t>
            </a:r>
            <a:r>
              <a:rPr lang="en-US" dirty="0" err="1"/>
              <a:t>pogledati</a:t>
            </a:r>
            <a:r>
              <a:rPr lang="en-US" dirty="0"/>
              <a:t> I </a:t>
            </a:r>
            <a:r>
              <a:rPr lang="en-US" dirty="0" err="1"/>
              <a:t>pokrenuti</a:t>
            </a:r>
            <a:r>
              <a:rPr lang="en-US" dirty="0"/>
              <a:t> ga I </a:t>
            </a:r>
            <a:r>
              <a:rPr lang="en-US" dirty="0" err="1"/>
              <a:t>promijeniti</a:t>
            </a:r>
            <a:r>
              <a:rPr lang="en-US" dirty="0"/>
              <a:t> </a:t>
            </a:r>
            <a:r>
              <a:rPr lang="en-US" dirty="0" err="1"/>
              <a:t>ponesto</a:t>
            </a:r>
            <a:r>
              <a:rPr lang="en-US" dirty="0"/>
              <a:t>, </a:t>
            </a:r>
            <a:r>
              <a:rPr lang="en-US" dirty="0" err="1"/>
              <a:t>kao</a:t>
            </a:r>
            <a:r>
              <a:rPr lang="en-US" dirty="0"/>
              <a:t> </a:t>
            </a:r>
            <a:r>
              <a:rPr lang="en-US" dirty="0" err="1"/>
              <a:t>sto</a:t>
            </a:r>
            <a:r>
              <a:rPr lang="en-US" dirty="0"/>
              <a:t> je ova </a:t>
            </a:r>
            <a:r>
              <a:rPr lang="en-US" dirty="0" err="1"/>
              <a:t>linija</a:t>
            </a:r>
            <a:r>
              <a:rPr lang="en-US" dirty="0"/>
              <a:t> b = list(a)</a:t>
            </a:r>
            <a:endParaRPr dirty="0"/>
          </a:p>
        </p:txBody>
      </p:sp>
      <p:sp>
        <p:nvSpPr>
          <p:cNvPr id="302" name="Google Shape;30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err="1"/>
              <a:t>Svako</a:t>
            </a:r>
            <a:r>
              <a:rPr lang="en-US" dirty="0"/>
              <a:t> </a:t>
            </a:r>
            <a:r>
              <a:rPr lang="en-US" dirty="0" err="1"/>
              <a:t>ima</a:t>
            </a:r>
            <a:r>
              <a:rPr lang="en-US" dirty="0"/>
              <a:t> </a:t>
            </a:r>
            <a:r>
              <a:rPr lang="en-US" dirty="0" err="1"/>
              <a:t>ista</a:t>
            </a:r>
            <a:r>
              <a:rPr lang="en-US" dirty="0"/>
              <a:t> </a:t>
            </a:r>
            <a:r>
              <a:rPr lang="en-US" dirty="0" err="1"/>
              <a:t>prava</a:t>
            </a:r>
            <a:r>
              <a:rPr lang="en-US" dirty="0"/>
              <a:t> u </a:t>
            </a:r>
            <a:r>
              <a:rPr lang="en-US" dirty="0" err="1"/>
              <a:t>Pythonu</a:t>
            </a:r>
            <a:r>
              <a:rPr lang="en-US" dirty="0"/>
              <a:t>, pa </a:t>
            </a:r>
            <a:r>
              <a:rPr lang="en-US" dirty="0" err="1"/>
              <a:t>tako</a:t>
            </a:r>
            <a:r>
              <a:rPr lang="en-US" dirty="0"/>
              <a:t> </a:t>
            </a:r>
            <a:r>
              <a:rPr lang="en-US" dirty="0" err="1"/>
              <a:t>funkcija</a:t>
            </a:r>
            <a:r>
              <a:rPr lang="en-US" dirty="0"/>
              <a:t> sqrt() se </a:t>
            </a:r>
            <a:r>
              <a:rPr lang="en-US" dirty="0" err="1"/>
              <a:t>moze</a:t>
            </a:r>
            <a:r>
              <a:rPr lang="en-US" dirty="0"/>
              <a:t> </a:t>
            </a:r>
            <a:r>
              <a:rPr lang="en-US" dirty="0" err="1"/>
              <a:t>staviti</a:t>
            </a:r>
            <a:r>
              <a:rPr lang="en-US" dirty="0"/>
              <a:t> u </a:t>
            </a:r>
            <a:r>
              <a:rPr lang="en-US" dirty="0" err="1"/>
              <a:t>listu</a:t>
            </a:r>
            <a:r>
              <a:rPr lang="en-US" dirty="0"/>
              <a:t>. </a:t>
            </a:r>
            <a:r>
              <a:rPr lang="en-US" dirty="0" err="1"/>
              <a:t>Pogledati</a:t>
            </a:r>
            <a:r>
              <a:rPr lang="en-US" dirty="0"/>
              <a:t> </a:t>
            </a:r>
            <a:r>
              <a:rPr lang="en-US" dirty="0" err="1"/>
              <a:t>primjer</a:t>
            </a:r>
            <a:r>
              <a:rPr lang="en-US" dirty="0"/>
              <a:t>. </a:t>
            </a:r>
            <a:r>
              <a:rPr lang="en-US" dirty="0" err="1"/>
              <a:t>Moze</a:t>
            </a:r>
            <a:r>
              <a:rPr lang="en-US" dirty="0"/>
              <a:t> se </a:t>
            </a:r>
            <a:r>
              <a:rPr lang="en-US" dirty="0" err="1"/>
              <a:t>reci</a:t>
            </a:r>
            <a:r>
              <a:rPr lang="en-US" dirty="0"/>
              <a:t> </a:t>
            </a:r>
            <a:r>
              <a:rPr lang="en-US" dirty="0" err="1"/>
              <a:t>i</a:t>
            </a:r>
            <a:r>
              <a:rPr lang="en-US" dirty="0"/>
              <a:t> </a:t>
            </a:r>
            <a:r>
              <a:rPr lang="en-US" b="1" dirty="0"/>
              <a:t>l[5](9)</a:t>
            </a:r>
            <a:endParaRPr b="1" dirty="0"/>
          </a:p>
        </p:txBody>
      </p:sp>
      <p:sp>
        <p:nvSpPr>
          <p:cNvPr id="310" name="Google Shape;31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Ne morate praviti unos samo napisite a </a:t>
            </a:r>
            <a:r>
              <a:rPr lang="en-US" dirty="0"/>
              <a:t>= [2,33, 5]</a:t>
            </a:r>
            <a:endParaRPr lang="sr-Latn-RS" dirty="0"/>
          </a:p>
          <a:p>
            <a:r>
              <a:rPr lang="sr-Latn-RS" dirty="0"/>
              <a:t>Kada se obrne riječnik, šta se dešava sa istim vrijednostima koji su bili pod drugim ključem?</a:t>
            </a:r>
          </a:p>
          <a:p>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1994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7" name="Google Shape;31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6" name="Google Shape;15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a:t>** je </a:t>
            </a:r>
            <a:r>
              <a:rPr lang="en-US" dirty="0" err="1"/>
              <a:t>isto</a:t>
            </a:r>
            <a:r>
              <a:rPr lang="en-US" dirty="0"/>
              <a:t> </a:t>
            </a:r>
            <a:r>
              <a:rPr lang="en-US" dirty="0" err="1"/>
              <a:t>sto</a:t>
            </a:r>
            <a:r>
              <a:rPr lang="en-US" dirty="0"/>
              <a:t> I pow() – </a:t>
            </a:r>
            <a:r>
              <a:rPr lang="en-US" dirty="0" err="1"/>
              <a:t>dizanje</a:t>
            </a:r>
            <a:r>
              <a:rPr lang="en-US" dirty="0"/>
              <a:t> </a:t>
            </a:r>
            <a:r>
              <a:rPr lang="en-US" dirty="0" err="1"/>
              <a:t>na</a:t>
            </a:r>
            <a:r>
              <a:rPr lang="en-US" dirty="0"/>
              <a:t> </a:t>
            </a:r>
            <a:r>
              <a:rPr lang="en-US" dirty="0" err="1"/>
              <a:t>stepen</a:t>
            </a:r>
            <a:endParaRPr lang="en-US" dirty="0"/>
          </a:p>
          <a:p>
            <a:pPr marL="0" lvl="0" indent="0" algn="l" rtl="0">
              <a:lnSpc>
                <a:spcPct val="100000"/>
              </a:lnSpc>
              <a:spcBef>
                <a:spcPts val="360"/>
              </a:spcBef>
              <a:spcAft>
                <a:spcPts val="0"/>
              </a:spcAft>
              <a:buSzPts val="1400"/>
              <a:buNone/>
            </a:pPr>
            <a:r>
              <a:rPr lang="en-US" dirty="0"/>
              <a:t>// je </a:t>
            </a:r>
            <a:r>
              <a:rPr lang="en-US" dirty="0" err="1"/>
              <a:t>cjelobrojno</a:t>
            </a:r>
            <a:r>
              <a:rPr lang="en-US" dirty="0"/>
              <a:t> </a:t>
            </a:r>
            <a:r>
              <a:rPr lang="en-US" dirty="0" err="1"/>
              <a:t>dijeljenje</a:t>
            </a:r>
            <a:r>
              <a:rPr lang="en-US" dirty="0"/>
              <a:t> – </a:t>
            </a:r>
            <a:r>
              <a:rPr lang="en-US" dirty="0" err="1"/>
              <a:t>isto</a:t>
            </a:r>
            <a:r>
              <a:rPr lang="en-US" dirty="0"/>
              <a:t> </a:t>
            </a:r>
            <a:r>
              <a:rPr lang="en-US" dirty="0" err="1"/>
              <a:t>sto</a:t>
            </a:r>
            <a:r>
              <a:rPr lang="en-US" dirty="0"/>
              <a:t> I floor()</a:t>
            </a:r>
            <a:endParaRPr dirty="0"/>
          </a:p>
        </p:txBody>
      </p:sp>
      <p:sp>
        <p:nvSpPr>
          <p:cNvPr id="323" name="Google Shape;32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err="1"/>
              <a:t>Probati</a:t>
            </a:r>
            <a:r>
              <a:rPr lang="en-US" dirty="0"/>
              <a:t> </a:t>
            </a:r>
            <a:r>
              <a:rPr lang="en-US" dirty="0" err="1"/>
              <a:t>sve</a:t>
            </a:r>
            <a:r>
              <a:rPr lang="en-US" dirty="0"/>
              <a:t> </a:t>
            </a:r>
            <a:r>
              <a:rPr lang="en-US" dirty="0" err="1"/>
              <a:t>ovo</a:t>
            </a:r>
            <a:r>
              <a:rPr lang="en-US" dirty="0"/>
              <a:t> </a:t>
            </a:r>
            <a:r>
              <a:rPr lang="en-US" dirty="0" err="1"/>
              <a:t>na</a:t>
            </a:r>
            <a:r>
              <a:rPr lang="en-US" dirty="0"/>
              <a:t> </a:t>
            </a:r>
            <a:r>
              <a:rPr lang="en-US" dirty="0" err="1"/>
              <a:t>nekoj</a:t>
            </a:r>
            <a:r>
              <a:rPr lang="en-US" dirty="0"/>
              <a:t> </a:t>
            </a:r>
            <a:r>
              <a:rPr lang="en-US" dirty="0" err="1"/>
              <a:t>listi</a:t>
            </a:r>
            <a:r>
              <a:rPr lang="en-US" dirty="0"/>
              <a:t> I/</a:t>
            </a:r>
            <a:r>
              <a:rPr lang="en-US" dirty="0" err="1"/>
              <a:t>ili</a:t>
            </a:r>
            <a:r>
              <a:rPr lang="en-US" dirty="0"/>
              <a:t> </a:t>
            </a:r>
            <a:r>
              <a:rPr lang="en-US" dirty="0" err="1"/>
              <a:t>stringu</a:t>
            </a:r>
            <a:endParaRPr lang="en-US" dirty="0"/>
          </a:p>
          <a:p>
            <a:pPr marL="0" lvl="0" indent="0" algn="l" rtl="0">
              <a:lnSpc>
                <a:spcPct val="100000"/>
              </a:lnSpc>
              <a:spcBef>
                <a:spcPts val="360"/>
              </a:spcBef>
              <a:spcAft>
                <a:spcPts val="0"/>
              </a:spcAft>
              <a:buSzPts val="1400"/>
              <a:buNone/>
            </a:pPr>
            <a:r>
              <a:rPr lang="en-US" dirty="0" err="1"/>
              <a:t>Narocito</a:t>
            </a:r>
            <a:r>
              <a:rPr lang="en-US" dirty="0"/>
              <a:t> </a:t>
            </a:r>
            <a:r>
              <a:rPr lang="en-US" dirty="0" err="1"/>
              <a:t>zanimljivo</a:t>
            </a:r>
            <a:r>
              <a:rPr lang="en-US" dirty="0"/>
              <a:t> je RASPAKIVANJE – </a:t>
            </a:r>
            <a:r>
              <a:rPr lang="en-US" dirty="0" err="1"/>
              <a:t>neka</a:t>
            </a:r>
            <a:r>
              <a:rPr lang="en-US" dirty="0"/>
              <a:t> je s1 </a:t>
            </a:r>
            <a:r>
              <a:rPr lang="en-US" dirty="0" err="1"/>
              <a:t>lista</a:t>
            </a:r>
            <a:r>
              <a:rPr lang="en-US" dirty="0"/>
              <a:t> od 4 </a:t>
            </a:r>
            <a:r>
              <a:rPr lang="en-US" dirty="0" err="1"/>
              <a:t>elementa</a:t>
            </a:r>
            <a:r>
              <a:rPr lang="en-US" dirty="0"/>
              <a:t> I </a:t>
            </a:r>
            <a:r>
              <a:rPr lang="en-US" dirty="0" err="1"/>
              <a:t>onda</a:t>
            </a:r>
            <a:r>
              <a:rPr lang="en-US" dirty="0"/>
              <a:t> </a:t>
            </a:r>
            <a:r>
              <a:rPr lang="en-US" dirty="0" err="1"/>
              <a:t>odstampati</a:t>
            </a:r>
            <a:r>
              <a:rPr lang="en-US" dirty="0"/>
              <a:t> </a:t>
            </a:r>
            <a:r>
              <a:rPr lang="en-US" dirty="0" err="1"/>
              <a:t>sta</a:t>
            </a:r>
            <a:r>
              <a:rPr lang="en-US" dirty="0"/>
              <a:t> je u v1, v2, …</a:t>
            </a:r>
            <a:endParaRPr dirty="0"/>
          </a:p>
        </p:txBody>
      </p:sp>
      <p:sp>
        <p:nvSpPr>
          <p:cNvPr id="329" name="Google Shape;3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err="1"/>
              <a:t>Pokrenuti</a:t>
            </a:r>
            <a:r>
              <a:rPr lang="en-US" dirty="0"/>
              <a:t> 06_ponavljanje.py </a:t>
            </a:r>
          </a:p>
          <a:p>
            <a:pPr marL="0" lvl="0" indent="0" algn="l" rtl="0">
              <a:lnSpc>
                <a:spcPct val="100000"/>
              </a:lnSpc>
              <a:spcBef>
                <a:spcPts val="360"/>
              </a:spcBef>
              <a:spcAft>
                <a:spcPts val="0"/>
              </a:spcAft>
              <a:buSzPts val="1400"/>
              <a:buNone/>
            </a:pPr>
            <a:r>
              <a:rPr lang="en-US" dirty="0"/>
              <a:t>Sta se </a:t>
            </a:r>
            <a:r>
              <a:rPr lang="en-US" dirty="0" err="1"/>
              <a:t>desilo</a:t>
            </a:r>
            <a:r>
              <a:rPr lang="en-US" dirty="0"/>
              <a:t>?</a:t>
            </a:r>
          </a:p>
          <a:p>
            <a:pPr marL="0" lvl="0" indent="0" algn="l" rtl="0">
              <a:lnSpc>
                <a:spcPct val="100000"/>
              </a:lnSpc>
              <a:spcBef>
                <a:spcPts val="360"/>
              </a:spcBef>
              <a:spcAft>
                <a:spcPts val="0"/>
              </a:spcAft>
              <a:buSzPts val="1400"/>
              <a:buNone/>
            </a:pPr>
            <a:endParaRPr dirty="0"/>
          </a:p>
        </p:txBody>
      </p:sp>
      <p:sp>
        <p:nvSpPr>
          <p:cNvPr id="335" name="Google Shape;33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err="1"/>
              <a:t>Napraviti</a:t>
            </a:r>
            <a:r>
              <a:rPr lang="en-US" dirty="0"/>
              <a:t> </a:t>
            </a:r>
            <a:r>
              <a:rPr lang="en-US" dirty="0" err="1"/>
              <a:t>svoj</a:t>
            </a:r>
            <a:r>
              <a:rPr lang="en-US" dirty="0"/>
              <a:t> </a:t>
            </a:r>
            <a:r>
              <a:rPr lang="en-US" dirty="0" err="1"/>
              <a:t>fajl</a:t>
            </a:r>
            <a:r>
              <a:rPr lang="en-US" dirty="0"/>
              <a:t> I </a:t>
            </a:r>
            <a:r>
              <a:rPr lang="en-US" dirty="0" err="1"/>
              <a:t>igrati</a:t>
            </a:r>
            <a:r>
              <a:rPr lang="en-US" dirty="0"/>
              <a:t> se </a:t>
            </a:r>
            <a:r>
              <a:rPr lang="en-US" dirty="0" err="1"/>
              <a:t>malo</a:t>
            </a:r>
            <a:r>
              <a:rPr lang="en-US" dirty="0"/>
              <a:t> </a:t>
            </a:r>
            <a:r>
              <a:rPr lang="en-US" dirty="0" err="1"/>
              <a:t>sa</a:t>
            </a:r>
            <a:r>
              <a:rPr lang="en-US" dirty="0"/>
              <a:t> </a:t>
            </a:r>
            <a:r>
              <a:rPr lang="en-US" dirty="0" err="1"/>
              <a:t>ovim</a:t>
            </a:r>
            <a:r>
              <a:rPr lang="en-US" dirty="0"/>
              <a:t>.</a:t>
            </a:r>
          </a:p>
          <a:p>
            <a:pPr marL="0" lvl="0" indent="0" algn="l" rtl="0">
              <a:lnSpc>
                <a:spcPct val="100000"/>
              </a:lnSpc>
              <a:spcBef>
                <a:spcPts val="360"/>
              </a:spcBef>
              <a:spcAft>
                <a:spcPts val="0"/>
              </a:spcAft>
              <a:buSzPts val="1400"/>
              <a:buNone/>
            </a:pPr>
            <a:r>
              <a:rPr lang="en-US" dirty="0"/>
              <a:t>Na </a:t>
            </a:r>
            <a:r>
              <a:rPr lang="en-US" dirty="0" err="1"/>
              <a:t>slici</a:t>
            </a:r>
            <a:r>
              <a:rPr lang="en-US" dirty="0"/>
              <a:t> </a:t>
            </a:r>
            <a:r>
              <a:rPr lang="en-US" dirty="0" err="1"/>
              <a:t>ispod</a:t>
            </a:r>
            <a:r>
              <a:rPr lang="en-US" dirty="0"/>
              <a:t> </a:t>
            </a:r>
            <a:r>
              <a:rPr lang="en-US" dirty="0" err="1"/>
              <a:t>su</a:t>
            </a:r>
            <a:r>
              <a:rPr lang="en-US" dirty="0"/>
              <a:t> </a:t>
            </a:r>
            <a:r>
              <a:rPr lang="en-US" dirty="0" err="1"/>
              <a:t>indeksi</a:t>
            </a:r>
            <a:r>
              <a:rPr lang="en-US" dirty="0"/>
              <a:t>: </a:t>
            </a:r>
            <a:r>
              <a:rPr lang="en-US" dirty="0" err="1"/>
              <a:t>moguce</a:t>
            </a:r>
            <a:r>
              <a:rPr lang="en-US" dirty="0"/>
              <a:t> je da </a:t>
            </a:r>
            <a:r>
              <a:rPr lang="en-US" dirty="0" err="1"/>
              <a:t>su</a:t>
            </a:r>
            <a:r>
              <a:rPr lang="en-US" dirty="0"/>
              <a:t> I </a:t>
            </a:r>
            <a:r>
              <a:rPr lang="en-US" dirty="0" err="1"/>
              <a:t>negativni</a:t>
            </a:r>
            <a:r>
              <a:rPr lang="en-US" dirty="0"/>
              <a:t>, </a:t>
            </a:r>
            <a:r>
              <a:rPr lang="en-US" dirty="0" err="1"/>
              <a:t>ali</a:t>
            </a:r>
            <a:r>
              <a:rPr lang="en-US" dirty="0"/>
              <a:t> to </a:t>
            </a:r>
            <a:r>
              <a:rPr lang="en-US" dirty="0" err="1"/>
              <a:t>onda</a:t>
            </a:r>
            <a:r>
              <a:rPr lang="en-US" dirty="0"/>
              <a:t> </a:t>
            </a:r>
            <a:r>
              <a:rPr lang="en-US" dirty="0" err="1"/>
              <a:t>znaci</a:t>
            </a:r>
            <a:r>
              <a:rPr lang="en-US" dirty="0"/>
              <a:t> da ide od </a:t>
            </a:r>
            <a:r>
              <a:rPr lang="en-US" dirty="0" err="1"/>
              <a:t>kraja</a:t>
            </a:r>
            <a:r>
              <a:rPr lang="en-US" dirty="0"/>
              <a:t> -  s[-1] je </a:t>
            </a:r>
            <a:r>
              <a:rPr lang="en-US" dirty="0" err="1"/>
              <a:t>posljednji</a:t>
            </a:r>
            <a:r>
              <a:rPr lang="en-US" dirty="0"/>
              <a:t> element </a:t>
            </a:r>
            <a:r>
              <a:rPr lang="en-US" dirty="0" err="1"/>
              <a:t>liste</a:t>
            </a:r>
            <a:r>
              <a:rPr lang="en-US" dirty="0"/>
              <a:t> </a:t>
            </a:r>
            <a:r>
              <a:rPr lang="en-US" dirty="0" err="1"/>
              <a:t>ili</a:t>
            </a:r>
            <a:r>
              <a:rPr lang="en-US" dirty="0"/>
              <a:t> </a:t>
            </a:r>
            <a:r>
              <a:rPr lang="en-US" dirty="0" err="1"/>
              <a:t>stringa</a:t>
            </a:r>
            <a:endParaRPr dirty="0"/>
          </a:p>
        </p:txBody>
      </p:sp>
      <p:sp>
        <p:nvSpPr>
          <p:cNvPr id="342" name="Google Shape;34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8" name="Google Shape;40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dirty="0" err="1"/>
              <a:t>Znaci</a:t>
            </a:r>
            <a:r>
              <a:rPr lang="en-US" dirty="0"/>
              <a:t> </a:t>
            </a:r>
            <a:r>
              <a:rPr lang="en-US" dirty="0" err="1"/>
              <a:t>ako</a:t>
            </a:r>
            <a:r>
              <a:rPr lang="en-US" dirty="0"/>
              <a:t> je </a:t>
            </a:r>
            <a:r>
              <a:rPr lang="en-US" dirty="0" err="1"/>
              <a:t>lista</a:t>
            </a:r>
            <a:r>
              <a:rPr lang="en-US" dirty="0"/>
              <a:t> </a:t>
            </a:r>
            <a:r>
              <a:rPr lang="en-US" dirty="0" err="1"/>
              <a:t>ili</a:t>
            </a:r>
            <a:r>
              <a:rPr lang="en-US" dirty="0"/>
              <a:t> string </a:t>
            </a:r>
            <a:r>
              <a:rPr lang="en-US" dirty="0" err="1"/>
              <a:t>prazan</a:t>
            </a:r>
            <a:r>
              <a:rPr lang="en-US" dirty="0"/>
              <a:t> I </a:t>
            </a:r>
            <a:r>
              <a:rPr lang="en-US" dirty="0" err="1"/>
              <a:t>kazemo</a:t>
            </a:r>
            <a:r>
              <a:rPr lang="en-US" dirty="0"/>
              <a:t> </a:t>
            </a:r>
          </a:p>
          <a:p>
            <a:pPr marL="0" lvl="0" indent="0" algn="l" rtl="0">
              <a:lnSpc>
                <a:spcPct val="100000"/>
              </a:lnSpc>
              <a:spcBef>
                <a:spcPts val="360"/>
              </a:spcBef>
              <a:spcAft>
                <a:spcPts val="0"/>
              </a:spcAft>
              <a:buSzPts val="1400"/>
              <a:buNone/>
            </a:pPr>
            <a:r>
              <a:rPr lang="en-US" dirty="0"/>
              <a:t>If </a:t>
            </a:r>
            <a:r>
              <a:rPr lang="en-US" dirty="0" err="1"/>
              <a:t>prazan_string</a:t>
            </a:r>
            <a:r>
              <a:rPr lang="en-US" dirty="0"/>
              <a:t>:</a:t>
            </a:r>
          </a:p>
          <a:p>
            <a:pPr marL="0" lvl="0" indent="0" algn="l" rtl="0">
              <a:lnSpc>
                <a:spcPct val="100000"/>
              </a:lnSpc>
              <a:spcBef>
                <a:spcPts val="360"/>
              </a:spcBef>
              <a:spcAft>
                <a:spcPts val="0"/>
              </a:spcAft>
              <a:buSzPts val="1400"/>
              <a:buNone/>
            </a:pPr>
            <a:r>
              <a:rPr lang="en-US" dirty="0"/>
              <a:t>To </a:t>
            </a:r>
            <a:r>
              <a:rPr lang="en-US" dirty="0" err="1"/>
              <a:t>ce</a:t>
            </a:r>
            <a:r>
              <a:rPr lang="en-US" dirty="0"/>
              <a:t> </a:t>
            </a:r>
            <a:r>
              <a:rPr lang="en-US" dirty="0" err="1"/>
              <a:t>biti</a:t>
            </a:r>
            <a:r>
              <a:rPr lang="en-US" dirty="0"/>
              <a:t> FALSE!</a:t>
            </a:r>
          </a:p>
          <a:p>
            <a:pPr marL="0" lvl="0" indent="0" algn="l" rtl="0">
              <a:lnSpc>
                <a:spcPct val="100000"/>
              </a:lnSpc>
              <a:spcBef>
                <a:spcPts val="360"/>
              </a:spcBef>
              <a:spcAft>
                <a:spcPts val="0"/>
              </a:spcAft>
              <a:buSzPts val="1400"/>
              <a:buNone/>
            </a:pPr>
            <a:r>
              <a:rPr lang="en-US" dirty="0"/>
              <a:t>None </a:t>
            </a:r>
            <a:r>
              <a:rPr lang="en-US" dirty="0" err="1"/>
              <a:t>sto</a:t>
            </a:r>
            <a:r>
              <a:rPr lang="en-US" dirty="0"/>
              <a:t> je </a:t>
            </a:r>
            <a:r>
              <a:rPr lang="en-US" dirty="0" err="1"/>
              <a:t>pajtonov</a:t>
            </a:r>
            <a:r>
              <a:rPr lang="en-US" dirty="0"/>
              <a:t> null se </a:t>
            </a:r>
            <a:r>
              <a:rPr lang="en-US" dirty="0" err="1"/>
              <a:t>isto</a:t>
            </a:r>
            <a:r>
              <a:rPr lang="en-US" dirty="0"/>
              <a:t> </a:t>
            </a:r>
            <a:r>
              <a:rPr lang="en-US" dirty="0" err="1"/>
              <a:t>smatra</a:t>
            </a:r>
            <a:r>
              <a:rPr lang="en-US" dirty="0"/>
              <a:t> </a:t>
            </a:r>
            <a:r>
              <a:rPr lang="en-US" dirty="0" err="1"/>
              <a:t>kao</a:t>
            </a:r>
            <a:r>
              <a:rPr lang="en-US" dirty="0"/>
              <a:t> false</a:t>
            </a:r>
          </a:p>
          <a:p>
            <a:pPr marL="0" lvl="0" indent="0" algn="l" rtl="0">
              <a:lnSpc>
                <a:spcPct val="100000"/>
              </a:lnSpc>
              <a:spcBef>
                <a:spcPts val="360"/>
              </a:spcBef>
              <a:spcAft>
                <a:spcPts val="0"/>
              </a:spcAft>
              <a:buSzPts val="1400"/>
              <a:buNone/>
            </a:pPr>
            <a:endParaRPr dirty="0"/>
          </a:p>
        </p:txBody>
      </p:sp>
      <p:sp>
        <p:nvSpPr>
          <p:cNvPr id="414" name="Google Shape;41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 je PYHONOV apt-get!</a:t>
            </a:r>
          </a:p>
          <a:p>
            <a:r>
              <a:rPr lang="en-US" dirty="0" err="1"/>
              <a:t>Pomocu</a:t>
            </a:r>
            <a:r>
              <a:rPr lang="en-US" dirty="0"/>
              <a:t> </a:t>
            </a:r>
            <a:r>
              <a:rPr lang="en-US" dirty="0" err="1"/>
              <a:t>njega</a:t>
            </a:r>
            <a:r>
              <a:rPr lang="en-US" dirty="0"/>
              <a:t> </a:t>
            </a:r>
            <a:r>
              <a:rPr lang="en-US" dirty="0" err="1"/>
              <a:t>instaliramo</a:t>
            </a:r>
            <a:r>
              <a:rPr lang="en-US" dirty="0"/>
              <a:t> </a:t>
            </a:r>
            <a:r>
              <a:rPr lang="en-US" dirty="0" err="1"/>
              <a:t>biblioteke</a:t>
            </a:r>
            <a:endParaRPr lang="en-US" dirty="0"/>
          </a:p>
          <a:p>
            <a:r>
              <a:rPr lang="en-US" dirty="0" err="1"/>
              <a:t>Pokrenuti</a:t>
            </a:r>
            <a:r>
              <a:rPr lang="en-US" dirty="0"/>
              <a:t> pip list I pip freeze I </a:t>
            </a:r>
            <a:r>
              <a:rPr lang="en-US" dirty="0" err="1"/>
              <a:t>vidjeti</a:t>
            </a:r>
            <a:r>
              <a:rPr lang="en-US" dirty="0"/>
              <a:t> </a:t>
            </a:r>
            <a:r>
              <a:rPr lang="en-US" dirty="0" err="1"/>
              <a:t>razliku</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7486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 </a:t>
            </a:r>
            <a:r>
              <a:rPr lang="en-US" dirty="0" err="1"/>
              <a:t>kada</a:t>
            </a:r>
            <a:r>
              <a:rPr lang="en-US" dirty="0"/>
              <a:t> </a:t>
            </a:r>
            <a:r>
              <a:rPr lang="en-US" dirty="0" err="1"/>
              <a:t>koristite</a:t>
            </a:r>
            <a:r>
              <a:rPr lang="en-US" dirty="0"/>
              <a:t> </a:t>
            </a:r>
            <a:r>
              <a:rPr lang="en-US" dirty="0" err="1"/>
              <a:t>ovaj</a:t>
            </a:r>
            <a:r>
              <a:rPr lang="en-US" dirty="0"/>
              <a:t> pip and </a:t>
            </a:r>
            <a:r>
              <a:rPr lang="en-US" dirty="0" err="1"/>
              <a:t>svojim</a:t>
            </a:r>
            <a:r>
              <a:rPr lang="en-US" dirty="0"/>
              <a:t> </a:t>
            </a:r>
            <a:r>
              <a:rPr lang="en-US" dirty="0" err="1"/>
              <a:t>pajtonom</a:t>
            </a:r>
            <a:r>
              <a:rPr lang="en-US" dirty="0"/>
              <a:t> vi </a:t>
            </a:r>
            <a:r>
              <a:rPr lang="en-US" dirty="0" err="1"/>
              <a:t>dodajete</a:t>
            </a:r>
            <a:r>
              <a:rPr lang="en-US" dirty="0"/>
              <a:t> </a:t>
            </a:r>
            <a:r>
              <a:rPr lang="en-US" dirty="0" err="1"/>
              <a:t>sve</a:t>
            </a:r>
            <a:r>
              <a:rPr lang="en-US" dirty="0"/>
              <a:t> </a:t>
            </a:r>
            <a:r>
              <a:rPr lang="en-US" dirty="0" err="1"/>
              <a:t>te</a:t>
            </a:r>
            <a:r>
              <a:rPr lang="en-US" dirty="0"/>
              <a:t> </a:t>
            </a:r>
            <a:r>
              <a:rPr lang="en-US" dirty="0" err="1"/>
              <a:t>biblioteke</a:t>
            </a:r>
            <a:r>
              <a:rPr lang="en-US" dirty="0"/>
              <a:t> and </a:t>
            </a:r>
            <a:r>
              <a:rPr lang="en-US" dirty="0" err="1"/>
              <a:t>tim</a:t>
            </a:r>
            <a:r>
              <a:rPr lang="en-US" dirty="0"/>
              <a:t> </a:t>
            </a:r>
            <a:r>
              <a:rPr lang="en-US" dirty="0" err="1"/>
              <a:t>jednim</a:t>
            </a:r>
            <a:r>
              <a:rPr lang="en-US" dirty="0"/>
              <a:t> </a:t>
            </a:r>
            <a:r>
              <a:rPr lang="en-US" dirty="0" err="1"/>
              <a:t>pajtonom</a:t>
            </a:r>
            <a:r>
              <a:rPr lang="en-US" dirty="0"/>
              <a:t>, </a:t>
            </a:r>
            <a:r>
              <a:rPr lang="en-US" dirty="0" err="1"/>
              <a:t>kada</a:t>
            </a:r>
            <a:r>
              <a:rPr lang="en-US" dirty="0"/>
              <a:t> </a:t>
            </a:r>
            <a:r>
              <a:rPr lang="en-US" dirty="0" err="1"/>
              <a:t>poslije</a:t>
            </a:r>
            <a:r>
              <a:rPr lang="en-US" dirty="0"/>
              <a:t> </a:t>
            </a:r>
            <a:r>
              <a:rPr lang="en-US" dirty="0" err="1"/>
              <a:t>hocete</a:t>
            </a:r>
            <a:r>
              <a:rPr lang="en-US" dirty="0"/>
              <a:t> da </a:t>
            </a:r>
            <a:r>
              <a:rPr lang="en-US" dirty="0" err="1"/>
              <a:t>kazete</a:t>
            </a:r>
            <a:r>
              <a:rPr lang="en-US" dirty="0"/>
              <a:t> </a:t>
            </a:r>
            <a:r>
              <a:rPr lang="en-US" dirty="0" err="1"/>
              <a:t>koje</a:t>
            </a:r>
            <a:r>
              <a:rPr lang="en-US" dirty="0"/>
              <a:t> </a:t>
            </a:r>
            <a:r>
              <a:rPr lang="en-US" dirty="0" err="1"/>
              <a:t>biblioteke</a:t>
            </a:r>
            <a:r>
              <a:rPr lang="en-US" dirty="0"/>
              <a:t> </a:t>
            </a:r>
            <a:r>
              <a:rPr lang="en-US" dirty="0" err="1"/>
              <a:t>korisnik</a:t>
            </a:r>
            <a:r>
              <a:rPr lang="en-US" dirty="0"/>
              <a:t> </a:t>
            </a:r>
            <a:r>
              <a:rPr lang="en-US" dirty="0" err="1"/>
              <a:t>treba</a:t>
            </a:r>
            <a:r>
              <a:rPr lang="en-US" dirty="0"/>
              <a:t> da </a:t>
            </a:r>
            <a:r>
              <a:rPr lang="en-US" dirty="0" err="1"/>
              <a:t>instalira</a:t>
            </a:r>
            <a:r>
              <a:rPr lang="en-US" dirty="0"/>
              <a:t> – vi </a:t>
            </a:r>
            <a:r>
              <a:rPr lang="en-US" dirty="0" err="1"/>
              <a:t>nemate</a:t>
            </a:r>
            <a:r>
              <a:rPr lang="en-US" dirty="0"/>
              <a:t> </a:t>
            </a:r>
            <a:r>
              <a:rPr lang="en-US" dirty="0" err="1"/>
              <a:t>pojma</a:t>
            </a:r>
            <a:r>
              <a:rPr lang="en-US" dirty="0"/>
              <a:t> </a:t>
            </a:r>
            <a:r>
              <a:rPr lang="en-US" dirty="0" err="1"/>
              <a:t>jer</a:t>
            </a:r>
            <a:r>
              <a:rPr lang="en-US" dirty="0"/>
              <a:t> </a:t>
            </a:r>
            <a:r>
              <a:rPr lang="en-US" dirty="0" err="1"/>
              <a:t>imate</a:t>
            </a:r>
            <a:r>
              <a:rPr lang="en-US" dirty="0"/>
              <a:t> </a:t>
            </a:r>
            <a:r>
              <a:rPr lang="en-US" dirty="0" err="1"/>
              <a:t>instalirane</a:t>
            </a:r>
            <a:r>
              <a:rPr lang="en-US" dirty="0"/>
              <a:t> </a:t>
            </a:r>
            <a:r>
              <a:rPr lang="en-US" dirty="0" err="1"/>
              <a:t>biblioteka</a:t>
            </a:r>
            <a:r>
              <a:rPr lang="en-US" dirty="0"/>
              <a:t> </a:t>
            </a:r>
            <a:r>
              <a:rPr lang="en-US" dirty="0" err="1"/>
              <a:t>sa</a:t>
            </a:r>
            <a:r>
              <a:rPr lang="en-US" dirty="0"/>
              <a:t> 10 </a:t>
            </a:r>
            <a:r>
              <a:rPr lang="en-US" dirty="0" err="1"/>
              <a:t>drugih</a:t>
            </a:r>
            <a:r>
              <a:rPr lang="en-US" dirty="0"/>
              <a:t> </a:t>
            </a:r>
            <a:r>
              <a:rPr lang="en-US" dirty="0" err="1"/>
              <a:t>projekata</a:t>
            </a:r>
            <a:r>
              <a:rPr lang="en-US" dirty="0"/>
              <a:t>. </a:t>
            </a:r>
            <a:r>
              <a:rPr lang="en-US" dirty="0" err="1"/>
              <a:t>Takodje</a:t>
            </a:r>
            <a:r>
              <a:rPr lang="en-US" dirty="0"/>
              <a:t> </a:t>
            </a:r>
            <a:r>
              <a:rPr lang="en-US" dirty="0" err="1"/>
              <a:t>moguce</a:t>
            </a:r>
            <a:r>
              <a:rPr lang="en-US" dirty="0"/>
              <a:t> je da </a:t>
            </a:r>
            <a:r>
              <a:rPr lang="en-US" dirty="0" err="1"/>
              <a:t>ce</a:t>
            </a:r>
            <a:r>
              <a:rPr lang="en-US" dirty="0"/>
              <a:t> </a:t>
            </a:r>
            <a:r>
              <a:rPr lang="en-US" dirty="0" err="1"/>
              <a:t>razliciti</a:t>
            </a:r>
            <a:r>
              <a:rPr lang="en-US" dirty="0"/>
              <a:t> </a:t>
            </a:r>
            <a:r>
              <a:rPr lang="en-US" dirty="0" err="1"/>
              <a:t>projekti</a:t>
            </a:r>
            <a:r>
              <a:rPr lang="en-US" dirty="0"/>
              <a:t> </a:t>
            </a:r>
            <a:r>
              <a:rPr lang="en-US" dirty="0" err="1"/>
              <a:t>raditi</a:t>
            </a:r>
            <a:r>
              <a:rPr lang="en-US" dirty="0"/>
              <a:t> </a:t>
            </a:r>
            <a:r>
              <a:rPr lang="en-US" dirty="0" err="1"/>
              <a:t>na</a:t>
            </a:r>
            <a:r>
              <a:rPr lang="en-US" dirty="0"/>
              <a:t> </a:t>
            </a:r>
            <a:r>
              <a:rPr lang="en-US" dirty="0" err="1"/>
              <a:t>razlicitim</a:t>
            </a:r>
            <a:r>
              <a:rPr lang="en-US" dirty="0"/>
              <a:t> </a:t>
            </a:r>
            <a:r>
              <a:rPr lang="en-US" dirty="0" err="1"/>
              <a:t>verzijama</a:t>
            </a:r>
            <a:r>
              <a:rPr lang="en-US" dirty="0"/>
              <a:t> </a:t>
            </a:r>
            <a:r>
              <a:rPr lang="en-US" dirty="0" err="1"/>
              <a:t>pythona</a:t>
            </a:r>
            <a:r>
              <a:rPr lang="en-US" dirty="0"/>
              <a:t> </a:t>
            </a:r>
            <a:r>
              <a:rPr lang="en-US" dirty="0" err="1"/>
              <a:t>ili</a:t>
            </a:r>
            <a:r>
              <a:rPr lang="en-US" dirty="0"/>
              <a:t> </a:t>
            </a:r>
            <a:r>
              <a:rPr lang="en-US" dirty="0" err="1"/>
              <a:t>verzijama</a:t>
            </a:r>
            <a:r>
              <a:rPr lang="en-US" dirty="0"/>
              <a:t> </a:t>
            </a:r>
            <a:r>
              <a:rPr lang="en-US" dirty="0" err="1"/>
              <a:t>biblioteka</a:t>
            </a:r>
            <a:r>
              <a:rPr lang="en-US" dirty="0"/>
              <a:t>. </a:t>
            </a:r>
            <a:r>
              <a:rPr lang="en-US" dirty="0" err="1"/>
              <a:t>Takodje</a:t>
            </a:r>
            <a:r>
              <a:rPr lang="en-US" dirty="0"/>
              <a:t> je </a:t>
            </a:r>
            <a:r>
              <a:rPr lang="en-US" dirty="0" err="1"/>
              <a:t>moguce</a:t>
            </a:r>
            <a:r>
              <a:rPr lang="en-US" dirty="0"/>
              <a:t> da cete </a:t>
            </a:r>
            <a:r>
              <a:rPr lang="en-US" dirty="0" err="1"/>
              <a:t>imati</a:t>
            </a:r>
            <a:r>
              <a:rPr lang="en-US" dirty="0"/>
              <a:t> </a:t>
            </a:r>
            <a:r>
              <a:rPr lang="en-US" dirty="0" err="1"/>
              <a:t>neke</a:t>
            </a:r>
            <a:r>
              <a:rPr lang="en-US" dirty="0"/>
              <a:t> environment </a:t>
            </a:r>
            <a:r>
              <a:rPr lang="en-US" dirty="0" err="1"/>
              <a:t>varijable</a:t>
            </a:r>
            <a:r>
              <a:rPr lang="en-US" dirty="0"/>
              <a:t>, </a:t>
            </a:r>
            <a:r>
              <a:rPr lang="en-US" dirty="0" err="1"/>
              <a:t>koje</a:t>
            </a:r>
            <a:r>
              <a:rPr lang="en-US" dirty="0"/>
              <a:t> </a:t>
            </a:r>
            <a:r>
              <a:rPr lang="en-US" dirty="0" err="1"/>
              <a:t>su</a:t>
            </a:r>
            <a:r>
              <a:rPr lang="en-US" dirty="0"/>
              <a:t> </a:t>
            </a:r>
            <a:r>
              <a:rPr lang="en-US" dirty="0" err="1"/>
              <a:t>posebne</a:t>
            </a:r>
            <a:r>
              <a:rPr lang="en-US" dirty="0"/>
              <a:t> za </a:t>
            </a:r>
            <a:r>
              <a:rPr lang="en-US" dirty="0" err="1"/>
              <a:t>dati</a:t>
            </a:r>
            <a:r>
              <a:rPr lang="en-US" dirty="0"/>
              <a:t> </a:t>
            </a:r>
            <a:r>
              <a:rPr lang="en-US" dirty="0" err="1"/>
              <a:t>projekat</a:t>
            </a:r>
            <a:r>
              <a:rPr lang="en-US" dirty="0"/>
              <a:t>! NA PRIMJER </a:t>
            </a:r>
            <a:r>
              <a:rPr lang="en-US" dirty="0" err="1"/>
              <a:t>neki</a:t>
            </a:r>
            <a:r>
              <a:rPr lang="en-US" dirty="0"/>
              <a:t> password </a:t>
            </a:r>
            <a:r>
              <a:rPr lang="en-US" dirty="0" err="1"/>
              <a:t>ili</a:t>
            </a:r>
            <a:r>
              <a:rPr lang="en-US" dirty="0"/>
              <a:t> path. </a:t>
            </a:r>
            <a:r>
              <a:rPr lang="en-US" dirty="0" err="1"/>
              <a:t>Glupo</a:t>
            </a:r>
            <a:r>
              <a:rPr lang="en-US" dirty="0"/>
              <a:t> bi </a:t>
            </a:r>
            <a:r>
              <a:rPr lang="en-US" dirty="0" err="1"/>
              <a:t>bilo</a:t>
            </a:r>
            <a:r>
              <a:rPr lang="en-US" dirty="0"/>
              <a:t> da to </a:t>
            </a:r>
            <a:r>
              <a:rPr lang="en-US" dirty="0" err="1"/>
              <a:t>stoji</a:t>
            </a:r>
            <a:r>
              <a:rPr lang="en-US" dirty="0"/>
              <a:t> </a:t>
            </a:r>
            <a:r>
              <a:rPr lang="en-US" dirty="0" err="1"/>
              <a:t>sa</a:t>
            </a:r>
            <a:r>
              <a:rPr lang="en-US" dirty="0"/>
              <a:t> </a:t>
            </a:r>
            <a:r>
              <a:rPr lang="en-US" dirty="0" err="1"/>
              <a:t>svim</a:t>
            </a:r>
            <a:r>
              <a:rPr lang="en-US" dirty="0"/>
              <a:t> </a:t>
            </a:r>
            <a:r>
              <a:rPr lang="en-US" dirty="0" err="1"/>
              <a:t>ostalim</a:t>
            </a:r>
            <a:r>
              <a:rPr lang="en-US" dirty="0"/>
              <a:t> env </a:t>
            </a:r>
            <a:r>
              <a:rPr lang="en-US" dirty="0" err="1"/>
              <a:t>variablama</a:t>
            </a:r>
            <a:r>
              <a:rPr lang="en-US" dirty="0"/>
              <a:t>.</a:t>
            </a:r>
          </a:p>
          <a:p>
            <a:r>
              <a:rPr lang="en-US" dirty="0" err="1"/>
              <a:t>Zato</a:t>
            </a:r>
            <a:r>
              <a:rPr lang="en-US" dirty="0"/>
              <a:t> </a:t>
            </a:r>
            <a:r>
              <a:rPr lang="en-US" dirty="0" err="1"/>
              <a:t>koristimo</a:t>
            </a:r>
            <a:r>
              <a:rPr lang="en-US" dirty="0"/>
              <a:t> za </a:t>
            </a:r>
            <a:r>
              <a:rPr lang="en-US" dirty="0" err="1"/>
              <a:t>svaki</a:t>
            </a:r>
            <a:r>
              <a:rPr lang="en-US" dirty="0"/>
              <a:t> </a:t>
            </a:r>
            <a:r>
              <a:rPr lang="en-US" dirty="0" err="1"/>
              <a:t>projekat</a:t>
            </a:r>
            <a:r>
              <a:rPr lang="en-US" dirty="0"/>
              <a:t> </a:t>
            </a:r>
            <a:r>
              <a:rPr lang="en-US" dirty="0" err="1"/>
              <a:t>posebno</a:t>
            </a:r>
            <a:r>
              <a:rPr lang="en-US" dirty="0"/>
              <a:t> </a:t>
            </a:r>
            <a:r>
              <a:rPr lang="en-US" dirty="0" err="1"/>
              <a:t>virtualno</a:t>
            </a:r>
            <a:r>
              <a:rPr lang="en-US" dirty="0"/>
              <a:t> </a:t>
            </a:r>
            <a:r>
              <a:rPr lang="en-US" dirty="0" err="1"/>
              <a:t>okruzenje</a:t>
            </a:r>
            <a:endParaRPr lang="en-US" dirty="0"/>
          </a:p>
          <a:p>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35985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Iskuckati</a:t>
            </a:r>
            <a:r>
              <a:rPr lang="en-US" dirty="0"/>
              <a:t> </a:t>
            </a:r>
            <a:r>
              <a:rPr lang="en-US" dirty="0" err="1"/>
              <a:t>ovo</a:t>
            </a:r>
            <a:r>
              <a:rPr lang="en-US" dirty="0"/>
              <a:t> </a:t>
            </a:r>
            <a:r>
              <a:rPr lang="en-US" dirty="0" err="1"/>
              <a:t>sa</a:t>
            </a:r>
            <a:r>
              <a:rPr lang="en-US" dirty="0"/>
              <a:t> </a:t>
            </a:r>
            <a:r>
              <a:rPr lang="en-US" dirty="0" err="1"/>
              <a:t>proslog</a:t>
            </a:r>
            <a:r>
              <a:rPr lang="en-US" dirty="0"/>
              <a:t> I </a:t>
            </a:r>
            <a:r>
              <a:rPr lang="en-US" dirty="0" err="1"/>
              <a:t>ovog</a:t>
            </a:r>
            <a:r>
              <a:rPr lang="en-US" dirty="0"/>
              <a:t> </a:t>
            </a:r>
            <a:r>
              <a:rPr lang="en-US" dirty="0" err="1"/>
              <a:t>slajda</a:t>
            </a:r>
            <a:endParaRPr lang="en-US" dirty="0"/>
          </a:p>
          <a:p>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3001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Ovo </a:t>
            </a:r>
            <a:r>
              <a:rPr lang="en-US" dirty="0" err="1"/>
              <a:t>mozete</a:t>
            </a:r>
            <a:r>
              <a:rPr lang="en-US" dirty="0"/>
              <a:t> </a:t>
            </a:r>
            <a:r>
              <a:rPr lang="en-US" dirty="0" err="1"/>
              <a:t>preskociti</a:t>
            </a:r>
            <a:endParaRPr lang="en-US" dirty="0"/>
          </a:p>
          <a:p>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342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2"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
            </a:r>
            <a:r>
              <a:rPr lang="en-US" dirty="0" err="1"/>
              <a:t>ovo</a:t>
            </a:r>
            <a:r>
              <a:rPr lang="en-US" dirty="0"/>
              <a:t> </a:t>
            </a:r>
            <a:r>
              <a:rPr lang="en-US" dirty="0" err="1"/>
              <a:t>mozete</a:t>
            </a:r>
            <a:r>
              <a:rPr lang="en-US" dirty="0"/>
              <a:t> </a:t>
            </a:r>
            <a:r>
              <a:rPr lang="en-US" dirty="0" err="1"/>
              <a:t>preskociti</a:t>
            </a:r>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3229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OVO NE PRESKACITE NEGO INSTALIRAJTE! U OVOM CEMO RADITI</a:t>
            </a:r>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7600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 bi </a:t>
            </a:r>
            <a:r>
              <a:rPr lang="en-US" dirty="0" err="1"/>
              <a:t>napravio</a:t>
            </a:r>
            <a:r>
              <a:rPr lang="en-US" dirty="0"/>
              <a:t> </a:t>
            </a:r>
            <a:r>
              <a:rPr lang="en-US" dirty="0" err="1"/>
              <a:t>neku</a:t>
            </a:r>
            <a:r>
              <a:rPr lang="en-US" dirty="0"/>
              <a:t> </a:t>
            </a:r>
            <a:r>
              <a:rPr lang="en-US" dirty="0" err="1"/>
              <a:t>distribuciju</a:t>
            </a:r>
            <a:r>
              <a:rPr lang="en-US" dirty="0"/>
              <a:t> </a:t>
            </a:r>
            <a:r>
              <a:rPr lang="en-US" dirty="0" err="1"/>
              <a:t>svoje</a:t>
            </a:r>
            <a:r>
              <a:rPr lang="en-US" dirty="0"/>
              <a:t> </a:t>
            </a:r>
            <a:r>
              <a:rPr lang="en-US" dirty="0" err="1"/>
              <a:t>aplikacije</a:t>
            </a:r>
            <a:r>
              <a:rPr lang="en-US" dirty="0"/>
              <a:t> </a:t>
            </a:r>
            <a:r>
              <a:rPr lang="en-US" dirty="0" err="1"/>
              <a:t>koristi</a:t>
            </a:r>
            <a:r>
              <a:rPr lang="en-US" dirty="0"/>
              <a:t> se </a:t>
            </a:r>
            <a:r>
              <a:rPr lang="en-US" dirty="0" err="1"/>
              <a:t>poziv</a:t>
            </a:r>
            <a:r>
              <a:rPr lang="en-US" dirty="0"/>
              <a:t> </a:t>
            </a:r>
            <a:r>
              <a:rPr lang="en-US" dirty="0" err="1"/>
              <a:t>funkcije</a:t>
            </a:r>
            <a:r>
              <a:rPr lang="en-US" dirty="0"/>
              <a:t> </a:t>
            </a:r>
            <a:r>
              <a:rPr lang="en-US" b="1" dirty="0"/>
              <a:t>setup()</a:t>
            </a:r>
            <a:r>
              <a:rPr lang="en-US" dirty="0"/>
              <a:t> u </a:t>
            </a:r>
            <a:r>
              <a:rPr lang="en-US" dirty="0" err="1"/>
              <a:t>fajlu</a:t>
            </a:r>
            <a:r>
              <a:rPr lang="en-US" dirty="0"/>
              <a:t> koji se mora </a:t>
            </a:r>
            <a:r>
              <a:rPr lang="en-US" dirty="0" err="1"/>
              <a:t>zvati</a:t>
            </a:r>
            <a:r>
              <a:rPr lang="en-US" dirty="0"/>
              <a:t> </a:t>
            </a:r>
            <a:r>
              <a:rPr lang="en-US" b="1" dirty="0"/>
              <a:t>setup.py </a:t>
            </a:r>
            <a:r>
              <a:rPr lang="en-US" b="0" dirty="0"/>
              <a:t>I </a:t>
            </a:r>
            <a:r>
              <a:rPr lang="en-US" b="0" dirty="0" err="1"/>
              <a:t>tu</a:t>
            </a:r>
            <a:r>
              <a:rPr lang="en-US" b="0" dirty="0"/>
              <a:t> u </a:t>
            </a:r>
            <a:r>
              <a:rPr lang="en-US" b="0" dirty="0" err="1"/>
              <a:t>parametrima</a:t>
            </a:r>
            <a:r>
              <a:rPr lang="en-US" b="0" dirty="0"/>
              <a:t> </a:t>
            </a:r>
            <a:r>
              <a:rPr lang="en-US" b="0" dirty="0" err="1"/>
              <a:t>sve</a:t>
            </a:r>
            <a:r>
              <a:rPr lang="en-US" b="0" dirty="0"/>
              <a:t> </a:t>
            </a:r>
            <a:r>
              <a:rPr lang="en-US" b="0" dirty="0" err="1"/>
              <a:t>nabrojis</a:t>
            </a:r>
            <a:r>
              <a:rPr lang="en-US" b="0" dirty="0"/>
              <a:t> </a:t>
            </a:r>
            <a:r>
              <a:rPr lang="en-US" b="0" dirty="0" err="1"/>
              <a:t>sta</a:t>
            </a:r>
            <a:r>
              <a:rPr lang="en-US" b="0" dirty="0"/>
              <a:t> </a:t>
            </a:r>
            <a:r>
              <a:rPr lang="en-US" b="0" dirty="0" err="1"/>
              <a:t>ti</a:t>
            </a:r>
            <a:r>
              <a:rPr lang="en-US" b="0" dirty="0"/>
              <a:t> </a:t>
            </a:r>
            <a:r>
              <a:rPr lang="en-US" b="0" dirty="0" err="1"/>
              <a:t>treba</a:t>
            </a:r>
            <a:r>
              <a:rPr lang="en-US" b="0" dirty="0"/>
              <a:t>.</a:t>
            </a:r>
            <a:endParaRPr lang="en-US" b="1" dirty="0"/>
          </a:p>
          <a:p>
            <a:r>
              <a:rPr lang="en-US" dirty="0"/>
              <a:t>Ovo</a:t>
            </a:r>
            <a:r>
              <a:rPr lang="en-US" baseline="0" dirty="0"/>
              <a:t> </a:t>
            </a:r>
            <a:r>
              <a:rPr lang="en-US" baseline="0" dirty="0" err="1"/>
              <a:t>treba</a:t>
            </a:r>
            <a:r>
              <a:rPr lang="en-US" baseline="0" dirty="0"/>
              <a:t> </a:t>
            </a:r>
            <a:r>
              <a:rPr lang="sr-Latn-RS" baseline="0" dirty="0"/>
              <a:t>proširiti sa strukturom foldera koja je potrebna za pravljenje distribucije...</a:t>
            </a:r>
            <a:endParaRPr lang="en-US" baseline="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err="1"/>
              <a:t>prvipaket</a:t>
            </a:r>
            <a:r>
              <a:rPr lang="en-US" dirty="0"/>
              <a:t>, </a:t>
            </a:r>
            <a:r>
              <a:rPr lang="en-US" dirty="0" err="1"/>
              <a:t>drugipaket</a:t>
            </a:r>
            <a:r>
              <a:rPr lang="en-US" dirty="0"/>
              <a:t>, </a:t>
            </a:r>
            <a:r>
              <a:rPr lang="en-US" dirty="0" err="1"/>
              <a:t>drugipaket.podpaket</a:t>
            </a:r>
            <a:r>
              <a:rPr lang="en-US" baseline="0" dirty="0"/>
              <a:t> </a:t>
            </a:r>
            <a:r>
              <a:rPr lang="en-US" baseline="0" dirty="0" err="1"/>
              <a:t>su</a:t>
            </a:r>
            <a:r>
              <a:rPr lang="en-US" baseline="0" dirty="0"/>
              <a:t> </a:t>
            </a:r>
            <a:r>
              <a:rPr lang="en-US" baseline="0" dirty="0" err="1"/>
              <a:t>potrebni</a:t>
            </a:r>
            <a:r>
              <a:rPr lang="en-US" baseline="0" dirty="0"/>
              <a:t> </a:t>
            </a:r>
            <a:r>
              <a:rPr lang="en-US" baseline="0" dirty="0" err="1"/>
              <a:t>samo</a:t>
            </a:r>
            <a:r>
              <a:rPr lang="en-US" baseline="0" dirty="0"/>
              <a:t> </a:t>
            </a:r>
            <a:r>
              <a:rPr lang="en-US" baseline="0" dirty="0" err="1"/>
              <a:t>ako</a:t>
            </a:r>
            <a:r>
              <a:rPr lang="en-US" baseline="0" dirty="0"/>
              <a:t> </a:t>
            </a:r>
            <a:r>
              <a:rPr lang="en-US" baseline="0" dirty="0" err="1"/>
              <a:t>ukljucujemo</a:t>
            </a:r>
            <a:r>
              <a:rPr lang="en-US" baseline="0" dirty="0"/>
              <a:t> </a:t>
            </a:r>
            <a:r>
              <a:rPr lang="en-US" baseline="0" dirty="0" err="1"/>
              <a:t>kod</a:t>
            </a:r>
            <a:r>
              <a:rPr lang="en-US" baseline="0" dirty="0"/>
              <a:t> </a:t>
            </a:r>
            <a:r>
              <a:rPr lang="en-US" baseline="0" dirty="0" err="1"/>
              <a:t>koji</a:t>
            </a:r>
            <a:r>
              <a:rPr lang="en-US" baseline="0" dirty="0"/>
              <a:t> se </a:t>
            </a:r>
            <a:r>
              <a:rPr lang="en-US" baseline="0" dirty="0" err="1"/>
              <a:t>nalazi</a:t>
            </a:r>
            <a:r>
              <a:rPr lang="en-US" baseline="0" dirty="0"/>
              <a:t> u </a:t>
            </a:r>
            <a:r>
              <a:rPr lang="en-US" baseline="0" dirty="0" err="1"/>
              <a:t>datim</a:t>
            </a:r>
            <a:r>
              <a:rPr lang="en-US" baseline="0" dirty="0"/>
              <a:t> </a:t>
            </a:r>
            <a:r>
              <a:rPr lang="en-US" baseline="0" dirty="0" err="1"/>
              <a:t>folderima</a:t>
            </a:r>
            <a:r>
              <a:rPr lang="en-US" baseline="0" dirty="0"/>
              <a:t> </a:t>
            </a:r>
            <a:endParaRPr lang="sr-Latn-RS" dirty="0"/>
          </a:p>
        </p:txBody>
      </p:sp>
      <p:sp>
        <p:nvSpPr>
          <p:cNvPr id="4" name="Slide Number Placeholder 3"/>
          <p:cNvSpPr>
            <a:spLocks noGrp="1"/>
          </p:cNvSpPr>
          <p:nvPr>
            <p:ph type="sldNum" sz="quarter" idx="10"/>
          </p:nvPr>
        </p:nvSpPr>
        <p:spPr/>
        <p:txBody>
          <a:bodyPr/>
          <a:lstStyle/>
          <a:p>
            <a:pPr>
              <a:defRPr/>
            </a:pPr>
            <a:fld id="{DE33DD2E-0BBF-4D33-BD77-7F4E8A01584B}" type="slidenum">
              <a:rPr lang="en-US" smtClean="0"/>
              <a:pPr>
                <a:defRPr/>
              </a:pPr>
              <a:t>59</a:t>
            </a:fld>
            <a:endParaRPr lang="en-US"/>
          </a:p>
        </p:txBody>
      </p:sp>
    </p:spTree>
    <p:extLst>
      <p:ext uri="{BB962C8B-B14F-4D97-AF65-F5344CB8AC3E}">
        <p14:creationId xmlns:p14="http://schemas.microsoft.com/office/powerpoint/2010/main" val="21602012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Ako</a:t>
            </a:r>
            <a:r>
              <a:rPr lang="en-US" dirty="0"/>
              <a:t> </a:t>
            </a:r>
            <a:r>
              <a:rPr lang="en-US" dirty="0" err="1"/>
              <a:t>onda</a:t>
            </a:r>
            <a:r>
              <a:rPr lang="en-US" dirty="0"/>
              <a:t> </a:t>
            </a:r>
            <a:r>
              <a:rPr lang="en-US" dirty="0" err="1"/>
              <a:t>pokrenes</a:t>
            </a:r>
            <a:r>
              <a:rPr lang="en-US" dirty="0"/>
              <a:t> taj </a:t>
            </a:r>
            <a:r>
              <a:rPr lang="en-US" b="1" dirty="0"/>
              <a:t>setup.py</a:t>
            </a:r>
            <a:r>
              <a:rPr lang="en-US" dirty="0"/>
              <a:t> </a:t>
            </a:r>
            <a:r>
              <a:rPr lang="en-US" dirty="0" err="1"/>
              <a:t>sa</a:t>
            </a:r>
            <a:r>
              <a:rPr lang="en-US" dirty="0"/>
              <a:t> </a:t>
            </a:r>
            <a:r>
              <a:rPr lang="en-US" dirty="0" err="1"/>
              <a:t>atributom</a:t>
            </a:r>
            <a:r>
              <a:rPr lang="en-US" dirty="0"/>
              <a:t> </a:t>
            </a:r>
            <a:r>
              <a:rPr lang="en-US" b="1" dirty="0"/>
              <a:t>install </a:t>
            </a:r>
            <a:r>
              <a:rPr lang="en-US" dirty="0"/>
              <a:t>(</a:t>
            </a:r>
            <a:r>
              <a:rPr lang="en-US" dirty="0" err="1"/>
              <a:t>znaci</a:t>
            </a:r>
            <a:r>
              <a:rPr lang="en-US" dirty="0"/>
              <a:t>: </a:t>
            </a:r>
            <a:r>
              <a:rPr lang="en-US" b="1" dirty="0"/>
              <a:t>python setup.py install</a:t>
            </a:r>
            <a:r>
              <a:rPr lang="en-US" dirty="0"/>
              <a:t>) to </a:t>
            </a:r>
            <a:r>
              <a:rPr lang="en-US" dirty="0" err="1"/>
              <a:t>ce</a:t>
            </a:r>
            <a:r>
              <a:rPr lang="en-US" dirty="0"/>
              <a:t> </a:t>
            </a:r>
            <a:r>
              <a:rPr lang="en-US" dirty="0" err="1"/>
              <a:t>instalirati</a:t>
            </a:r>
            <a:r>
              <a:rPr lang="en-US" dirty="0"/>
              <a:t> </a:t>
            </a:r>
            <a:r>
              <a:rPr lang="en-US" dirty="0" err="1"/>
              <a:t>tvoju</a:t>
            </a:r>
            <a:r>
              <a:rPr lang="en-US" dirty="0"/>
              <a:t> </a:t>
            </a:r>
            <a:r>
              <a:rPr lang="en-US" dirty="0" err="1"/>
              <a:t>aplikaciju</a:t>
            </a:r>
            <a:r>
              <a:rPr lang="en-US" dirty="0"/>
              <a:t> u </a:t>
            </a:r>
            <a:r>
              <a:rPr lang="en-US" dirty="0" err="1"/>
              <a:t>pajton</a:t>
            </a:r>
            <a:r>
              <a:rPr lang="en-US" dirty="0"/>
              <a:t> </a:t>
            </a:r>
            <a:r>
              <a:rPr lang="en-US" b="1" dirty="0" err="1"/>
              <a:t>na</a:t>
            </a:r>
            <a:r>
              <a:rPr lang="en-US" b="1" dirty="0"/>
              <a:t> </a:t>
            </a:r>
            <a:r>
              <a:rPr lang="en-US" b="1" dirty="0" err="1"/>
              <a:t>isti</a:t>
            </a:r>
            <a:r>
              <a:rPr lang="en-US" b="1" dirty="0"/>
              <a:t> </a:t>
            </a:r>
            <a:r>
              <a:rPr lang="en-US" b="1" dirty="0" err="1"/>
              <a:t>nacin</a:t>
            </a:r>
            <a:r>
              <a:rPr lang="en-US" b="1" dirty="0"/>
              <a:t> </a:t>
            </a:r>
            <a:r>
              <a:rPr lang="en-US" b="1" dirty="0" err="1"/>
              <a:t>na</a:t>
            </a:r>
            <a:r>
              <a:rPr lang="en-US" b="1" dirty="0"/>
              <a:t> koji pip </a:t>
            </a:r>
            <a:r>
              <a:rPr lang="en-US" b="1" dirty="0" err="1"/>
              <a:t>instalira</a:t>
            </a:r>
            <a:r>
              <a:rPr lang="en-US" b="1" dirty="0"/>
              <a:t> </a:t>
            </a:r>
            <a:r>
              <a:rPr lang="en-US" b="1" dirty="0" err="1"/>
              <a:t>neku</a:t>
            </a:r>
            <a:r>
              <a:rPr lang="en-US" b="1" dirty="0"/>
              <a:t> </a:t>
            </a:r>
            <a:r>
              <a:rPr lang="en-US" b="1" dirty="0" err="1"/>
              <a:t>biblioteku</a:t>
            </a:r>
            <a:r>
              <a:rPr lang="en-US" b="1" dirty="0"/>
              <a:t> u </a:t>
            </a:r>
            <a:r>
              <a:rPr lang="en-US" b="1" dirty="0" err="1"/>
              <a:t>pajton</a:t>
            </a:r>
            <a:r>
              <a:rPr lang="en-US" b="1" dirty="0"/>
              <a:t>!</a:t>
            </a:r>
          </a:p>
          <a:p>
            <a:endParaRPr lang="en-US" b="1" dirty="0"/>
          </a:p>
        </p:txBody>
      </p:sp>
      <p:sp>
        <p:nvSpPr>
          <p:cNvPr id="4" name="Slide Number Placeholder 3"/>
          <p:cNvSpPr>
            <a:spLocks noGrp="1"/>
          </p:cNvSpPr>
          <p:nvPr>
            <p:ph type="sldNum" sz="quarter" idx="10"/>
          </p:nvPr>
        </p:nvSpPr>
        <p:spPr/>
        <p:txBody>
          <a:bodyPr/>
          <a:lstStyle/>
          <a:p>
            <a:pPr>
              <a:defRPr/>
            </a:pPr>
            <a:fld id="{DE33DD2E-0BBF-4D33-BD77-7F4E8A01584B}" type="slidenum">
              <a:rPr lang="en-US" smtClean="0"/>
              <a:pPr>
                <a:defRPr/>
              </a:pPr>
              <a:t>60</a:t>
            </a:fld>
            <a:endParaRPr lang="en-US"/>
          </a:p>
        </p:txBody>
      </p:sp>
    </p:spTree>
    <p:extLst>
      <p:ext uri="{BB962C8B-B14F-4D97-AF65-F5344CB8AC3E}">
        <p14:creationId xmlns:p14="http://schemas.microsoft.com/office/powerpoint/2010/main" val="31137845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sz="1200" dirty="0">
                <a:solidFill>
                  <a:srgbClr val="DCDCDC"/>
                </a:solidFill>
                <a:latin typeface="Courier New"/>
              </a:rPr>
              <a:t>python setup.py py2exe</a:t>
            </a:r>
            <a:endParaRPr lang="en-US" sz="1200" dirty="0">
              <a:solidFill>
                <a:srgbClr val="DCDCDC"/>
              </a:solidFill>
              <a:latin typeface="Courier New" pitchFamily="49" charset="0"/>
              <a:cs typeface="Courier New" pitchFamily="49" charset="0"/>
            </a:endParaRPr>
          </a:p>
          <a:p>
            <a:r>
              <a:rPr lang="en-US" dirty="0" err="1"/>
              <a:t>Kreira</a:t>
            </a:r>
            <a:r>
              <a:rPr lang="en-US" dirty="0"/>
              <a:t> executable!</a:t>
            </a:r>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8780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PLAYSTORE za Python!</a:t>
            </a:r>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8984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72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570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08_funkcije.py</a:t>
            </a:r>
          </a:p>
          <a:p>
            <a:pPr marL="0" lvl="0" indent="0" algn="l" rtl="0">
              <a:spcBef>
                <a:spcPts val="360"/>
              </a:spcBef>
              <a:spcAft>
                <a:spcPts val="0"/>
              </a:spcAft>
              <a:buNone/>
            </a:pPr>
            <a:endParaRPr dirty="0"/>
          </a:p>
        </p:txBody>
      </p:sp>
      <p:sp>
        <p:nvSpPr>
          <p:cNvPr id="163" name="Google Shape;16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9753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08_funkcije.py</a:t>
            </a:r>
            <a:endParaRPr dirty="0"/>
          </a:p>
        </p:txBody>
      </p:sp>
      <p:sp>
        <p:nvSpPr>
          <p:cNvPr id="171" name="Google Shape;17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7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360"/>
              </a:spcBef>
              <a:spcAft>
                <a:spcPts val="0"/>
              </a:spcAft>
              <a:buSzPts val="1400"/>
              <a:buFontTx/>
              <a:buChar char="-"/>
            </a:pPr>
            <a:r>
              <a:rPr lang="sr-Latn-RS" dirty="0"/>
              <a:t>Instalirati Python 3 (koja je najsvježija verzija)</a:t>
            </a:r>
          </a:p>
          <a:p>
            <a:pPr marL="171450" lvl="0" indent="-171450" algn="l" rtl="0">
              <a:lnSpc>
                <a:spcPct val="100000"/>
              </a:lnSpc>
              <a:spcBef>
                <a:spcPts val="360"/>
              </a:spcBef>
              <a:spcAft>
                <a:spcPts val="0"/>
              </a:spcAft>
              <a:buSzPts val="1400"/>
              <a:buFontTx/>
              <a:buChar char="-"/>
            </a:pPr>
            <a:r>
              <a:rPr lang="sr-Latn-RS" dirty="0"/>
              <a:t>Pokrenuti REPL</a:t>
            </a:r>
          </a:p>
          <a:p>
            <a:pPr marL="171450" lvl="0" indent="-171450" algn="l" rtl="0">
              <a:lnSpc>
                <a:spcPct val="100000"/>
              </a:lnSpc>
              <a:spcBef>
                <a:spcPts val="360"/>
              </a:spcBef>
              <a:spcAft>
                <a:spcPts val="0"/>
              </a:spcAft>
              <a:buSzPts val="1400"/>
              <a:buFontTx/>
              <a:buChar char="-"/>
            </a:pPr>
            <a:endParaRPr lang="sr-Latn-RS" dirty="0"/>
          </a:p>
          <a:p>
            <a:pPr marL="0" lvl="0" indent="0" algn="l" rtl="0">
              <a:lnSpc>
                <a:spcPct val="100000"/>
              </a:lnSpc>
              <a:spcBef>
                <a:spcPts val="360"/>
              </a:spcBef>
              <a:spcAft>
                <a:spcPts val="0"/>
              </a:spcAft>
              <a:buSzPts val="1400"/>
              <a:buNone/>
            </a:pPr>
            <a:endParaRPr dirty="0"/>
          </a:p>
        </p:txBody>
      </p:sp>
      <p:sp>
        <p:nvSpPr>
          <p:cNvPr id="170" name="Google Shape;17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9" name="Google Shape;17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36737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Pokrenuti ove dvije funkcije </a:t>
            </a:r>
            <a:endParaRPr dirty="0"/>
          </a:p>
        </p:txBody>
      </p:sp>
      <p:sp>
        <p:nvSpPr>
          <p:cNvPr id="186" name="Google Shape;18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9781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Napravite fajl sa ovim kodom pa se malo igrajte</a:t>
            </a:r>
            <a:endParaRPr dirty="0"/>
          </a:p>
        </p:txBody>
      </p:sp>
      <p:sp>
        <p:nvSpPr>
          <p:cNvPr id="194" name="Google Shape;19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0996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Pogledati</a:t>
            </a:r>
            <a:r>
              <a:rPr lang="en-US" dirty="0"/>
              <a:t> I </a:t>
            </a:r>
            <a:r>
              <a:rPr lang="en-US" dirty="0" err="1"/>
              <a:t>pokrenuti</a:t>
            </a:r>
            <a:r>
              <a:rPr lang="en-US" dirty="0"/>
              <a:t> </a:t>
            </a:r>
            <a:r>
              <a:rPr lang="en-US" b="1" dirty="0"/>
              <a:t>dekoratori.py</a:t>
            </a:r>
          </a:p>
          <a:p>
            <a:pPr marL="0" lvl="0" indent="0" algn="l" rtl="0">
              <a:spcBef>
                <a:spcPts val="360"/>
              </a:spcBef>
              <a:spcAft>
                <a:spcPts val="0"/>
              </a:spcAft>
              <a:buNone/>
            </a:pPr>
            <a:r>
              <a:rPr lang="en-US" dirty="0" err="1"/>
              <a:t>Kako</a:t>
            </a:r>
            <a:r>
              <a:rPr lang="en-US" dirty="0"/>
              <a:t> </a:t>
            </a:r>
            <a:r>
              <a:rPr lang="en-US" dirty="0" err="1"/>
              <a:t>dodati</a:t>
            </a:r>
            <a:r>
              <a:rPr lang="en-US" dirty="0"/>
              <a:t> da </a:t>
            </a:r>
            <a:r>
              <a:rPr lang="en-US" dirty="0" err="1"/>
              <a:t>odstampa</a:t>
            </a:r>
            <a:r>
              <a:rPr lang="en-US" dirty="0"/>
              <a:t> I debug </a:t>
            </a:r>
            <a:r>
              <a:rPr lang="en-US" dirty="0" err="1"/>
              <a:t>liniju</a:t>
            </a:r>
            <a:r>
              <a:rPr lang="en-US" dirty="0"/>
              <a:t> </a:t>
            </a:r>
            <a:r>
              <a:rPr lang="en-US" dirty="0" err="1"/>
              <a:t>poslije</a:t>
            </a:r>
            <a:r>
              <a:rPr lang="en-US" dirty="0"/>
              <a:t> </a:t>
            </a:r>
            <a:r>
              <a:rPr lang="en-US" dirty="0" err="1"/>
              <a:t>poziva</a:t>
            </a:r>
            <a:r>
              <a:rPr lang="en-US" dirty="0"/>
              <a:t> </a:t>
            </a:r>
            <a:r>
              <a:rPr lang="en-US" dirty="0" err="1"/>
              <a:t>funkcije</a:t>
            </a:r>
            <a:r>
              <a:rPr lang="en-US" dirty="0"/>
              <a:t>: print(“</a:t>
            </a:r>
            <a:r>
              <a:rPr lang="en-US" dirty="0" err="1"/>
              <a:t>izlazim</a:t>
            </a:r>
            <a:r>
              <a:rPr lang="en-US" dirty="0"/>
              <a:t> </a:t>
            </a:r>
            <a:r>
              <a:rPr lang="en-US" dirty="0" err="1"/>
              <a:t>iz</a:t>
            </a:r>
            <a:r>
              <a:rPr lang="en-US" dirty="0"/>
              <a:t> </a:t>
            </a:r>
            <a:r>
              <a:rPr lang="en-US" dirty="0" err="1"/>
              <a:t>funkcije</a:t>
            </a:r>
            <a:r>
              <a:rPr lang="en-US" dirty="0"/>
              <a:t>”, </a:t>
            </a:r>
            <a:r>
              <a:rPr lang="en-US" dirty="0" err="1"/>
              <a:t>f.__name</a:t>
            </a:r>
            <a:r>
              <a:rPr lang="en-US" dirty="0"/>
              <a:t>__)</a:t>
            </a:r>
            <a:endParaRPr dirty="0"/>
          </a:p>
        </p:txBody>
      </p:sp>
      <p:sp>
        <p:nvSpPr>
          <p:cNvPr id="201" name="Google Shape;2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4593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08" name="Google Shape;2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9001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Yield – u </a:t>
            </a:r>
            <a:r>
              <a:rPr lang="en-US" dirty="0" err="1"/>
              <a:t>saobracaju</a:t>
            </a:r>
            <a:r>
              <a:rPr lang="en-US" dirty="0"/>
              <a:t> </a:t>
            </a:r>
            <a:r>
              <a:rPr lang="en-US" dirty="0" err="1"/>
              <a:t>situacija</a:t>
            </a:r>
            <a:r>
              <a:rPr lang="en-US" dirty="0"/>
              <a:t> u </a:t>
            </a:r>
            <a:r>
              <a:rPr lang="en-US" dirty="0" err="1"/>
              <a:t>kojoj</a:t>
            </a:r>
            <a:r>
              <a:rPr lang="en-US" dirty="0"/>
              <a:t> </a:t>
            </a:r>
            <a:r>
              <a:rPr lang="en-US" dirty="0" err="1"/>
              <a:t>nemas</a:t>
            </a:r>
            <a:r>
              <a:rPr lang="en-US" dirty="0"/>
              <a:t> parvo </a:t>
            </a:r>
            <a:r>
              <a:rPr lang="en-US" dirty="0" err="1"/>
              <a:t>prvenstva</a:t>
            </a:r>
            <a:r>
              <a:rPr lang="en-US" dirty="0"/>
              <a:t> I </a:t>
            </a:r>
            <a:r>
              <a:rPr lang="en-US" dirty="0" err="1"/>
              <a:t>trebas</a:t>
            </a:r>
            <a:r>
              <a:rPr lang="en-US" dirty="0"/>
              <a:t> </a:t>
            </a:r>
            <a:r>
              <a:rPr lang="en-US" dirty="0" err="1"/>
              <a:t>propustiti</a:t>
            </a:r>
            <a:r>
              <a:rPr lang="en-US" dirty="0"/>
              <a:t> </a:t>
            </a:r>
            <a:r>
              <a:rPr lang="en-US" dirty="0" err="1"/>
              <a:t>sve</a:t>
            </a:r>
            <a:r>
              <a:rPr lang="en-US" dirty="0"/>
              <a:t> </a:t>
            </a:r>
            <a:r>
              <a:rPr lang="en-US" dirty="0" err="1"/>
              <a:t>sto</a:t>
            </a:r>
            <a:r>
              <a:rPr lang="en-US" dirty="0"/>
              <a:t> je </a:t>
            </a:r>
            <a:r>
              <a:rPr lang="en-US" dirty="0" err="1"/>
              <a:t>na</a:t>
            </a:r>
            <a:r>
              <a:rPr lang="en-US" dirty="0"/>
              <a:t> </a:t>
            </a:r>
            <a:r>
              <a:rPr lang="en-US" dirty="0" err="1"/>
              <a:t>raskrsnici</a:t>
            </a:r>
            <a:r>
              <a:rPr lang="en-US" dirty="0"/>
              <a:t> (</a:t>
            </a:r>
            <a:r>
              <a:rPr lang="en-US" dirty="0" err="1"/>
              <a:t>ili</a:t>
            </a:r>
            <a:r>
              <a:rPr lang="en-US" dirty="0"/>
              <a:t> </a:t>
            </a:r>
            <a:r>
              <a:rPr lang="en-US" dirty="0" err="1"/>
              <a:t>skoro</a:t>
            </a:r>
            <a:r>
              <a:rPr lang="en-US" dirty="0"/>
              <a:t> </a:t>
            </a:r>
            <a:r>
              <a:rPr lang="en-US" dirty="0" err="1"/>
              <a:t>sve</a:t>
            </a:r>
            <a:r>
              <a:rPr lang="en-US" dirty="0"/>
              <a:t>)</a:t>
            </a:r>
          </a:p>
          <a:p>
            <a:pPr marL="171450" lvl="0" indent="-171450" algn="l" rtl="0">
              <a:spcBef>
                <a:spcPts val="360"/>
              </a:spcBef>
              <a:spcAft>
                <a:spcPts val="0"/>
              </a:spcAft>
              <a:buFont typeface="Arial" panose="020B0604020202020204" pitchFamily="34" charset="0"/>
              <a:buChar char="•"/>
            </a:pPr>
            <a:r>
              <a:rPr lang="en-US" dirty="0" err="1"/>
              <a:t>ukoliko</a:t>
            </a:r>
            <a:r>
              <a:rPr lang="en-US" dirty="0"/>
              <a:t> je </a:t>
            </a:r>
            <a:r>
              <a:rPr lang="en-US" dirty="0" err="1"/>
              <a:t>neko</a:t>
            </a:r>
            <a:r>
              <a:rPr lang="en-US" dirty="0"/>
              <a:t> radio u C </a:t>
            </a:r>
            <a:r>
              <a:rPr lang="en-US" b="1" dirty="0" err="1"/>
              <a:t>pthread_yield</a:t>
            </a:r>
            <a:r>
              <a:rPr lang="en-US" b="1" dirty="0"/>
              <a:t> </a:t>
            </a:r>
            <a:r>
              <a:rPr lang="en-US" dirty="0" err="1"/>
              <a:t>ili</a:t>
            </a:r>
            <a:r>
              <a:rPr lang="en-US" dirty="0"/>
              <a:t> yield u Javi, C++ </a:t>
            </a:r>
            <a:r>
              <a:rPr lang="en-US" dirty="0" err="1"/>
              <a:t>ili</a:t>
            </a:r>
            <a:r>
              <a:rPr lang="en-US" dirty="0"/>
              <a:t> C#. </a:t>
            </a:r>
            <a:r>
              <a:rPr lang="en-US" dirty="0" err="1"/>
              <a:t>Tamo</a:t>
            </a:r>
            <a:r>
              <a:rPr lang="en-US" dirty="0"/>
              <a:t> </a:t>
            </a:r>
            <a:r>
              <a:rPr lang="en-US" dirty="0" err="1"/>
              <a:t>uglavnom</a:t>
            </a:r>
            <a:r>
              <a:rPr lang="en-US" dirty="0"/>
              <a:t> </a:t>
            </a:r>
            <a:r>
              <a:rPr lang="en-US" dirty="0" err="1"/>
              <a:t>sluzi</a:t>
            </a:r>
            <a:r>
              <a:rPr lang="en-US" dirty="0"/>
              <a:t> u </a:t>
            </a:r>
            <a:r>
              <a:rPr lang="en-US" dirty="0" err="1"/>
              <a:t>threadu</a:t>
            </a:r>
            <a:r>
              <a:rPr lang="en-US" dirty="0"/>
              <a:t> (</a:t>
            </a:r>
            <a:r>
              <a:rPr lang="en-US" dirty="0" err="1"/>
              <a:t>programskoj</a:t>
            </a:r>
            <a:r>
              <a:rPr lang="en-US" dirty="0"/>
              <a:t> </a:t>
            </a:r>
            <a:r>
              <a:rPr lang="en-US" dirty="0" err="1"/>
              <a:t>niti</a:t>
            </a:r>
            <a:r>
              <a:rPr lang="en-US" dirty="0"/>
              <a:t>) da </a:t>
            </a:r>
            <a:r>
              <a:rPr lang="en-US" dirty="0" err="1"/>
              <a:t>kaze</a:t>
            </a:r>
            <a:r>
              <a:rPr lang="en-US" dirty="0"/>
              <a:t> </a:t>
            </a:r>
            <a:r>
              <a:rPr lang="en-US" dirty="0" err="1"/>
              <a:t>procesoru</a:t>
            </a:r>
            <a:r>
              <a:rPr lang="en-US" dirty="0"/>
              <a:t>: evo </a:t>
            </a:r>
            <a:r>
              <a:rPr lang="en-US" dirty="0" err="1"/>
              <a:t>daj</a:t>
            </a:r>
            <a:r>
              <a:rPr lang="en-US" dirty="0"/>
              <a:t> </a:t>
            </a:r>
            <a:r>
              <a:rPr lang="en-US" dirty="0" err="1"/>
              <a:t>sada</a:t>
            </a:r>
            <a:r>
              <a:rPr lang="en-US" dirty="0"/>
              <a:t> </a:t>
            </a:r>
            <a:r>
              <a:rPr lang="en-US" dirty="0" err="1"/>
              <a:t>nekome</a:t>
            </a:r>
            <a:r>
              <a:rPr lang="en-US" dirty="0"/>
              <a:t> </a:t>
            </a:r>
            <a:r>
              <a:rPr lang="en-US" dirty="0" err="1"/>
              <a:t>drugom</a:t>
            </a:r>
            <a:r>
              <a:rPr lang="en-US" dirty="0"/>
              <a:t> da </a:t>
            </a:r>
            <a:r>
              <a:rPr lang="en-US" dirty="0" err="1"/>
              <a:t>radi</a:t>
            </a:r>
            <a:r>
              <a:rPr lang="en-US" dirty="0"/>
              <a:t> </a:t>
            </a:r>
            <a:r>
              <a:rPr lang="en-US" dirty="0" err="1"/>
              <a:t>nesto</a:t>
            </a:r>
            <a:r>
              <a:rPr lang="en-US" dirty="0"/>
              <a:t>.</a:t>
            </a:r>
          </a:p>
          <a:p>
            <a:pPr marL="171450" lvl="0" indent="-171450" algn="l" rtl="0">
              <a:spcBef>
                <a:spcPts val="360"/>
              </a:spcBef>
              <a:spcAft>
                <a:spcPts val="0"/>
              </a:spcAft>
              <a:buFont typeface="Arial" panose="020B0604020202020204" pitchFamily="34" charset="0"/>
              <a:buChar char="•"/>
            </a:pPr>
            <a:r>
              <a:rPr lang="en-US" dirty="0" err="1"/>
              <a:t>Slicno</a:t>
            </a:r>
            <a:r>
              <a:rPr lang="en-US" dirty="0"/>
              <a:t> je u </a:t>
            </a:r>
            <a:r>
              <a:rPr lang="en-US" dirty="0" err="1"/>
              <a:t>Pythonu</a:t>
            </a:r>
            <a:r>
              <a:rPr lang="en-US" dirty="0"/>
              <a:t>, </a:t>
            </a:r>
            <a:r>
              <a:rPr lang="en-US" dirty="0" err="1"/>
              <a:t>ali</a:t>
            </a:r>
            <a:r>
              <a:rPr lang="en-US" dirty="0"/>
              <a:t> </a:t>
            </a:r>
            <a:r>
              <a:rPr lang="en-US" dirty="0" err="1"/>
              <a:t>nije</a:t>
            </a:r>
            <a:r>
              <a:rPr lang="en-US" dirty="0"/>
              <a:t> </a:t>
            </a:r>
            <a:r>
              <a:rPr lang="en-US" dirty="0" err="1"/>
              <a:t>striktno</a:t>
            </a:r>
            <a:r>
              <a:rPr lang="en-US" dirty="0"/>
              <a:t> </a:t>
            </a:r>
            <a:r>
              <a:rPr lang="en-US" dirty="0" err="1"/>
              <a:t>vezano</a:t>
            </a:r>
            <a:r>
              <a:rPr lang="en-US" dirty="0"/>
              <a:t> za multithreading – </a:t>
            </a:r>
            <a:r>
              <a:rPr lang="en-US" b="1" dirty="0"/>
              <a:t>yield</a:t>
            </a:r>
            <a:r>
              <a:rPr lang="en-US" dirty="0"/>
              <a:t> je </a:t>
            </a:r>
            <a:r>
              <a:rPr lang="en-US" dirty="0" err="1"/>
              <a:t>trenutak</a:t>
            </a:r>
            <a:r>
              <a:rPr lang="en-US" dirty="0"/>
              <a:t> </a:t>
            </a:r>
            <a:r>
              <a:rPr lang="en-US" dirty="0" err="1"/>
              <a:t>kada</a:t>
            </a:r>
            <a:r>
              <a:rPr lang="en-US" dirty="0"/>
              <a:t> process </a:t>
            </a:r>
            <a:r>
              <a:rPr lang="en-US" dirty="0" err="1"/>
              <a:t>nakratko</a:t>
            </a:r>
            <a:r>
              <a:rPr lang="en-US" dirty="0"/>
              <a:t> </a:t>
            </a:r>
            <a:r>
              <a:rPr lang="en-US" dirty="0" err="1"/>
              <a:t>napusta</a:t>
            </a:r>
            <a:r>
              <a:rPr lang="en-US" dirty="0"/>
              <a:t> </a:t>
            </a:r>
            <a:r>
              <a:rPr lang="en-US" dirty="0" err="1"/>
              <a:t>funkciju</a:t>
            </a:r>
            <a:r>
              <a:rPr lang="en-US" dirty="0"/>
              <a:t> I </a:t>
            </a:r>
            <a:r>
              <a:rPr lang="en-US" dirty="0" err="1"/>
              <a:t>odlazi</a:t>
            </a:r>
            <a:r>
              <a:rPr lang="en-US" dirty="0"/>
              <a:t> u </a:t>
            </a:r>
            <a:r>
              <a:rPr lang="en-US" dirty="0" err="1"/>
              <a:t>neku</a:t>
            </a:r>
            <a:r>
              <a:rPr lang="en-US" dirty="0"/>
              <a:t> </a:t>
            </a:r>
            <a:r>
              <a:rPr lang="en-US" dirty="0" err="1"/>
              <a:t>programsku</a:t>
            </a:r>
            <a:r>
              <a:rPr lang="en-US" dirty="0"/>
              <a:t> </a:t>
            </a:r>
            <a:r>
              <a:rPr lang="en-US" dirty="0" err="1"/>
              <a:t>strukturu</a:t>
            </a:r>
            <a:r>
              <a:rPr lang="en-US" dirty="0"/>
              <a:t> </a:t>
            </a:r>
            <a:r>
              <a:rPr lang="en-US" dirty="0" err="1"/>
              <a:t>koja</a:t>
            </a:r>
            <a:r>
              <a:rPr lang="en-US" dirty="0"/>
              <a:t> je </a:t>
            </a:r>
            <a:r>
              <a:rPr lang="en-US" dirty="0" err="1"/>
              <a:t>pozvala</a:t>
            </a:r>
            <a:r>
              <a:rPr lang="en-US" dirty="0"/>
              <a:t> </a:t>
            </a:r>
            <a:r>
              <a:rPr lang="en-US" dirty="0" err="1"/>
              <a:t>funkciju</a:t>
            </a:r>
            <a:r>
              <a:rPr lang="en-US" dirty="0"/>
              <a:t>, da bi </a:t>
            </a:r>
            <a:r>
              <a:rPr lang="en-US" dirty="0" err="1"/>
              <a:t>odmah</a:t>
            </a:r>
            <a:r>
              <a:rPr lang="en-US" dirty="0"/>
              <a:t> </a:t>
            </a:r>
            <a:r>
              <a:rPr lang="en-US" dirty="0" err="1"/>
              <a:t>zatim</a:t>
            </a:r>
            <a:r>
              <a:rPr lang="en-US" dirty="0"/>
              <a:t>, </a:t>
            </a:r>
            <a:r>
              <a:rPr lang="en-US" dirty="0" err="1"/>
              <a:t>vratio</a:t>
            </a:r>
            <a:r>
              <a:rPr lang="en-US" dirty="0"/>
              <a:t> se u </a:t>
            </a:r>
            <a:r>
              <a:rPr lang="en-US" dirty="0" err="1"/>
              <a:t>funkciju</a:t>
            </a:r>
            <a:r>
              <a:rPr lang="en-US" dirty="0"/>
              <a:t>, red </a:t>
            </a:r>
            <a:r>
              <a:rPr lang="en-US" dirty="0" err="1"/>
              <a:t>ispod</a:t>
            </a:r>
            <a:r>
              <a:rPr lang="en-US" dirty="0"/>
              <a:t> </a:t>
            </a:r>
            <a:r>
              <a:rPr lang="en-US" b="1" dirty="0"/>
              <a:t>yield</a:t>
            </a:r>
            <a:r>
              <a:rPr lang="en-US" dirty="0"/>
              <a:t>.</a:t>
            </a:r>
            <a:endParaRPr lang="sr-Latn-RS" dirty="0"/>
          </a:p>
          <a:p>
            <a:pPr marL="171450" lvl="0" indent="-171450" algn="l" rtl="0">
              <a:spcBef>
                <a:spcPts val="360"/>
              </a:spcBef>
              <a:spcAft>
                <a:spcPts val="0"/>
              </a:spcAft>
              <a:buFont typeface="Arial" panose="020B0604020202020204" pitchFamily="34" charset="0"/>
              <a:buChar char="•"/>
            </a:pPr>
            <a:r>
              <a:rPr lang="sr-Latn-RS" dirty="0"/>
              <a:t>Neko je nazvao </a:t>
            </a:r>
            <a:r>
              <a:rPr lang="sr-Latn-RS" b="1" dirty="0"/>
              <a:t>yield u generatoru</a:t>
            </a:r>
            <a:r>
              <a:rPr lang="sr-Latn-RS" dirty="0"/>
              <a:t> – MEKI RETURN</a:t>
            </a:r>
            <a:endParaRPr lang="en-US" dirty="0"/>
          </a:p>
          <a:p>
            <a:pPr marL="171450" lvl="0" indent="-171450" algn="l" rtl="0">
              <a:spcBef>
                <a:spcPts val="360"/>
              </a:spcBef>
              <a:spcAft>
                <a:spcPts val="0"/>
              </a:spcAft>
              <a:buFont typeface="Arial" panose="020B0604020202020204" pitchFamily="34" charset="0"/>
              <a:buChar char="•"/>
            </a:pPr>
            <a:r>
              <a:rPr lang="en-US" dirty="0"/>
              <a:t>U </a:t>
            </a:r>
            <a:r>
              <a:rPr lang="en-US" dirty="0" err="1"/>
              <a:t>ovom</a:t>
            </a:r>
            <a:r>
              <a:rPr lang="en-US" dirty="0"/>
              <a:t> </a:t>
            </a:r>
            <a:r>
              <a:rPr lang="en-US" dirty="0" err="1"/>
              <a:t>primjeru</a:t>
            </a:r>
            <a:r>
              <a:rPr lang="en-US" dirty="0"/>
              <a:t>, </a:t>
            </a:r>
            <a:r>
              <a:rPr lang="en-US" b="1" dirty="0"/>
              <a:t>yield n</a:t>
            </a:r>
            <a:r>
              <a:rPr lang="en-US" dirty="0"/>
              <a:t> </a:t>
            </a:r>
            <a:r>
              <a:rPr lang="en-US" dirty="0" err="1"/>
              <a:t>znaci</a:t>
            </a:r>
            <a:r>
              <a:rPr lang="en-US" dirty="0"/>
              <a:t> da </a:t>
            </a:r>
            <a:r>
              <a:rPr lang="en-US" dirty="0" err="1"/>
              <a:t>ce</a:t>
            </a:r>
            <a:r>
              <a:rPr lang="en-US" dirty="0"/>
              <a:t> </a:t>
            </a:r>
            <a:r>
              <a:rPr lang="en-US" dirty="0" err="1"/>
              <a:t>vratiti</a:t>
            </a:r>
            <a:r>
              <a:rPr lang="en-US" dirty="0"/>
              <a:t> n u program koji je </a:t>
            </a:r>
            <a:r>
              <a:rPr lang="en-US" dirty="0" err="1"/>
              <a:t>pozvao</a:t>
            </a:r>
            <a:r>
              <a:rPr lang="en-US" dirty="0"/>
              <a:t> </a:t>
            </a:r>
            <a:r>
              <a:rPr lang="en-US" dirty="0" err="1"/>
              <a:t>brojac</a:t>
            </a:r>
            <a:r>
              <a:rPr lang="en-US" dirty="0"/>
              <a:t>, a </a:t>
            </a:r>
            <a:r>
              <a:rPr lang="en-US" dirty="0" err="1"/>
              <a:t>onda</a:t>
            </a:r>
            <a:r>
              <a:rPr lang="en-US" dirty="0"/>
              <a:t> </a:t>
            </a:r>
            <a:r>
              <a:rPr lang="en-US" dirty="0" err="1"/>
              <a:t>zatim</a:t>
            </a:r>
            <a:r>
              <a:rPr lang="en-US" dirty="0"/>
              <a:t> </a:t>
            </a:r>
            <a:r>
              <a:rPr lang="en-US" dirty="0" err="1"/>
              <a:t>nastaviti</a:t>
            </a:r>
            <a:r>
              <a:rPr lang="en-US" dirty="0"/>
              <a:t> </a:t>
            </a:r>
            <a:r>
              <a:rPr lang="en-US" dirty="0" err="1"/>
              <a:t>na</a:t>
            </a:r>
            <a:r>
              <a:rPr lang="en-US" dirty="0"/>
              <a:t> </a:t>
            </a:r>
            <a:r>
              <a:rPr lang="en-US" dirty="0" err="1"/>
              <a:t>korak</a:t>
            </a:r>
            <a:r>
              <a:rPr lang="en-US" dirty="0"/>
              <a:t> n -= 1. </a:t>
            </a:r>
            <a:r>
              <a:rPr lang="en-US" dirty="0" err="1"/>
              <a:t>Naravno</a:t>
            </a:r>
            <a:r>
              <a:rPr lang="en-US" dirty="0"/>
              <a:t> </a:t>
            </a:r>
            <a:r>
              <a:rPr lang="en-US" dirty="0" err="1"/>
              <a:t>vratice</a:t>
            </a:r>
            <a:r>
              <a:rPr lang="en-US" dirty="0"/>
              <a:t> </a:t>
            </a:r>
            <a:r>
              <a:rPr lang="en-US" dirty="0" err="1"/>
              <a:t>ukoliko</a:t>
            </a:r>
            <a:r>
              <a:rPr lang="en-US" dirty="0"/>
              <a:t> </a:t>
            </a:r>
            <a:r>
              <a:rPr lang="en-US" dirty="0" err="1"/>
              <a:t>neko</a:t>
            </a:r>
            <a:r>
              <a:rPr lang="en-US" dirty="0"/>
              <a:t> </a:t>
            </a:r>
            <a:r>
              <a:rPr lang="en-US" dirty="0" err="1"/>
              <a:t>trazi</a:t>
            </a:r>
            <a:r>
              <a:rPr lang="en-US" dirty="0"/>
              <a:t>. A </a:t>
            </a:r>
            <a:r>
              <a:rPr lang="en-US" dirty="0" err="1"/>
              <a:t>trazi</a:t>
            </a:r>
            <a:r>
              <a:rPr lang="en-US" dirty="0"/>
              <a:t> se </a:t>
            </a:r>
            <a:r>
              <a:rPr lang="en-US" dirty="0" err="1"/>
              <a:t>eksplicitno</a:t>
            </a:r>
            <a:r>
              <a:rPr lang="en-US" dirty="0"/>
              <a:t> </a:t>
            </a:r>
            <a:r>
              <a:rPr lang="en-US" dirty="0" err="1"/>
              <a:t>sa</a:t>
            </a:r>
            <a:r>
              <a:rPr lang="en-US" dirty="0"/>
              <a:t> next(), a </a:t>
            </a:r>
            <a:r>
              <a:rPr lang="en-US" dirty="0" err="1"/>
              <a:t>implicitno</a:t>
            </a:r>
            <a:r>
              <a:rPr lang="en-US" dirty="0"/>
              <a:t> u </a:t>
            </a:r>
            <a:r>
              <a:rPr lang="en-US" dirty="0" err="1"/>
              <a:t>okviru</a:t>
            </a:r>
            <a:r>
              <a:rPr lang="en-US" dirty="0"/>
              <a:t> </a:t>
            </a:r>
            <a:r>
              <a:rPr lang="en-US" dirty="0" err="1"/>
              <a:t>petlje</a:t>
            </a:r>
            <a:r>
              <a:rPr lang="en-US" dirty="0"/>
              <a:t> </a:t>
            </a:r>
            <a:r>
              <a:rPr lang="en-US" dirty="0" err="1"/>
              <a:t>ili</a:t>
            </a:r>
            <a:r>
              <a:rPr lang="en-US" dirty="0"/>
              <a:t> </a:t>
            </a:r>
            <a:r>
              <a:rPr lang="en-US" dirty="0" err="1"/>
              <a:t>sumiranja</a:t>
            </a:r>
            <a:r>
              <a:rPr lang="en-US" dirty="0"/>
              <a:t> I </a:t>
            </a:r>
            <a:r>
              <a:rPr lang="en-US" dirty="0" err="1"/>
              <a:t>slicnih</a:t>
            </a:r>
            <a:r>
              <a:rPr lang="en-US" dirty="0"/>
              <a:t> </a:t>
            </a:r>
            <a:r>
              <a:rPr lang="en-US" dirty="0" err="1"/>
              <a:t>operacija</a:t>
            </a:r>
            <a:r>
              <a:rPr lang="en-US" dirty="0"/>
              <a:t> </a:t>
            </a:r>
            <a:r>
              <a:rPr lang="en-US" dirty="0" err="1"/>
              <a:t>koje</a:t>
            </a:r>
            <a:r>
              <a:rPr lang="en-US" dirty="0"/>
              <a:t> </a:t>
            </a:r>
            <a:r>
              <a:rPr lang="en-US" dirty="0" err="1"/>
              <a:t>sadrze</a:t>
            </a:r>
            <a:r>
              <a:rPr lang="en-US" dirty="0"/>
              <a:t> </a:t>
            </a:r>
            <a:r>
              <a:rPr lang="en-US" dirty="0" err="1"/>
              <a:t>petlju</a:t>
            </a:r>
            <a:r>
              <a:rPr lang="en-US" dirty="0"/>
              <a:t>.</a:t>
            </a:r>
          </a:p>
          <a:p>
            <a:pPr marL="171450" lvl="0" indent="-171450" algn="l" rtl="0">
              <a:spcBef>
                <a:spcPts val="360"/>
              </a:spcBef>
              <a:spcAft>
                <a:spcPts val="0"/>
              </a:spcAft>
              <a:buFont typeface="Arial" panose="020B0604020202020204" pitchFamily="34" charset="0"/>
              <a:buChar char="•"/>
            </a:pPr>
            <a:endParaRPr lang="en-US" dirty="0"/>
          </a:p>
          <a:p>
            <a:pPr marL="0" lvl="0" indent="0" algn="l" rtl="0">
              <a:spcBef>
                <a:spcPts val="360"/>
              </a:spcBef>
              <a:spcAft>
                <a:spcPts val="0"/>
              </a:spcAft>
              <a:buFont typeface="Arial" panose="020B0604020202020204" pitchFamily="34" charset="0"/>
              <a:buNone/>
            </a:pPr>
            <a:r>
              <a:rPr lang="en-US" dirty="0"/>
              <a:t>python 10_generator.py</a:t>
            </a:r>
          </a:p>
          <a:p>
            <a:pPr marL="0" lvl="0" indent="0" algn="l" rtl="0">
              <a:spcBef>
                <a:spcPts val="360"/>
              </a:spcBef>
              <a:spcAft>
                <a:spcPts val="0"/>
              </a:spcAft>
              <a:buFont typeface="Arial" panose="020B0604020202020204" pitchFamily="34" charset="0"/>
              <a:buNone/>
            </a:pPr>
            <a:endParaRPr dirty="0"/>
          </a:p>
        </p:txBody>
      </p:sp>
      <p:sp>
        <p:nvSpPr>
          <p:cNvPr id="214" name="Google Shape;21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97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Korutina</a:t>
            </a:r>
            <a:r>
              <a:rPr lang="en-US" dirty="0"/>
              <a:t> </a:t>
            </a:r>
            <a:r>
              <a:rPr lang="en-US" dirty="0" err="1"/>
              <a:t>koristi</a:t>
            </a:r>
            <a:r>
              <a:rPr lang="en-US" dirty="0"/>
              <a:t> yield </a:t>
            </a:r>
            <a:r>
              <a:rPr lang="en-US" dirty="0" err="1"/>
              <a:t>kako</a:t>
            </a:r>
            <a:r>
              <a:rPr lang="en-US" dirty="0"/>
              <a:t> bi </a:t>
            </a:r>
            <a:r>
              <a:rPr lang="en-US" dirty="0" err="1"/>
              <a:t>dobila</a:t>
            </a:r>
            <a:r>
              <a:rPr lang="en-US" dirty="0"/>
              <a:t> </a:t>
            </a:r>
            <a:r>
              <a:rPr lang="en-US" dirty="0" err="1"/>
              <a:t>vrijednost</a:t>
            </a:r>
            <a:r>
              <a:rPr lang="en-US" dirty="0"/>
              <a:t> </a:t>
            </a:r>
            <a:r>
              <a:rPr lang="en-US" dirty="0" err="1"/>
              <a:t>koju</a:t>
            </a:r>
            <a:r>
              <a:rPr lang="en-US" dirty="0"/>
              <a:t> generator </a:t>
            </a:r>
            <a:r>
              <a:rPr lang="en-US" dirty="0" err="1"/>
              <a:t>preko</a:t>
            </a:r>
            <a:r>
              <a:rPr lang="en-US" dirty="0"/>
              <a:t> yield </a:t>
            </a:r>
            <a:r>
              <a:rPr lang="en-US" dirty="0" err="1"/>
              <a:t>salje</a:t>
            </a:r>
            <a:r>
              <a:rPr lang="en-US" dirty="0"/>
              <a:t>. Ima </a:t>
            </a:r>
            <a:r>
              <a:rPr lang="en-US" dirty="0" err="1"/>
              <a:t>smisla</a:t>
            </a:r>
            <a:r>
              <a:rPr lang="en-US" dirty="0"/>
              <a:t> </a:t>
            </a:r>
            <a:r>
              <a:rPr lang="en-US" dirty="0" err="1"/>
              <a:t>zajedno</a:t>
            </a:r>
            <a:r>
              <a:rPr lang="en-US" dirty="0"/>
              <a:t> </a:t>
            </a:r>
            <a:r>
              <a:rPr lang="en-US" dirty="0" err="1"/>
              <a:t>sa</a:t>
            </a:r>
            <a:r>
              <a:rPr lang="en-US" dirty="0"/>
              <a:t> </a:t>
            </a:r>
            <a:r>
              <a:rPr lang="en-US" dirty="0" err="1"/>
              <a:t>generatorom</a:t>
            </a:r>
            <a:r>
              <a:rPr lang="en-US" dirty="0"/>
              <a:t>, </a:t>
            </a:r>
            <a:r>
              <a:rPr lang="en-US" dirty="0" err="1"/>
              <a:t>ali</a:t>
            </a:r>
            <a:r>
              <a:rPr lang="en-US" dirty="0"/>
              <a:t> ne mora </a:t>
            </a:r>
            <a:r>
              <a:rPr lang="en-US" dirty="0" err="1"/>
              <a:t>ici</a:t>
            </a:r>
            <a:r>
              <a:rPr lang="en-US" dirty="0"/>
              <a:t> generator</a:t>
            </a:r>
          </a:p>
          <a:p>
            <a:pPr marL="0" lvl="0" indent="0" algn="l" rtl="0">
              <a:spcBef>
                <a:spcPts val="360"/>
              </a:spcBef>
              <a:spcAft>
                <a:spcPts val="0"/>
              </a:spcAft>
              <a:buNone/>
            </a:pPr>
            <a:r>
              <a:rPr lang="en-US" dirty="0"/>
              <a:t>python 11_korutine.py</a:t>
            </a:r>
            <a:endParaRPr dirty="0"/>
          </a:p>
        </p:txBody>
      </p:sp>
      <p:sp>
        <p:nvSpPr>
          <p:cNvPr id="221" name="Google Shape;22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1234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Zamislite da pravite OSI layer nekog protokola. Izmedju svaka dva sloja na steku imate neki bafer donji sloj preuzme podatke, obradi ih i preda u bafer sloju iznad na obradu. I tako do aplikacionog sloja.</a:t>
            </a:r>
            <a:endParaRPr dirty="0"/>
          </a:p>
        </p:txBody>
      </p:sp>
      <p:sp>
        <p:nvSpPr>
          <p:cNvPr id="228" name="Google Shape;22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9050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4" name="Google Shape;23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1670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Let that sink in!</a:t>
            </a:r>
          </a:p>
          <a:p>
            <a:pPr marL="0" lvl="0" indent="0" algn="l" rtl="0">
              <a:spcBef>
                <a:spcPts val="360"/>
              </a:spcBef>
              <a:spcAft>
                <a:spcPts val="0"/>
              </a:spcAft>
              <a:buNone/>
            </a:pPr>
            <a:r>
              <a:rPr lang="sr-Latn-RS" dirty="0"/>
              <a:t>BTW, range() je generator</a:t>
            </a:r>
            <a:endParaRPr dirty="0"/>
          </a:p>
        </p:txBody>
      </p:sp>
      <p:sp>
        <p:nvSpPr>
          <p:cNvPr id="248" name="Google Shape;2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56" name="Google Shape;25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2692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72951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06756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Koristeći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72824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2882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sr-Latn-RS" dirty="0"/>
              <a:t>Modul – čitaj: fajl koji zavrsava sa .py</a:t>
            </a:r>
            <a:endParaRPr dirty="0"/>
          </a:p>
        </p:txBody>
      </p:sp>
      <p:sp>
        <p:nvSpPr>
          <p:cNvPr id="157" name="Google Shape;15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9122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4645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Pogledati</a:t>
            </a:r>
            <a:r>
              <a:rPr lang="en-US" dirty="0"/>
              <a:t> oba </a:t>
            </a:r>
            <a:r>
              <a:rPr lang="en-US" dirty="0" err="1"/>
              <a:t>fajla</a:t>
            </a:r>
            <a:r>
              <a:rPr lang="en-US" dirty="0"/>
              <a:t> importovanje_13.py I importovanje_2_13.py</a:t>
            </a:r>
          </a:p>
          <a:p>
            <a:pPr marL="0" lvl="0" indent="0" algn="l" rtl="0">
              <a:spcBef>
                <a:spcPts val="360"/>
              </a:spcBef>
              <a:spcAft>
                <a:spcPts val="0"/>
              </a:spcAft>
              <a:buNone/>
            </a:pPr>
            <a:r>
              <a:rPr lang="en-US" dirty="0" err="1"/>
              <a:t>Pokrenuti</a:t>
            </a:r>
            <a:r>
              <a:rPr lang="en-US" dirty="0"/>
              <a:t> python importovanje_2_13.py</a:t>
            </a:r>
          </a:p>
          <a:p>
            <a:pPr marL="0" lvl="0" indent="0" algn="l" rtl="0">
              <a:spcBef>
                <a:spcPts val="360"/>
              </a:spcBef>
              <a:spcAft>
                <a:spcPts val="0"/>
              </a:spcAft>
              <a:buNone/>
            </a:pPr>
            <a:endParaRPr dirty="0"/>
          </a:p>
        </p:txBody>
      </p:sp>
      <p:sp>
        <p:nvSpPr>
          <p:cNvPr id="174" name="Google Shape;17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568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81" name="Google Shape;18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015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68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Ukoliko</a:t>
            </a:r>
            <a:r>
              <a:rPr lang="en-US" dirty="0"/>
              <a:t> program </a:t>
            </a:r>
            <a:r>
              <a:rPr lang="en-US" dirty="0" err="1"/>
              <a:t>nije</a:t>
            </a:r>
            <a:r>
              <a:rPr lang="en-US" dirty="0"/>
              <a:t> </a:t>
            </a:r>
            <a:r>
              <a:rPr lang="en-US" dirty="0" err="1"/>
              <a:t>izvorno</a:t>
            </a:r>
            <a:r>
              <a:rPr lang="en-US" dirty="0"/>
              <a:t> </a:t>
            </a:r>
            <a:r>
              <a:rPr lang="en-US" dirty="0" err="1"/>
              <a:t>pokrenut</a:t>
            </a:r>
            <a:r>
              <a:rPr lang="en-US" dirty="0"/>
              <a:t>, </a:t>
            </a:r>
            <a:r>
              <a:rPr lang="en-US" dirty="0" err="1"/>
              <a:t>nego</a:t>
            </a:r>
            <a:r>
              <a:rPr lang="en-US" dirty="0"/>
              <a:t> je </a:t>
            </a:r>
            <a:r>
              <a:rPr lang="en-US" dirty="0" err="1"/>
              <a:t>importovan</a:t>
            </a:r>
            <a:r>
              <a:rPr lang="en-US" dirty="0"/>
              <a:t>, </a:t>
            </a:r>
            <a:r>
              <a:rPr lang="en-US" dirty="0" err="1"/>
              <a:t>njegovo</a:t>
            </a:r>
            <a:r>
              <a:rPr lang="en-US" dirty="0"/>
              <a:t> </a:t>
            </a:r>
            <a:r>
              <a:rPr lang="en-US" dirty="0" err="1"/>
              <a:t>ime</a:t>
            </a:r>
            <a:r>
              <a:rPr lang="en-US" dirty="0"/>
              <a:t> </a:t>
            </a:r>
            <a:r>
              <a:rPr lang="en-US" dirty="0" err="1"/>
              <a:t>nece</a:t>
            </a:r>
            <a:r>
              <a:rPr lang="en-US" dirty="0"/>
              <a:t> </a:t>
            </a:r>
            <a:r>
              <a:rPr lang="en-US" dirty="0" err="1"/>
              <a:t>biti</a:t>
            </a:r>
            <a:r>
              <a:rPr lang="en-US" dirty="0"/>
              <a:t> ‘__main__’</a:t>
            </a:r>
          </a:p>
          <a:p>
            <a:pPr marL="0" lvl="0" indent="0" algn="l" rtl="0">
              <a:spcBef>
                <a:spcPts val="360"/>
              </a:spcBef>
              <a:spcAft>
                <a:spcPts val="0"/>
              </a:spcAft>
              <a:buNone/>
            </a:pPr>
            <a:r>
              <a:rPr lang="en-US" dirty="0" err="1"/>
              <a:t>Prepraviti</a:t>
            </a:r>
            <a:r>
              <a:rPr lang="en-US" dirty="0"/>
              <a:t> importovanjexyz.py </a:t>
            </a:r>
            <a:r>
              <a:rPr lang="en-US" dirty="0" err="1"/>
              <a:t>tako</a:t>
            </a:r>
            <a:r>
              <a:rPr lang="en-US" dirty="0"/>
              <a:t> da ne </a:t>
            </a:r>
            <a:r>
              <a:rPr lang="en-US" dirty="0" err="1"/>
              <a:t>ispisuje</a:t>
            </a:r>
            <a:r>
              <a:rPr lang="en-US" dirty="0"/>
              <a:t> </a:t>
            </a:r>
            <a:r>
              <a:rPr lang="en-US" dirty="0" err="1"/>
              <a:t>onaj</a:t>
            </a:r>
            <a:r>
              <a:rPr lang="en-US" dirty="0"/>
              <a:t> </a:t>
            </a:r>
            <a:r>
              <a:rPr lang="en-US" dirty="0" err="1"/>
              <a:t>tekst</a:t>
            </a:r>
            <a:r>
              <a:rPr lang="en-US" dirty="0"/>
              <a:t>, </a:t>
            </a:r>
            <a:r>
              <a:rPr lang="en-US" dirty="0" err="1"/>
              <a:t>koristeci</a:t>
            </a:r>
            <a:r>
              <a:rPr lang="en-US" dirty="0"/>
              <a:t> </a:t>
            </a:r>
            <a:r>
              <a:rPr lang="en-US" dirty="0" err="1"/>
              <a:t>ovu</a:t>
            </a:r>
            <a:r>
              <a:rPr lang="en-US" dirty="0"/>
              <a:t> </a:t>
            </a:r>
            <a:r>
              <a:rPr lang="en-US" dirty="0" err="1"/>
              <a:t>foru</a:t>
            </a:r>
            <a:endParaRPr lang="en-US" dirty="0"/>
          </a:p>
          <a:p>
            <a:pPr marL="0" lvl="0" indent="0" algn="l" rtl="0">
              <a:spcBef>
                <a:spcPts val="360"/>
              </a:spcBef>
              <a:spcAft>
                <a:spcPts val="0"/>
              </a:spcAft>
              <a:buNone/>
            </a:pPr>
            <a:endParaRPr dirty="0"/>
          </a:p>
        </p:txBody>
      </p:sp>
      <p:sp>
        <p:nvSpPr>
          <p:cNvPr id="196" name="Google Shape;19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4372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Bolje</a:t>
            </a:r>
            <a:r>
              <a:rPr lang="en-US" dirty="0"/>
              <a:t> je </a:t>
            </a:r>
            <a:r>
              <a:rPr lang="en-US" dirty="0" err="1"/>
              <a:t>koristiti</a:t>
            </a:r>
            <a:r>
              <a:rPr lang="en-US" dirty="0"/>
              <a:t> </a:t>
            </a:r>
            <a:r>
              <a:rPr lang="en-US" b="1" dirty="0"/>
              <a:t>insert(0, </a:t>
            </a:r>
            <a:r>
              <a:rPr lang="en-US" b="1" dirty="0" err="1"/>
              <a:t>putanja</a:t>
            </a:r>
            <a:r>
              <a:rPr lang="en-US" b="1" dirty="0"/>
              <a:t>) </a:t>
            </a:r>
            <a:r>
              <a:rPr lang="en-US" dirty="0" err="1"/>
              <a:t>umjesto</a:t>
            </a:r>
            <a:r>
              <a:rPr lang="en-US" dirty="0"/>
              <a:t> </a:t>
            </a:r>
            <a:r>
              <a:rPr lang="en-US" b="1" dirty="0"/>
              <a:t>append</a:t>
            </a:r>
            <a:r>
              <a:rPr lang="en-US" dirty="0"/>
              <a:t>, </a:t>
            </a:r>
            <a:r>
              <a:rPr lang="en-US" dirty="0" err="1"/>
              <a:t>jer</a:t>
            </a:r>
            <a:r>
              <a:rPr lang="en-US" dirty="0"/>
              <a:t> PATH je </a:t>
            </a:r>
            <a:r>
              <a:rPr lang="en-US" dirty="0" err="1"/>
              <a:t>maksimalno</a:t>
            </a:r>
            <a:r>
              <a:rPr lang="en-US" dirty="0"/>
              <a:t> </a:t>
            </a:r>
            <a:r>
              <a:rPr lang="en-US" dirty="0" err="1"/>
              <a:t>dugacak</a:t>
            </a:r>
            <a:r>
              <a:rPr lang="en-US" dirty="0"/>
              <a:t> 4096 I sad </a:t>
            </a:r>
            <a:r>
              <a:rPr lang="en-US" dirty="0" err="1"/>
              <a:t>kada</a:t>
            </a:r>
            <a:r>
              <a:rPr lang="en-US" dirty="0"/>
              <a:t> se </a:t>
            </a:r>
            <a:r>
              <a:rPr lang="en-US" dirty="0" err="1"/>
              <a:t>dodaje</a:t>
            </a:r>
            <a:r>
              <a:rPr lang="en-US" dirty="0"/>
              <a:t> </a:t>
            </a:r>
            <a:r>
              <a:rPr lang="en-US" dirty="0" err="1"/>
              <a:t>na</a:t>
            </a:r>
            <a:r>
              <a:rPr lang="en-US" dirty="0"/>
              <a:t> </a:t>
            </a:r>
            <a:r>
              <a:rPr lang="en-US" dirty="0" err="1"/>
              <a:t>kraj</a:t>
            </a:r>
            <a:r>
              <a:rPr lang="en-US" dirty="0"/>
              <a:t>, </a:t>
            </a:r>
            <a:r>
              <a:rPr lang="en-US" dirty="0" err="1"/>
              <a:t>moze</a:t>
            </a:r>
            <a:r>
              <a:rPr lang="en-US" dirty="0"/>
              <a:t> se </a:t>
            </a:r>
            <a:r>
              <a:rPr lang="en-US" dirty="0" err="1"/>
              <a:t>desiti</a:t>
            </a:r>
            <a:r>
              <a:rPr lang="en-US" dirty="0"/>
              <a:t> da </a:t>
            </a:r>
            <a:r>
              <a:rPr lang="en-US" dirty="0" err="1"/>
              <a:t>ce</a:t>
            </a:r>
            <a:r>
              <a:rPr lang="en-US" dirty="0"/>
              <a:t> </a:t>
            </a:r>
            <a:r>
              <a:rPr lang="en-US" dirty="0" err="1"/>
              <a:t>biti</a:t>
            </a:r>
            <a:r>
              <a:rPr lang="en-US" dirty="0"/>
              <a:t> </a:t>
            </a:r>
            <a:r>
              <a:rPr lang="en-US" dirty="0" err="1"/>
              <a:t>ignorisano</a:t>
            </a:r>
            <a:r>
              <a:rPr lang="en-US" dirty="0"/>
              <a:t> </a:t>
            </a:r>
            <a:r>
              <a:rPr lang="en-US" dirty="0" err="1"/>
              <a:t>ili</a:t>
            </a:r>
            <a:r>
              <a:rPr lang="en-US" dirty="0"/>
              <a:t> </a:t>
            </a:r>
            <a:r>
              <a:rPr lang="en-US" dirty="0" err="1"/>
              <a:t>izbaceno</a:t>
            </a:r>
            <a:r>
              <a:rPr lang="en-US" dirty="0"/>
              <a:t>, </a:t>
            </a:r>
            <a:r>
              <a:rPr lang="en-US" dirty="0" err="1"/>
              <a:t>jer</a:t>
            </a:r>
            <a:r>
              <a:rPr lang="en-US" dirty="0"/>
              <a:t> ko </a:t>
            </a:r>
            <a:r>
              <a:rPr lang="en-US" dirty="0" err="1"/>
              <a:t>zna</a:t>
            </a:r>
            <a:r>
              <a:rPr lang="en-US" dirty="0"/>
              <a:t> </a:t>
            </a:r>
            <a:r>
              <a:rPr lang="en-US" dirty="0" err="1"/>
              <a:t>sta</a:t>
            </a:r>
            <a:r>
              <a:rPr lang="en-US" dirty="0"/>
              <a:t> </a:t>
            </a:r>
            <a:r>
              <a:rPr lang="en-US" dirty="0" err="1"/>
              <a:t>sve</a:t>
            </a:r>
            <a:r>
              <a:rPr lang="en-US" dirty="0"/>
              <a:t> </a:t>
            </a:r>
            <a:r>
              <a:rPr lang="en-US" dirty="0" err="1"/>
              <a:t>covjek</a:t>
            </a:r>
            <a:r>
              <a:rPr lang="en-US" dirty="0"/>
              <a:t> </a:t>
            </a:r>
            <a:r>
              <a:rPr lang="en-US" dirty="0" err="1"/>
              <a:t>ima</a:t>
            </a:r>
            <a:r>
              <a:rPr lang="en-US" dirty="0"/>
              <a:t> u PATH </a:t>
            </a:r>
            <a:r>
              <a:rPr lang="en-US" dirty="0" err="1"/>
              <a:t>varijabli</a:t>
            </a:r>
            <a:r>
              <a:rPr lang="en-US" dirty="0"/>
              <a:t>. </a:t>
            </a:r>
            <a:r>
              <a:rPr lang="en-US" dirty="0" err="1"/>
              <a:t>Ako</a:t>
            </a:r>
            <a:r>
              <a:rPr lang="en-US" dirty="0"/>
              <a:t> </a:t>
            </a:r>
            <a:r>
              <a:rPr lang="en-US" dirty="0" err="1"/>
              <a:t>kazemo</a:t>
            </a:r>
            <a:r>
              <a:rPr lang="en-US" dirty="0"/>
              <a:t> insert </a:t>
            </a:r>
            <a:r>
              <a:rPr lang="en-US" dirty="0" err="1"/>
              <a:t>na</a:t>
            </a:r>
            <a:r>
              <a:rPr lang="en-US" dirty="0"/>
              <a:t> </a:t>
            </a:r>
            <a:r>
              <a:rPr lang="en-US" dirty="0" err="1"/>
              <a:t>prvu</a:t>
            </a:r>
            <a:r>
              <a:rPr lang="en-US" dirty="0"/>
              <a:t> </a:t>
            </a:r>
            <a:r>
              <a:rPr lang="en-US" dirty="0" err="1"/>
              <a:t>poziciju</a:t>
            </a:r>
            <a:r>
              <a:rPr lang="en-US" dirty="0"/>
              <a:t>, </a:t>
            </a:r>
            <a:r>
              <a:rPr lang="en-US" dirty="0" err="1"/>
              <a:t>izbacicemo</a:t>
            </a:r>
            <a:r>
              <a:rPr lang="en-US" dirty="0"/>
              <a:t> </a:t>
            </a:r>
            <a:r>
              <a:rPr lang="en-US" dirty="0" err="1"/>
              <a:t>nesto</a:t>
            </a:r>
            <a:r>
              <a:rPr lang="en-US" dirty="0"/>
              <a:t> </a:t>
            </a:r>
            <a:r>
              <a:rPr lang="en-US" dirty="0" err="1"/>
              <a:t>drugo</a:t>
            </a:r>
            <a:r>
              <a:rPr lang="en-US" dirty="0"/>
              <a:t> </a:t>
            </a:r>
            <a:r>
              <a:rPr lang="en-US" dirty="0" err="1"/>
              <a:t>sto</a:t>
            </a:r>
            <a:r>
              <a:rPr lang="en-US" dirty="0"/>
              <a:t> </a:t>
            </a:r>
            <a:r>
              <a:rPr lang="en-US" dirty="0" err="1"/>
              <a:t>nam</a:t>
            </a:r>
            <a:r>
              <a:rPr lang="en-US" dirty="0"/>
              <a:t> I </a:t>
            </a:r>
            <a:r>
              <a:rPr lang="en-US" dirty="0" err="1"/>
              <a:t>nije</a:t>
            </a:r>
            <a:r>
              <a:rPr lang="en-US" dirty="0"/>
              <a:t> </a:t>
            </a:r>
            <a:r>
              <a:rPr lang="en-US" dirty="0" err="1"/>
              <a:t>potrebno</a:t>
            </a:r>
            <a:r>
              <a:rPr lang="en-US" dirty="0"/>
              <a:t>, </a:t>
            </a:r>
            <a:r>
              <a:rPr lang="en-US" dirty="0" err="1"/>
              <a:t>najvjerovatnije</a:t>
            </a:r>
            <a:r>
              <a:rPr lang="en-US" dirty="0"/>
              <a:t>, </a:t>
            </a:r>
            <a:r>
              <a:rPr lang="en-US" dirty="0" err="1"/>
              <a:t>dok</a:t>
            </a:r>
            <a:r>
              <a:rPr lang="en-US" dirty="0"/>
              <a:t> </a:t>
            </a:r>
            <a:r>
              <a:rPr lang="en-US" dirty="0" err="1"/>
              <a:t>radi</a:t>
            </a:r>
            <a:r>
              <a:rPr lang="en-US" dirty="0"/>
              <a:t> program. </a:t>
            </a:r>
            <a:r>
              <a:rPr lang="en-US" dirty="0" err="1"/>
              <a:t>Kada</a:t>
            </a:r>
            <a:r>
              <a:rPr lang="en-US" dirty="0"/>
              <a:t> program </a:t>
            </a:r>
            <a:r>
              <a:rPr lang="en-US" dirty="0" err="1"/>
              <a:t>prestane</a:t>
            </a:r>
            <a:r>
              <a:rPr lang="en-US" dirty="0"/>
              <a:t> sys path se </a:t>
            </a:r>
            <a:r>
              <a:rPr lang="en-US" dirty="0" err="1"/>
              <a:t>vraca</a:t>
            </a:r>
            <a:r>
              <a:rPr lang="en-US" dirty="0"/>
              <a:t> u </a:t>
            </a:r>
            <a:r>
              <a:rPr lang="en-US" dirty="0" err="1"/>
              <a:t>prvobitno</a:t>
            </a:r>
            <a:r>
              <a:rPr lang="en-US" dirty="0"/>
              <a:t> </a:t>
            </a:r>
            <a:r>
              <a:rPr lang="en-US" dirty="0" err="1"/>
              <a:t>stanje</a:t>
            </a:r>
            <a:r>
              <a:rPr lang="en-US" dirty="0"/>
              <a:t>.</a:t>
            </a:r>
          </a:p>
          <a:p>
            <a:pPr marL="0" lvl="0" indent="0" algn="l" rtl="0">
              <a:spcBef>
                <a:spcPts val="360"/>
              </a:spcBef>
              <a:spcAft>
                <a:spcPts val="0"/>
              </a:spcAft>
              <a:buNone/>
            </a:pPr>
            <a:r>
              <a:rPr lang="en-US" dirty="0"/>
              <a:t>Jos </a:t>
            </a:r>
            <a:r>
              <a:rPr lang="en-US" dirty="0" err="1"/>
              <a:t>jedan</a:t>
            </a:r>
            <a:r>
              <a:rPr lang="en-US" dirty="0"/>
              <a:t> </a:t>
            </a:r>
            <a:r>
              <a:rPr lang="en-US" dirty="0" err="1"/>
              <a:t>razlog</a:t>
            </a:r>
            <a:r>
              <a:rPr lang="en-US" dirty="0"/>
              <a:t> vise za virtual environment.</a:t>
            </a:r>
            <a:endParaRPr dirty="0"/>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9986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err="1"/>
              <a:t>Ustvari</a:t>
            </a:r>
            <a:r>
              <a:rPr lang="en-US" dirty="0"/>
              <a:t> folder koji </a:t>
            </a:r>
            <a:r>
              <a:rPr lang="en-US" dirty="0" err="1"/>
              <a:t>sadrze</a:t>
            </a:r>
            <a:r>
              <a:rPr lang="en-US" dirty="0"/>
              <a:t> </a:t>
            </a:r>
            <a:r>
              <a:rPr lang="en-US" b="1" dirty="0"/>
              <a:t>__init__.py</a:t>
            </a:r>
            <a:r>
              <a:rPr lang="en-US" dirty="0"/>
              <a:t> </a:t>
            </a:r>
            <a:r>
              <a:rPr lang="en-US" dirty="0" err="1"/>
              <a:t>fajl</a:t>
            </a:r>
            <a:endParaRPr lang="sr-Latn-RS"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err="1"/>
              <a:t>Paket</a:t>
            </a:r>
            <a:r>
              <a:rPr lang="en-US" dirty="0"/>
              <a:t> je folder, </a:t>
            </a:r>
            <a:r>
              <a:rPr lang="en-US" dirty="0" err="1"/>
              <a:t>unutar</a:t>
            </a:r>
            <a:r>
              <a:rPr lang="en-US" dirty="0"/>
              <a:t> </a:t>
            </a:r>
            <a:r>
              <a:rPr lang="en-US" dirty="0" err="1"/>
              <a:t>kojeg</a:t>
            </a:r>
            <a:r>
              <a:rPr lang="en-US" dirty="0"/>
              <a:t> se </a:t>
            </a:r>
            <a:r>
              <a:rPr lang="en-US" dirty="0" err="1"/>
              <a:t>nalazi</a:t>
            </a:r>
            <a:r>
              <a:rPr lang="en-US" dirty="0"/>
              <a:t> </a:t>
            </a:r>
            <a:r>
              <a:rPr lang="en-US" dirty="0" err="1"/>
              <a:t>jos</a:t>
            </a:r>
            <a:r>
              <a:rPr lang="en-US" dirty="0"/>
              <a:t> </a:t>
            </a:r>
            <a:r>
              <a:rPr lang="en-US" dirty="0" err="1"/>
              <a:t>jedan</a:t>
            </a:r>
            <a:r>
              <a:rPr lang="en-US" dirty="0"/>
              <a:t> folder koji se </a:t>
            </a:r>
            <a:r>
              <a:rPr lang="en-US" dirty="0" err="1"/>
              <a:t>zove</a:t>
            </a:r>
            <a:r>
              <a:rPr lang="en-US" dirty="0"/>
              <a:t> </a:t>
            </a:r>
            <a:r>
              <a:rPr lang="en-US" dirty="0" err="1"/>
              <a:t>PodPaket</a:t>
            </a:r>
            <a:r>
              <a:rPr lang="en-US" dirty="0"/>
              <a:t> I </a:t>
            </a:r>
            <a:r>
              <a:rPr lang="en-US" dirty="0" err="1"/>
              <a:t>unutar</a:t>
            </a:r>
            <a:r>
              <a:rPr lang="en-US" dirty="0"/>
              <a:t> tog </a:t>
            </a:r>
            <a:r>
              <a:rPr lang="en-US" dirty="0" err="1"/>
              <a:t>foldera</a:t>
            </a:r>
            <a:r>
              <a:rPr lang="en-US" dirty="0"/>
              <a:t> je </a:t>
            </a:r>
            <a:r>
              <a:rPr lang="en-US" dirty="0" err="1"/>
              <a:t>fajl</a:t>
            </a:r>
            <a:r>
              <a:rPr lang="en-US" dirty="0"/>
              <a:t> modul1.py. </a:t>
            </a:r>
          </a:p>
          <a:p>
            <a:pPr marL="0" lvl="0" indent="0" algn="l" rtl="0">
              <a:spcBef>
                <a:spcPts val="360"/>
              </a:spcBef>
              <a:spcAft>
                <a:spcPts val="0"/>
              </a:spcAft>
              <a:buNone/>
            </a:pPr>
            <a:endParaRPr dirty="0"/>
          </a:p>
        </p:txBody>
      </p:sp>
      <p:sp>
        <p:nvSpPr>
          <p:cNvPr id="217" name="Google Shape;21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4957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6078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6" name="Google Shape;23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6160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sr-Latn-RS" dirty="0">
                <a:solidFill>
                  <a:srgbClr val="7A7E85"/>
                </a:solidFill>
                <a:effectLst/>
                <a:highlight>
                  <a:srgbClr val="1E1F22"/>
                </a:highlight>
              </a:rPr>
              <a:t>python 15_parser_argumenata1.py</a:t>
            </a:r>
            <a:endParaRPr lang="en-US" dirty="0">
              <a:solidFill>
                <a:srgbClr val="7A7E85"/>
              </a:solidFill>
              <a:effectLst/>
              <a:highlight>
                <a:srgbClr val="1E1F22"/>
              </a:highlight>
            </a:endParaRP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sr-Latn-RS" dirty="0">
                <a:solidFill>
                  <a:srgbClr val="7A7E85"/>
                </a:solidFill>
                <a:effectLst/>
                <a:highlight>
                  <a:srgbClr val="1E1F22"/>
                </a:highlight>
              </a:rPr>
              <a:t>python 15_parser_argumenata1.py -i 15_parser_argumenata1.py -o yp.1atanemugra_51 -v</a:t>
            </a:r>
            <a:endParaRPr lang="en-US" dirty="0">
              <a:solidFill>
                <a:srgbClr val="7A7E85"/>
              </a:solidFill>
              <a:effectLst/>
              <a:highlight>
                <a:srgbClr val="1E1F22"/>
              </a:highlight>
            </a:endParaRP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sr-Latn-RS" dirty="0">
                <a:solidFill>
                  <a:srgbClr val="7A7E85"/>
                </a:solidFill>
                <a:effectLst/>
                <a:highlight>
                  <a:srgbClr val="1E1F22"/>
                </a:highlight>
              </a:rPr>
              <a:t>python 15_parser_argumenata2.py -h</a:t>
            </a:r>
            <a:br>
              <a:rPr lang="sr-Latn-RS" dirty="0">
                <a:solidFill>
                  <a:srgbClr val="7A7E85"/>
                </a:solidFill>
                <a:effectLst/>
                <a:highlight>
                  <a:srgbClr val="1E1F22"/>
                </a:highlight>
              </a:rPr>
            </a:br>
            <a:r>
              <a:rPr lang="sr-Latn-RS" dirty="0">
                <a:solidFill>
                  <a:srgbClr val="7A7E85"/>
                </a:solidFill>
                <a:effectLst/>
                <a:highlight>
                  <a:srgbClr val="1E1F22"/>
                </a:highlight>
              </a:rPr>
              <a:t>python 15_parser_argumenata2.py -q 2 -p 10</a:t>
            </a:r>
            <a:br>
              <a:rPr lang="sr-Latn-RS" dirty="0">
                <a:solidFill>
                  <a:srgbClr val="7A7E85"/>
                </a:solidFill>
                <a:effectLst/>
                <a:highlight>
                  <a:srgbClr val="1E1F22"/>
                </a:highlight>
              </a:rPr>
            </a:br>
            <a:r>
              <a:rPr lang="sr-Latn-RS" dirty="0">
                <a:solidFill>
                  <a:srgbClr val="7A7E85"/>
                </a:solidFill>
                <a:effectLst/>
                <a:highlight>
                  <a:srgbClr val="1E1F22"/>
                </a:highlight>
              </a:rPr>
              <a:t>python 15_parser_argumenata2.py -q 3 -p 11.4 -d 10 -v</a:t>
            </a:r>
            <a:endParaRPr lang="sr-Latn-RS" dirty="0">
              <a:solidFill>
                <a:srgbClr val="BCBEC4"/>
              </a:solidFill>
              <a:effectLst/>
              <a:highlight>
                <a:srgbClr val="1E1F22"/>
              </a:highlight>
            </a:endParaRPr>
          </a:p>
          <a:p>
            <a:pPr marL="0" lvl="0" indent="0" algn="l" rtl="0">
              <a:spcBef>
                <a:spcPts val="360"/>
              </a:spcBef>
              <a:spcAft>
                <a:spcPts val="0"/>
              </a:spcAft>
              <a:buNone/>
            </a:pPr>
            <a:endParaRPr dirty="0"/>
          </a:p>
        </p:txBody>
      </p:sp>
      <p:sp>
        <p:nvSpPr>
          <p:cNvPr id="243" name="Google Shape;24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99889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57" name="Google Shape;2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71965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5" name="Google Shape;26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13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1" name="Google Shape;27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2099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ZAPAMTITE SINTAGMU kontekst menadzer</a:t>
            </a:r>
          </a:p>
          <a:p>
            <a:r>
              <a:rPr lang="sr-Latn-RS" dirty="0"/>
              <a:t>Fora je u tome da kontekst menadzer sam zatvori fajl, pa i u slucaju nekog problema on ga sam zatvori!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51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sr-Latn-RS" dirty="0"/>
              <a:t>Probati ovo </a:t>
            </a:r>
            <a:endParaRPr dirty="0"/>
          </a:p>
        </p:txBody>
      </p:sp>
      <p:sp>
        <p:nvSpPr>
          <p:cNvPr id="204" name="Google Shape;20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else - znači da nije bilo exceptiona</a:t>
            </a:r>
          </a:p>
          <a:p>
            <a:r>
              <a:rPr lang="sr-Latn-RS" dirty="0"/>
              <a:t>finally – Talijan u drugom svjetskom ratu, ima ga sa obje strane i sa Nijemcima i sa Saveznicima, sto znaci da ce se desiti u svakom slucaju</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0508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4" name="Google Shape;43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sr-Latn-RS" dirty="0"/>
              <a:t>Pokrenuti u REPL drugi, </a:t>
            </a:r>
            <a:r>
              <a:rPr lang="en-US" dirty="0"/>
              <a:t>a </a:t>
            </a:r>
            <a:r>
              <a:rPr lang="en-US" dirty="0" err="1"/>
              <a:t>treci</a:t>
            </a:r>
            <a:r>
              <a:rPr lang="en-US" dirty="0"/>
              <a:t> </a:t>
            </a:r>
            <a:r>
              <a:rPr lang="en-US" dirty="0" err="1"/>
              <a:t>ima</a:t>
            </a:r>
            <a:r>
              <a:rPr lang="en-US" dirty="0"/>
              <a:t> source code u </a:t>
            </a:r>
            <a:r>
              <a:rPr lang="en-US" u="sng" dirty="0"/>
              <a:t>nekonzistentni.py</a:t>
            </a:r>
            <a:r>
              <a:rPr lang="en-US" dirty="0"/>
              <a:t> </a:t>
            </a:r>
            <a:r>
              <a:rPr lang="en-US" dirty="0" err="1"/>
              <a:t>pokrenuti</a:t>
            </a:r>
            <a:r>
              <a:rPr lang="en-US" dirty="0"/>
              <a:t> ga </a:t>
            </a:r>
            <a:r>
              <a:rPr lang="en-US" dirty="0" err="1"/>
              <a:t>na</a:t>
            </a:r>
            <a:r>
              <a:rPr lang="en-US" dirty="0"/>
              <a:t> </a:t>
            </a:r>
            <a:r>
              <a:rPr lang="en-US" dirty="0" err="1"/>
              <a:t>drugi</a:t>
            </a:r>
            <a:r>
              <a:rPr lang="en-US" dirty="0"/>
              <a:t> </a:t>
            </a:r>
            <a:r>
              <a:rPr lang="en-US" dirty="0" err="1"/>
              <a:t>na</a:t>
            </a:r>
            <a:r>
              <a:rPr lang="sr-Latn-RS" dirty="0"/>
              <a:t>čin (</a:t>
            </a:r>
            <a:r>
              <a:rPr lang="sr-Latn-RS" b="1" dirty="0">
                <a:latin typeface="CordiaUPC" panose="020B0502040204020203" pitchFamily="34" charset="-34"/>
                <a:cs typeface="CordiaUPC" panose="020B0502040204020203" pitchFamily="34" charset="-34"/>
              </a:rPr>
              <a:t>python nekonzistentni.py</a:t>
            </a:r>
            <a:r>
              <a:rPr lang="sr-Latn-RS" dirty="0"/>
              <a:t>) – Javice gresku iako je a </a:t>
            </a:r>
            <a:r>
              <a:rPr lang="en-US" dirty="0"/>
              <a:t>= True – </a:t>
            </a:r>
            <a:r>
              <a:rPr lang="en-US" dirty="0" err="1"/>
              <a:t>sto</a:t>
            </a:r>
            <a:r>
              <a:rPr lang="en-US" dirty="0"/>
              <a:t> </a:t>
            </a:r>
            <a:r>
              <a:rPr lang="en-US" dirty="0" err="1"/>
              <a:t>znaci</a:t>
            </a:r>
            <a:r>
              <a:rPr lang="en-US" dirty="0"/>
              <a:t> da </a:t>
            </a:r>
            <a:r>
              <a:rPr lang="en-US" dirty="0" err="1"/>
              <a:t>sintaksnu</a:t>
            </a:r>
            <a:r>
              <a:rPr lang="en-US" dirty="0"/>
              <a:t> </a:t>
            </a:r>
            <a:r>
              <a:rPr lang="en-US" dirty="0" err="1"/>
              <a:t>provjeru</a:t>
            </a:r>
            <a:r>
              <a:rPr lang="en-US" dirty="0"/>
              <a:t> </a:t>
            </a:r>
            <a:r>
              <a:rPr lang="en-US" dirty="0" err="1"/>
              <a:t>radi</a:t>
            </a:r>
            <a:r>
              <a:rPr lang="en-US" dirty="0"/>
              <a:t> </a:t>
            </a:r>
            <a:r>
              <a:rPr lang="en-US" dirty="0" err="1"/>
              <a:t>prije</a:t>
            </a:r>
            <a:r>
              <a:rPr lang="en-US" dirty="0"/>
              <a:t> </a:t>
            </a:r>
            <a:r>
              <a:rPr lang="en-US" dirty="0" err="1"/>
              <a:t>pokretanja</a:t>
            </a:r>
            <a:r>
              <a:rPr lang="en-US" dirty="0"/>
              <a:t> </a:t>
            </a:r>
            <a:r>
              <a:rPr lang="en-US" dirty="0" err="1"/>
              <a:t>programa</a:t>
            </a:r>
            <a:r>
              <a:rPr lang="en-US" dirty="0"/>
              <a:t>.</a:t>
            </a:r>
            <a:endParaRPr dirty="0"/>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grpSp>
        <p:nvGrpSpPr>
          <p:cNvPr id="28" name="Google Shape;28;p45"/>
          <p:cNvGrpSpPr/>
          <p:nvPr/>
        </p:nvGrpSpPr>
        <p:grpSpPr>
          <a:xfrm>
            <a:off x="0" y="0"/>
            <a:ext cx="9144001" cy="6867525"/>
            <a:chOff x="0" y="0"/>
            <a:chExt cx="9144001" cy="6867525"/>
          </a:xfrm>
        </p:grpSpPr>
        <p:grpSp>
          <p:nvGrpSpPr>
            <p:cNvPr id="29" name="Google Shape;29;p45"/>
            <p:cNvGrpSpPr/>
            <p:nvPr/>
          </p:nvGrpSpPr>
          <p:grpSpPr>
            <a:xfrm>
              <a:off x="0" y="0"/>
              <a:ext cx="9144001" cy="6858000"/>
              <a:chOff x="0" y="0"/>
              <a:chExt cx="9144001" cy="6858000"/>
            </a:xfrm>
          </p:grpSpPr>
          <p:sp>
            <p:nvSpPr>
              <p:cNvPr id="30" name="Google Shape;30;p45"/>
              <p:cNvSpPr/>
              <p:nvPr/>
            </p:nvSpPr>
            <p:spPr>
              <a:xfrm>
                <a:off x="7540625" y="0"/>
                <a:ext cx="1603375" cy="6858000"/>
              </a:xfrm>
              <a:custGeom>
                <a:avLst/>
                <a:gdLst/>
                <a:ahLst/>
                <a:cxnLst/>
                <a:rect l="l" t="t" r="r" b="b"/>
                <a:pathLst>
                  <a:path w="502" h="3168" extrusionOk="0">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a:gsLst>
                  <a:gs pos="0">
                    <a:srgbClr val="EFB32F"/>
                  </a:gs>
                  <a:gs pos="100000">
                    <a:srgbClr val="EF792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1" name="Google Shape;31;p45"/>
              <p:cNvGrpSpPr/>
              <p:nvPr/>
            </p:nvGrpSpPr>
            <p:grpSpPr>
              <a:xfrm>
                <a:off x="0" y="0"/>
                <a:ext cx="9144001" cy="1958975"/>
                <a:chOff x="0" y="0"/>
                <a:chExt cx="9144001" cy="1958975"/>
              </a:xfrm>
            </p:grpSpPr>
            <p:sp>
              <p:nvSpPr>
                <p:cNvPr id="32" name="Google Shape;32;p45"/>
                <p:cNvSpPr/>
                <p:nvPr/>
              </p:nvSpPr>
              <p:spPr>
                <a:xfrm flipH="1">
                  <a:off x="0" y="0"/>
                  <a:ext cx="9144000" cy="1908175"/>
                </a:xfrm>
                <a:custGeom>
                  <a:avLst/>
                  <a:gdLst/>
                  <a:ahLst/>
                  <a:cxnLst/>
                  <a:rect l="l" t="t" r="r" b="b"/>
                  <a:pathLst>
                    <a:path w="3168" h="627" extrusionOk="0">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3" name="Google Shape;33;p45"/>
                <p:cNvGrpSpPr/>
                <p:nvPr/>
              </p:nvGrpSpPr>
              <p:grpSpPr>
                <a:xfrm flipH="1">
                  <a:off x="1" y="457200"/>
                  <a:ext cx="9144000" cy="1501775"/>
                  <a:chOff x="-13" y="149"/>
                  <a:chExt cx="15120" cy="2367"/>
                </a:xfrm>
              </p:grpSpPr>
              <p:grpSp>
                <p:nvGrpSpPr>
                  <p:cNvPr id="34" name="Google Shape;34;p45"/>
                  <p:cNvGrpSpPr/>
                  <p:nvPr/>
                </p:nvGrpSpPr>
                <p:grpSpPr>
                  <a:xfrm>
                    <a:off x="-13" y="149"/>
                    <a:ext cx="15120" cy="2367"/>
                    <a:chOff x="-13" y="779"/>
                    <a:chExt cx="15120" cy="2367"/>
                  </a:xfrm>
                </p:grpSpPr>
                <p:sp>
                  <p:nvSpPr>
                    <p:cNvPr id="35" name="Google Shape;35;p45"/>
                    <p:cNvSpPr/>
                    <p:nvPr/>
                  </p:nvSpPr>
                  <p:spPr>
                    <a:xfrm>
                      <a:off x="-13" y="942"/>
                      <a:ext cx="11962"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6" name="Google Shape;36;p45"/>
                    <p:cNvGrpSpPr/>
                    <p:nvPr/>
                  </p:nvGrpSpPr>
                  <p:grpSpPr>
                    <a:xfrm>
                      <a:off x="-13" y="779"/>
                      <a:ext cx="15120" cy="2367"/>
                      <a:chOff x="360" y="1151"/>
                      <a:chExt cx="15120" cy="2367"/>
                    </a:xfrm>
                  </p:grpSpPr>
                  <p:sp>
                    <p:nvSpPr>
                      <p:cNvPr id="37" name="Google Shape;37;p45"/>
                      <p:cNvSpPr/>
                      <p:nvPr/>
                    </p:nvSpPr>
                    <p:spPr>
                      <a:xfrm>
                        <a:off x="360" y="1151"/>
                        <a:ext cx="15120" cy="2042"/>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Google Shape;38;p45"/>
                      <p:cNvSpPr/>
                      <p:nvPr/>
                    </p:nvSpPr>
                    <p:spPr>
                      <a:xfrm>
                        <a:off x="360" y="1314"/>
                        <a:ext cx="15120"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39;p45"/>
                      <p:cNvSpPr/>
                      <p:nvPr/>
                    </p:nvSpPr>
                    <p:spPr>
                      <a:xfrm>
                        <a:off x="360" y="1471"/>
                        <a:ext cx="15120" cy="2047"/>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0" name="Google Shape;40;p45"/>
                  <p:cNvSpPr/>
                  <p:nvPr/>
                </p:nvSpPr>
                <p:spPr>
                  <a:xfrm>
                    <a:off x="-13" y="31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grpSp>
          <p:nvGrpSpPr>
            <p:cNvPr id="41" name="Google Shape;41;p45"/>
            <p:cNvGrpSpPr/>
            <p:nvPr/>
          </p:nvGrpSpPr>
          <p:grpSpPr>
            <a:xfrm>
              <a:off x="7512061" y="9525"/>
              <a:ext cx="1403348" cy="6858000"/>
              <a:chOff x="21532" y="360"/>
              <a:chExt cx="2157" cy="15120"/>
            </a:xfrm>
          </p:grpSpPr>
          <p:sp>
            <p:nvSpPr>
              <p:cNvPr id="42" name="Google Shape;42;p45"/>
              <p:cNvSpPr/>
              <p:nvPr/>
            </p:nvSpPr>
            <p:spPr>
              <a:xfrm>
                <a:off x="21532" y="360"/>
                <a:ext cx="1854" cy="15120"/>
              </a:xfrm>
              <a:custGeom>
                <a:avLst/>
                <a:gdLst/>
                <a:ahLst/>
                <a:cxnLst/>
                <a:rect l="l" t="t" r="r" b="b"/>
                <a:pathLst>
                  <a:path w="387" h="3172" extrusionOk="0">
                    <a:moveTo>
                      <a:pt x="101" y="0"/>
                    </a:moveTo>
                    <a:cubicBezTo>
                      <a:pt x="387" y="1404"/>
                      <a:pt x="122" y="2697"/>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45"/>
              <p:cNvSpPr/>
              <p:nvPr/>
            </p:nvSpPr>
            <p:spPr>
              <a:xfrm>
                <a:off x="21886" y="360"/>
                <a:ext cx="1601" cy="15120"/>
              </a:xfrm>
              <a:custGeom>
                <a:avLst/>
                <a:gdLst/>
                <a:ahLst/>
                <a:cxnLst/>
                <a:rect l="l" t="t" r="r" b="b"/>
                <a:pathLst>
                  <a:path w="334" h="3172" extrusionOk="0">
                    <a:moveTo>
                      <a:pt x="0" y="0"/>
                    </a:moveTo>
                    <a:cubicBezTo>
                      <a:pt x="334" y="1375"/>
                      <a:pt x="126" y="2664"/>
                      <a:pt x="16"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45"/>
              <p:cNvSpPr/>
              <p:nvPr/>
            </p:nvSpPr>
            <p:spPr>
              <a:xfrm>
                <a:off x="22064" y="360"/>
                <a:ext cx="1625" cy="15120"/>
              </a:xfrm>
              <a:custGeom>
                <a:avLst/>
                <a:gdLst/>
                <a:ahLst/>
                <a:cxnLst/>
                <a:rect l="l" t="t" r="r" b="b"/>
                <a:pathLst>
                  <a:path w="339" h="3172" extrusionOk="0">
                    <a:moveTo>
                      <a:pt x="21" y="0"/>
                    </a:moveTo>
                    <a:cubicBezTo>
                      <a:pt x="339" y="1377"/>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45"/>
              <p:cNvSpPr/>
              <p:nvPr/>
            </p:nvSpPr>
            <p:spPr>
              <a:xfrm>
                <a:off x="21864" y="360"/>
                <a:ext cx="1642" cy="15120"/>
              </a:xfrm>
              <a:custGeom>
                <a:avLst/>
                <a:gdLst/>
                <a:ahLst/>
                <a:cxnLst/>
                <a:rect l="l" t="t" r="r" b="b"/>
                <a:pathLst>
                  <a:path w="343" h="3172" extrusionOk="0">
                    <a:moveTo>
                      <a:pt x="28" y="0"/>
                    </a:moveTo>
                    <a:cubicBezTo>
                      <a:pt x="343" y="1379"/>
                      <a:pt x="117" y="2666"/>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5"/>
              <p:cNvSpPr/>
              <p:nvPr/>
            </p:nvSpPr>
            <p:spPr>
              <a:xfrm>
                <a:off x="21703" y="360"/>
                <a:ext cx="1620" cy="15120"/>
              </a:xfrm>
              <a:custGeom>
                <a:avLst/>
                <a:gdLst/>
                <a:ahLst/>
                <a:cxnLst/>
                <a:rect l="l" t="t" r="r" b="b"/>
                <a:pathLst>
                  <a:path w="338" h="3172" extrusionOk="0">
                    <a:moveTo>
                      <a:pt x="20" y="0"/>
                    </a:moveTo>
                    <a:cubicBezTo>
                      <a:pt x="338" y="1378"/>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pic>
        <p:nvPicPr>
          <p:cNvPr id="47" name="Google Shape;47;p45" descr="logo RT-RK"/>
          <p:cNvPicPr preferRelativeResize="0"/>
          <p:nvPr/>
        </p:nvPicPr>
        <p:blipFill rotWithShape="1">
          <a:blip r:embed="rId2">
            <a:alphaModFix/>
          </a:blip>
          <a:srcRect/>
          <a:stretch/>
        </p:blipFill>
        <p:spPr>
          <a:xfrm>
            <a:off x="6080125" y="1643063"/>
            <a:ext cx="1920875" cy="1606550"/>
          </a:xfrm>
          <a:prstGeom prst="rect">
            <a:avLst/>
          </a:prstGeom>
          <a:noFill/>
          <a:ln>
            <a:noFill/>
          </a:ln>
        </p:spPr>
      </p:pic>
      <p:cxnSp>
        <p:nvCxnSpPr>
          <p:cNvPr id="48" name="Google Shape;48;p45"/>
          <p:cNvCxnSpPr/>
          <p:nvPr/>
        </p:nvCxnSpPr>
        <p:spPr>
          <a:xfrm>
            <a:off x="428625" y="3124200"/>
            <a:ext cx="5486400" cy="0"/>
          </a:xfrm>
          <a:prstGeom prst="straightConnector1">
            <a:avLst/>
          </a:prstGeom>
          <a:noFill/>
          <a:ln w="12700" cap="flat" cmpd="sng">
            <a:solidFill>
              <a:srgbClr val="A5A5A5"/>
            </a:solidFill>
            <a:prstDash val="solid"/>
            <a:round/>
            <a:headEnd type="none" w="sm" len="sm"/>
            <a:tailEnd type="none" w="sm" len="sm"/>
          </a:ln>
        </p:spPr>
      </p:cxnSp>
      <p:sp>
        <p:nvSpPr>
          <p:cNvPr id="49" name="Google Shape;49;p45"/>
          <p:cNvSpPr txBox="1">
            <a:spLocks noGrp="1"/>
          </p:cNvSpPr>
          <p:nvPr>
            <p:ph type="ctrTitle"/>
          </p:nvPr>
        </p:nvSpPr>
        <p:spPr>
          <a:xfrm>
            <a:off x="456760" y="1425600"/>
            <a:ext cx="5400000" cy="1470025"/>
          </a:xfrm>
          <a:prstGeom prst="rect">
            <a:avLst/>
          </a:prstGeom>
          <a:noFill/>
          <a:ln>
            <a:noFill/>
          </a:ln>
        </p:spPr>
        <p:txBody>
          <a:bodyPr spcFirstLastPara="1" wrap="square" lIns="91425" tIns="108000" rIns="91425" bIns="72000" anchor="ctr" anchorCtr="0">
            <a:noAutofit/>
          </a:bodyPr>
          <a:lstStyle>
            <a:lvl1pPr lvl="0" algn="r">
              <a:lnSpc>
                <a:spcPct val="83333"/>
              </a:lnSpc>
              <a:spcBef>
                <a:spcPts val="0"/>
              </a:spcBef>
              <a:spcAft>
                <a:spcPts val="0"/>
              </a:spcAft>
              <a:buSzPts val="1400"/>
              <a:buNone/>
              <a:defRPr sz="3600" cap="none">
                <a:solidFill>
                  <a:srgbClr val="EFB100"/>
                </a:solidFill>
                <a:latin typeface="Arial"/>
                <a:ea typeface="Arial"/>
                <a:cs typeface="Arial"/>
                <a:sym typeface="Arial"/>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5"/>
          <p:cNvSpPr txBox="1">
            <a:spLocks noGrp="1"/>
          </p:cNvSpPr>
          <p:nvPr>
            <p:ph type="subTitle" idx="1"/>
          </p:nvPr>
        </p:nvSpPr>
        <p:spPr>
          <a:xfrm>
            <a:off x="457216" y="3351600"/>
            <a:ext cx="64800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560"/>
              </a:spcBef>
              <a:spcAft>
                <a:spcPts val="0"/>
              </a:spcAft>
              <a:buSzPts val="2240"/>
              <a:buNone/>
              <a:defRPr sz="2800">
                <a:solidFill>
                  <a:srgbClr val="6F6185"/>
                </a:solidFill>
                <a:latin typeface="Arial"/>
                <a:ea typeface="Arial"/>
                <a:cs typeface="Arial"/>
                <a:sym typeface="Arial"/>
              </a:defRPr>
            </a:lvl1pPr>
            <a:lvl2pPr lvl="1" algn="ctr">
              <a:lnSpc>
                <a:spcPct val="100000"/>
              </a:lnSpc>
              <a:spcBef>
                <a:spcPts val="440"/>
              </a:spcBef>
              <a:spcAft>
                <a:spcPts val="0"/>
              </a:spcAft>
              <a:buSzPts val="1760"/>
              <a:buNone/>
              <a:defRPr>
                <a:solidFill>
                  <a:srgbClr val="888888"/>
                </a:solidFill>
              </a:defRPr>
            </a:lvl2pPr>
            <a:lvl3pPr lvl="2" algn="ctr">
              <a:lnSpc>
                <a:spcPct val="100000"/>
              </a:lnSpc>
              <a:spcBef>
                <a:spcPts val="400"/>
              </a:spcBef>
              <a:spcAft>
                <a:spcPts val="0"/>
              </a:spcAft>
              <a:buSzPts val="1600"/>
              <a:buNone/>
              <a:defRPr>
                <a:solidFill>
                  <a:srgbClr val="888888"/>
                </a:solidFill>
              </a:defRPr>
            </a:lvl3pPr>
            <a:lvl4pPr lvl="3" algn="ctr">
              <a:lnSpc>
                <a:spcPct val="100000"/>
              </a:lnSpc>
              <a:spcBef>
                <a:spcPts val="360"/>
              </a:spcBef>
              <a:spcAft>
                <a:spcPts val="0"/>
              </a:spcAft>
              <a:buSzPts val="1800"/>
              <a:buNone/>
              <a:defRPr>
                <a:solidFill>
                  <a:srgbClr val="888888"/>
                </a:solidFill>
              </a:defRPr>
            </a:lvl4pPr>
            <a:lvl5pPr lvl="4" algn="ctr">
              <a:lnSpc>
                <a:spcPct val="100000"/>
              </a:lnSpc>
              <a:spcBef>
                <a:spcPts val="320"/>
              </a:spcBef>
              <a:spcAft>
                <a:spcPts val="0"/>
              </a:spcAft>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51" name="Google Shape;51;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3"/>
        <p:cNvGrpSpPr/>
        <p:nvPr/>
      </p:nvGrpSpPr>
      <p:grpSpPr>
        <a:xfrm>
          <a:off x="0" y="0"/>
          <a:ext cx="0" cy="0"/>
          <a:chOff x="0" y="0"/>
          <a:chExt cx="0" cy="0"/>
        </a:xfrm>
      </p:grpSpPr>
      <p:sp>
        <p:nvSpPr>
          <p:cNvPr id="124" name="Google Shape;124;p54"/>
          <p:cNvSpPr txBox="1">
            <a:spLocks noGrp="1"/>
          </p:cNvSpPr>
          <p:nvPr>
            <p:ph type="title"/>
          </p:nvPr>
        </p:nvSpPr>
        <p:spPr>
          <a:xfrm>
            <a:off x="1792288" y="4800600"/>
            <a:ext cx="5486400" cy="566738"/>
          </a:xfrm>
          <a:prstGeom prst="rect">
            <a:avLst/>
          </a:prstGeom>
          <a:noFill/>
          <a:ln>
            <a:noFill/>
          </a:ln>
        </p:spPr>
        <p:txBody>
          <a:bodyPr spcFirstLastPara="1" wrap="square" lIns="91425" tIns="108000" rIns="91425" bIns="72000" anchor="b" anchorCtr="0">
            <a:noAutofit/>
          </a:bodyPr>
          <a:lstStyle>
            <a:lvl1pPr lvl="0" algn="l">
              <a:lnSpc>
                <a:spcPct val="150000"/>
              </a:lnSpc>
              <a:spcBef>
                <a:spcPts val="0"/>
              </a:spcBef>
              <a:spcAft>
                <a:spcPts val="0"/>
              </a:spcAft>
              <a:buSzPts val="1400"/>
              <a:buNone/>
              <a:defRPr sz="2000" b="1"/>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5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rgbClr val="6F6185"/>
              </a:buClr>
              <a:buSzPts val="256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rgbClr val="EFB100"/>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rgbClr val="72706F"/>
              </a:buClr>
              <a:buSzPts val="192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rgbClr val="6F6185"/>
              </a:buClr>
              <a:buSzPts val="2000"/>
              <a:buFont typeface="Courier New"/>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rgbClr val="EFB100"/>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6" name="Google Shape;126;p5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12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8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7" name="Google Shape;12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55"/>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5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360"/>
              </a:spcBef>
              <a:spcAft>
                <a:spcPts val="0"/>
              </a:spcAft>
              <a:buSzPts val="1440"/>
              <a:buChar char="●"/>
              <a:defRPr/>
            </a:lvl2pPr>
            <a:lvl3pPr marL="1371600" lvl="2" indent="-320039" algn="l">
              <a:lnSpc>
                <a:spcPct val="100000"/>
              </a:lnSpc>
              <a:spcBef>
                <a:spcPts val="360"/>
              </a:spcBef>
              <a:spcAft>
                <a:spcPts val="0"/>
              </a:spcAft>
              <a:buSzPts val="1440"/>
              <a:buChar char="●"/>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3" name="Google Shape;133;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56"/>
          <p:cNvSpPr txBox="1">
            <a:spLocks noGrp="1"/>
          </p:cNvSpPr>
          <p:nvPr>
            <p:ph type="title"/>
          </p:nvPr>
        </p:nvSpPr>
        <p:spPr>
          <a:xfrm rot="5400000">
            <a:off x="4732337" y="2171700"/>
            <a:ext cx="5851525" cy="2057400"/>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5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360"/>
              </a:spcBef>
              <a:spcAft>
                <a:spcPts val="0"/>
              </a:spcAft>
              <a:buSzPts val="1440"/>
              <a:buChar char="●"/>
              <a:defRPr/>
            </a:lvl2pPr>
            <a:lvl3pPr marL="1371600" lvl="2" indent="-320039" algn="l">
              <a:lnSpc>
                <a:spcPct val="100000"/>
              </a:lnSpc>
              <a:spcBef>
                <a:spcPts val="360"/>
              </a:spcBef>
              <a:spcAft>
                <a:spcPts val="0"/>
              </a:spcAft>
              <a:buSzPts val="1440"/>
              <a:buChar char="●"/>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9" name="Google Shape;139;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lvl1pPr lvl="0" algn="l">
              <a:lnSpc>
                <a:spcPct val="83333"/>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SzPts val="1440"/>
              <a:buChar char="●"/>
              <a:defRPr/>
            </a:lvl1pPr>
            <a:lvl2pPr marL="914400" lvl="1" indent="-320040" algn="l">
              <a:lnSpc>
                <a:spcPct val="100000"/>
              </a:lnSpc>
              <a:spcBef>
                <a:spcPts val="360"/>
              </a:spcBef>
              <a:spcAft>
                <a:spcPts val="0"/>
              </a:spcAft>
              <a:buSzPts val="1440"/>
              <a:buChar char="●"/>
              <a:defRPr/>
            </a:lvl2pPr>
            <a:lvl3pPr marL="1371600" lvl="2" indent="-320039" algn="l">
              <a:lnSpc>
                <a:spcPct val="100000"/>
              </a:lnSpc>
              <a:spcBef>
                <a:spcPts val="360"/>
              </a:spcBef>
              <a:spcAft>
                <a:spcPts val="0"/>
              </a:spcAft>
              <a:buSzPts val="1440"/>
              <a:buChar char="●"/>
              <a:defRPr/>
            </a:lvl3pPr>
            <a:lvl4pPr marL="1828800" lvl="3" indent="-342900" algn="l">
              <a:lnSpc>
                <a:spcPct val="100000"/>
              </a:lnSpc>
              <a:spcBef>
                <a:spcPts val="360"/>
              </a:spcBef>
              <a:spcAft>
                <a:spcPts val="0"/>
              </a:spcAft>
              <a:buSzPts val="1800"/>
              <a:buChar char="o"/>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 name="Google Shape;57;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act Slide">
  <p:cSld name="Contact Slide">
    <p:spTree>
      <p:nvGrpSpPr>
        <p:cNvPr id="1" name="Shape 60"/>
        <p:cNvGrpSpPr/>
        <p:nvPr/>
      </p:nvGrpSpPr>
      <p:grpSpPr>
        <a:xfrm>
          <a:off x="0" y="0"/>
          <a:ext cx="0" cy="0"/>
          <a:chOff x="0" y="0"/>
          <a:chExt cx="0" cy="0"/>
        </a:xfrm>
      </p:grpSpPr>
      <p:pic>
        <p:nvPicPr>
          <p:cNvPr id="61" name="Google Shape;61;p47" descr="RT-RK.png"/>
          <p:cNvPicPr preferRelativeResize="0"/>
          <p:nvPr/>
        </p:nvPicPr>
        <p:blipFill rotWithShape="1">
          <a:blip r:embed="rId2">
            <a:alphaModFix/>
          </a:blip>
          <a:srcRect/>
          <a:stretch/>
        </p:blipFill>
        <p:spPr>
          <a:xfrm>
            <a:off x="5024438" y="1285875"/>
            <a:ext cx="3048000" cy="3048000"/>
          </a:xfrm>
          <a:prstGeom prst="rect">
            <a:avLst/>
          </a:prstGeom>
          <a:noFill/>
          <a:ln>
            <a:noFill/>
          </a:ln>
        </p:spPr>
      </p:pic>
      <p:grpSp>
        <p:nvGrpSpPr>
          <p:cNvPr id="62" name="Google Shape;62;p47"/>
          <p:cNvGrpSpPr/>
          <p:nvPr/>
        </p:nvGrpSpPr>
        <p:grpSpPr>
          <a:xfrm>
            <a:off x="0" y="0"/>
            <a:ext cx="9144001" cy="6867525"/>
            <a:chOff x="0" y="0"/>
            <a:chExt cx="9144001" cy="6867525"/>
          </a:xfrm>
        </p:grpSpPr>
        <p:grpSp>
          <p:nvGrpSpPr>
            <p:cNvPr id="63" name="Google Shape;63;p47"/>
            <p:cNvGrpSpPr/>
            <p:nvPr/>
          </p:nvGrpSpPr>
          <p:grpSpPr>
            <a:xfrm>
              <a:off x="0" y="0"/>
              <a:ext cx="9144001" cy="6858000"/>
              <a:chOff x="0" y="0"/>
              <a:chExt cx="9144001" cy="6858000"/>
            </a:xfrm>
          </p:grpSpPr>
          <p:sp>
            <p:nvSpPr>
              <p:cNvPr id="64" name="Google Shape;64;p47"/>
              <p:cNvSpPr/>
              <p:nvPr/>
            </p:nvSpPr>
            <p:spPr>
              <a:xfrm>
                <a:off x="7540625" y="0"/>
                <a:ext cx="1603375" cy="6858000"/>
              </a:xfrm>
              <a:custGeom>
                <a:avLst/>
                <a:gdLst/>
                <a:ahLst/>
                <a:cxnLst/>
                <a:rect l="l" t="t" r="r" b="b"/>
                <a:pathLst>
                  <a:path w="502" h="3168" extrusionOk="0">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a:gsLst>
                  <a:gs pos="0">
                    <a:srgbClr val="EFB32F"/>
                  </a:gs>
                  <a:gs pos="100000">
                    <a:srgbClr val="EF792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5" name="Google Shape;65;p47"/>
              <p:cNvGrpSpPr/>
              <p:nvPr/>
            </p:nvGrpSpPr>
            <p:grpSpPr>
              <a:xfrm>
                <a:off x="0" y="0"/>
                <a:ext cx="9144001" cy="1958975"/>
                <a:chOff x="0" y="0"/>
                <a:chExt cx="9144001" cy="1958975"/>
              </a:xfrm>
            </p:grpSpPr>
            <p:sp>
              <p:nvSpPr>
                <p:cNvPr id="66" name="Google Shape;66;p47"/>
                <p:cNvSpPr/>
                <p:nvPr/>
              </p:nvSpPr>
              <p:spPr>
                <a:xfrm flipH="1">
                  <a:off x="0" y="0"/>
                  <a:ext cx="9144000" cy="1908175"/>
                </a:xfrm>
                <a:custGeom>
                  <a:avLst/>
                  <a:gdLst/>
                  <a:ahLst/>
                  <a:cxnLst/>
                  <a:rect l="l" t="t" r="r" b="b"/>
                  <a:pathLst>
                    <a:path w="3168" h="627" extrusionOk="0">
                      <a:moveTo>
                        <a:pt x="0" y="0"/>
                      </a:moveTo>
                      <a:cubicBezTo>
                        <a:pt x="0" y="627"/>
                        <a:pt x="0" y="627"/>
                        <a:pt x="0" y="627"/>
                      </a:cubicBezTo>
                      <a:cubicBezTo>
                        <a:pt x="731" y="409"/>
                        <a:pt x="1853" y="296"/>
                        <a:pt x="2168" y="276"/>
                      </a:cubicBezTo>
                      <a:cubicBezTo>
                        <a:pt x="2610" y="249"/>
                        <a:pt x="2951" y="243"/>
                        <a:pt x="3168" y="242"/>
                      </a:cubicBezTo>
                      <a:cubicBezTo>
                        <a:pt x="3168" y="0"/>
                        <a:pt x="3168" y="0"/>
                        <a:pt x="3168" y="0"/>
                      </a:cubicBezTo>
                      <a:lnTo>
                        <a:pt x="0" y="0"/>
                      </a:lnTo>
                      <a:close/>
                    </a:path>
                  </a:pathLst>
                </a:custGeom>
                <a:solidFill>
                  <a:srgbClr val="6F618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7" name="Google Shape;67;p47"/>
                <p:cNvGrpSpPr/>
                <p:nvPr/>
              </p:nvGrpSpPr>
              <p:grpSpPr>
                <a:xfrm flipH="1">
                  <a:off x="1" y="457200"/>
                  <a:ext cx="9144000" cy="1501775"/>
                  <a:chOff x="-13" y="149"/>
                  <a:chExt cx="15120" cy="2367"/>
                </a:xfrm>
              </p:grpSpPr>
              <p:grpSp>
                <p:nvGrpSpPr>
                  <p:cNvPr id="68" name="Google Shape;68;p47"/>
                  <p:cNvGrpSpPr/>
                  <p:nvPr/>
                </p:nvGrpSpPr>
                <p:grpSpPr>
                  <a:xfrm>
                    <a:off x="-13" y="149"/>
                    <a:ext cx="15120" cy="2367"/>
                    <a:chOff x="-13" y="779"/>
                    <a:chExt cx="15120" cy="2367"/>
                  </a:xfrm>
                </p:grpSpPr>
                <p:sp>
                  <p:nvSpPr>
                    <p:cNvPr id="69" name="Google Shape;69;p47"/>
                    <p:cNvSpPr/>
                    <p:nvPr/>
                  </p:nvSpPr>
                  <p:spPr>
                    <a:xfrm>
                      <a:off x="-13" y="942"/>
                      <a:ext cx="11962"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70" name="Google Shape;70;p47"/>
                    <p:cNvGrpSpPr/>
                    <p:nvPr/>
                  </p:nvGrpSpPr>
                  <p:grpSpPr>
                    <a:xfrm>
                      <a:off x="-13" y="779"/>
                      <a:ext cx="15120" cy="2367"/>
                      <a:chOff x="360" y="1151"/>
                      <a:chExt cx="15120" cy="2367"/>
                    </a:xfrm>
                  </p:grpSpPr>
                  <p:sp>
                    <p:nvSpPr>
                      <p:cNvPr id="71" name="Google Shape;71;p47"/>
                      <p:cNvSpPr/>
                      <p:nvPr/>
                    </p:nvSpPr>
                    <p:spPr>
                      <a:xfrm>
                        <a:off x="360" y="1151"/>
                        <a:ext cx="15120" cy="2042"/>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7"/>
                      <p:cNvSpPr/>
                      <p:nvPr/>
                    </p:nvSpPr>
                    <p:spPr>
                      <a:xfrm>
                        <a:off x="360" y="1314"/>
                        <a:ext cx="15120" cy="2027"/>
                      </a:xfrm>
                      <a:custGeom>
                        <a:avLst/>
                        <a:gdLst/>
                        <a:ahLst/>
                        <a:cxnLst/>
                        <a:rect l="l" t="t" r="r" b="b"/>
                        <a:pathLst>
                          <a:path w="3171" h="423" extrusionOk="0">
                            <a:moveTo>
                              <a:pt x="0" y="423"/>
                            </a:moveTo>
                            <a:cubicBezTo>
                              <a:pt x="1374" y="0"/>
                              <a:pt x="2711" y="30"/>
                              <a:pt x="3171" y="5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7"/>
                      <p:cNvSpPr/>
                      <p:nvPr/>
                    </p:nvSpPr>
                    <p:spPr>
                      <a:xfrm>
                        <a:off x="360" y="1471"/>
                        <a:ext cx="15120" cy="2047"/>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74" name="Google Shape;74;p47"/>
                  <p:cNvSpPr/>
                  <p:nvPr/>
                </p:nvSpPr>
                <p:spPr>
                  <a:xfrm>
                    <a:off x="-13" y="31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grpSp>
          <p:nvGrpSpPr>
            <p:cNvPr id="75" name="Google Shape;75;p47"/>
            <p:cNvGrpSpPr/>
            <p:nvPr/>
          </p:nvGrpSpPr>
          <p:grpSpPr>
            <a:xfrm>
              <a:off x="7512061" y="9525"/>
              <a:ext cx="1403348" cy="6858000"/>
              <a:chOff x="21532" y="360"/>
              <a:chExt cx="2157" cy="15120"/>
            </a:xfrm>
          </p:grpSpPr>
          <p:sp>
            <p:nvSpPr>
              <p:cNvPr id="76" name="Google Shape;76;p47"/>
              <p:cNvSpPr/>
              <p:nvPr/>
            </p:nvSpPr>
            <p:spPr>
              <a:xfrm>
                <a:off x="21532" y="360"/>
                <a:ext cx="1854" cy="15120"/>
              </a:xfrm>
              <a:custGeom>
                <a:avLst/>
                <a:gdLst/>
                <a:ahLst/>
                <a:cxnLst/>
                <a:rect l="l" t="t" r="r" b="b"/>
                <a:pathLst>
                  <a:path w="387" h="3172" extrusionOk="0">
                    <a:moveTo>
                      <a:pt x="101" y="0"/>
                    </a:moveTo>
                    <a:cubicBezTo>
                      <a:pt x="387" y="1404"/>
                      <a:pt x="122" y="2697"/>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7"/>
              <p:cNvSpPr/>
              <p:nvPr/>
            </p:nvSpPr>
            <p:spPr>
              <a:xfrm>
                <a:off x="21886" y="360"/>
                <a:ext cx="1601" cy="15120"/>
              </a:xfrm>
              <a:custGeom>
                <a:avLst/>
                <a:gdLst/>
                <a:ahLst/>
                <a:cxnLst/>
                <a:rect l="l" t="t" r="r" b="b"/>
                <a:pathLst>
                  <a:path w="334" h="3172" extrusionOk="0">
                    <a:moveTo>
                      <a:pt x="0" y="0"/>
                    </a:moveTo>
                    <a:cubicBezTo>
                      <a:pt x="334" y="1375"/>
                      <a:pt x="126" y="2664"/>
                      <a:pt x="16"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7"/>
              <p:cNvSpPr/>
              <p:nvPr/>
            </p:nvSpPr>
            <p:spPr>
              <a:xfrm>
                <a:off x="22064" y="360"/>
                <a:ext cx="1625" cy="15120"/>
              </a:xfrm>
              <a:custGeom>
                <a:avLst/>
                <a:gdLst/>
                <a:ahLst/>
                <a:cxnLst/>
                <a:rect l="l" t="t" r="r" b="b"/>
                <a:pathLst>
                  <a:path w="339" h="3172" extrusionOk="0">
                    <a:moveTo>
                      <a:pt x="21" y="0"/>
                    </a:moveTo>
                    <a:cubicBezTo>
                      <a:pt x="339" y="1377"/>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47"/>
              <p:cNvSpPr/>
              <p:nvPr/>
            </p:nvSpPr>
            <p:spPr>
              <a:xfrm>
                <a:off x="21864" y="360"/>
                <a:ext cx="1642" cy="15120"/>
              </a:xfrm>
              <a:custGeom>
                <a:avLst/>
                <a:gdLst/>
                <a:ahLst/>
                <a:cxnLst/>
                <a:rect l="l" t="t" r="r" b="b"/>
                <a:pathLst>
                  <a:path w="343" h="3172" extrusionOk="0">
                    <a:moveTo>
                      <a:pt x="28" y="0"/>
                    </a:moveTo>
                    <a:cubicBezTo>
                      <a:pt x="343" y="1379"/>
                      <a:pt x="117" y="2666"/>
                      <a:pt x="0" y="3172"/>
                    </a:cubicBezTo>
                  </a:path>
                </a:pathLst>
              </a:custGeom>
              <a:noFill/>
              <a:ln w="9525" cap="flat" cmpd="sng">
                <a:solidFill>
                  <a:srgbClr val="FFFFFE"/>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47"/>
              <p:cNvSpPr/>
              <p:nvPr/>
            </p:nvSpPr>
            <p:spPr>
              <a:xfrm>
                <a:off x="21703" y="360"/>
                <a:ext cx="1620" cy="15120"/>
              </a:xfrm>
              <a:custGeom>
                <a:avLst/>
                <a:gdLst/>
                <a:ahLst/>
                <a:cxnLst/>
                <a:rect l="l" t="t" r="r" b="b"/>
                <a:pathLst>
                  <a:path w="338" h="3172" extrusionOk="0">
                    <a:moveTo>
                      <a:pt x="20" y="0"/>
                    </a:moveTo>
                    <a:cubicBezTo>
                      <a:pt x="338" y="1378"/>
                      <a:pt x="116" y="2664"/>
                      <a:pt x="0" y="317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81" name="Google Shape;81;p47"/>
          <p:cNvSpPr txBox="1"/>
          <p:nvPr/>
        </p:nvSpPr>
        <p:spPr>
          <a:xfrm>
            <a:off x="180975" y="1952625"/>
            <a:ext cx="4819650" cy="2952750"/>
          </a:xfrm>
          <a:prstGeom prst="rect">
            <a:avLst/>
          </a:prstGeom>
          <a:noFill/>
          <a:ln>
            <a:noFill/>
          </a:ln>
        </p:spPr>
        <p:txBody>
          <a:bodyPr spcFirstLastPara="1" wrap="square" lIns="89550" tIns="44775" rIns="89550" bIns="447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6F6185"/>
                </a:solidFill>
                <a:latin typeface="Arial"/>
                <a:ea typeface="Arial"/>
                <a:cs typeface="Arial"/>
                <a:sym typeface="Arial"/>
              </a:rPr>
              <a:t>Contact us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RT-RK Institute for Computer Based Systems</a:t>
            </a: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Narodnog fronta 23a</a:t>
            </a: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21000 Novi Sad</a:t>
            </a:r>
            <a:br>
              <a:rPr lang="en-US" sz="1800" b="0" i="0" u="none" strike="noStrike" cap="none">
                <a:solidFill>
                  <a:srgbClr val="6F6185"/>
                </a:solidFill>
                <a:latin typeface="Arial"/>
                <a:ea typeface="Arial"/>
                <a:cs typeface="Arial"/>
                <a:sym typeface="Arial"/>
              </a:rPr>
            </a:br>
            <a:r>
              <a:rPr lang="en-US" sz="1800" b="0" i="0" u="none" strike="noStrike" cap="none">
                <a:solidFill>
                  <a:srgbClr val="6F6185"/>
                </a:solidFill>
                <a:latin typeface="Arial"/>
                <a:ea typeface="Arial"/>
                <a:cs typeface="Arial"/>
                <a:sym typeface="Arial"/>
              </a:rPr>
              <a:t>Serbia</a:t>
            </a: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F618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www.rt-rk.com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6F6185"/>
                </a:solidFill>
                <a:latin typeface="Arial"/>
                <a:ea typeface="Arial"/>
                <a:cs typeface="Arial"/>
                <a:sym typeface="Arial"/>
              </a:rPr>
              <a:t>info@rt-rk.com</a:t>
            </a:r>
            <a:endParaRPr sz="1400" b="0" i="0" u="none" strike="noStrike" cap="none">
              <a:solidFill>
                <a:srgbClr val="000000"/>
              </a:solidFill>
              <a:latin typeface="Arial"/>
              <a:ea typeface="Arial"/>
              <a:cs typeface="Arial"/>
              <a:sym typeface="Arial"/>
            </a:endParaRPr>
          </a:p>
        </p:txBody>
      </p:sp>
      <p:sp>
        <p:nvSpPr>
          <p:cNvPr id="82" name="Google Shape;82;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48"/>
          <p:cNvSpPr txBox="1">
            <a:spLocks noGrp="1"/>
          </p:cNvSpPr>
          <p:nvPr>
            <p:ph type="title"/>
          </p:nvPr>
        </p:nvSpPr>
        <p:spPr>
          <a:xfrm>
            <a:off x="722313" y="4406900"/>
            <a:ext cx="7772400" cy="1362075"/>
          </a:xfrm>
          <a:prstGeom prst="rect">
            <a:avLst/>
          </a:prstGeom>
          <a:noFill/>
          <a:ln>
            <a:noFill/>
          </a:ln>
        </p:spPr>
        <p:txBody>
          <a:bodyPr spcFirstLastPara="1" wrap="square" lIns="91425" tIns="108000" rIns="91425" bIns="72000" anchor="t" anchorCtr="0">
            <a:noAutofit/>
          </a:bodyPr>
          <a:lstStyle>
            <a:lvl1pPr lvl="0" algn="l">
              <a:lnSpc>
                <a:spcPct val="75000"/>
              </a:lnSpc>
              <a:spcBef>
                <a:spcPts val="0"/>
              </a:spcBef>
              <a:spcAft>
                <a:spcPts val="0"/>
              </a:spcAft>
              <a:buSzPts val="1400"/>
              <a:buNone/>
              <a:defRPr sz="4000" b="1" cap="none"/>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600"/>
              <a:buNone/>
              <a:defRPr sz="2000">
                <a:solidFill>
                  <a:srgbClr val="888888"/>
                </a:solidFill>
              </a:defRPr>
            </a:lvl1pPr>
            <a:lvl2pPr marL="914400" lvl="1" indent="-228600" algn="l">
              <a:lnSpc>
                <a:spcPct val="100000"/>
              </a:lnSpc>
              <a:spcBef>
                <a:spcPts val="360"/>
              </a:spcBef>
              <a:spcAft>
                <a:spcPts val="0"/>
              </a:spcAft>
              <a:buSzPts val="1440"/>
              <a:buNone/>
              <a:defRPr sz="1800">
                <a:solidFill>
                  <a:srgbClr val="888888"/>
                </a:solidFill>
              </a:defRPr>
            </a:lvl2pPr>
            <a:lvl3pPr marL="1371600" lvl="2" indent="-228600" algn="l">
              <a:lnSpc>
                <a:spcPct val="100000"/>
              </a:lnSpc>
              <a:spcBef>
                <a:spcPts val="320"/>
              </a:spcBef>
              <a:spcAft>
                <a:spcPts val="0"/>
              </a:spcAft>
              <a:buSzPts val="128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88" name="Google Shape;88;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49"/>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560"/>
              </a:spcBef>
              <a:spcAft>
                <a:spcPts val="0"/>
              </a:spcAft>
              <a:buSzPts val="2240"/>
              <a:buChar char="●"/>
              <a:defRPr sz="2800"/>
            </a:lvl1pPr>
            <a:lvl2pPr marL="914400" lvl="1" indent="-350519" algn="l">
              <a:lnSpc>
                <a:spcPct val="100000"/>
              </a:lnSpc>
              <a:spcBef>
                <a:spcPts val="480"/>
              </a:spcBef>
              <a:spcAft>
                <a:spcPts val="0"/>
              </a:spcAft>
              <a:buSzPts val="1920"/>
              <a:buChar char="●"/>
              <a:defRPr sz="2400"/>
            </a:lvl2pPr>
            <a:lvl3pPr marL="1371600" lvl="2" indent="-330200" algn="l">
              <a:lnSpc>
                <a:spcPct val="100000"/>
              </a:lnSpc>
              <a:spcBef>
                <a:spcPts val="400"/>
              </a:spcBef>
              <a:spcAft>
                <a:spcPts val="0"/>
              </a:spcAft>
              <a:buSzPts val="1600"/>
              <a:buChar char="●"/>
              <a:defRPr sz="2000"/>
            </a:lvl3pPr>
            <a:lvl4pPr marL="1828800" lvl="3" indent="-342900" algn="l">
              <a:lnSpc>
                <a:spcPct val="100000"/>
              </a:lnSpc>
              <a:spcBef>
                <a:spcPts val="360"/>
              </a:spcBef>
              <a:spcAft>
                <a:spcPts val="0"/>
              </a:spcAft>
              <a:buSzPts val="1800"/>
              <a:buChar char="o"/>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94" name="Google Shape;94;p4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70840" algn="l">
              <a:lnSpc>
                <a:spcPct val="100000"/>
              </a:lnSpc>
              <a:spcBef>
                <a:spcPts val="560"/>
              </a:spcBef>
              <a:spcAft>
                <a:spcPts val="0"/>
              </a:spcAft>
              <a:buSzPts val="2240"/>
              <a:buChar char="●"/>
              <a:defRPr sz="2800"/>
            </a:lvl1pPr>
            <a:lvl2pPr marL="914400" lvl="1" indent="-350519" algn="l">
              <a:lnSpc>
                <a:spcPct val="100000"/>
              </a:lnSpc>
              <a:spcBef>
                <a:spcPts val="480"/>
              </a:spcBef>
              <a:spcAft>
                <a:spcPts val="0"/>
              </a:spcAft>
              <a:buSzPts val="1920"/>
              <a:buChar char="●"/>
              <a:defRPr sz="2400"/>
            </a:lvl2pPr>
            <a:lvl3pPr marL="1371600" lvl="2" indent="-330200" algn="l">
              <a:lnSpc>
                <a:spcPct val="100000"/>
              </a:lnSpc>
              <a:spcBef>
                <a:spcPts val="400"/>
              </a:spcBef>
              <a:spcAft>
                <a:spcPts val="0"/>
              </a:spcAft>
              <a:buSzPts val="1600"/>
              <a:buChar char="●"/>
              <a:defRPr sz="2000"/>
            </a:lvl3pPr>
            <a:lvl4pPr marL="1828800" lvl="3" indent="-342900" algn="l">
              <a:lnSpc>
                <a:spcPct val="100000"/>
              </a:lnSpc>
              <a:spcBef>
                <a:spcPts val="360"/>
              </a:spcBef>
              <a:spcAft>
                <a:spcPts val="0"/>
              </a:spcAft>
              <a:buSzPts val="1800"/>
              <a:buChar char="o"/>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95" name="Google Shape;95;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8"/>
        <p:cNvGrpSpPr/>
        <p:nvPr/>
      </p:nvGrpSpPr>
      <p:grpSpPr>
        <a:xfrm>
          <a:off x="0" y="0"/>
          <a:ext cx="0" cy="0"/>
          <a:chOff x="0" y="0"/>
          <a:chExt cx="0" cy="0"/>
        </a:xfrm>
      </p:grpSpPr>
      <p:sp>
        <p:nvSpPr>
          <p:cNvPr id="99" name="Google Shape;99;p50"/>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83333"/>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92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44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1" name="Google Shape;101;p5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480"/>
              </a:spcBef>
              <a:spcAft>
                <a:spcPts val="0"/>
              </a:spcAft>
              <a:buSzPts val="1920"/>
              <a:buChar char="●"/>
              <a:defRPr sz="2400"/>
            </a:lvl1pPr>
            <a:lvl2pPr marL="914400" lvl="1" indent="-330200" algn="l">
              <a:lnSpc>
                <a:spcPct val="100000"/>
              </a:lnSpc>
              <a:spcBef>
                <a:spcPts val="400"/>
              </a:spcBef>
              <a:spcAft>
                <a:spcPts val="0"/>
              </a:spcAft>
              <a:buSzPts val="1600"/>
              <a:buChar char="●"/>
              <a:defRPr sz="2000"/>
            </a:lvl2pPr>
            <a:lvl3pPr marL="1371600" lvl="2" indent="-320039" algn="l">
              <a:lnSpc>
                <a:spcPct val="100000"/>
              </a:lnSpc>
              <a:spcBef>
                <a:spcPts val="360"/>
              </a:spcBef>
              <a:spcAft>
                <a:spcPts val="0"/>
              </a:spcAft>
              <a:buSzPts val="1440"/>
              <a:buChar char="●"/>
              <a:defRPr sz="1800"/>
            </a:lvl3pPr>
            <a:lvl4pPr marL="1828800" lvl="3" indent="-330200" algn="l">
              <a:lnSpc>
                <a:spcPct val="100000"/>
              </a:lnSpc>
              <a:spcBef>
                <a:spcPts val="320"/>
              </a:spcBef>
              <a:spcAft>
                <a:spcPts val="0"/>
              </a:spcAft>
              <a:buSzPts val="1600"/>
              <a:buChar char="o"/>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2" name="Google Shape;102;p5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92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44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3" name="Google Shape;103;p5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480"/>
              </a:spcBef>
              <a:spcAft>
                <a:spcPts val="0"/>
              </a:spcAft>
              <a:buSzPts val="1920"/>
              <a:buChar char="●"/>
              <a:defRPr sz="2400"/>
            </a:lvl1pPr>
            <a:lvl2pPr marL="914400" lvl="1" indent="-330200" algn="l">
              <a:lnSpc>
                <a:spcPct val="100000"/>
              </a:lnSpc>
              <a:spcBef>
                <a:spcPts val="400"/>
              </a:spcBef>
              <a:spcAft>
                <a:spcPts val="0"/>
              </a:spcAft>
              <a:buSzPts val="1600"/>
              <a:buChar char="●"/>
              <a:defRPr sz="2000"/>
            </a:lvl2pPr>
            <a:lvl3pPr marL="1371600" lvl="2" indent="-320039" algn="l">
              <a:lnSpc>
                <a:spcPct val="100000"/>
              </a:lnSpc>
              <a:spcBef>
                <a:spcPts val="360"/>
              </a:spcBef>
              <a:spcAft>
                <a:spcPts val="0"/>
              </a:spcAft>
              <a:buSzPts val="1440"/>
              <a:buChar char="●"/>
              <a:defRPr sz="1800"/>
            </a:lvl3pPr>
            <a:lvl4pPr marL="1828800" lvl="3" indent="-330200" algn="l">
              <a:lnSpc>
                <a:spcPct val="100000"/>
              </a:lnSpc>
              <a:spcBef>
                <a:spcPts val="320"/>
              </a:spcBef>
              <a:spcAft>
                <a:spcPts val="0"/>
              </a:spcAft>
              <a:buSzPts val="1600"/>
              <a:buChar char="o"/>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4" name="Google Shape;104;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51"/>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lvl="0" algn="l">
              <a:lnSpc>
                <a:spcPct val="166666"/>
              </a:lnSpc>
              <a:spcBef>
                <a:spcPts val="0"/>
              </a:spcBef>
              <a:spcAft>
                <a:spcPts val="0"/>
              </a:spcAft>
              <a:buSzPts val="1400"/>
              <a:buNone/>
              <a:defRPr/>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6"/>
        <p:cNvGrpSpPr/>
        <p:nvPr/>
      </p:nvGrpSpPr>
      <p:grpSpPr>
        <a:xfrm>
          <a:off x="0" y="0"/>
          <a:ext cx="0" cy="0"/>
          <a:chOff x="0" y="0"/>
          <a:chExt cx="0" cy="0"/>
        </a:xfrm>
      </p:grpSpPr>
      <p:sp>
        <p:nvSpPr>
          <p:cNvPr id="117" name="Google Shape;117;p53"/>
          <p:cNvSpPr txBox="1">
            <a:spLocks noGrp="1"/>
          </p:cNvSpPr>
          <p:nvPr>
            <p:ph type="title"/>
          </p:nvPr>
        </p:nvSpPr>
        <p:spPr>
          <a:xfrm>
            <a:off x="457200" y="273050"/>
            <a:ext cx="3008313" cy="1162050"/>
          </a:xfrm>
          <a:prstGeom prst="rect">
            <a:avLst/>
          </a:prstGeom>
          <a:noFill/>
          <a:ln>
            <a:noFill/>
          </a:ln>
        </p:spPr>
        <p:txBody>
          <a:bodyPr spcFirstLastPara="1" wrap="square" lIns="91425" tIns="108000" rIns="91425" bIns="72000" anchor="b" anchorCtr="0">
            <a:noAutofit/>
          </a:bodyPr>
          <a:lstStyle>
            <a:lvl1pPr lvl="0" algn="l">
              <a:lnSpc>
                <a:spcPct val="150000"/>
              </a:lnSpc>
              <a:spcBef>
                <a:spcPts val="0"/>
              </a:spcBef>
              <a:spcAft>
                <a:spcPts val="0"/>
              </a:spcAft>
              <a:buSzPts val="1400"/>
              <a:buNone/>
              <a:defRPr sz="2000" b="1"/>
            </a:lvl1pPr>
            <a:lvl2pPr lvl="1" algn="l">
              <a:lnSpc>
                <a:spcPct val="166666"/>
              </a:lnSpc>
              <a:spcBef>
                <a:spcPts val="0"/>
              </a:spcBef>
              <a:spcAft>
                <a:spcPts val="0"/>
              </a:spcAft>
              <a:buSzPts val="1400"/>
              <a:buNone/>
              <a:defRPr/>
            </a:lvl2pPr>
            <a:lvl3pPr lvl="2" algn="l">
              <a:lnSpc>
                <a:spcPct val="166666"/>
              </a:lnSpc>
              <a:spcBef>
                <a:spcPts val="0"/>
              </a:spcBef>
              <a:spcAft>
                <a:spcPts val="0"/>
              </a:spcAft>
              <a:buSzPts val="1400"/>
              <a:buNone/>
              <a:defRPr/>
            </a:lvl3pPr>
            <a:lvl4pPr lvl="3" algn="l">
              <a:lnSpc>
                <a:spcPct val="166666"/>
              </a:lnSpc>
              <a:spcBef>
                <a:spcPts val="0"/>
              </a:spcBef>
              <a:spcAft>
                <a:spcPts val="0"/>
              </a:spcAft>
              <a:buSzPts val="1400"/>
              <a:buNone/>
              <a:defRPr/>
            </a:lvl4pPr>
            <a:lvl5pPr lvl="4" algn="l">
              <a:lnSpc>
                <a:spcPct val="166666"/>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5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91160" algn="l">
              <a:lnSpc>
                <a:spcPct val="100000"/>
              </a:lnSpc>
              <a:spcBef>
                <a:spcPts val="640"/>
              </a:spcBef>
              <a:spcAft>
                <a:spcPts val="0"/>
              </a:spcAft>
              <a:buSzPts val="2560"/>
              <a:buChar char="●"/>
              <a:defRPr sz="3200"/>
            </a:lvl1pPr>
            <a:lvl2pPr marL="914400" lvl="1" indent="-370840" algn="l">
              <a:lnSpc>
                <a:spcPct val="100000"/>
              </a:lnSpc>
              <a:spcBef>
                <a:spcPts val="560"/>
              </a:spcBef>
              <a:spcAft>
                <a:spcPts val="0"/>
              </a:spcAft>
              <a:buSzPts val="2240"/>
              <a:buChar char="●"/>
              <a:defRPr sz="2800"/>
            </a:lvl2pPr>
            <a:lvl3pPr marL="1371600" lvl="2" indent="-350519" algn="l">
              <a:lnSpc>
                <a:spcPct val="100000"/>
              </a:lnSpc>
              <a:spcBef>
                <a:spcPts val="480"/>
              </a:spcBef>
              <a:spcAft>
                <a:spcPts val="0"/>
              </a:spcAft>
              <a:buSzPts val="1920"/>
              <a:buChar char="●"/>
              <a:defRPr sz="2400"/>
            </a:lvl3pPr>
            <a:lvl4pPr marL="1828800" lvl="3" indent="-355600" algn="l">
              <a:lnSpc>
                <a:spcPct val="100000"/>
              </a:lnSpc>
              <a:spcBef>
                <a:spcPts val="400"/>
              </a:spcBef>
              <a:spcAft>
                <a:spcPts val="0"/>
              </a:spcAft>
              <a:buSzPts val="2000"/>
              <a:buChar char="o"/>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19" name="Google Shape;119;p5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12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8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0" name="Google Shape;120;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60680" algn="l" rtl="0">
              <a:lnSpc>
                <a:spcPct val="100000"/>
              </a:lnSpc>
              <a:spcBef>
                <a:spcPts val="520"/>
              </a:spcBef>
              <a:spcAft>
                <a:spcPts val="0"/>
              </a:spcAft>
              <a:buClr>
                <a:srgbClr val="6F6185"/>
              </a:buClr>
              <a:buSzPts val="2080"/>
              <a:buFont typeface="Noto Sans Symbols"/>
              <a:buChar char="●"/>
              <a:defRPr sz="2600" b="0" i="0" u="none" strike="noStrike" cap="none">
                <a:solidFill>
                  <a:schemeClr val="dk1"/>
                </a:solidFill>
                <a:latin typeface="Arial"/>
                <a:ea typeface="Arial"/>
                <a:cs typeface="Arial"/>
                <a:sym typeface="Arial"/>
              </a:defRPr>
            </a:lvl1pPr>
            <a:lvl2pPr marL="914400" marR="0" lvl="1" indent="-340360" algn="l" rtl="0">
              <a:lnSpc>
                <a:spcPct val="100000"/>
              </a:lnSpc>
              <a:spcBef>
                <a:spcPts val="440"/>
              </a:spcBef>
              <a:spcAft>
                <a:spcPts val="0"/>
              </a:spcAft>
              <a:buClr>
                <a:srgbClr val="EFB100"/>
              </a:buClr>
              <a:buSzPts val="1760"/>
              <a:buFont typeface="Noto Sans Symbols"/>
              <a:buChar char="●"/>
              <a:defRPr sz="22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rgbClr val="72706F"/>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6F6185"/>
              </a:buClr>
              <a:buSzPts val="1800"/>
              <a:buFont typeface="Courier New"/>
              <a:buChar char="o"/>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rgbClr val="EFB100"/>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44"/>
          <p:cNvSpPr/>
          <p:nvPr/>
        </p:nvSpPr>
        <p:spPr>
          <a:xfrm>
            <a:off x="0" y="0"/>
            <a:ext cx="9144000" cy="1008063"/>
          </a:xfrm>
          <a:custGeom>
            <a:avLst/>
            <a:gdLst/>
            <a:ahLst/>
            <a:cxnLst/>
            <a:rect l="l" t="t" r="r" b="b"/>
            <a:pathLst>
              <a:path w="6286544" h="1000084" extrusionOk="0">
                <a:moveTo>
                  <a:pt x="0" y="0"/>
                </a:moveTo>
                <a:lnTo>
                  <a:pt x="6286544" y="0"/>
                </a:lnTo>
                <a:lnTo>
                  <a:pt x="6286544" y="714332"/>
                </a:lnTo>
                <a:cubicBezTo>
                  <a:pt x="3583966" y="665822"/>
                  <a:pt x="2081588" y="751890"/>
                  <a:pt x="0" y="1000084"/>
                </a:cubicBezTo>
                <a:lnTo>
                  <a:pt x="0" y="0"/>
                </a:lnTo>
                <a:close/>
              </a:path>
            </a:pathLst>
          </a:custGeom>
          <a:solidFill>
            <a:srgbClr val="6F6185"/>
          </a:solidFill>
          <a:ln w="25400" cap="flat" cmpd="sng">
            <a:solidFill>
              <a:srgbClr val="6F61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5" name="Google Shape;15;p44"/>
          <p:cNvGrpSpPr/>
          <p:nvPr/>
        </p:nvGrpSpPr>
        <p:grpSpPr>
          <a:xfrm rot="326911">
            <a:off x="3820" y="485493"/>
            <a:ext cx="9148006" cy="1231358"/>
            <a:chOff x="-23" y="779"/>
            <a:chExt cx="15127" cy="2313"/>
          </a:xfrm>
        </p:grpSpPr>
        <p:grpSp>
          <p:nvGrpSpPr>
            <p:cNvPr id="16" name="Google Shape;16;p44"/>
            <p:cNvGrpSpPr/>
            <p:nvPr/>
          </p:nvGrpSpPr>
          <p:grpSpPr>
            <a:xfrm>
              <a:off x="-23" y="779"/>
              <a:ext cx="15124" cy="2313"/>
              <a:chOff x="-23" y="779"/>
              <a:chExt cx="15124" cy="2313"/>
            </a:xfrm>
          </p:grpSpPr>
          <p:sp>
            <p:nvSpPr>
              <p:cNvPr id="17" name="Google Shape;17;p44"/>
              <p:cNvSpPr/>
              <p:nvPr/>
            </p:nvSpPr>
            <p:spPr>
              <a:xfrm>
                <a:off x="-14" y="901"/>
                <a:ext cx="11962" cy="2028"/>
              </a:xfrm>
              <a:custGeom>
                <a:avLst/>
                <a:gdLst/>
                <a:ahLst/>
                <a:cxnLst/>
                <a:rect l="l" t="t" r="r" b="b"/>
                <a:pathLst>
                  <a:path w="3171" h="423" extrusionOk="0">
                    <a:moveTo>
                      <a:pt x="0" y="423"/>
                    </a:moveTo>
                    <a:cubicBezTo>
                      <a:pt x="1374" y="0"/>
                      <a:pt x="2711" y="30"/>
                      <a:pt x="3171" y="57"/>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8" name="Google Shape;18;p44"/>
              <p:cNvGrpSpPr/>
              <p:nvPr/>
            </p:nvGrpSpPr>
            <p:grpSpPr>
              <a:xfrm>
                <a:off x="-23" y="779"/>
                <a:ext cx="15124" cy="2313"/>
                <a:chOff x="350" y="1151"/>
                <a:chExt cx="15124" cy="2313"/>
              </a:xfrm>
            </p:grpSpPr>
            <p:sp>
              <p:nvSpPr>
                <p:cNvPr id="19" name="Google Shape;19;p44"/>
                <p:cNvSpPr/>
                <p:nvPr/>
              </p:nvSpPr>
              <p:spPr>
                <a:xfrm>
                  <a:off x="356" y="1151"/>
                  <a:ext cx="15118" cy="2040"/>
                </a:xfrm>
                <a:custGeom>
                  <a:avLst/>
                  <a:gdLst/>
                  <a:ahLst/>
                  <a:cxnLst/>
                  <a:rect l="l" t="t" r="r" b="b"/>
                  <a:pathLst>
                    <a:path w="3171" h="426" extrusionOk="0">
                      <a:moveTo>
                        <a:pt x="0" y="426"/>
                      </a:moveTo>
                      <a:cubicBezTo>
                        <a:pt x="1377" y="0"/>
                        <a:pt x="2716" y="29"/>
                        <a:pt x="3171" y="56"/>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44"/>
                <p:cNvSpPr/>
                <p:nvPr/>
              </p:nvSpPr>
              <p:spPr>
                <a:xfrm>
                  <a:off x="355" y="1277"/>
                  <a:ext cx="15118" cy="2028"/>
                </a:xfrm>
                <a:custGeom>
                  <a:avLst/>
                  <a:gdLst/>
                  <a:ahLst/>
                  <a:cxnLst/>
                  <a:rect l="l" t="t" r="r" b="b"/>
                  <a:pathLst>
                    <a:path w="3171" h="423" extrusionOk="0">
                      <a:moveTo>
                        <a:pt x="0" y="423"/>
                      </a:moveTo>
                      <a:cubicBezTo>
                        <a:pt x="1374" y="0"/>
                        <a:pt x="2711" y="30"/>
                        <a:pt x="3171" y="57"/>
                      </a:cubicBezTo>
                    </a:path>
                  </a:pathLst>
                </a:custGeom>
                <a:noFill/>
                <a:ln w="9525" cap="flat" cmpd="sng">
                  <a:solidFill>
                    <a:srgbClr val="62567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4"/>
                <p:cNvSpPr/>
                <p:nvPr/>
              </p:nvSpPr>
              <p:spPr>
                <a:xfrm>
                  <a:off x="350" y="1418"/>
                  <a:ext cx="15120" cy="2046"/>
                </a:xfrm>
                <a:custGeom>
                  <a:avLst/>
                  <a:gdLst/>
                  <a:ahLst/>
                  <a:cxnLst/>
                  <a:rect l="l" t="t" r="r" b="b"/>
                  <a:pathLst>
                    <a:path w="3171" h="427" extrusionOk="0">
                      <a:moveTo>
                        <a:pt x="0" y="427"/>
                      </a:moveTo>
                      <a:cubicBezTo>
                        <a:pt x="1369" y="0"/>
                        <a:pt x="2702" y="25"/>
                        <a:pt x="3171" y="52"/>
                      </a:cubicBezTo>
                    </a:path>
                  </a:pathLst>
                </a:custGeom>
                <a:noFill/>
                <a:ln w="9525" cap="flat" cmpd="sng">
                  <a:solidFill>
                    <a:srgbClr val="EFB32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22" name="Google Shape;22;p44"/>
            <p:cNvSpPr/>
            <p:nvPr/>
          </p:nvSpPr>
          <p:spPr>
            <a:xfrm>
              <a:off x="-16" y="937"/>
              <a:ext cx="15120" cy="2114"/>
            </a:xfrm>
            <a:custGeom>
              <a:avLst/>
              <a:gdLst/>
              <a:ahLst/>
              <a:cxnLst/>
              <a:rect l="l" t="t" r="r" b="b"/>
              <a:pathLst>
                <a:path w="3171" h="441" extrusionOk="0">
                  <a:moveTo>
                    <a:pt x="0" y="441"/>
                  </a:moveTo>
                  <a:cubicBezTo>
                    <a:pt x="1372" y="0"/>
                    <a:pt x="2713" y="16"/>
                    <a:pt x="3171" y="37"/>
                  </a:cubicBezTo>
                </a:path>
              </a:pathLst>
            </a:custGeom>
            <a:noFill/>
            <a:ln w="9525" cap="flat" cmpd="sng">
              <a:solidFill>
                <a:srgbClr val="62567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3" name="Google Shape;23;p44" descr="RT-RK_za_ppt_template.png"/>
          <p:cNvPicPr preferRelativeResize="0"/>
          <p:nvPr/>
        </p:nvPicPr>
        <p:blipFill rotWithShape="1">
          <a:blip r:embed="rId14">
            <a:alphaModFix/>
          </a:blip>
          <a:srcRect b="42508"/>
          <a:stretch/>
        </p:blipFill>
        <p:spPr>
          <a:xfrm>
            <a:off x="8064500" y="0"/>
            <a:ext cx="1079500" cy="620713"/>
          </a:xfrm>
          <a:prstGeom prst="rect">
            <a:avLst/>
          </a:prstGeom>
          <a:noFill/>
          <a:ln>
            <a:noFill/>
          </a:ln>
        </p:spPr>
      </p:pic>
      <p:sp>
        <p:nvSpPr>
          <p:cNvPr id="24" name="Google Shape;24;p44"/>
          <p:cNvSpPr txBox="1">
            <a:spLocks noGrp="1"/>
          </p:cNvSpPr>
          <p:nvPr>
            <p:ph type="title"/>
          </p:nvPr>
        </p:nvSpPr>
        <p:spPr>
          <a:xfrm>
            <a:off x="84138" y="0"/>
            <a:ext cx="7920037" cy="720725"/>
          </a:xfrm>
          <a:prstGeom prst="rect">
            <a:avLst/>
          </a:prstGeom>
          <a:noFill/>
          <a:ln>
            <a:noFill/>
          </a:ln>
        </p:spPr>
        <p:txBody>
          <a:bodyPr spcFirstLastPara="1" wrap="square" lIns="91425" tIns="108000" rIns="91425" bIns="72000" anchor="ctr" anchorCtr="0">
            <a:noAutofit/>
          </a:bodyPr>
          <a:lstStyle>
            <a:lvl1pPr marR="0" lvl="0"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1pPr>
            <a:lvl2pPr marR="0" lvl="1"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2pPr>
            <a:lvl3pPr marR="0" lvl="2"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3pPr>
            <a:lvl4pPr marR="0" lvl="3"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4pPr>
            <a:lvl5pPr marR="0" lvl="4" algn="l" rtl="0">
              <a:lnSpc>
                <a:spcPct val="83333"/>
              </a:lnSpc>
              <a:spcBef>
                <a:spcPts val="0"/>
              </a:spcBef>
              <a:spcAft>
                <a:spcPts val="0"/>
              </a:spcAft>
              <a:buClr>
                <a:srgbClr val="000000"/>
              </a:buClr>
              <a:buSzPts val="1400"/>
              <a:buFont typeface="Arial"/>
              <a:buNone/>
              <a:defRPr sz="3600" b="0" i="0" u="none" strike="noStrike" cap="none">
                <a:solidFill>
                  <a:srgbClr val="EFB1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rgbClr val="EFB1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rgbClr val="EFB1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rgbClr val="EFB1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rgbClr val="EFB100"/>
                </a:solidFill>
                <a:latin typeface="Calibri"/>
                <a:ea typeface="Calibri"/>
                <a:cs typeface="Calibri"/>
                <a:sym typeface="Calibri"/>
              </a:defRPr>
            </a:lvl9pPr>
          </a:lstStyle>
          <a:p>
            <a:endParaRPr/>
          </a:p>
        </p:txBody>
      </p:sp>
      <p:sp>
        <p:nvSpPr>
          <p:cNvPr id="25" name="Google Shape;25;p44"/>
          <p:cNvSpPr txBox="1"/>
          <p:nvPr/>
        </p:nvSpPr>
        <p:spPr>
          <a:xfrm>
            <a:off x="1854200" y="6643688"/>
            <a:ext cx="5435600" cy="214312"/>
          </a:xfrm>
          <a:prstGeom prst="rect">
            <a:avLst/>
          </a:prstGeom>
          <a:noFill/>
          <a:ln>
            <a:noFill/>
          </a:ln>
        </p:spPr>
        <p:txBody>
          <a:bodyPr spcFirstLastPara="1" wrap="square" lIns="91425" tIns="0" rIns="91425"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2706F"/>
                </a:solidFill>
                <a:latin typeface="Calibri"/>
                <a:ea typeface="Calibri"/>
                <a:cs typeface="Calibri"/>
                <a:sym typeface="Calibri"/>
              </a:rPr>
              <a:t>CONFIDENTIAL – Reproduction prohibited without the prior permission of RT-RK</a:t>
            </a:r>
            <a:endParaRPr sz="1200" b="0" i="0" u="none" strike="noStrike" cap="none">
              <a:solidFill>
                <a:srgbClr val="72706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72706F"/>
              </a:solidFill>
              <a:latin typeface="Calibri"/>
              <a:ea typeface="Calibri"/>
              <a:cs typeface="Calibri"/>
              <a:sym typeface="Calibri"/>
            </a:endParaRPr>
          </a:p>
        </p:txBody>
      </p:sp>
      <p:sp>
        <p:nvSpPr>
          <p:cNvPr id="26" name="Google Shape;26;p44"/>
          <p:cNvSpPr txBox="1"/>
          <p:nvPr/>
        </p:nvSpPr>
        <p:spPr>
          <a:xfrm>
            <a:off x="8070850" y="6524625"/>
            <a:ext cx="1073150" cy="304800"/>
          </a:xfrm>
          <a:prstGeom prst="rect">
            <a:avLst/>
          </a:prstGeom>
          <a:noFill/>
          <a:ln>
            <a:noFill/>
          </a:ln>
        </p:spPr>
        <p:txBody>
          <a:bodyPr spcFirstLastPara="1" wrap="square" lIns="89550" tIns="44775" rIns="89550" bIns="4477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6F6185"/>
                </a:solidFill>
                <a:latin typeface="Arial Black"/>
                <a:ea typeface="Arial Black"/>
                <a:cs typeface="Arial Black"/>
                <a:sym typeface="Arial Black"/>
              </a:rPr>
              <a:t>‹#›</a:t>
            </a:fld>
            <a:endParaRPr sz="1300" b="0" i="0" u="none" strike="noStrike" cap="none">
              <a:solidFill>
                <a:srgbClr val="6F6185"/>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pydev.org/updates" TargetMode="External"/><Relationship Id="rId2" Type="http://schemas.openxmlformats.org/officeDocument/2006/relationships/hyperlink" Target="http://brainwy.github.io/liclips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pypi.python.org/"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457200" y="1497583"/>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SzPts val="1400"/>
              <a:buNone/>
            </a:pPr>
            <a:r>
              <a:rPr lang="en-US"/>
              <a:t>ELEMENTI</a:t>
            </a:r>
            <a:br>
              <a:rPr lang="en-US"/>
            </a:br>
            <a:br>
              <a:rPr lang="en-US"/>
            </a:br>
            <a:r>
              <a:rPr lang="en-US"/>
              <a:t>PYTHON JEZIKA</a:t>
            </a:r>
            <a:br>
              <a:rPr lang="en-US"/>
            </a:br>
            <a:endParaRPr/>
          </a:p>
        </p:txBody>
      </p:sp>
      <p:sp>
        <p:nvSpPr>
          <p:cNvPr id="147" name="Google Shape;147;p1"/>
          <p:cNvSpPr txBox="1">
            <a:spLocks noGrp="1"/>
          </p:cNvSpPr>
          <p:nvPr>
            <p:ph type="subTitle" idx="1"/>
          </p:nvPr>
        </p:nvSpPr>
        <p:spPr>
          <a:xfrm>
            <a:off x="457200" y="3717032"/>
            <a:ext cx="6480175"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80"/>
              <a:buNone/>
            </a:pPr>
            <a:r>
              <a:rPr lang="en-US" sz="3600" dirty="0">
                <a:latin typeface="Arial"/>
                <a:ea typeface="Arial"/>
                <a:cs typeface="Arial"/>
                <a:sym typeface="Arial"/>
              </a:rPr>
              <a:t>1. </a:t>
            </a:r>
            <a:r>
              <a:rPr lang="en-US" sz="3600" dirty="0" err="1">
                <a:latin typeface="Arial"/>
                <a:ea typeface="Arial"/>
                <a:cs typeface="Arial"/>
                <a:sym typeface="Arial"/>
              </a:rPr>
              <a:t>dan</a:t>
            </a:r>
            <a:endParaRPr sz="36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25" name="Google Shape;225;p12"/>
          <p:cNvSpPr txBox="1">
            <a:spLocks noGrp="1"/>
          </p:cNvSpPr>
          <p:nvPr>
            <p:ph type="body" idx="1"/>
          </p:nvPr>
        </p:nvSpPr>
        <p:spPr>
          <a:xfrm>
            <a:off x="467544" y="1052736"/>
            <a:ext cx="8229600"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Identifikatori</a:t>
            </a:r>
            <a:r>
              <a:rPr lang="en-US" b="1" dirty="0"/>
              <a:t> </a:t>
            </a:r>
            <a:r>
              <a:rPr lang="en-US" b="1" dirty="0" err="1"/>
              <a:t>i</a:t>
            </a:r>
            <a:r>
              <a:rPr lang="en-US" b="1" dirty="0"/>
              <a:t> </a:t>
            </a:r>
            <a:r>
              <a:rPr lang="en-US" b="1" dirty="0" err="1"/>
              <a:t>rezervisane</a:t>
            </a:r>
            <a:r>
              <a:rPr lang="en-US" b="1" dirty="0"/>
              <a:t> </a:t>
            </a:r>
            <a:r>
              <a:rPr lang="en-US" b="1" dirty="0" err="1"/>
              <a:t>reči</a:t>
            </a:r>
            <a:endParaRPr b="1" dirty="0"/>
          </a:p>
          <a:p>
            <a:pPr marL="342900" lvl="0" indent="-342900" algn="l" rtl="0">
              <a:lnSpc>
                <a:spcPct val="100000"/>
              </a:lnSpc>
              <a:spcBef>
                <a:spcPts val="480"/>
              </a:spcBef>
              <a:spcAft>
                <a:spcPts val="0"/>
              </a:spcAft>
              <a:buSzPts val="1920"/>
              <a:buChar char="●"/>
            </a:pPr>
            <a:r>
              <a:rPr lang="en-US" sz="2400" dirty="0" err="1"/>
              <a:t>Imena</a:t>
            </a:r>
            <a:r>
              <a:rPr lang="en-US" sz="2400" dirty="0"/>
              <a:t> </a:t>
            </a:r>
            <a:r>
              <a:rPr lang="en-US" sz="2400" dirty="0" err="1"/>
              <a:t>promenljivih</a:t>
            </a:r>
            <a:r>
              <a:rPr lang="en-US" sz="2400" dirty="0"/>
              <a:t>, </a:t>
            </a:r>
            <a:r>
              <a:rPr lang="en-US" sz="2400" dirty="0" err="1"/>
              <a:t>funkcija</a:t>
            </a:r>
            <a:r>
              <a:rPr lang="en-US" sz="2400" dirty="0"/>
              <a:t>, </a:t>
            </a:r>
            <a:r>
              <a:rPr lang="en-US" sz="2400" dirty="0" err="1"/>
              <a:t>klasa</a:t>
            </a:r>
            <a:r>
              <a:rPr lang="en-US" sz="2400" dirty="0"/>
              <a:t>, </a:t>
            </a:r>
            <a:r>
              <a:rPr lang="en-US" sz="2400" dirty="0" err="1"/>
              <a:t>modula</a:t>
            </a:r>
            <a:endParaRPr sz="2400" dirty="0"/>
          </a:p>
          <a:p>
            <a:pPr marL="342900" lvl="0" indent="-342900" algn="l" rtl="0">
              <a:lnSpc>
                <a:spcPct val="100000"/>
              </a:lnSpc>
              <a:spcBef>
                <a:spcPts val="480"/>
              </a:spcBef>
              <a:spcAft>
                <a:spcPts val="0"/>
              </a:spcAft>
              <a:buSzPts val="1920"/>
              <a:buChar char="●"/>
            </a:pPr>
            <a:r>
              <a:rPr lang="en-US" sz="2400" dirty="0" err="1"/>
              <a:t>Mogu</a:t>
            </a:r>
            <a:r>
              <a:rPr lang="en-US" sz="2400" dirty="0"/>
              <a:t> </a:t>
            </a:r>
            <a:r>
              <a:rPr lang="en-US" sz="2400" dirty="0" err="1"/>
              <a:t>počinjati</a:t>
            </a:r>
            <a:r>
              <a:rPr lang="en-US" sz="2400" dirty="0"/>
              <a:t> </a:t>
            </a:r>
            <a:r>
              <a:rPr lang="en-US" sz="2400" dirty="0" err="1"/>
              <a:t>slovom</a:t>
            </a:r>
            <a:r>
              <a:rPr lang="en-US" sz="2400" dirty="0"/>
              <a:t> </a:t>
            </a:r>
            <a:r>
              <a:rPr lang="en-US" sz="2400" dirty="0" err="1"/>
              <a:t>ili</a:t>
            </a:r>
            <a:r>
              <a:rPr lang="en-US" sz="2400" dirty="0"/>
              <a:t> </a:t>
            </a:r>
            <a:r>
              <a:rPr lang="en-US" sz="2400" dirty="0" err="1"/>
              <a:t>donjom</a:t>
            </a:r>
            <a:r>
              <a:rPr lang="en-US" sz="2400" dirty="0"/>
              <a:t> </a:t>
            </a:r>
            <a:r>
              <a:rPr lang="en-US" sz="2400" dirty="0" err="1"/>
              <a:t>crtom</a:t>
            </a:r>
            <a:endParaRPr sz="2400" dirty="0"/>
          </a:p>
          <a:p>
            <a:pPr marL="342900" lvl="0" indent="-342900" algn="l" rtl="0">
              <a:lnSpc>
                <a:spcPct val="100000"/>
              </a:lnSpc>
              <a:spcBef>
                <a:spcPts val="480"/>
              </a:spcBef>
              <a:spcAft>
                <a:spcPts val="0"/>
              </a:spcAft>
              <a:buSzPts val="1920"/>
              <a:buChar char="●"/>
            </a:pPr>
            <a:r>
              <a:rPr lang="en-US" sz="2400" dirty="0" err="1"/>
              <a:t>Mogu</a:t>
            </a:r>
            <a:r>
              <a:rPr lang="en-US" sz="2400" dirty="0"/>
              <a:t> </a:t>
            </a:r>
            <a:r>
              <a:rPr lang="en-US" sz="2400" dirty="0" err="1"/>
              <a:t>sadržati</a:t>
            </a:r>
            <a:r>
              <a:rPr lang="en-US" sz="2400" dirty="0"/>
              <a:t> </a:t>
            </a:r>
            <a:r>
              <a:rPr lang="en-US" sz="2400" dirty="0" err="1"/>
              <a:t>brojeve</a:t>
            </a:r>
            <a:endParaRPr sz="2400" dirty="0"/>
          </a:p>
          <a:p>
            <a:pPr marL="342900" lvl="0" indent="-342900" algn="l" rtl="0">
              <a:lnSpc>
                <a:spcPct val="100000"/>
              </a:lnSpc>
              <a:spcBef>
                <a:spcPts val="480"/>
              </a:spcBef>
              <a:spcAft>
                <a:spcPts val="0"/>
              </a:spcAft>
              <a:buSzPts val="1920"/>
              <a:buChar char="●"/>
            </a:pPr>
            <a:r>
              <a:rPr lang="en-US" sz="2400" dirty="0" err="1"/>
              <a:t>Specijalni</a:t>
            </a:r>
            <a:r>
              <a:rPr lang="en-US" sz="2400" dirty="0"/>
              <a:t> </a:t>
            </a:r>
            <a:r>
              <a:rPr lang="en-US" sz="2400" dirty="0" err="1"/>
              <a:t>znaci</a:t>
            </a:r>
            <a:r>
              <a:rPr lang="en-US" sz="2400" dirty="0"/>
              <a:t> </a:t>
            </a:r>
            <a:r>
              <a:rPr lang="en-US" sz="2400" dirty="0" err="1"/>
              <a:t>kao</a:t>
            </a:r>
            <a:r>
              <a:rPr lang="en-US" sz="2400" dirty="0"/>
              <a:t> </a:t>
            </a:r>
            <a:r>
              <a:rPr lang="en-US" sz="2400" i="1" dirty="0"/>
              <a:t>@,$, %</a:t>
            </a:r>
            <a:r>
              <a:rPr lang="en-US" sz="2400" dirty="0"/>
              <a:t> </a:t>
            </a:r>
            <a:r>
              <a:rPr lang="en-US" sz="2400" dirty="0" err="1"/>
              <a:t>i</a:t>
            </a:r>
            <a:r>
              <a:rPr lang="en-US" sz="2400" dirty="0"/>
              <a:t> </a:t>
            </a:r>
            <a:r>
              <a:rPr lang="en-US" sz="2400" dirty="0" err="1"/>
              <a:t>rezervisane</a:t>
            </a:r>
            <a:r>
              <a:rPr lang="en-US" sz="2400" dirty="0"/>
              <a:t> </a:t>
            </a:r>
            <a:r>
              <a:rPr lang="en-US" sz="2400" dirty="0" err="1"/>
              <a:t>reci</a:t>
            </a:r>
            <a:r>
              <a:rPr lang="en-US" sz="2400" dirty="0"/>
              <a:t> se ne </a:t>
            </a:r>
            <a:r>
              <a:rPr lang="en-US" sz="2400" dirty="0" err="1"/>
              <a:t>mogu</a:t>
            </a:r>
            <a:r>
              <a:rPr lang="en-US" sz="2400" dirty="0"/>
              <a:t> </a:t>
            </a:r>
            <a:r>
              <a:rPr lang="en-US" sz="2400" dirty="0" err="1"/>
              <a:t>koristiti</a:t>
            </a:r>
            <a:endParaRPr sz="2400" dirty="0"/>
          </a:p>
          <a:p>
            <a:pPr marL="342900" lvl="0" indent="-342900" algn="l" rtl="0">
              <a:lnSpc>
                <a:spcPct val="100000"/>
              </a:lnSpc>
              <a:spcBef>
                <a:spcPts val="480"/>
              </a:spcBef>
              <a:spcAft>
                <a:spcPts val="0"/>
              </a:spcAft>
              <a:buSzPts val="1920"/>
              <a:buChar char="●"/>
            </a:pPr>
            <a:r>
              <a:rPr lang="en-US" sz="2400" dirty="0" err="1"/>
              <a:t>Rezervisane</a:t>
            </a:r>
            <a:r>
              <a:rPr lang="en-US" sz="2400" dirty="0"/>
              <a:t> </a:t>
            </a:r>
            <a:r>
              <a:rPr lang="en-US" sz="2400" dirty="0" err="1"/>
              <a:t>reci</a:t>
            </a:r>
            <a:r>
              <a:rPr lang="en-US" sz="2400" dirty="0"/>
              <a:t>:</a:t>
            </a:r>
            <a:endParaRPr dirty="0"/>
          </a:p>
          <a:p>
            <a:pPr marL="342900" lvl="0" indent="-342900" algn="l" rtl="0">
              <a:lnSpc>
                <a:spcPct val="100000"/>
              </a:lnSpc>
              <a:spcBef>
                <a:spcPts val="480"/>
              </a:spcBef>
              <a:spcAft>
                <a:spcPts val="0"/>
              </a:spcAft>
              <a:buSzPts val="1920"/>
              <a:buNone/>
            </a:pPr>
            <a:endParaRPr sz="2400" dirty="0"/>
          </a:p>
          <a:p>
            <a:pPr marL="342900" lvl="0" indent="-220980" algn="l" rtl="0">
              <a:lnSpc>
                <a:spcPct val="100000"/>
              </a:lnSpc>
              <a:spcBef>
                <a:spcPts val="480"/>
              </a:spcBef>
              <a:spcAft>
                <a:spcPts val="0"/>
              </a:spcAft>
              <a:buSzPts val="1920"/>
              <a:buNone/>
            </a:pPr>
            <a:endParaRPr sz="2400" dirty="0"/>
          </a:p>
          <a:p>
            <a:pPr marL="342900" lvl="0" indent="-342900" algn="l" rtl="0">
              <a:lnSpc>
                <a:spcPct val="100000"/>
              </a:lnSpc>
              <a:spcBef>
                <a:spcPts val="480"/>
              </a:spcBef>
              <a:spcAft>
                <a:spcPts val="0"/>
              </a:spcAft>
              <a:buSzPts val="1920"/>
              <a:buNone/>
            </a:pPr>
            <a:endParaRPr sz="2400" dirty="0"/>
          </a:p>
          <a:p>
            <a:pPr marL="342900" lvl="0" indent="-342900" algn="l" rtl="0">
              <a:lnSpc>
                <a:spcPct val="100000"/>
              </a:lnSpc>
              <a:spcBef>
                <a:spcPts val="480"/>
              </a:spcBef>
              <a:spcAft>
                <a:spcPts val="0"/>
              </a:spcAft>
              <a:buSzPts val="1920"/>
              <a:buChar char="●"/>
            </a:pPr>
            <a:r>
              <a:rPr lang="en-US" sz="2400" dirty="0" err="1"/>
              <a:t>Identifikatori</a:t>
            </a:r>
            <a:r>
              <a:rPr lang="en-US" sz="2400" dirty="0"/>
              <a:t> </a:t>
            </a:r>
            <a:r>
              <a:rPr lang="en-US" sz="2400" dirty="0" err="1"/>
              <a:t>koji</a:t>
            </a:r>
            <a:r>
              <a:rPr lang="en-US" sz="2400" dirty="0"/>
              <a:t> </a:t>
            </a:r>
            <a:r>
              <a:rPr lang="en-US" sz="2400" dirty="0" err="1"/>
              <a:t>pocinju</a:t>
            </a:r>
            <a:r>
              <a:rPr lang="en-US" sz="2400" dirty="0"/>
              <a:t> </a:t>
            </a:r>
            <a:r>
              <a:rPr lang="en-US" sz="2400" dirty="0" err="1"/>
              <a:t>donjom</a:t>
            </a:r>
            <a:r>
              <a:rPr lang="en-US" sz="2400" dirty="0"/>
              <a:t> </a:t>
            </a:r>
            <a:r>
              <a:rPr lang="en-US" sz="2400" dirty="0" err="1"/>
              <a:t>crtom</a:t>
            </a:r>
            <a:r>
              <a:rPr lang="en-US" sz="2400" dirty="0"/>
              <a:t> </a:t>
            </a:r>
            <a:r>
              <a:rPr lang="en-US" sz="2400" dirty="0" err="1"/>
              <a:t>često</a:t>
            </a:r>
            <a:r>
              <a:rPr lang="en-US" sz="2400" dirty="0"/>
              <a:t> </a:t>
            </a:r>
            <a:r>
              <a:rPr lang="en-US" sz="2400" dirty="0" err="1"/>
              <a:t>imaju</a:t>
            </a:r>
            <a:r>
              <a:rPr lang="en-US" sz="2400" dirty="0"/>
              <a:t> </a:t>
            </a:r>
            <a:r>
              <a:rPr lang="en-US" sz="2400" dirty="0" err="1"/>
              <a:t>specijalno</a:t>
            </a:r>
            <a:r>
              <a:rPr lang="en-US" sz="2400" dirty="0"/>
              <a:t> </a:t>
            </a:r>
            <a:r>
              <a:rPr lang="en-US" sz="2400" dirty="0" err="1"/>
              <a:t>značenje</a:t>
            </a:r>
            <a:r>
              <a:rPr lang="en-US" sz="2400" dirty="0"/>
              <a:t>. </a:t>
            </a:r>
            <a:r>
              <a:rPr lang="en-US" sz="2400" dirty="0" err="1"/>
              <a:t>Više</a:t>
            </a:r>
            <a:r>
              <a:rPr lang="en-US" sz="2400" dirty="0"/>
              <a:t> o tome </a:t>
            </a:r>
            <a:r>
              <a:rPr lang="en-US" sz="2400" dirty="0" err="1"/>
              <a:t>kasnije</a:t>
            </a:r>
            <a:r>
              <a:rPr lang="en-US" sz="2400" dirty="0"/>
              <a:t>...</a:t>
            </a:r>
            <a:endParaRPr sz="2400" dirty="0"/>
          </a:p>
        </p:txBody>
      </p:sp>
      <p:sp>
        <p:nvSpPr>
          <p:cNvPr id="226" name="Google Shape;226;p12"/>
          <p:cNvSpPr txBox="1"/>
          <p:nvPr/>
        </p:nvSpPr>
        <p:spPr>
          <a:xfrm>
            <a:off x="971600" y="4077072"/>
            <a:ext cx="5760640"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and as assert break class continue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def del elif else except exec finally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for from global if import in is lambda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nonlocal not or pass print raise return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try while with yield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Elementi</a:t>
            </a:r>
            <a:r>
              <a:rPr lang="en-US" dirty="0"/>
              <a:t> Python </a:t>
            </a:r>
            <a:r>
              <a:rPr lang="en-US" dirty="0" err="1"/>
              <a:t>jezika</a:t>
            </a:r>
            <a:endParaRPr lang="en-US" dirty="0"/>
          </a:p>
        </p:txBody>
      </p:sp>
      <p:sp>
        <p:nvSpPr>
          <p:cNvPr id="3" name="Text Placeholder 2"/>
          <p:cNvSpPr>
            <a:spLocks noGrp="1"/>
          </p:cNvSpPr>
          <p:nvPr>
            <p:ph type="body" idx="1"/>
          </p:nvPr>
        </p:nvSpPr>
        <p:spPr/>
        <p:txBody>
          <a:bodyPr/>
          <a:lstStyle/>
          <a:p>
            <a:r>
              <a:rPr lang="en-US" dirty="0" err="1"/>
              <a:t>Izuzeci</a:t>
            </a:r>
            <a:r>
              <a:rPr lang="en-US" dirty="0"/>
              <a:t> – exception </a:t>
            </a:r>
          </a:p>
          <a:p>
            <a:r>
              <a:rPr lang="en-US" dirty="0" err="1"/>
              <a:t>Podizanje</a:t>
            </a:r>
            <a:r>
              <a:rPr lang="en-US" dirty="0"/>
              <a:t> </a:t>
            </a:r>
            <a:r>
              <a:rPr lang="en-US" dirty="0" err="1"/>
              <a:t>izuzetka</a:t>
            </a:r>
            <a:r>
              <a:rPr lang="en-US" dirty="0"/>
              <a:t>:</a:t>
            </a:r>
          </a:p>
          <a:p>
            <a:pPr lvl="1"/>
            <a:r>
              <a:rPr lang="en-US" dirty="0"/>
              <a:t>raise Exception()</a:t>
            </a:r>
          </a:p>
          <a:p>
            <a:r>
              <a:rPr lang="en-US" dirty="0" err="1"/>
              <a:t>Reagovanje</a:t>
            </a:r>
            <a:r>
              <a:rPr lang="en-US" dirty="0"/>
              <a:t> </a:t>
            </a:r>
            <a:r>
              <a:rPr lang="en-US" dirty="0" err="1"/>
              <a:t>na</a:t>
            </a:r>
            <a:r>
              <a:rPr lang="en-US" dirty="0"/>
              <a:t> </a:t>
            </a:r>
            <a:r>
              <a:rPr lang="en-US" dirty="0" err="1"/>
              <a:t>izuzetak</a:t>
            </a:r>
            <a:r>
              <a:rPr lang="en-US" dirty="0"/>
              <a:t>:</a:t>
            </a:r>
          </a:p>
          <a:p>
            <a:endParaRPr lang="en-US" dirty="0"/>
          </a:p>
        </p:txBody>
      </p:sp>
      <p:sp>
        <p:nvSpPr>
          <p:cNvPr id="4" name="Rectangle 1"/>
          <p:cNvSpPr>
            <a:spLocks noChangeArrowheads="1"/>
          </p:cNvSpPr>
          <p:nvPr/>
        </p:nvSpPr>
        <p:spPr bwMode="auto">
          <a:xfrm>
            <a:off x="771119" y="3571618"/>
            <a:ext cx="760176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try</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kontaktiraj_neki_sistem</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except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neuspjesno</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kontaktiranje</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sistema</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else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uspio</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sam</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kontaktirati</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sistem</a:t>
            </a:r>
            <a:r>
              <a:rPr kumimoji="0" lang="en-US" altLang="en-US" sz="2000" b="0" i="0" u="none" strike="noStrike" cap="none" normalizeH="0" baseline="0" dirty="0">
                <a:ln>
                  <a:noFill/>
                </a:ln>
                <a:solidFill>
                  <a:srgbClr val="067D17"/>
                </a:solidFill>
                <a:effectLst/>
                <a:latin typeface="JetBrains Mono"/>
              </a:rPr>
              <a:t>, idem </a:t>
            </a:r>
            <a:r>
              <a:rPr kumimoji="0" lang="en-US" altLang="en-US" sz="2000" b="0" i="0" u="none" strike="noStrike" cap="none" normalizeH="0" baseline="0" dirty="0" err="1">
                <a:ln>
                  <a:noFill/>
                </a:ln>
                <a:solidFill>
                  <a:srgbClr val="067D17"/>
                </a:solidFill>
                <a:effectLst/>
                <a:latin typeface="JetBrains Mono"/>
              </a:rPr>
              <a:t>dalje</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finally</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Ako</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ima</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sta</a:t>
            </a:r>
            <a:r>
              <a:rPr kumimoji="0" lang="en-US" altLang="en-US" sz="2000" b="0" i="0" u="none" strike="noStrike" cap="none" normalizeH="0" baseline="0" dirty="0">
                <a:ln>
                  <a:noFill/>
                </a:ln>
                <a:solidFill>
                  <a:srgbClr val="067D17"/>
                </a:solidFill>
                <a:effectLst/>
                <a:latin typeface="JetBrains Mono"/>
              </a:rPr>
              <a:t> da se </a:t>
            </a:r>
            <a:r>
              <a:rPr kumimoji="0" lang="en-US" altLang="en-US" sz="2000" b="0" i="0" u="none" strike="noStrike" cap="none" normalizeH="0" baseline="0" dirty="0" err="1">
                <a:ln>
                  <a:noFill/>
                </a:ln>
                <a:solidFill>
                  <a:srgbClr val="067D17"/>
                </a:solidFill>
                <a:effectLst/>
                <a:latin typeface="JetBrains Mono"/>
              </a:rPr>
              <a:t>pocisti</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ovdje</a:t>
            </a:r>
            <a:r>
              <a:rPr kumimoji="0" lang="en-US" altLang="en-US" sz="2000" b="0" i="0" u="none" strike="noStrike" cap="none" normalizeH="0" baseline="0" dirty="0">
                <a:ln>
                  <a:noFill/>
                </a:ln>
                <a:solidFill>
                  <a:srgbClr val="067D17"/>
                </a:solidFill>
                <a:effectLst/>
                <a:latin typeface="JetBrains Mono"/>
              </a:rPr>
              <a:t> cu </a:t>
            </a:r>
            <a:r>
              <a:rPr kumimoji="0" lang="en-US" altLang="en-US" sz="2000" b="0" i="0" u="none" strike="noStrike" cap="none" normalizeH="0" baseline="0" dirty="0" err="1">
                <a:ln>
                  <a:noFill/>
                </a:ln>
                <a:solidFill>
                  <a:srgbClr val="067D17"/>
                </a:solidFill>
                <a:effectLst/>
                <a:latin typeface="JetBrains Mono"/>
              </a:rPr>
              <a:t>biti</a:t>
            </a:r>
            <a:r>
              <a:rPr kumimoji="0" lang="en-US" altLang="en-US" sz="2000" b="0" i="0" u="none" strike="noStrike" cap="none" normalizeH="0" baseline="0" dirty="0">
                <a:ln>
                  <a:noFill/>
                </a:ln>
                <a:solidFill>
                  <a:srgbClr val="067D17"/>
                </a:solidFill>
                <a:effectLst/>
                <a:latin typeface="JetBrains Mono"/>
              </a:rPr>
              <a:t> u </a:t>
            </a:r>
            <a:r>
              <a:rPr kumimoji="0" lang="en-US" altLang="en-US" sz="2000" b="0" i="0" u="none" strike="noStrike" cap="none" normalizeH="0" baseline="0" dirty="0" err="1">
                <a:ln>
                  <a:noFill/>
                </a:ln>
                <a:solidFill>
                  <a:srgbClr val="067D17"/>
                </a:solidFill>
                <a:effectLst/>
                <a:latin typeface="JetBrains Mono"/>
              </a:rPr>
              <a:t>svakom</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slucaju</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98944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604-C1E1-5BB2-F719-40E6031CF38F}"/>
              </a:ext>
            </a:extLst>
          </p:cNvPr>
          <p:cNvSpPr>
            <a:spLocks noGrp="1"/>
          </p:cNvSpPr>
          <p:nvPr>
            <p:ph type="title"/>
          </p:nvPr>
        </p:nvSpPr>
        <p:spPr/>
        <p:txBody>
          <a:bodyPr/>
          <a:lstStyle/>
          <a:p>
            <a:r>
              <a:rPr lang="en-US" dirty="0" err="1"/>
              <a:t>Zadaci</a:t>
            </a:r>
            <a:r>
              <a:rPr lang="en-US" dirty="0"/>
              <a:t> 7</a:t>
            </a:r>
            <a:endParaRPr lang="sr-Latn-RS" dirty="0"/>
          </a:p>
        </p:txBody>
      </p:sp>
      <p:sp>
        <p:nvSpPr>
          <p:cNvPr id="3" name="Text Placeholder 2">
            <a:extLst>
              <a:ext uri="{FF2B5EF4-FFF2-40B4-BE49-F238E27FC236}">
                <a16:creationId xmlns:a16="http://schemas.microsoft.com/office/drawing/2014/main" id="{A571FCA5-1B8D-5E5A-C0B6-204DAD02EACB}"/>
              </a:ext>
            </a:extLst>
          </p:cNvPr>
          <p:cNvSpPr>
            <a:spLocks noGrp="1"/>
          </p:cNvSpPr>
          <p:nvPr>
            <p:ph type="body" idx="1"/>
          </p:nvPr>
        </p:nvSpPr>
        <p:spPr>
          <a:xfrm>
            <a:off x="84138" y="1005840"/>
            <a:ext cx="8917622" cy="5405120"/>
          </a:xfrm>
        </p:spPr>
        <p:txBody>
          <a:bodyPr/>
          <a:lstStyle/>
          <a:p>
            <a:r>
              <a:rPr lang="en-US" dirty="0" err="1"/>
              <a:t>Napraviti</a:t>
            </a:r>
            <a:r>
              <a:rPr lang="en-US" dirty="0"/>
              <a:t> program koji </a:t>
            </a:r>
            <a:r>
              <a:rPr lang="en-US" dirty="0" err="1"/>
              <a:t>kreira</a:t>
            </a:r>
            <a:r>
              <a:rPr lang="en-US" dirty="0"/>
              <a:t> </a:t>
            </a:r>
            <a:r>
              <a:rPr lang="en-US" dirty="0" err="1"/>
              <a:t>fajl</a:t>
            </a:r>
            <a:r>
              <a:rPr lang="en-US" dirty="0"/>
              <a:t> pod </a:t>
            </a:r>
            <a:r>
              <a:rPr lang="en-US" dirty="0" err="1"/>
              <a:t>imenom</a:t>
            </a:r>
            <a:r>
              <a:rPr lang="en-US" dirty="0"/>
              <a:t> &lt;username&gt;.txt </a:t>
            </a:r>
            <a:r>
              <a:rPr lang="en-US" dirty="0" err="1"/>
              <a:t>sa</a:t>
            </a:r>
            <a:r>
              <a:rPr lang="en-US" dirty="0"/>
              <a:t> </a:t>
            </a:r>
            <a:r>
              <a:rPr lang="en-US" dirty="0" err="1"/>
              <a:t>sadr</a:t>
            </a:r>
            <a:r>
              <a:rPr lang="sr-Latn-RS" dirty="0"/>
              <a:t>žajem </a:t>
            </a:r>
            <a:r>
              <a:rPr lang="en-US" dirty="0"/>
              <a:t>&lt;password&gt;. </a:t>
            </a:r>
            <a:r>
              <a:rPr lang="en-US" dirty="0" err="1"/>
              <a:t>Ukoliko</a:t>
            </a:r>
            <a:r>
              <a:rPr lang="en-US" dirty="0"/>
              <a:t> </a:t>
            </a:r>
            <a:r>
              <a:rPr lang="en-US" dirty="0" err="1"/>
              <a:t>fajl</a:t>
            </a:r>
            <a:r>
              <a:rPr lang="en-US" dirty="0"/>
              <a:t> </a:t>
            </a:r>
            <a:r>
              <a:rPr lang="en-US" dirty="0" err="1"/>
              <a:t>postoji</a:t>
            </a:r>
            <a:r>
              <a:rPr lang="en-US" dirty="0"/>
              <a:t>, </a:t>
            </a:r>
            <a:r>
              <a:rPr lang="en-US" dirty="0" err="1"/>
              <a:t>provjeri</a:t>
            </a:r>
            <a:r>
              <a:rPr lang="en-US" dirty="0"/>
              <a:t> se da li je </a:t>
            </a:r>
            <a:r>
              <a:rPr lang="en-US" dirty="0" err="1"/>
              <a:t>sadr</a:t>
            </a:r>
            <a:r>
              <a:rPr lang="sr-Latn-RS" dirty="0"/>
              <a:t>žaj isti kao i </a:t>
            </a:r>
            <a:r>
              <a:rPr lang="en-US" dirty="0"/>
              <a:t>&lt;</a:t>
            </a:r>
            <a:r>
              <a:rPr lang="sr-Latn-RS" dirty="0"/>
              <a:t>password</a:t>
            </a:r>
            <a:r>
              <a:rPr lang="en-US" dirty="0"/>
              <a:t>&gt;</a:t>
            </a:r>
            <a:r>
              <a:rPr lang="sr-Latn-RS" dirty="0"/>
              <a:t> ukoliko nije, mijenja se, ukoliko jeste – ništa. Podatke </a:t>
            </a:r>
            <a:r>
              <a:rPr lang="en-US" dirty="0"/>
              <a:t>&lt;username&gt; </a:t>
            </a:r>
            <a:r>
              <a:rPr lang="en-US" dirty="0" err="1"/>
              <a:t>i</a:t>
            </a:r>
            <a:r>
              <a:rPr lang="en-US" dirty="0"/>
              <a:t> &lt;password&gt; </a:t>
            </a:r>
            <a:r>
              <a:rPr lang="en-US" dirty="0" err="1"/>
              <a:t>procitati</a:t>
            </a:r>
            <a:r>
              <a:rPr lang="en-US" dirty="0"/>
              <a:t> </a:t>
            </a:r>
            <a:r>
              <a:rPr lang="en-US" dirty="0" err="1"/>
              <a:t>iz</a:t>
            </a:r>
            <a:r>
              <a:rPr lang="en-US" dirty="0"/>
              <a:t> </a:t>
            </a:r>
            <a:r>
              <a:rPr lang="en-US" i="1" dirty="0"/>
              <a:t>environment </a:t>
            </a:r>
            <a:r>
              <a:rPr lang="en-US" dirty="0" err="1"/>
              <a:t>varijabli</a:t>
            </a:r>
            <a:r>
              <a:rPr lang="en-US" dirty="0"/>
              <a:t>.</a:t>
            </a:r>
            <a:endParaRPr lang="sr-Latn-RS" dirty="0"/>
          </a:p>
          <a:p>
            <a:r>
              <a:rPr lang="sr-Latn-RS" dirty="0"/>
              <a:t>Zadatak 2.1 prepraviti da baca Exception ukoliko broj nije iz opsega printabilnih karaktera. Prepraviti i poziv (sada) funkcije.</a:t>
            </a:r>
          </a:p>
          <a:p>
            <a:r>
              <a:rPr lang="sr-Latn-RS" dirty="0"/>
              <a:t>Prepraviti sve funkcije tako što se provjeri da li je tip podataka onaj koji je tražen, ukoliko nije, podići </a:t>
            </a:r>
            <a:r>
              <a:rPr lang="sr-Latn-RS" b="0" i="0" dirty="0">
                <a:effectLst/>
                <a:highlight>
                  <a:srgbClr val="FFFFFF"/>
                </a:highlight>
                <a:latin typeface="Helvetica" panose="020B0604020202020204" pitchFamily="34" charset="0"/>
              </a:rPr>
              <a:t>AttributeError. </a:t>
            </a:r>
            <a:r>
              <a:rPr lang="sr-Latn-RS" dirty="0">
                <a:highlight>
                  <a:srgbClr val="FFFFFF"/>
                </a:highlight>
                <a:latin typeface="Helvetica" panose="020B0604020202020204" pitchFamily="34" charset="0"/>
              </a:rPr>
              <a:t>Prepraviti sve pozive da uzimaju ovo u obzir.</a:t>
            </a:r>
            <a:endParaRPr lang="sr-Latn-RS" dirty="0"/>
          </a:p>
        </p:txBody>
      </p:sp>
    </p:spTree>
    <p:extLst>
      <p:ext uri="{BB962C8B-B14F-4D97-AF65-F5344CB8AC3E}">
        <p14:creationId xmlns:p14="http://schemas.microsoft.com/office/powerpoint/2010/main" val="29942541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32" name="Google Shape;232;p13"/>
          <p:cNvSpPr txBox="1">
            <a:spLocks noGrp="1"/>
          </p:cNvSpPr>
          <p:nvPr>
            <p:ph type="body" idx="1"/>
          </p:nvPr>
        </p:nvSpPr>
        <p:spPr>
          <a:xfrm>
            <a:off x="467544" y="1052736"/>
            <a:ext cx="8229600" cy="51125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Literali</a:t>
            </a:r>
            <a:endParaRPr b="1"/>
          </a:p>
          <a:p>
            <a:pPr marL="342900" lvl="0" indent="-342900" algn="l" rtl="0">
              <a:lnSpc>
                <a:spcPct val="100000"/>
              </a:lnSpc>
              <a:spcBef>
                <a:spcPts val="480"/>
              </a:spcBef>
              <a:spcAft>
                <a:spcPts val="0"/>
              </a:spcAft>
              <a:buSzPts val="1920"/>
              <a:buChar char="●"/>
            </a:pPr>
            <a:r>
              <a:rPr lang="en-US" sz="2400"/>
              <a:t>Numerički literali</a:t>
            </a:r>
            <a:endParaRPr sz="2400"/>
          </a:p>
          <a:p>
            <a:pPr marL="742950" lvl="1" indent="-285750" algn="l" rtl="0">
              <a:lnSpc>
                <a:spcPct val="100000"/>
              </a:lnSpc>
              <a:spcBef>
                <a:spcPts val="480"/>
              </a:spcBef>
              <a:spcAft>
                <a:spcPts val="0"/>
              </a:spcAft>
              <a:buSzPts val="1920"/>
              <a:buChar char="●"/>
            </a:pPr>
            <a:r>
              <a:rPr lang="en-US" sz="2400"/>
              <a:t>Boolean </a:t>
            </a:r>
            <a:r>
              <a:rPr lang="en-US" sz="2400" i="1"/>
              <a:t>(True, Flase)</a:t>
            </a:r>
            <a:endParaRPr/>
          </a:p>
          <a:p>
            <a:pPr marL="742950" lvl="1" indent="-285750" algn="l" rtl="0">
              <a:lnSpc>
                <a:spcPct val="100000"/>
              </a:lnSpc>
              <a:spcBef>
                <a:spcPts val="480"/>
              </a:spcBef>
              <a:spcAft>
                <a:spcPts val="0"/>
              </a:spcAft>
              <a:buSzPts val="1920"/>
              <a:buChar char="●"/>
            </a:pPr>
            <a:r>
              <a:rPr lang="en-US" sz="2400"/>
              <a:t>Integer </a:t>
            </a:r>
            <a:r>
              <a:rPr lang="en-US" sz="2400" i="1"/>
              <a:t>(1, 65536 ,0xbfffffc0)</a:t>
            </a:r>
            <a:endParaRPr/>
          </a:p>
          <a:p>
            <a:pPr marL="1143000" lvl="2" indent="-228600" algn="l" rtl="0">
              <a:lnSpc>
                <a:spcPct val="100000"/>
              </a:lnSpc>
              <a:spcBef>
                <a:spcPts val="480"/>
              </a:spcBef>
              <a:spcAft>
                <a:spcPts val="0"/>
              </a:spcAft>
              <a:buSzPts val="1920"/>
              <a:buChar char="●"/>
            </a:pPr>
            <a:r>
              <a:rPr lang="en-US" sz="2400"/>
              <a:t>Proizvoljne dužine</a:t>
            </a:r>
            <a:endParaRPr sz="2400"/>
          </a:p>
          <a:p>
            <a:pPr marL="742950" lvl="1" indent="-285750" algn="l" rtl="0">
              <a:lnSpc>
                <a:spcPct val="100000"/>
              </a:lnSpc>
              <a:spcBef>
                <a:spcPts val="480"/>
              </a:spcBef>
              <a:spcAft>
                <a:spcPts val="0"/>
              </a:spcAft>
              <a:buSzPts val="1920"/>
              <a:buChar char="●"/>
            </a:pPr>
            <a:r>
              <a:rPr lang="en-US" sz="2400"/>
              <a:t>Pokretni zarez </a:t>
            </a:r>
            <a:r>
              <a:rPr lang="en-US" sz="2400" i="1"/>
              <a:t>(1.54, 52. , .42, 1.2334e+02)</a:t>
            </a:r>
            <a:endParaRPr/>
          </a:p>
          <a:p>
            <a:pPr marL="742950" lvl="1" indent="-285750" algn="l" rtl="0">
              <a:lnSpc>
                <a:spcPct val="100000"/>
              </a:lnSpc>
              <a:spcBef>
                <a:spcPts val="480"/>
              </a:spcBef>
              <a:spcAft>
                <a:spcPts val="0"/>
              </a:spcAft>
              <a:buSzPts val="1920"/>
              <a:buChar char="●"/>
            </a:pPr>
            <a:r>
              <a:rPr lang="en-US" sz="2400"/>
              <a:t>Kompleksni brojevi </a:t>
            </a:r>
            <a:r>
              <a:rPr lang="en-US" sz="2400" i="1"/>
              <a:t>(4 + 5j)</a:t>
            </a:r>
            <a:endParaRPr sz="2400"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38" name="Google Shape;238;p14"/>
          <p:cNvSpPr txBox="1">
            <a:spLocks noGrp="1"/>
          </p:cNvSpPr>
          <p:nvPr>
            <p:ph type="body" idx="1"/>
          </p:nvPr>
        </p:nvSpPr>
        <p:spPr>
          <a:xfrm>
            <a:off x="467544" y="764704"/>
            <a:ext cx="8229600" cy="554461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Literali</a:t>
            </a:r>
            <a:endParaRPr b="1" dirty="0"/>
          </a:p>
          <a:p>
            <a:pPr marL="342900" lvl="0" indent="-342900" algn="l" rtl="0">
              <a:lnSpc>
                <a:spcPct val="100000"/>
              </a:lnSpc>
              <a:spcBef>
                <a:spcPts val="480"/>
              </a:spcBef>
              <a:spcAft>
                <a:spcPts val="0"/>
              </a:spcAft>
              <a:buSzPts val="1920"/>
              <a:buChar char="●"/>
            </a:pPr>
            <a:r>
              <a:rPr lang="en-US" sz="2400" dirty="0"/>
              <a:t>String </a:t>
            </a:r>
            <a:r>
              <a:rPr lang="en-US" sz="2400" dirty="0" err="1"/>
              <a:t>literali</a:t>
            </a:r>
            <a:endParaRPr sz="2400" dirty="0"/>
          </a:p>
          <a:p>
            <a:pPr marL="742950" lvl="1" indent="-285750" algn="l" rtl="0">
              <a:lnSpc>
                <a:spcPct val="100000"/>
              </a:lnSpc>
              <a:spcBef>
                <a:spcPts val="480"/>
              </a:spcBef>
              <a:spcAft>
                <a:spcPts val="0"/>
              </a:spcAft>
              <a:buSzPts val="1920"/>
              <a:buChar char="●"/>
            </a:pPr>
            <a:r>
              <a:rPr lang="en-US" sz="2400" dirty="0" err="1"/>
              <a:t>Sekvenca</a:t>
            </a:r>
            <a:r>
              <a:rPr lang="en-US" sz="2400" dirty="0"/>
              <a:t> </a:t>
            </a:r>
            <a:r>
              <a:rPr lang="en-US" sz="2400" dirty="0" err="1"/>
              <a:t>karaktera</a:t>
            </a:r>
            <a:r>
              <a:rPr lang="en-US" sz="2400" dirty="0"/>
              <a:t> </a:t>
            </a:r>
            <a:endParaRPr dirty="0"/>
          </a:p>
          <a:p>
            <a:pPr marL="742950" lvl="1" indent="-285750" algn="l" rtl="0">
              <a:lnSpc>
                <a:spcPct val="100000"/>
              </a:lnSpc>
              <a:spcBef>
                <a:spcPts val="480"/>
              </a:spcBef>
              <a:spcAft>
                <a:spcPts val="0"/>
              </a:spcAft>
              <a:buSzPts val="1920"/>
              <a:buChar char="●"/>
            </a:pPr>
            <a:r>
              <a:rPr lang="en-US" sz="2400" dirty="0" err="1"/>
              <a:t>Unutar</a:t>
            </a:r>
            <a:r>
              <a:rPr lang="en-US" sz="2400" dirty="0"/>
              <a:t> </a:t>
            </a:r>
            <a:r>
              <a:rPr lang="en-US" sz="2400" dirty="0" err="1"/>
              <a:t>jednostrukih</a:t>
            </a:r>
            <a:r>
              <a:rPr lang="en-US" sz="2400" dirty="0"/>
              <a:t> </a:t>
            </a:r>
            <a:r>
              <a:rPr lang="en-US" sz="2400" dirty="0" err="1"/>
              <a:t>ili</a:t>
            </a:r>
            <a:r>
              <a:rPr lang="en-US" sz="2400" dirty="0"/>
              <a:t> </a:t>
            </a:r>
            <a:r>
              <a:rPr lang="en-US" sz="2400" dirty="0" err="1"/>
              <a:t>dvostrukih</a:t>
            </a:r>
            <a:r>
              <a:rPr lang="en-US" sz="2400" dirty="0"/>
              <a:t> </a:t>
            </a:r>
            <a:r>
              <a:rPr lang="en-US" sz="2400" dirty="0" err="1"/>
              <a:t>navodnika</a:t>
            </a:r>
            <a:r>
              <a:rPr lang="en-US" sz="2400" dirty="0"/>
              <a:t> </a:t>
            </a:r>
            <a:endParaRPr dirty="0"/>
          </a:p>
          <a:p>
            <a:pPr marL="1143000" lvl="2" indent="-228600" algn="l" rtl="0">
              <a:lnSpc>
                <a:spcPct val="100000"/>
              </a:lnSpc>
              <a:spcBef>
                <a:spcPts val="480"/>
              </a:spcBef>
              <a:spcAft>
                <a:spcPts val="0"/>
              </a:spcAft>
              <a:buSzPts val="1920"/>
              <a:buChar char="●"/>
            </a:pPr>
            <a:r>
              <a:rPr lang="en-US" sz="2400" i="1" dirty="0"/>
              <a:t>"</a:t>
            </a:r>
            <a:r>
              <a:rPr lang="en-US" i="1" dirty="0" err="1"/>
              <a:t>ovo</a:t>
            </a:r>
            <a:r>
              <a:rPr lang="en-US" i="1" dirty="0"/>
              <a:t> je string" , '</a:t>
            </a:r>
            <a:r>
              <a:rPr lang="en-US" i="1" dirty="0" err="1"/>
              <a:t>i</a:t>
            </a:r>
            <a:r>
              <a:rPr lang="en-US" i="1" dirty="0"/>
              <a:t> </a:t>
            </a:r>
            <a:r>
              <a:rPr lang="en-US" i="1" dirty="0" err="1"/>
              <a:t>ovo</a:t>
            </a:r>
            <a:r>
              <a:rPr lang="en-US" i="1" dirty="0"/>
              <a:t> je string'</a:t>
            </a:r>
            <a:endParaRPr dirty="0"/>
          </a:p>
          <a:p>
            <a:pPr marL="1143000" lvl="2" indent="-228600" algn="l" rtl="0">
              <a:lnSpc>
                <a:spcPct val="100000"/>
              </a:lnSpc>
              <a:spcBef>
                <a:spcPts val="400"/>
              </a:spcBef>
              <a:spcAft>
                <a:spcPts val="0"/>
              </a:spcAft>
              <a:buSzPts val="1600"/>
              <a:buChar char="●"/>
            </a:pPr>
            <a:r>
              <a:rPr lang="en-US" dirty="0" err="1"/>
              <a:t>Proizvoljne</a:t>
            </a:r>
            <a:r>
              <a:rPr lang="en-US" dirty="0"/>
              <a:t> </a:t>
            </a:r>
            <a:r>
              <a:rPr lang="en-US" dirty="0" err="1"/>
              <a:t>dužine</a:t>
            </a:r>
            <a:endParaRPr dirty="0"/>
          </a:p>
          <a:p>
            <a:pPr marL="742950" lvl="1" indent="-285750" algn="l" rtl="0">
              <a:lnSpc>
                <a:spcPct val="100000"/>
              </a:lnSpc>
              <a:spcBef>
                <a:spcPts val="480"/>
              </a:spcBef>
              <a:spcAft>
                <a:spcPts val="0"/>
              </a:spcAft>
              <a:buSzPts val="1920"/>
              <a:buChar char="●"/>
            </a:pPr>
            <a:r>
              <a:rPr lang="en-US" sz="2400" dirty="0"/>
              <a:t>Escape </a:t>
            </a:r>
            <a:r>
              <a:rPr lang="en-US" sz="2400" dirty="0" err="1"/>
              <a:t>sekvence</a:t>
            </a:r>
            <a:r>
              <a:rPr lang="en-US" sz="2400" dirty="0"/>
              <a:t> </a:t>
            </a:r>
            <a:r>
              <a:rPr lang="en-US" sz="2400" dirty="0" err="1"/>
              <a:t>na</a:t>
            </a:r>
            <a:r>
              <a:rPr lang="en-US" sz="2400" dirty="0"/>
              <a:t> </a:t>
            </a:r>
            <a:r>
              <a:rPr lang="en-US" sz="2400" dirty="0" err="1"/>
              <a:t>koje</a:t>
            </a:r>
            <a:r>
              <a:rPr lang="en-US" sz="2400" dirty="0"/>
              <a:t> </a:t>
            </a:r>
            <a:r>
              <a:rPr lang="en-US" sz="2400" dirty="0" err="1"/>
              <a:t>smo</a:t>
            </a:r>
            <a:r>
              <a:rPr lang="en-US" sz="2400" dirty="0"/>
              <a:t> </a:t>
            </a:r>
            <a:r>
              <a:rPr lang="en-US" sz="2400" dirty="0" err="1"/>
              <a:t>navikli</a:t>
            </a:r>
            <a:endParaRPr sz="2400" dirty="0"/>
          </a:p>
          <a:p>
            <a:pPr marL="1143000" lvl="2" indent="-228600" algn="l" rtl="0">
              <a:lnSpc>
                <a:spcPct val="100000"/>
              </a:lnSpc>
              <a:spcBef>
                <a:spcPts val="400"/>
              </a:spcBef>
              <a:spcAft>
                <a:spcPts val="0"/>
              </a:spcAft>
              <a:buSzPts val="1600"/>
              <a:buChar char="●"/>
            </a:pPr>
            <a:r>
              <a:rPr lang="en-US" i="1" dirty="0"/>
              <a:t>\\ \n \t \' \" \x41</a:t>
            </a:r>
            <a:endParaRPr dirty="0"/>
          </a:p>
          <a:p>
            <a:pPr marL="742950" lvl="1" indent="-285750" algn="l" rtl="0">
              <a:lnSpc>
                <a:spcPct val="100000"/>
              </a:lnSpc>
              <a:spcBef>
                <a:spcPts val="480"/>
              </a:spcBef>
              <a:spcAft>
                <a:spcPts val="0"/>
              </a:spcAft>
              <a:buSzPts val="1920"/>
              <a:buChar char="●"/>
            </a:pPr>
            <a:r>
              <a:rPr lang="en-US" sz="2400" dirty="0" err="1"/>
              <a:t>Stringovi</a:t>
            </a:r>
            <a:r>
              <a:rPr lang="en-US" sz="2400" dirty="0"/>
              <a:t> </a:t>
            </a:r>
            <a:r>
              <a:rPr lang="en-US" sz="2400" dirty="0" err="1"/>
              <a:t>su</a:t>
            </a:r>
            <a:r>
              <a:rPr lang="en-US" sz="2400" dirty="0"/>
              <a:t> ASCII </a:t>
            </a:r>
            <a:r>
              <a:rPr lang="en-US" sz="2400" dirty="0" err="1"/>
              <a:t>i</a:t>
            </a:r>
            <a:r>
              <a:rPr lang="en-US" sz="2400" dirty="0"/>
              <a:t> </a:t>
            </a:r>
            <a:r>
              <a:rPr lang="en-US" sz="2400" dirty="0" err="1"/>
              <a:t>predstavljeni</a:t>
            </a:r>
            <a:r>
              <a:rPr lang="en-US" sz="2400" dirty="0"/>
              <a:t> </a:t>
            </a:r>
            <a:r>
              <a:rPr lang="en-US" sz="2400" dirty="0" err="1"/>
              <a:t>kao</a:t>
            </a:r>
            <a:r>
              <a:rPr lang="en-US" sz="2400" dirty="0"/>
              <a:t> </a:t>
            </a:r>
            <a:r>
              <a:rPr lang="en-US" sz="2400" dirty="0" err="1"/>
              <a:t>niz</a:t>
            </a:r>
            <a:r>
              <a:rPr lang="en-US" sz="2400" dirty="0"/>
              <a:t> </a:t>
            </a:r>
            <a:r>
              <a:rPr lang="en-US" sz="2400" dirty="0" err="1"/>
              <a:t>bajtova</a:t>
            </a:r>
            <a:endParaRPr sz="2400" dirty="0"/>
          </a:p>
          <a:p>
            <a:pPr marL="742950" lvl="1" indent="-285750" algn="l" rtl="0">
              <a:lnSpc>
                <a:spcPct val="100000"/>
              </a:lnSpc>
              <a:spcBef>
                <a:spcPts val="480"/>
              </a:spcBef>
              <a:spcAft>
                <a:spcPts val="0"/>
              </a:spcAft>
              <a:buSzPts val="1920"/>
              <a:buChar char="●"/>
            </a:pPr>
            <a:r>
              <a:rPr lang="en-US" sz="2400" dirty="0"/>
              <a:t>UTF-8 </a:t>
            </a:r>
            <a:r>
              <a:rPr lang="en-US" sz="2400" dirty="0" err="1"/>
              <a:t>podrška</a:t>
            </a:r>
            <a:endParaRPr sz="2400" dirty="0"/>
          </a:p>
          <a:p>
            <a:pPr marL="742950" lvl="1" indent="-285750" algn="l" rtl="0">
              <a:lnSpc>
                <a:spcPct val="100000"/>
              </a:lnSpc>
              <a:spcBef>
                <a:spcPts val="480"/>
              </a:spcBef>
              <a:spcAft>
                <a:spcPts val="0"/>
              </a:spcAft>
              <a:buSzPts val="1920"/>
              <a:buNone/>
            </a:pPr>
            <a:endParaRPr sz="2400" dirty="0"/>
          </a:p>
        </p:txBody>
      </p:sp>
      <p:sp>
        <p:nvSpPr>
          <p:cNvPr id="5" name="Rectangle 4"/>
          <p:cNvSpPr>
            <a:spLocks noChangeArrowheads="1"/>
          </p:cNvSpPr>
          <p:nvPr/>
        </p:nvSpPr>
        <p:spPr bwMode="auto">
          <a:xfrm>
            <a:off x="1016000" y="5470001"/>
            <a:ext cx="3713018" cy="70788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8C8C8C"/>
                </a:solidFill>
                <a:effectLst/>
                <a:latin typeface="JetBrains Mono"/>
              </a:rPr>
              <a:t># -*- coding: UTF-8 -*-  </a:t>
            </a:r>
            <a:br>
              <a:rPr kumimoji="0" lang="en-US" altLang="en-US" sz="2000" b="0" i="1" u="none" strike="noStrike" cap="none" normalizeH="0" baseline="0" dirty="0">
                <a:ln>
                  <a:noFill/>
                </a:ln>
                <a:solidFill>
                  <a:srgbClr val="8C8C8C"/>
                </a:solidFill>
                <a:effectLst/>
                <a:latin typeface="JetBrains Mono"/>
              </a:rPr>
            </a:br>
            <a:r>
              <a:rPr kumimoji="0" lang="en-US" altLang="en-US" sz="2000" b="0" i="0" u="none" strike="noStrike" cap="none" normalizeH="0" baseline="0" dirty="0">
                <a:ln>
                  <a:noFill/>
                </a:ln>
                <a:solidFill>
                  <a:srgbClr val="080808"/>
                </a:solidFill>
                <a:effectLst/>
                <a:latin typeface="JetBrains Mono"/>
              </a:rPr>
              <a:t>print(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тестирање</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ћирилице</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45" name="Google Shape;245;p15"/>
          <p:cNvSpPr txBox="1">
            <a:spLocks noGrp="1"/>
          </p:cNvSpPr>
          <p:nvPr>
            <p:ph type="body" idx="1"/>
          </p:nvPr>
        </p:nvSpPr>
        <p:spPr>
          <a:xfrm>
            <a:off x="1619672" y="2204864"/>
            <a:ext cx="7077472" cy="410445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Kolekcije</a:t>
            </a:r>
            <a:endParaRPr b="1" dirty="0"/>
          </a:p>
          <a:p>
            <a:pPr marL="342900" lvl="0" indent="-342900" algn="l" rtl="0">
              <a:lnSpc>
                <a:spcPct val="100000"/>
              </a:lnSpc>
              <a:spcBef>
                <a:spcPts val="480"/>
              </a:spcBef>
              <a:spcAft>
                <a:spcPts val="0"/>
              </a:spcAft>
              <a:buSzPts val="1920"/>
              <a:buChar char="●"/>
            </a:pPr>
            <a:r>
              <a:rPr lang="en-US" sz="2400" dirty="0" err="1"/>
              <a:t>Liste</a:t>
            </a:r>
            <a:r>
              <a:rPr lang="en-US" sz="2400" dirty="0"/>
              <a:t> - </a:t>
            </a:r>
            <a:r>
              <a:rPr lang="en-US" sz="2400" i="1" dirty="0"/>
              <a:t>[1,2,3,4,5,6]</a:t>
            </a:r>
            <a:endParaRPr dirty="0"/>
          </a:p>
          <a:p>
            <a:pPr marL="342900" lvl="0" indent="-342900" algn="l" rtl="0">
              <a:lnSpc>
                <a:spcPct val="100000"/>
              </a:lnSpc>
              <a:spcBef>
                <a:spcPts val="480"/>
              </a:spcBef>
              <a:spcAft>
                <a:spcPts val="0"/>
              </a:spcAft>
              <a:buSzPts val="1920"/>
              <a:buChar char="●"/>
            </a:pPr>
            <a:r>
              <a:rPr lang="en-US" sz="2400" dirty="0"/>
              <a:t>N-</a:t>
            </a:r>
            <a:r>
              <a:rPr lang="en-US" sz="2400" dirty="0" err="1"/>
              <a:t>torke</a:t>
            </a:r>
            <a:r>
              <a:rPr lang="en-US" sz="2400" dirty="0"/>
              <a:t> - </a:t>
            </a:r>
            <a:r>
              <a:rPr lang="en-US" sz="2400" i="1" dirty="0"/>
              <a:t>(1,4,2,7)</a:t>
            </a:r>
            <a:endParaRPr dirty="0"/>
          </a:p>
          <a:p>
            <a:pPr marL="342900" lvl="0" indent="-342900" algn="l" rtl="0">
              <a:lnSpc>
                <a:spcPct val="100000"/>
              </a:lnSpc>
              <a:spcBef>
                <a:spcPts val="480"/>
              </a:spcBef>
              <a:spcAft>
                <a:spcPts val="0"/>
              </a:spcAft>
              <a:buSzPts val="1920"/>
              <a:buChar char="●"/>
            </a:pPr>
            <a:r>
              <a:rPr lang="en-US" sz="2400" dirty="0"/>
              <a:t>R</a:t>
            </a:r>
            <a:r>
              <a:rPr lang="sr-Latn-RS" sz="2400" dirty="0"/>
              <a:t>ij</a:t>
            </a:r>
            <a:r>
              <a:rPr lang="en-US" sz="2400" dirty="0" err="1"/>
              <a:t>ečnici</a:t>
            </a:r>
            <a:r>
              <a:rPr lang="en-US" sz="2400" dirty="0"/>
              <a:t> - </a:t>
            </a:r>
            <a:r>
              <a:rPr lang="en-US" sz="2400" i="1" dirty="0"/>
              <a:t>{"a":1, "b":2, "c":3}</a:t>
            </a:r>
            <a:endParaRPr sz="2400" i="1" dirty="0"/>
          </a:p>
          <a:p>
            <a:pPr marL="342900" lvl="0" indent="-342900" algn="l" rtl="0">
              <a:lnSpc>
                <a:spcPct val="100000"/>
              </a:lnSpc>
              <a:spcBef>
                <a:spcPts val="480"/>
              </a:spcBef>
              <a:spcAft>
                <a:spcPts val="0"/>
              </a:spcAft>
              <a:buSzPts val="1920"/>
              <a:buChar char="●"/>
            </a:pPr>
            <a:r>
              <a:rPr lang="en-US" sz="2400" dirty="0" err="1"/>
              <a:t>Skupovi</a:t>
            </a:r>
            <a:r>
              <a:rPr lang="en-US" sz="2400" i="1" dirty="0"/>
              <a:t> – {2, 3, 5}</a:t>
            </a:r>
            <a:endParaRPr sz="2400" i="1" dirty="0"/>
          </a:p>
          <a:p>
            <a:pPr marL="742950" lvl="1" indent="-285750" algn="l" rtl="0">
              <a:lnSpc>
                <a:spcPct val="100000"/>
              </a:lnSpc>
              <a:spcBef>
                <a:spcPts val="480"/>
              </a:spcBef>
              <a:spcAft>
                <a:spcPts val="0"/>
              </a:spcAft>
              <a:buSzPts val="1920"/>
              <a:buNone/>
            </a:pP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51" name="Google Shape;251;p16"/>
          <p:cNvSpPr txBox="1">
            <a:spLocks noGrp="1"/>
          </p:cNvSpPr>
          <p:nvPr>
            <p:ph type="body" idx="1"/>
          </p:nvPr>
        </p:nvSpPr>
        <p:spPr>
          <a:xfrm>
            <a:off x="611560" y="1340768"/>
            <a:ext cx="8085584"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Liste</a:t>
            </a:r>
            <a:endParaRPr b="1" dirty="0"/>
          </a:p>
          <a:p>
            <a:pPr marL="342900" lvl="0" indent="-342900" algn="l" rtl="0">
              <a:lnSpc>
                <a:spcPct val="100000"/>
              </a:lnSpc>
              <a:spcBef>
                <a:spcPts val="480"/>
              </a:spcBef>
              <a:spcAft>
                <a:spcPts val="0"/>
              </a:spcAft>
              <a:buSzPts val="1920"/>
              <a:buChar char="●"/>
            </a:pPr>
            <a:r>
              <a:rPr lang="en-US" sz="2400" dirty="0" err="1"/>
              <a:t>mogu</a:t>
            </a:r>
            <a:r>
              <a:rPr lang="en-US" sz="2400" dirty="0"/>
              <a:t> da </a:t>
            </a:r>
            <a:r>
              <a:rPr lang="en-US" sz="2400" dirty="0" err="1"/>
              <a:t>sadrže</a:t>
            </a:r>
            <a:r>
              <a:rPr lang="en-US" sz="2400" dirty="0"/>
              <a:t> m</a:t>
            </a:r>
            <a:r>
              <a:rPr lang="sr-Latn-RS" sz="2400" dirty="0"/>
              <a:t>j</a:t>
            </a:r>
            <a:r>
              <a:rPr lang="en-US" sz="2400" dirty="0" err="1"/>
              <a:t>ešovite</a:t>
            </a:r>
            <a:r>
              <a:rPr lang="en-US" sz="2400" dirty="0"/>
              <a:t> </a:t>
            </a:r>
            <a:r>
              <a:rPr lang="en-US" sz="2400" dirty="0" err="1"/>
              <a:t>podatke</a:t>
            </a:r>
            <a:br>
              <a:rPr lang="en-US" sz="2400" dirty="0"/>
            </a:br>
            <a:r>
              <a:rPr lang="en-US" sz="2400" i="1" dirty="0"/>
              <a:t>a = ["asd",1, True]</a:t>
            </a:r>
            <a:endParaRPr dirty="0"/>
          </a:p>
          <a:p>
            <a:pPr marL="342900" lvl="0" indent="-342900" algn="l" rtl="0">
              <a:lnSpc>
                <a:spcPct val="100000"/>
              </a:lnSpc>
              <a:spcBef>
                <a:spcPts val="480"/>
              </a:spcBef>
              <a:spcAft>
                <a:spcPts val="0"/>
              </a:spcAft>
              <a:buSzPts val="1920"/>
              <a:buChar char="●"/>
            </a:pPr>
            <a:r>
              <a:rPr lang="en-US" sz="2400" dirty="0" err="1"/>
              <a:t>indeksiranje</a:t>
            </a:r>
            <a:r>
              <a:rPr lang="en-US" sz="2400" dirty="0"/>
              <a:t> </a:t>
            </a:r>
            <a:r>
              <a:rPr lang="en-US" sz="2400" dirty="0" err="1"/>
              <a:t>počinje</a:t>
            </a:r>
            <a:r>
              <a:rPr lang="en-US" sz="2400" dirty="0"/>
              <a:t> od 0</a:t>
            </a:r>
            <a:br>
              <a:rPr lang="en-US" sz="2400" dirty="0"/>
            </a:br>
            <a:r>
              <a:rPr lang="en-US" sz="2400" i="1" dirty="0"/>
              <a:t>print</a:t>
            </a:r>
            <a:r>
              <a:rPr lang="sr-Latn-RS" sz="2400" i="1" dirty="0"/>
              <a:t>(</a:t>
            </a:r>
            <a:r>
              <a:rPr lang="en-US" sz="2400" i="1" dirty="0"/>
              <a:t>a[0]</a:t>
            </a:r>
            <a:r>
              <a:rPr lang="sr-Latn-RS" sz="2400" i="1" dirty="0"/>
              <a:t>)</a:t>
            </a:r>
            <a:endParaRPr dirty="0"/>
          </a:p>
          <a:p>
            <a:pPr marL="342900" lvl="0" indent="-342900" algn="l" rtl="0">
              <a:lnSpc>
                <a:spcPct val="100000"/>
              </a:lnSpc>
              <a:spcBef>
                <a:spcPts val="480"/>
              </a:spcBef>
              <a:spcAft>
                <a:spcPts val="0"/>
              </a:spcAft>
              <a:buSzPts val="1920"/>
              <a:buChar char="●"/>
            </a:pPr>
            <a:r>
              <a:rPr lang="en-US" sz="2400" dirty="0" err="1"/>
              <a:t>može</a:t>
            </a:r>
            <a:r>
              <a:rPr lang="en-US" sz="2400" dirty="0"/>
              <a:t> se </a:t>
            </a:r>
            <a:r>
              <a:rPr lang="en-US" sz="2400" dirty="0" err="1"/>
              <a:t>menjati</a:t>
            </a:r>
            <a:r>
              <a:rPr lang="en-US" sz="2400" dirty="0"/>
              <a:t> </a:t>
            </a:r>
            <a:r>
              <a:rPr lang="en-US" sz="2400" i="1" dirty="0"/>
              <a:t>a[0] = 4</a:t>
            </a:r>
            <a:endParaRPr dirty="0"/>
          </a:p>
          <a:p>
            <a:pPr marL="342900" lvl="0" indent="-342900" algn="l" rtl="0">
              <a:lnSpc>
                <a:spcPct val="100000"/>
              </a:lnSpc>
              <a:spcBef>
                <a:spcPts val="480"/>
              </a:spcBef>
              <a:spcAft>
                <a:spcPts val="0"/>
              </a:spcAft>
              <a:buSzPts val="1920"/>
              <a:buChar char="●"/>
            </a:pPr>
            <a:r>
              <a:rPr lang="en-US" sz="2400" dirty="0"/>
              <a:t>Za </a:t>
            </a:r>
            <a:r>
              <a:rPr lang="en-US" sz="2400" dirty="0" err="1"/>
              <a:t>dodavanje</a:t>
            </a:r>
            <a:r>
              <a:rPr lang="en-US" sz="2400" dirty="0"/>
              <a:t> </a:t>
            </a:r>
            <a:r>
              <a:rPr lang="en-US" sz="2400" i="1" dirty="0"/>
              <a:t>append</a:t>
            </a:r>
            <a:r>
              <a:rPr lang="en-US" sz="2400" dirty="0"/>
              <a:t> </a:t>
            </a:r>
            <a:r>
              <a:rPr lang="en-US" sz="2400" dirty="0" err="1"/>
              <a:t>metoda</a:t>
            </a:r>
            <a:endParaRPr sz="2400" dirty="0"/>
          </a:p>
          <a:p>
            <a:pPr marL="342900" lvl="0" indent="-342900" algn="l" rtl="0">
              <a:lnSpc>
                <a:spcPct val="100000"/>
              </a:lnSpc>
              <a:spcBef>
                <a:spcPts val="520"/>
              </a:spcBef>
              <a:spcAft>
                <a:spcPts val="0"/>
              </a:spcAft>
              <a:buSzPts val="2080"/>
              <a:buNone/>
            </a:pPr>
            <a:endParaRPr dirty="0"/>
          </a:p>
        </p:txBody>
      </p:sp>
      <p:sp>
        <p:nvSpPr>
          <p:cNvPr id="252" name="Google Shape;252;p16"/>
          <p:cNvSpPr txBox="1"/>
          <p:nvPr/>
        </p:nvSpPr>
        <p:spPr>
          <a:xfrm>
            <a:off x="1331640" y="4509121"/>
            <a:ext cx="5472608"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a.append</a:t>
            </a:r>
            <a:r>
              <a:rPr lang="en-US" sz="1600"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58" name="Google Shape;258;p17"/>
          <p:cNvSpPr txBox="1">
            <a:spLocks noGrp="1"/>
          </p:cNvSpPr>
          <p:nvPr>
            <p:ph type="body" idx="1"/>
          </p:nvPr>
        </p:nvSpPr>
        <p:spPr>
          <a:xfrm>
            <a:off x="611560" y="1340768"/>
            <a:ext cx="8085584"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Torke</a:t>
            </a:r>
            <a:endParaRPr b="1" dirty="0"/>
          </a:p>
          <a:p>
            <a:pPr marL="342900" lvl="0" indent="-342900" algn="l" rtl="0">
              <a:lnSpc>
                <a:spcPct val="100000"/>
              </a:lnSpc>
              <a:spcBef>
                <a:spcPts val="480"/>
              </a:spcBef>
              <a:spcAft>
                <a:spcPts val="0"/>
              </a:spcAft>
              <a:buSzPts val="1920"/>
              <a:buChar char="●"/>
            </a:pPr>
            <a:r>
              <a:rPr lang="en-US" sz="2400" dirty="0" err="1"/>
              <a:t>efikasnija</a:t>
            </a:r>
            <a:r>
              <a:rPr lang="en-US" sz="2400" dirty="0"/>
              <a:t> </a:t>
            </a:r>
            <a:r>
              <a:rPr lang="en-US" sz="2400" dirty="0" err="1"/>
              <a:t>implementacija</a:t>
            </a:r>
            <a:r>
              <a:rPr lang="en-US" sz="2400" dirty="0"/>
              <a:t> </a:t>
            </a:r>
            <a:r>
              <a:rPr lang="en-US" sz="2400" dirty="0" err="1"/>
              <a:t>listi</a:t>
            </a:r>
            <a:br>
              <a:rPr lang="en-US" sz="2400" dirty="0"/>
            </a:br>
            <a:r>
              <a:rPr lang="en-US" sz="2400" dirty="0"/>
              <a:t> </a:t>
            </a:r>
            <a:r>
              <a:rPr lang="en-US" sz="2400" i="1" dirty="0"/>
              <a:t>a = ("asd",1, True)</a:t>
            </a:r>
            <a:endParaRPr dirty="0"/>
          </a:p>
          <a:p>
            <a:pPr marL="342900" lvl="0" indent="-342900" algn="l" rtl="0">
              <a:lnSpc>
                <a:spcPct val="100000"/>
              </a:lnSpc>
              <a:spcBef>
                <a:spcPts val="480"/>
              </a:spcBef>
              <a:spcAft>
                <a:spcPts val="0"/>
              </a:spcAft>
              <a:buSzPts val="1920"/>
              <a:buChar char="●"/>
            </a:pPr>
            <a:r>
              <a:rPr lang="en-US" sz="2400" dirty="0"/>
              <a:t>Immutable - ne </a:t>
            </a:r>
            <a:r>
              <a:rPr lang="en-US" sz="2400" dirty="0" err="1"/>
              <a:t>mogu</a:t>
            </a:r>
            <a:r>
              <a:rPr lang="en-US" sz="2400" dirty="0"/>
              <a:t> se </a:t>
            </a:r>
            <a:r>
              <a:rPr lang="en-US" sz="2400" dirty="0" err="1"/>
              <a:t>mijenjati</a:t>
            </a:r>
            <a:br>
              <a:rPr lang="en-US" sz="2400" dirty="0"/>
            </a:br>
            <a:r>
              <a:rPr lang="en-US" sz="2400" dirty="0"/>
              <a:t> </a:t>
            </a:r>
            <a:r>
              <a:rPr lang="en-US" sz="2400" i="1" dirty="0"/>
              <a:t>a[0] = 4 Traceback (most recent call last): </a:t>
            </a:r>
            <a:endParaRPr dirty="0"/>
          </a:p>
          <a:p>
            <a:pPr marL="342900" lvl="0" indent="-342900" algn="l" rtl="0">
              <a:lnSpc>
                <a:spcPct val="100000"/>
              </a:lnSpc>
              <a:spcBef>
                <a:spcPts val="480"/>
              </a:spcBef>
              <a:spcAft>
                <a:spcPts val="0"/>
              </a:spcAft>
              <a:buSzPts val="1920"/>
              <a:buNone/>
            </a:pPr>
            <a:r>
              <a:rPr lang="en-US" sz="2400" i="1" dirty="0"/>
              <a:t>     File "&lt;</a:t>
            </a:r>
            <a:r>
              <a:rPr lang="en-US" sz="2400" i="1" dirty="0" err="1"/>
              <a:t>stdin</a:t>
            </a:r>
            <a:r>
              <a:rPr lang="en-US" sz="2400" i="1" dirty="0"/>
              <a:t>&gt;", line 1, in &lt;module&gt; </a:t>
            </a:r>
            <a:endParaRPr dirty="0"/>
          </a:p>
          <a:p>
            <a:pPr marL="342900" lvl="0" indent="-342900" algn="l" rtl="0">
              <a:lnSpc>
                <a:spcPct val="100000"/>
              </a:lnSpc>
              <a:spcBef>
                <a:spcPts val="480"/>
              </a:spcBef>
              <a:spcAft>
                <a:spcPts val="0"/>
              </a:spcAft>
              <a:buSzPts val="1920"/>
              <a:buNone/>
            </a:pPr>
            <a:r>
              <a:rPr lang="en-US" sz="2400" i="1" dirty="0"/>
              <a:t>     </a:t>
            </a:r>
            <a:r>
              <a:rPr lang="en-US" sz="2400" i="1" dirty="0" err="1"/>
              <a:t>TypeError</a:t>
            </a:r>
            <a:r>
              <a:rPr lang="en-US" sz="2400" i="1" dirty="0"/>
              <a:t>: 'tuple' object does not support item    assignment</a:t>
            </a:r>
          </a:p>
          <a:p>
            <a:pPr indent="-457200">
              <a:spcBef>
                <a:spcPts val="480"/>
              </a:spcBef>
              <a:buSzPts val="1920"/>
            </a:pPr>
            <a:r>
              <a:rPr lang="en-US" sz="2400" i="1" dirty="0"/>
              <a:t>Ali </a:t>
            </a:r>
            <a:r>
              <a:rPr lang="en-US" sz="2400" i="1" dirty="0" err="1"/>
              <a:t>ipak</a:t>
            </a:r>
            <a:r>
              <a:rPr lang="en-US" sz="2400" i="1" dirty="0"/>
              <a:t> </a:t>
            </a:r>
            <a:r>
              <a:rPr lang="en-US" sz="2400" i="1" dirty="0" err="1"/>
              <a:t>mogu</a:t>
            </a:r>
            <a:r>
              <a:rPr lang="en-US" sz="2400" i="1" dirty="0"/>
              <a:t>:</a:t>
            </a:r>
          </a:p>
          <a:p>
            <a:pPr marL="457200" lvl="1" indent="0">
              <a:spcBef>
                <a:spcPts val="480"/>
              </a:spcBef>
              <a:buSzPts val="1920"/>
              <a:buNone/>
            </a:pPr>
            <a:r>
              <a:rPr lang="en-US" i="1" dirty="0"/>
              <a:t>a = a + (9,)</a:t>
            </a:r>
            <a:endParaRPr dirty="0"/>
          </a:p>
          <a:p>
            <a:pPr marL="342900" lvl="0" indent="-342900" algn="l" rtl="0">
              <a:lnSpc>
                <a:spcPct val="100000"/>
              </a:lnSpc>
              <a:spcBef>
                <a:spcPts val="520"/>
              </a:spcBef>
              <a:spcAft>
                <a:spcPts val="0"/>
              </a:spcAft>
              <a:buSzPts val="2080"/>
              <a:buNone/>
            </a:pPr>
            <a:endParaRPr dirty="0"/>
          </a:p>
        </p:txBody>
      </p:sp>
      <p:pic>
        <p:nvPicPr>
          <p:cNvPr id="4098" name="Picture 2" descr="Pirate Captain from the animated movie So You Want to Be a Pirate">
            <a:extLst>
              <a:ext uri="{FF2B5EF4-FFF2-40B4-BE49-F238E27FC236}">
                <a16:creationId xmlns:a16="http://schemas.microsoft.com/office/drawing/2014/main" id="{AC57F939-8090-04AC-CB7C-41D4AE189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384" y="4236402"/>
            <a:ext cx="4175760" cy="2348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64" name="Google Shape;264;p18"/>
          <p:cNvSpPr txBox="1">
            <a:spLocks noGrp="1"/>
          </p:cNvSpPr>
          <p:nvPr>
            <p:ph type="body" idx="1"/>
          </p:nvPr>
        </p:nvSpPr>
        <p:spPr>
          <a:xfrm>
            <a:off x="611560" y="1340768"/>
            <a:ext cx="8085584"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Riječnici</a:t>
            </a:r>
            <a:endParaRPr b="1" dirty="0"/>
          </a:p>
          <a:p>
            <a:pPr marL="342900" lvl="0" indent="-342900" algn="l" rtl="0">
              <a:lnSpc>
                <a:spcPct val="100000"/>
              </a:lnSpc>
              <a:spcBef>
                <a:spcPts val="480"/>
              </a:spcBef>
              <a:spcAft>
                <a:spcPts val="0"/>
              </a:spcAft>
              <a:buSzPts val="1920"/>
              <a:buChar char="●"/>
            </a:pPr>
            <a:r>
              <a:rPr lang="en-US" sz="2400" dirty="0"/>
              <a:t>Key-value pair </a:t>
            </a:r>
            <a:endParaRPr dirty="0"/>
          </a:p>
          <a:p>
            <a:pPr marL="342900" lvl="0" indent="-342900" algn="l" rtl="0">
              <a:lnSpc>
                <a:spcPct val="100000"/>
              </a:lnSpc>
              <a:spcBef>
                <a:spcPts val="480"/>
              </a:spcBef>
              <a:spcAft>
                <a:spcPts val="0"/>
              </a:spcAft>
              <a:buSzPts val="1920"/>
              <a:buChar char="●"/>
            </a:pPr>
            <a:r>
              <a:rPr lang="en-US" sz="2400" dirty="0" err="1"/>
              <a:t>Vrijednosti</a:t>
            </a:r>
            <a:r>
              <a:rPr lang="en-US" sz="2400" dirty="0"/>
              <a:t> se </a:t>
            </a:r>
            <a:r>
              <a:rPr lang="en-US" sz="2400" dirty="0" err="1"/>
              <a:t>pristupa</a:t>
            </a:r>
            <a:r>
              <a:rPr lang="en-US" sz="2400" dirty="0"/>
              <a:t> po </a:t>
            </a:r>
            <a:r>
              <a:rPr lang="en-US" sz="2400" dirty="0" err="1"/>
              <a:t>ključu</a:t>
            </a:r>
            <a:endParaRPr sz="2400" dirty="0"/>
          </a:p>
          <a:p>
            <a:pPr marL="342900" lvl="0" indent="-342900" algn="l" rtl="0">
              <a:lnSpc>
                <a:spcPct val="100000"/>
              </a:lnSpc>
              <a:spcBef>
                <a:spcPts val="480"/>
              </a:spcBef>
              <a:spcAft>
                <a:spcPts val="0"/>
              </a:spcAft>
              <a:buSzPts val="1920"/>
              <a:buNone/>
            </a:pPr>
            <a:endParaRPr sz="2400" dirty="0"/>
          </a:p>
          <a:p>
            <a:pPr marL="342900" lvl="0" indent="-210820" algn="l" rtl="0">
              <a:lnSpc>
                <a:spcPct val="100000"/>
              </a:lnSpc>
              <a:spcBef>
                <a:spcPts val="520"/>
              </a:spcBef>
              <a:spcAft>
                <a:spcPts val="0"/>
              </a:spcAft>
              <a:buSzPts val="2080"/>
              <a:buNone/>
            </a:pPr>
            <a:endParaRPr dirty="0"/>
          </a:p>
          <a:p>
            <a:pPr marL="342900" lvl="0" indent="-342900" algn="l" rtl="0">
              <a:lnSpc>
                <a:spcPct val="100000"/>
              </a:lnSpc>
              <a:spcBef>
                <a:spcPts val="520"/>
              </a:spcBef>
              <a:spcAft>
                <a:spcPts val="0"/>
              </a:spcAft>
              <a:buSzPts val="2080"/>
              <a:buNone/>
            </a:pPr>
            <a:endParaRPr dirty="0"/>
          </a:p>
        </p:txBody>
      </p:sp>
      <p:sp>
        <p:nvSpPr>
          <p:cNvPr id="2" name="Rectangle 1"/>
          <p:cNvSpPr>
            <a:spLocks noChangeArrowheads="1"/>
          </p:cNvSpPr>
          <p:nvPr/>
        </p:nvSpPr>
        <p:spPr bwMode="auto">
          <a:xfrm>
            <a:off x="611560" y="2752728"/>
            <a:ext cx="494145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a:ln>
                  <a:noFill/>
                </a:ln>
                <a:solidFill>
                  <a:srgbClr val="080808"/>
                </a:solidFill>
                <a:effectLst/>
                <a:latin typeface="JetBrains Mono"/>
              </a:rPr>
              <a:t>math</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r = {</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boja</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plava</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precnik</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3000</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0080"/>
                </a:solidFill>
                <a:effectLst/>
                <a:latin typeface="JetBrains Mono"/>
              </a:rPr>
              <a:t>print</a:t>
            </a:r>
            <a:r>
              <a:rPr kumimoji="0" lang="en-US" altLang="en-US" sz="1800" b="0" i="0" u="none" strike="noStrike" cap="none" normalizeH="0" baseline="0" dirty="0">
                <a:ln>
                  <a:noFill/>
                </a:ln>
                <a:solidFill>
                  <a:srgbClr val="080808"/>
                </a:solidFill>
                <a:effectLst/>
                <a:latin typeface="JetBrains Mono"/>
              </a:rPr>
              <a:t>(r[</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boja</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r[</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povrsina</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 = r[</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precnik</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 * </a:t>
            </a:r>
            <a:r>
              <a:rPr kumimoji="0" lang="en-US" altLang="en-US" sz="1800" b="0" i="0" u="none" strike="noStrike" cap="none" normalizeH="0" baseline="0" dirty="0">
                <a:ln>
                  <a:noFill/>
                </a:ln>
                <a:solidFill>
                  <a:srgbClr val="1750EB"/>
                </a:solidFill>
                <a:effectLst/>
                <a:latin typeface="JetBrains Mono"/>
              </a:rPr>
              <a:t>2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math.pi</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0080"/>
                </a:solidFill>
                <a:effectLst/>
                <a:latin typeface="JetBrains Mono"/>
              </a:rPr>
              <a:t>print</a:t>
            </a:r>
            <a:r>
              <a:rPr kumimoji="0" lang="en-US" altLang="en-US" sz="1800" b="0" i="0" u="none" strike="noStrike" cap="none" normalizeH="0" baseline="0" dirty="0">
                <a:ln>
                  <a:noFill/>
                </a:ln>
                <a:solidFill>
                  <a:srgbClr val="080808"/>
                </a:solidFill>
                <a:effectLst/>
                <a:latin typeface="JetBrains Mono"/>
              </a:rPr>
              <a:t>(r)</a:t>
            </a:r>
            <a:br>
              <a:rPr kumimoji="0" lang="en-US" altLang="en-US" sz="18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81" name="Google Shape;381;p35"/>
          <p:cNvSpPr txBox="1">
            <a:spLocks noGrp="1"/>
          </p:cNvSpPr>
          <p:nvPr>
            <p:ph type="body" idx="1"/>
          </p:nvPr>
        </p:nvSpPr>
        <p:spPr>
          <a:xfrm>
            <a:off x="539552" y="1340768"/>
            <a:ext cx="806489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Operacije</a:t>
            </a:r>
            <a:r>
              <a:rPr lang="en-US" b="1" dirty="0"/>
              <a:t> </a:t>
            </a:r>
            <a:r>
              <a:rPr lang="en-US" b="1" dirty="0" err="1"/>
              <a:t>nad</a:t>
            </a:r>
            <a:r>
              <a:rPr lang="en-US" b="1" dirty="0"/>
              <a:t> </a:t>
            </a:r>
            <a:r>
              <a:rPr lang="en-US" b="1" dirty="0" err="1"/>
              <a:t>rečnicima</a:t>
            </a:r>
            <a:endParaRPr b="1" dirty="0"/>
          </a:p>
          <a:p>
            <a:pPr marL="342900" lvl="0" indent="-342900" algn="l" rtl="0">
              <a:lnSpc>
                <a:spcPct val="100000"/>
              </a:lnSpc>
              <a:spcBef>
                <a:spcPts val="480"/>
              </a:spcBef>
              <a:spcAft>
                <a:spcPts val="0"/>
              </a:spcAft>
              <a:buSzPts val="1920"/>
              <a:buChar char="●"/>
            </a:pPr>
            <a:r>
              <a:rPr lang="en-US" sz="2400" dirty="0" err="1"/>
              <a:t>Vrijednosti</a:t>
            </a:r>
            <a:r>
              <a:rPr lang="en-US" sz="2400" dirty="0"/>
              <a:t> </a:t>
            </a:r>
            <a:r>
              <a:rPr lang="en-US" sz="2400" dirty="0" err="1"/>
              <a:t>ključeva</a:t>
            </a:r>
            <a:r>
              <a:rPr lang="en-US" sz="2400" dirty="0"/>
              <a:t> </a:t>
            </a:r>
            <a:r>
              <a:rPr lang="en-US" sz="2400" dirty="0" err="1"/>
              <a:t>moraju</a:t>
            </a:r>
            <a:r>
              <a:rPr lang="en-US" sz="2400" dirty="0"/>
              <a:t> </a:t>
            </a:r>
            <a:r>
              <a:rPr lang="en-US" sz="2400" dirty="0" err="1"/>
              <a:t>biti</a:t>
            </a:r>
            <a:r>
              <a:rPr lang="en-US" sz="2400" dirty="0"/>
              <a:t> immutable </a:t>
            </a:r>
            <a:r>
              <a:rPr lang="en-US" sz="2400" dirty="0" err="1"/>
              <a:t>tipovi</a:t>
            </a:r>
            <a:endParaRPr sz="2400" dirty="0"/>
          </a:p>
          <a:p>
            <a:pPr marL="342900" lvl="0" indent="-342900" algn="l" rtl="0">
              <a:lnSpc>
                <a:spcPct val="100000"/>
              </a:lnSpc>
              <a:spcBef>
                <a:spcPts val="480"/>
              </a:spcBef>
              <a:spcAft>
                <a:spcPts val="0"/>
              </a:spcAft>
              <a:buSzPts val="1920"/>
              <a:buChar char="●"/>
            </a:pPr>
            <a:r>
              <a:rPr lang="en-US" sz="2400" dirty="0" err="1"/>
              <a:t>Indeksiranje</a:t>
            </a:r>
            <a:endParaRPr sz="2400" dirty="0"/>
          </a:p>
          <a:p>
            <a:pPr marL="342900" lvl="0" indent="-342900" algn="l" rtl="0">
              <a:lnSpc>
                <a:spcPct val="100000"/>
              </a:lnSpc>
              <a:spcBef>
                <a:spcPts val="480"/>
              </a:spcBef>
              <a:spcAft>
                <a:spcPts val="0"/>
              </a:spcAft>
              <a:buSzPts val="1920"/>
              <a:buNone/>
            </a:pPr>
            <a:endParaRPr sz="2400" dirty="0"/>
          </a:p>
          <a:p>
            <a:pPr marL="342900" lvl="0" indent="-342900" algn="l" rtl="0">
              <a:lnSpc>
                <a:spcPct val="100000"/>
              </a:lnSpc>
              <a:spcBef>
                <a:spcPts val="480"/>
              </a:spcBef>
              <a:spcAft>
                <a:spcPts val="0"/>
              </a:spcAft>
              <a:buSzPts val="1920"/>
              <a:buChar char="●"/>
            </a:pPr>
            <a:r>
              <a:rPr lang="en-US" sz="2400" dirty="0" err="1"/>
              <a:t>dodjela</a:t>
            </a:r>
            <a:r>
              <a:rPr lang="en-US" sz="2400" dirty="0"/>
              <a:t> </a:t>
            </a:r>
            <a:r>
              <a:rPr lang="en-US" sz="2400" dirty="0" err="1"/>
              <a:t>vrijednosti</a:t>
            </a:r>
            <a:r>
              <a:rPr lang="en-US" sz="2400" dirty="0"/>
              <a:t> </a:t>
            </a:r>
            <a:endParaRPr dirty="0"/>
          </a:p>
          <a:p>
            <a:pPr marL="342900" lvl="0" indent="-220980" algn="l" rtl="0">
              <a:lnSpc>
                <a:spcPct val="100000"/>
              </a:lnSpc>
              <a:spcBef>
                <a:spcPts val="480"/>
              </a:spcBef>
              <a:spcAft>
                <a:spcPts val="0"/>
              </a:spcAft>
              <a:buSzPts val="1920"/>
              <a:buNone/>
            </a:pPr>
            <a:endParaRPr sz="2400" dirty="0"/>
          </a:p>
          <a:p>
            <a:pPr marL="342900" lvl="0" indent="-342900" algn="l" rtl="0">
              <a:lnSpc>
                <a:spcPct val="100000"/>
              </a:lnSpc>
              <a:spcBef>
                <a:spcPts val="480"/>
              </a:spcBef>
              <a:spcAft>
                <a:spcPts val="0"/>
              </a:spcAft>
              <a:buSzPts val="1920"/>
              <a:buChar char="●"/>
            </a:pPr>
            <a:r>
              <a:rPr lang="en-US" sz="2400" dirty="0" err="1"/>
              <a:t>Brisanje</a:t>
            </a:r>
            <a:r>
              <a:rPr lang="en-US" sz="2400" dirty="0"/>
              <a:t> </a:t>
            </a:r>
            <a:r>
              <a:rPr lang="en-US" sz="2400" dirty="0" err="1"/>
              <a:t>iz</a:t>
            </a:r>
            <a:r>
              <a:rPr lang="en-US" sz="2400" dirty="0"/>
              <a:t> </a:t>
            </a:r>
            <a:r>
              <a:rPr lang="en-US" sz="2400" dirty="0" err="1"/>
              <a:t>rječnika</a:t>
            </a:r>
            <a:r>
              <a:rPr lang="en-US" sz="2400" dirty="0"/>
              <a:t> del </a:t>
            </a:r>
            <a:r>
              <a:rPr lang="en-US" sz="2400" dirty="0" err="1"/>
              <a:t>rjecnik</a:t>
            </a:r>
            <a:r>
              <a:rPr lang="en-US" sz="2400" dirty="0"/>
              <a:t>[</a:t>
            </a:r>
            <a:r>
              <a:rPr lang="en-US" sz="2400" dirty="0" err="1"/>
              <a:t>kljuc</a:t>
            </a:r>
            <a:r>
              <a:rPr lang="en-US" sz="2400" dirty="0"/>
              <a:t>]</a:t>
            </a:r>
            <a:endParaRPr dirty="0"/>
          </a:p>
          <a:p>
            <a:pPr marL="342900" lvl="0" indent="-220980" algn="l" rtl="0">
              <a:lnSpc>
                <a:spcPct val="100000"/>
              </a:lnSpc>
              <a:spcBef>
                <a:spcPts val="480"/>
              </a:spcBef>
              <a:spcAft>
                <a:spcPts val="0"/>
              </a:spcAft>
              <a:buSzPts val="1920"/>
              <a:buNone/>
            </a:pPr>
            <a:endParaRPr sz="2400" dirty="0"/>
          </a:p>
          <a:p>
            <a:pPr marL="342900" lvl="0" indent="-342900" algn="l" rtl="0">
              <a:lnSpc>
                <a:spcPct val="100000"/>
              </a:lnSpc>
              <a:spcBef>
                <a:spcPts val="520"/>
              </a:spcBef>
              <a:spcAft>
                <a:spcPts val="0"/>
              </a:spcAft>
              <a:buSzPts val="2080"/>
              <a:buNone/>
            </a:pPr>
            <a:endParaRPr dirty="0"/>
          </a:p>
        </p:txBody>
      </p:sp>
      <p:sp>
        <p:nvSpPr>
          <p:cNvPr id="382" name="Google Shape;382;p35"/>
          <p:cNvSpPr txBox="1"/>
          <p:nvPr/>
        </p:nvSpPr>
        <p:spPr>
          <a:xfrm>
            <a:off x="1187624" y="2780928"/>
            <a:ext cx="6912768" cy="338554"/>
          </a:xfrm>
          <a:prstGeom prst="rect">
            <a:avLst/>
          </a:prstGeom>
          <a:solidFill>
            <a:schemeClr val="dk1"/>
          </a:solid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vrijednost</a:t>
            </a:r>
            <a:r>
              <a:rPr lang="en-US" sz="1600" b="0" i="0" u="none" strike="noStrike" cap="none" dirty="0">
                <a:solidFill>
                  <a:schemeClr val="lt1"/>
                </a:solidFill>
                <a:latin typeface="Arial"/>
                <a:ea typeface="Arial"/>
                <a:cs typeface="Arial"/>
                <a:sym typeface="Arial"/>
              </a:rPr>
              <a:t> = </a:t>
            </a:r>
            <a:r>
              <a:rPr lang="en-US" sz="1600" b="0" i="0" u="none" strike="noStrike" cap="none" dirty="0" err="1">
                <a:solidFill>
                  <a:schemeClr val="lt1"/>
                </a:solidFill>
                <a:latin typeface="Arial"/>
                <a:ea typeface="Arial"/>
                <a:cs typeface="Arial"/>
                <a:sym typeface="Arial"/>
              </a:rPr>
              <a:t>recnik</a:t>
            </a:r>
            <a:r>
              <a:rPr lang="en-US" sz="1600" b="0" i="0" u="none" strike="noStrike" cap="none" dirty="0">
                <a:solidFill>
                  <a:schemeClr val="lt1"/>
                </a:solidFill>
                <a:latin typeface="Arial"/>
                <a:ea typeface="Arial"/>
                <a:cs typeface="Arial"/>
                <a:sym typeface="Arial"/>
              </a:rPr>
              <a:t>[</a:t>
            </a:r>
            <a:r>
              <a:rPr lang="en-US" sz="1600" b="0" i="0" u="none" strike="noStrike" cap="none" dirty="0" err="1">
                <a:solidFill>
                  <a:schemeClr val="lt1"/>
                </a:solidFill>
                <a:latin typeface="Arial"/>
                <a:ea typeface="Arial"/>
                <a:cs typeface="Arial"/>
                <a:sym typeface="Arial"/>
              </a:rPr>
              <a:t>kljuc</a:t>
            </a:r>
            <a:r>
              <a:rPr lang="en-US" sz="1600" b="0" i="0" u="none" strike="noStrike" cap="none" dirty="0">
                <a:solidFill>
                  <a:schemeClr val="lt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383" name="Google Shape;383;p35"/>
          <p:cNvSpPr txBox="1"/>
          <p:nvPr/>
        </p:nvSpPr>
        <p:spPr>
          <a:xfrm>
            <a:off x="1187624" y="3645024"/>
            <a:ext cx="6912768" cy="338554"/>
          </a:xfrm>
          <a:prstGeom prst="rect">
            <a:avLst/>
          </a:prstGeom>
          <a:solidFill>
            <a:schemeClr val="dk1"/>
          </a:solid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recnik[kljuc] = vrednost </a:t>
            </a:r>
            <a:endParaRPr sz="1400" b="0" i="0" u="none" strike="noStrike" cap="none">
              <a:solidFill>
                <a:srgbClr val="000000"/>
              </a:solidFill>
              <a:latin typeface="Arial"/>
              <a:ea typeface="Arial"/>
              <a:cs typeface="Arial"/>
              <a:sym typeface="Arial"/>
            </a:endParaRPr>
          </a:p>
        </p:txBody>
      </p:sp>
      <p:sp>
        <p:nvSpPr>
          <p:cNvPr id="384" name="Google Shape;384;p35"/>
          <p:cNvSpPr txBox="1"/>
          <p:nvPr/>
        </p:nvSpPr>
        <p:spPr>
          <a:xfrm>
            <a:off x="1187624" y="4530606"/>
            <a:ext cx="6912768" cy="338554"/>
          </a:xfrm>
          <a:prstGeom prst="rect">
            <a:avLst/>
          </a:prstGeom>
          <a:solidFill>
            <a:schemeClr val="dk1"/>
          </a:solid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del recnik[kljuc] </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2493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90" name="Google Shape;390;p36"/>
          <p:cNvSpPr txBox="1">
            <a:spLocks noGrp="1"/>
          </p:cNvSpPr>
          <p:nvPr>
            <p:ph type="body" idx="1"/>
          </p:nvPr>
        </p:nvSpPr>
        <p:spPr>
          <a:xfrm>
            <a:off x="539552" y="1340768"/>
            <a:ext cx="8064896"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Operacije</a:t>
            </a:r>
            <a:r>
              <a:rPr lang="en-US" b="1" dirty="0"/>
              <a:t> </a:t>
            </a:r>
            <a:r>
              <a:rPr lang="en-US" b="1" dirty="0" err="1"/>
              <a:t>nad</a:t>
            </a:r>
            <a:r>
              <a:rPr lang="en-US" b="1" dirty="0"/>
              <a:t> </a:t>
            </a:r>
            <a:r>
              <a:rPr lang="en-US" b="1" dirty="0" err="1"/>
              <a:t>rječnicima</a:t>
            </a:r>
            <a:endParaRPr b="1" dirty="0"/>
          </a:p>
          <a:p>
            <a:pPr marL="342900" lvl="0" indent="-342900" algn="l" rtl="0">
              <a:lnSpc>
                <a:spcPct val="100000"/>
              </a:lnSpc>
              <a:spcBef>
                <a:spcPts val="480"/>
              </a:spcBef>
              <a:spcAft>
                <a:spcPts val="0"/>
              </a:spcAft>
              <a:buSzPts val="1920"/>
              <a:buChar char="●"/>
            </a:pPr>
            <a:r>
              <a:rPr lang="en-US" sz="2400" dirty="0" err="1"/>
              <a:t>Testiranje</a:t>
            </a:r>
            <a:r>
              <a:rPr lang="en-US" sz="2400" dirty="0"/>
              <a:t> </a:t>
            </a:r>
            <a:r>
              <a:rPr lang="en-US" sz="2400" dirty="0" err="1"/>
              <a:t>pripadnosti</a:t>
            </a:r>
            <a:r>
              <a:rPr lang="en-US" sz="2400" dirty="0"/>
              <a:t> </a:t>
            </a:r>
            <a:endParaRPr dirty="0"/>
          </a:p>
          <a:p>
            <a:pPr marL="342900" lvl="0" indent="-342900" algn="l" rtl="0">
              <a:lnSpc>
                <a:spcPct val="100000"/>
              </a:lnSpc>
              <a:spcBef>
                <a:spcPts val="480"/>
              </a:spcBef>
              <a:spcAft>
                <a:spcPts val="0"/>
              </a:spcAft>
              <a:buSzPts val="1920"/>
              <a:buNone/>
            </a:pPr>
            <a:endParaRPr sz="2400" dirty="0"/>
          </a:p>
          <a:p>
            <a:pPr marL="342900" lvl="0" indent="-342900" algn="l" rtl="0">
              <a:lnSpc>
                <a:spcPct val="100000"/>
              </a:lnSpc>
              <a:spcBef>
                <a:spcPts val="520"/>
              </a:spcBef>
              <a:spcAft>
                <a:spcPts val="0"/>
              </a:spcAft>
              <a:buSzPts val="2080"/>
              <a:buNone/>
            </a:pPr>
            <a:endParaRPr dirty="0"/>
          </a:p>
        </p:txBody>
      </p:sp>
      <p:sp>
        <p:nvSpPr>
          <p:cNvPr id="392" name="Google Shape;392;p36"/>
          <p:cNvSpPr txBox="1"/>
          <p:nvPr/>
        </p:nvSpPr>
        <p:spPr>
          <a:xfrm>
            <a:off x="1187624" y="2348880"/>
            <a:ext cx="6912768" cy="338554"/>
          </a:xfrm>
          <a:prstGeom prst="rect">
            <a:avLst/>
          </a:prstGeom>
          <a:solidFill>
            <a:schemeClr val="dk1"/>
          </a:solid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kljuc</a:t>
            </a:r>
            <a:r>
              <a:rPr lang="en-US" sz="1600" b="0" i="0" u="none" strike="noStrike" cap="none" dirty="0">
                <a:solidFill>
                  <a:schemeClr val="lt1"/>
                </a:solidFill>
                <a:latin typeface="Arial"/>
                <a:ea typeface="Arial"/>
                <a:cs typeface="Arial"/>
                <a:sym typeface="Arial"/>
              </a:rPr>
              <a:t> in </a:t>
            </a:r>
            <a:r>
              <a:rPr lang="en-US" sz="1600" b="0" i="0" u="none" strike="noStrike" cap="none" dirty="0" err="1">
                <a:solidFill>
                  <a:schemeClr val="lt1"/>
                </a:solidFill>
                <a:latin typeface="Arial"/>
                <a:ea typeface="Arial"/>
                <a:cs typeface="Arial"/>
                <a:sym typeface="Arial"/>
              </a:rPr>
              <a:t>rjecnik</a:t>
            </a:r>
            <a:r>
              <a:rPr lang="en-US" sz="1600" b="0" i="0" u="none" strike="noStrike" cap="none" dirty="0">
                <a:solidFill>
                  <a:schemeClr val="lt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2" name="Rectangle 1"/>
          <p:cNvSpPr>
            <a:spLocks noChangeArrowheads="1"/>
          </p:cNvSpPr>
          <p:nvPr/>
        </p:nvSpPr>
        <p:spPr bwMode="auto">
          <a:xfrm>
            <a:off x="1187624" y="2992505"/>
            <a:ext cx="4227439" cy="255454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80808"/>
                </a:solidFill>
                <a:effectLst/>
                <a:latin typeface="JetBrains Mono"/>
              </a:rPr>
              <a:t>rjecnik</a:t>
            </a:r>
            <a:r>
              <a:rPr kumimoji="0" lang="en-US" altLang="en-US" sz="2000" b="0" i="0" u="none" strike="noStrike" cap="none" normalizeH="0" baseline="0" dirty="0">
                <a:ln>
                  <a:noFill/>
                </a:ln>
                <a:solidFill>
                  <a:srgbClr val="080808"/>
                </a:solidFill>
                <a:effectLst/>
                <a:latin typeface="JetBrains Mono"/>
              </a:rPr>
              <a:t> = {} </a:t>
            </a:r>
            <a:r>
              <a:rPr kumimoji="0" lang="en-US" altLang="en-US" sz="2000" b="0" i="1" u="none" strike="noStrike" cap="none" normalizeH="0" baseline="0" dirty="0">
                <a:ln>
                  <a:noFill/>
                </a:ln>
                <a:solidFill>
                  <a:srgbClr val="8C8C8C"/>
                </a:solidFill>
                <a:effectLst/>
                <a:latin typeface="JetBrains Mono"/>
              </a:rPr>
              <a:t># </a:t>
            </a:r>
            <a:r>
              <a:rPr kumimoji="0" lang="en-US" altLang="en-US" sz="2000" b="0" i="1" u="none" strike="noStrike" cap="none" normalizeH="0" baseline="0" dirty="0" err="1">
                <a:ln>
                  <a:noFill/>
                </a:ln>
                <a:solidFill>
                  <a:srgbClr val="8C8C8C"/>
                </a:solidFill>
                <a:effectLst/>
                <a:latin typeface="JetBrains Mono"/>
              </a:rPr>
              <a:t>napravimo</a:t>
            </a:r>
            <a:r>
              <a:rPr kumimoji="0" lang="en-US" altLang="en-US" sz="2000" b="0" i="1" u="none" strike="noStrike" cap="none" normalizeH="0" baseline="0" dirty="0">
                <a:ln>
                  <a:noFill/>
                </a:ln>
                <a:solidFill>
                  <a:srgbClr val="8C8C8C"/>
                </a:solidFill>
                <a:effectLst/>
                <a:latin typeface="JetBrains Mono"/>
              </a:rPr>
              <a:t> </a:t>
            </a:r>
            <a:r>
              <a:rPr kumimoji="0" lang="en-US" altLang="en-US" sz="2000" b="0" i="1" u="none" strike="noStrike" cap="none" normalizeH="0" baseline="0" dirty="0" err="1">
                <a:ln>
                  <a:noFill/>
                </a:ln>
                <a:solidFill>
                  <a:srgbClr val="8C8C8C"/>
                </a:solidFill>
                <a:effectLst/>
                <a:latin typeface="JetBrains Mono"/>
              </a:rPr>
              <a:t>prazan</a:t>
            </a:r>
            <a:r>
              <a:rPr kumimoji="0" lang="en-US" altLang="en-US" sz="2000" b="0" i="1" u="none" strike="noStrike" cap="none" normalizeH="0" baseline="0" dirty="0">
                <a:ln>
                  <a:noFill/>
                </a:ln>
                <a:solidFill>
                  <a:srgbClr val="8C8C8C"/>
                </a:solidFill>
                <a:effectLst/>
                <a:latin typeface="JetBrains Mono"/>
              </a:rPr>
              <a:t> </a:t>
            </a:r>
            <a:r>
              <a:rPr kumimoji="0" lang="en-US" altLang="en-US" sz="2000" b="0" i="1" u="none" strike="noStrike" cap="none" normalizeH="0" baseline="0" dirty="0" err="1">
                <a:ln>
                  <a:noFill/>
                </a:ln>
                <a:solidFill>
                  <a:srgbClr val="8C8C8C"/>
                </a:solidFill>
                <a:effectLst/>
                <a:latin typeface="JetBrains Mono"/>
              </a:rPr>
              <a:t>rjecnik</a:t>
            </a:r>
            <a:r>
              <a:rPr kumimoji="0" lang="en-US" altLang="en-US" sz="2000" b="0" i="1" u="none" strike="noStrike" cap="none" normalizeH="0" baseline="0" dirty="0">
                <a:ln>
                  <a:noFill/>
                </a:ln>
                <a:solidFill>
                  <a:srgbClr val="8C8C8C"/>
                </a:solidFill>
                <a:effectLst/>
                <a:latin typeface="JetBrains Mono"/>
              </a:rPr>
              <a:t> </a:t>
            </a:r>
            <a:br>
              <a:rPr kumimoji="0" lang="en-US" altLang="en-US" sz="2000" b="0" i="1" u="none" strike="noStrike" cap="none" normalizeH="0" baseline="0" dirty="0">
                <a:ln>
                  <a:noFill/>
                </a:ln>
                <a:solidFill>
                  <a:srgbClr val="8C8C8C"/>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rjecnik</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naziv</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jabuka</a:t>
            </a:r>
            <a:r>
              <a:rPr kumimoji="0" lang="en-US" altLang="en-US" sz="2000" b="0" i="0" u="none" strike="noStrike" cap="none" normalizeH="0" baseline="0" dirty="0">
                <a:ln>
                  <a:noFill/>
                </a:ln>
                <a:solidFill>
                  <a:srgbClr val="067D17"/>
                </a:solidFill>
                <a:effectLst/>
                <a:latin typeface="JetBrains Mono"/>
              </a:rPr>
              <a:t>" </a:t>
            </a:r>
            <a:br>
              <a:rPr kumimoji="0" lang="en-US" altLang="en-US" sz="2000" b="0" i="0" u="none" strike="noStrike" cap="none" normalizeH="0" baseline="0" dirty="0">
                <a:ln>
                  <a:noFill/>
                </a:ln>
                <a:solidFill>
                  <a:srgbClr val="067D17"/>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rjecnik</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cijena</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a:ln>
                  <a:noFill/>
                </a:ln>
                <a:solidFill>
                  <a:srgbClr val="1750EB"/>
                </a:solidFill>
                <a:effectLst/>
                <a:latin typeface="JetBrains Mono"/>
              </a:rPr>
              <a:t>4 </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rjecnik</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naziv</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cijena</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in </a:t>
            </a:r>
            <a:r>
              <a:rPr kumimoji="0" lang="en-US" altLang="en-US" sz="2000" b="0" i="0" u="none" strike="noStrike" cap="none" normalizeH="0" baseline="0" dirty="0" err="1">
                <a:ln>
                  <a:noFill/>
                </a:ln>
                <a:solidFill>
                  <a:srgbClr val="080808"/>
                </a:solidFill>
                <a:effectLst/>
                <a:latin typeface="JetBrains Mono"/>
              </a:rPr>
              <a:t>rjecnik</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del </a:t>
            </a:r>
            <a:r>
              <a:rPr kumimoji="0" lang="en-US" altLang="en-US" sz="2000" b="0" i="0" u="none" strike="noStrike" cap="none" normalizeH="0" baseline="0" dirty="0" err="1">
                <a:ln>
                  <a:noFill/>
                </a:ln>
                <a:solidFill>
                  <a:srgbClr val="080808"/>
                </a:solidFill>
                <a:effectLst/>
                <a:latin typeface="JetBrains Mono"/>
              </a:rPr>
              <a:t>rjecnik</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cijena</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cijena</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in </a:t>
            </a:r>
            <a:r>
              <a:rPr kumimoji="0" lang="en-US" altLang="en-US" sz="2000" b="0" i="0" u="none" strike="noStrike" cap="none" normalizeH="0" baseline="0" dirty="0" err="1">
                <a:ln>
                  <a:noFill/>
                </a:ln>
                <a:solidFill>
                  <a:srgbClr val="080808"/>
                </a:solidFill>
                <a:effectLst/>
                <a:latin typeface="JetBrains Mono"/>
              </a:rPr>
              <a:t>rjecnik</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00080"/>
                </a:solidFill>
                <a:effectLst/>
                <a:latin typeface="JetBrains Mono"/>
              </a:rPr>
              <a:t>len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rjecnik</a:t>
            </a: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19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719C-F7ED-2F98-6276-8DD9551FEDC6}"/>
              </a:ext>
            </a:extLst>
          </p:cNvPr>
          <p:cNvSpPr>
            <a:spLocks noGrp="1"/>
          </p:cNvSpPr>
          <p:nvPr>
            <p:ph type="title"/>
          </p:nvPr>
        </p:nvSpPr>
        <p:spPr/>
        <p:txBody>
          <a:bodyPr/>
          <a:lstStyle/>
          <a:p>
            <a:r>
              <a:rPr lang="sr-Latn-RS" dirty="0"/>
              <a:t>Elementi python jezika</a:t>
            </a:r>
          </a:p>
        </p:txBody>
      </p:sp>
      <p:sp>
        <p:nvSpPr>
          <p:cNvPr id="3" name="Text Placeholder 2">
            <a:extLst>
              <a:ext uri="{FF2B5EF4-FFF2-40B4-BE49-F238E27FC236}">
                <a16:creationId xmlns:a16="http://schemas.microsoft.com/office/drawing/2014/main" id="{7255E50B-CAEC-D370-9687-638E4E9FBE8D}"/>
              </a:ext>
            </a:extLst>
          </p:cNvPr>
          <p:cNvSpPr>
            <a:spLocks noGrp="1"/>
          </p:cNvSpPr>
          <p:nvPr>
            <p:ph type="body" idx="1"/>
          </p:nvPr>
        </p:nvSpPr>
        <p:spPr/>
        <p:txBody>
          <a:bodyPr/>
          <a:lstStyle/>
          <a:p>
            <a:pPr marL="137160" indent="0">
              <a:buNone/>
            </a:pPr>
            <a:r>
              <a:rPr lang="sr-Latn-RS" b="1" dirty="0"/>
              <a:t>Skupovi</a:t>
            </a:r>
          </a:p>
          <a:p>
            <a:endParaRPr lang="sr-Latn-RS" b="1" dirty="0"/>
          </a:p>
        </p:txBody>
      </p:sp>
      <p:sp>
        <p:nvSpPr>
          <p:cNvPr id="5" name="Rectangle 2">
            <a:extLst>
              <a:ext uri="{FF2B5EF4-FFF2-40B4-BE49-F238E27FC236}">
                <a16:creationId xmlns:a16="http://schemas.microsoft.com/office/drawing/2014/main" id="{B55BE64A-84E7-9E01-C57C-5A99E90EC862}"/>
              </a:ext>
            </a:extLst>
          </p:cNvPr>
          <p:cNvSpPr>
            <a:spLocks noChangeArrowheads="1"/>
          </p:cNvSpPr>
          <p:nvPr/>
        </p:nvSpPr>
        <p:spPr bwMode="auto">
          <a:xfrm>
            <a:off x="622618" y="2368658"/>
            <a:ext cx="5930582" cy="1815882"/>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600" b="0" i="0" u="none" strike="noStrike" cap="none" normalizeH="0" baseline="0" dirty="0">
                <a:ln>
                  <a:noFill/>
                </a:ln>
                <a:solidFill>
                  <a:srgbClr val="BCBEC4"/>
                </a:solidFill>
                <a:effectLst/>
                <a:latin typeface="JetBrains Mono"/>
              </a:rPr>
              <a:t>firme = {</a:t>
            </a:r>
            <a:r>
              <a:rPr kumimoji="0" lang="sr-Latn-RS" altLang="sr-Latn-RS" sz="1600" b="0" i="0" u="none" strike="noStrike" cap="none" normalizeH="0" baseline="0" dirty="0">
                <a:ln>
                  <a:noFill/>
                </a:ln>
                <a:solidFill>
                  <a:srgbClr val="6AAB73"/>
                </a:solidFill>
                <a:effectLst/>
                <a:latin typeface="JetBrains Mono"/>
              </a:rPr>
              <a:t>"Lacoste"</a:t>
            </a:r>
            <a:r>
              <a:rPr kumimoji="0" lang="sr-Latn-RS" altLang="sr-Latn-RS" sz="1600" b="0" i="0" u="none" strike="noStrike" cap="none" normalizeH="0" baseline="0" dirty="0">
                <a:ln>
                  <a:noFill/>
                </a:ln>
                <a:solidFill>
                  <a:srgbClr val="BCBEC4"/>
                </a:solidFill>
                <a:effectLst/>
                <a:latin typeface="JetBrains Mono"/>
              </a:rPr>
              <a:t>, </a:t>
            </a:r>
            <a:r>
              <a:rPr kumimoji="0" lang="sr-Latn-RS" altLang="sr-Latn-RS" sz="1600" b="0" i="0" u="none" strike="noStrike" cap="none" normalizeH="0" baseline="0" dirty="0">
                <a:ln>
                  <a:noFill/>
                </a:ln>
                <a:solidFill>
                  <a:srgbClr val="6AAB73"/>
                </a:solidFill>
                <a:effectLst/>
                <a:latin typeface="JetBrains Mono"/>
              </a:rPr>
              <a:t>"Ralph Lauren"</a:t>
            </a:r>
            <a:r>
              <a:rPr kumimoji="0" lang="sr-Latn-RS" altLang="sr-Latn-RS" sz="1600" b="0" i="0" u="none" strike="noStrike" cap="none" normalizeH="0" baseline="0" dirty="0">
                <a:ln>
                  <a:noFill/>
                </a:ln>
                <a:solidFill>
                  <a:srgbClr val="BCBEC4"/>
                </a:solidFill>
                <a:effectLst/>
                <a:latin typeface="JetBrains Mono"/>
              </a:rPr>
              <a:t>}</a:t>
            </a:r>
            <a:br>
              <a:rPr kumimoji="0" lang="sr-Latn-RS" altLang="sr-Latn-RS" sz="1600" b="0" i="0" u="none" strike="noStrike" cap="none" normalizeH="0" baseline="0" dirty="0">
                <a:ln>
                  <a:noFill/>
                </a:ln>
                <a:solidFill>
                  <a:srgbClr val="BCBEC4"/>
                </a:solidFill>
                <a:effectLst/>
                <a:latin typeface="JetBrains Mono"/>
              </a:rPr>
            </a:br>
            <a:r>
              <a:rPr kumimoji="0" lang="sr-Latn-RS" altLang="sr-Latn-RS" sz="1600" b="0" i="0" u="none" strike="noStrike" cap="none" normalizeH="0" baseline="0" dirty="0">
                <a:ln>
                  <a:noFill/>
                </a:ln>
                <a:solidFill>
                  <a:srgbClr val="BCBEC4"/>
                </a:solidFill>
                <a:effectLst/>
                <a:latin typeface="JetBrains Mono"/>
              </a:rPr>
              <a:t>firme.add(</a:t>
            </a:r>
            <a:r>
              <a:rPr kumimoji="0" lang="sr-Latn-RS" altLang="sr-Latn-RS" sz="1600" b="0" i="0" u="none" strike="noStrike" cap="none" normalizeH="0" baseline="0" dirty="0">
                <a:ln>
                  <a:noFill/>
                </a:ln>
                <a:solidFill>
                  <a:srgbClr val="6AAB73"/>
                </a:solidFill>
                <a:effectLst/>
                <a:latin typeface="JetBrains Mono"/>
              </a:rPr>
              <a:t>"Cajevac"</a:t>
            </a:r>
            <a:r>
              <a:rPr kumimoji="0" lang="sr-Latn-RS" altLang="sr-Latn-RS" sz="1600" b="0" i="0" u="none" strike="noStrike" cap="none" normalizeH="0" baseline="0" dirty="0">
                <a:ln>
                  <a:noFill/>
                </a:ln>
                <a:solidFill>
                  <a:srgbClr val="BCBEC4"/>
                </a:solidFill>
                <a:effectLst/>
                <a:latin typeface="JetBrains Mono"/>
              </a:rPr>
              <a:t>)  </a:t>
            </a:r>
            <a:r>
              <a:rPr kumimoji="0" lang="sr-Latn-RS" altLang="sr-Latn-RS" sz="1600" b="0" i="0" u="none" strike="noStrike" cap="none" normalizeH="0" baseline="0" dirty="0">
                <a:ln>
                  <a:noFill/>
                </a:ln>
                <a:solidFill>
                  <a:srgbClr val="7A7E85"/>
                </a:solidFill>
                <a:effectLst/>
                <a:latin typeface="JetBrains Mono"/>
              </a:rPr>
              <a:t># dodavanje firme</a:t>
            </a:r>
            <a:br>
              <a:rPr kumimoji="0" lang="sr-Latn-RS" altLang="sr-Latn-RS" sz="1600" b="0" i="0" u="none" strike="noStrike" cap="none" normalizeH="0" baseline="0" dirty="0">
                <a:ln>
                  <a:noFill/>
                </a:ln>
                <a:solidFill>
                  <a:srgbClr val="7A7E85"/>
                </a:solidFill>
                <a:effectLst/>
                <a:latin typeface="JetBrains Mono"/>
              </a:rPr>
            </a:br>
            <a:r>
              <a:rPr kumimoji="0" lang="sr-Latn-RS" altLang="sr-Latn-RS" sz="1600" b="0" i="0" u="none" strike="noStrike" cap="none" normalizeH="0" baseline="0" dirty="0">
                <a:ln>
                  <a:noFill/>
                </a:ln>
                <a:solidFill>
                  <a:srgbClr val="8888C6"/>
                </a:solidFill>
                <a:effectLst/>
                <a:latin typeface="JetBrains Mono"/>
              </a:rPr>
              <a:t>print</a:t>
            </a:r>
            <a:r>
              <a:rPr kumimoji="0" lang="sr-Latn-RS" altLang="sr-Latn-RS" sz="1600" b="0" i="0" u="none" strike="noStrike" cap="none" normalizeH="0" baseline="0" dirty="0">
                <a:ln>
                  <a:noFill/>
                </a:ln>
                <a:solidFill>
                  <a:srgbClr val="BCBEC4"/>
                </a:solidFill>
                <a:effectLst/>
                <a:latin typeface="JetBrains Mono"/>
              </a:rPr>
              <a:t>(firme)</a:t>
            </a:r>
            <a:br>
              <a:rPr kumimoji="0" lang="sr-Latn-RS" altLang="sr-Latn-RS" sz="1600" b="0" i="0" u="none" strike="noStrike" cap="none" normalizeH="0" baseline="0" dirty="0">
                <a:ln>
                  <a:noFill/>
                </a:ln>
                <a:solidFill>
                  <a:srgbClr val="BCBEC4"/>
                </a:solidFill>
                <a:effectLst/>
                <a:latin typeface="JetBrains Mono"/>
              </a:rPr>
            </a:br>
            <a:r>
              <a:rPr kumimoji="0" lang="sr-Latn-RS" altLang="sr-Latn-RS" sz="1600" b="0" i="0" u="none" strike="noStrike" cap="none" normalizeH="0" baseline="0" dirty="0">
                <a:ln>
                  <a:noFill/>
                </a:ln>
                <a:solidFill>
                  <a:srgbClr val="BCBEC4"/>
                </a:solidFill>
                <a:effectLst/>
                <a:latin typeface="JetBrains Mono"/>
              </a:rPr>
              <a:t>it_firme = [</a:t>
            </a:r>
            <a:r>
              <a:rPr kumimoji="0" lang="sr-Latn-RS" altLang="sr-Latn-RS" sz="1600" b="0" i="0" u="none" strike="noStrike" cap="none" normalizeH="0" baseline="0" dirty="0">
                <a:ln>
                  <a:noFill/>
                </a:ln>
                <a:solidFill>
                  <a:srgbClr val="6AAB73"/>
                </a:solidFill>
                <a:effectLst/>
                <a:latin typeface="JetBrains Mono"/>
              </a:rPr>
              <a:t>'</a:t>
            </a:r>
            <a:r>
              <a:rPr kumimoji="0" lang="en-US" altLang="sr-Latn-RS" sz="1600" b="0" i="0" u="none" strike="noStrike" cap="none" normalizeH="0" baseline="0" dirty="0">
                <a:ln>
                  <a:noFill/>
                </a:ln>
                <a:solidFill>
                  <a:srgbClr val="6AAB73"/>
                </a:solidFill>
                <a:effectLst/>
                <a:latin typeface="JetBrains Mono"/>
              </a:rPr>
              <a:t>A</a:t>
            </a:r>
            <a:r>
              <a:rPr kumimoji="0" lang="sr-Latn-RS" altLang="sr-Latn-RS" sz="1600" b="0" i="0" u="none" strike="noStrike" cap="none" normalizeH="0" baseline="0" dirty="0">
                <a:ln>
                  <a:noFill/>
                </a:ln>
                <a:solidFill>
                  <a:srgbClr val="6AAB73"/>
                </a:solidFill>
                <a:effectLst/>
                <a:latin typeface="JetBrains Mono"/>
              </a:rPr>
              <a:t>pple'</a:t>
            </a:r>
            <a:r>
              <a:rPr kumimoji="0" lang="sr-Latn-RS" altLang="sr-Latn-RS" sz="1600" b="0" i="0" u="none" strike="noStrike" cap="none" normalizeH="0" baseline="0" dirty="0">
                <a:ln>
                  <a:noFill/>
                </a:ln>
                <a:solidFill>
                  <a:srgbClr val="BCBEC4"/>
                </a:solidFill>
                <a:effectLst/>
                <a:latin typeface="JetBrains Mono"/>
              </a:rPr>
              <a:t>, </a:t>
            </a:r>
            <a:r>
              <a:rPr kumimoji="0" lang="sr-Latn-RS" altLang="sr-Latn-RS" sz="1600" b="0" i="0" u="none" strike="noStrike" cap="none" normalizeH="0" baseline="0" dirty="0">
                <a:ln>
                  <a:noFill/>
                </a:ln>
                <a:solidFill>
                  <a:srgbClr val="6AAB73"/>
                </a:solidFill>
                <a:effectLst/>
                <a:latin typeface="JetBrains Mono"/>
              </a:rPr>
              <a:t>‘</a:t>
            </a:r>
            <a:r>
              <a:rPr kumimoji="0" lang="en-US" altLang="sr-Latn-RS" sz="1600" b="0" i="0" u="none" strike="noStrike" cap="none" normalizeH="0" baseline="0" dirty="0">
                <a:ln>
                  <a:noFill/>
                </a:ln>
                <a:solidFill>
                  <a:srgbClr val="6AAB73"/>
                </a:solidFill>
                <a:effectLst/>
                <a:latin typeface="JetBrains Mono"/>
              </a:rPr>
              <a:t>G</a:t>
            </a:r>
            <a:r>
              <a:rPr kumimoji="0" lang="sr-Latn-RS" altLang="sr-Latn-RS" sz="1600" b="0" i="0" u="none" strike="noStrike" cap="none" normalizeH="0" baseline="0" dirty="0">
                <a:ln>
                  <a:noFill/>
                </a:ln>
                <a:solidFill>
                  <a:srgbClr val="6AAB73"/>
                </a:solidFill>
                <a:effectLst/>
                <a:latin typeface="JetBrains Mono"/>
              </a:rPr>
              <a:t>oogle'</a:t>
            </a:r>
            <a:r>
              <a:rPr kumimoji="0" lang="sr-Latn-RS" altLang="sr-Latn-RS" sz="1600" b="0" i="0" u="none" strike="noStrike" cap="none" normalizeH="0" baseline="0" dirty="0">
                <a:ln>
                  <a:noFill/>
                </a:ln>
                <a:solidFill>
                  <a:srgbClr val="BCBEC4"/>
                </a:solidFill>
                <a:effectLst/>
                <a:latin typeface="JetBrains Mono"/>
              </a:rPr>
              <a:t>, </a:t>
            </a:r>
            <a:r>
              <a:rPr kumimoji="0" lang="sr-Latn-RS" altLang="sr-Latn-RS" sz="1600" b="0" i="0" u="none" strike="noStrike" cap="none" normalizeH="0" baseline="0" dirty="0">
                <a:ln>
                  <a:noFill/>
                </a:ln>
                <a:solidFill>
                  <a:srgbClr val="6AAB73"/>
                </a:solidFill>
                <a:effectLst/>
                <a:latin typeface="JetBrains Mono"/>
              </a:rPr>
              <a:t>'</a:t>
            </a:r>
            <a:r>
              <a:rPr kumimoji="0" lang="en-US" altLang="sr-Latn-RS" sz="1600" b="0" i="0" u="none" strike="noStrike" cap="none" normalizeH="0" baseline="0" dirty="0">
                <a:ln>
                  <a:noFill/>
                </a:ln>
                <a:solidFill>
                  <a:srgbClr val="6AAB73"/>
                </a:solidFill>
                <a:effectLst/>
                <a:latin typeface="JetBrains Mono"/>
              </a:rPr>
              <a:t>A</a:t>
            </a:r>
            <a:r>
              <a:rPr kumimoji="0" lang="sr-Latn-RS" altLang="sr-Latn-RS" sz="1600" b="0" i="0" u="none" strike="noStrike" cap="none" normalizeH="0" baseline="0" dirty="0">
                <a:ln>
                  <a:noFill/>
                </a:ln>
                <a:solidFill>
                  <a:srgbClr val="6AAB73"/>
                </a:solidFill>
                <a:effectLst/>
                <a:latin typeface="JetBrains Mono"/>
              </a:rPr>
              <a:t>pple'</a:t>
            </a:r>
            <a:r>
              <a:rPr kumimoji="0" lang="sr-Latn-RS" altLang="sr-Latn-RS" sz="1600" b="0" i="0" u="none" strike="noStrike" cap="none" normalizeH="0" baseline="0" dirty="0">
                <a:ln>
                  <a:noFill/>
                </a:ln>
                <a:solidFill>
                  <a:srgbClr val="BCBEC4"/>
                </a:solidFill>
                <a:effectLst/>
                <a:latin typeface="JetBrains Mono"/>
              </a:rPr>
              <a:t>]</a:t>
            </a:r>
            <a:br>
              <a:rPr kumimoji="0" lang="sr-Latn-RS" altLang="sr-Latn-RS" sz="1600" b="0" i="0" u="none" strike="noStrike" cap="none" normalizeH="0" baseline="0" dirty="0">
                <a:ln>
                  <a:noFill/>
                </a:ln>
                <a:solidFill>
                  <a:srgbClr val="BCBEC4"/>
                </a:solidFill>
                <a:effectLst/>
                <a:latin typeface="JetBrains Mono"/>
              </a:rPr>
            </a:br>
            <a:r>
              <a:rPr kumimoji="0" lang="sr-Latn-RS" altLang="sr-Latn-RS" sz="1600" b="0" i="0" u="none" strike="noStrike" cap="none" normalizeH="0" baseline="0" dirty="0">
                <a:ln>
                  <a:noFill/>
                </a:ln>
                <a:solidFill>
                  <a:srgbClr val="8888C6"/>
                </a:solidFill>
                <a:effectLst/>
                <a:latin typeface="JetBrains Mono"/>
              </a:rPr>
              <a:t>print</a:t>
            </a:r>
            <a:r>
              <a:rPr kumimoji="0" lang="sr-Latn-RS" altLang="sr-Latn-RS" sz="1600" b="0" i="0" u="none" strike="noStrike" cap="none" normalizeH="0" baseline="0" dirty="0">
                <a:ln>
                  <a:noFill/>
                </a:ln>
                <a:solidFill>
                  <a:srgbClr val="BCBEC4"/>
                </a:solidFill>
                <a:effectLst/>
                <a:latin typeface="JetBrains Mono"/>
              </a:rPr>
              <a:t>(it_firme)</a:t>
            </a:r>
            <a:br>
              <a:rPr kumimoji="0" lang="sr-Latn-RS" altLang="sr-Latn-RS" sz="1600" b="0" i="0" u="none" strike="noStrike" cap="none" normalizeH="0" baseline="0" dirty="0">
                <a:ln>
                  <a:noFill/>
                </a:ln>
                <a:solidFill>
                  <a:srgbClr val="BCBEC4"/>
                </a:solidFill>
                <a:effectLst/>
                <a:latin typeface="JetBrains Mono"/>
              </a:rPr>
            </a:br>
            <a:r>
              <a:rPr kumimoji="0" lang="sr-Latn-RS" altLang="sr-Latn-RS" sz="1600" b="0" i="0" u="none" strike="noStrike" cap="none" normalizeH="0" baseline="0" dirty="0">
                <a:ln>
                  <a:noFill/>
                </a:ln>
                <a:solidFill>
                  <a:srgbClr val="BCBEC4"/>
                </a:solidFill>
                <a:effectLst/>
                <a:latin typeface="JetBrains Mono"/>
              </a:rPr>
              <a:t>firme.update(it_firme)  </a:t>
            </a:r>
            <a:r>
              <a:rPr kumimoji="0" lang="sr-Latn-RS" altLang="sr-Latn-RS" sz="1600" b="0" i="0" u="none" strike="noStrike" cap="none" normalizeH="0" baseline="0" dirty="0">
                <a:ln>
                  <a:noFill/>
                </a:ln>
                <a:solidFill>
                  <a:srgbClr val="7A7E85"/>
                </a:solidFill>
                <a:effectLst/>
                <a:latin typeface="JetBrains Mono"/>
              </a:rPr>
              <a:t># dodavanje liste</a:t>
            </a:r>
            <a:br>
              <a:rPr kumimoji="0" lang="sr-Latn-RS" altLang="sr-Latn-RS" sz="1600" b="0" i="0" u="none" strike="noStrike" cap="none" normalizeH="0" baseline="0" dirty="0">
                <a:ln>
                  <a:noFill/>
                </a:ln>
                <a:solidFill>
                  <a:srgbClr val="7A7E85"/>
                </a:solidFill>
                <a:effectLst/>
                <a:latin typeface="JetBrains Mono"/>
              </a:rPr>
            </a:br>
            <a:r>
              <a:rPr kumimoji="0" lang="sr-Latn-RS" altLang="sr-Latn-RS" sz="1600" b="0" i="0" u="none" strike="noStrike" cap="none" normalizeH="0" baseline="0" dirty="0">
                <a:ln>
                  <a:noFill/>
                </a:ln>
                <a:solidFill>
                  <a:srgbClr val="8888C6"/>
                </a:solidFill>
                <a:effectLst/>
                <a:latin typeface="JetBrains Mono"/>
              </a:rPr>
              <a:t>print</a:t>
            </a:r>
            <a:r>
              <a:rPr kumimoji="0" lang="sr-Latn-RS" altLang="sr-Latn-RS" sz="1600" b="0" i="0" u="none" strike="noStrike" cap="none" normalizeH="0" baseline="0" dirty="0">
                <a:ln>
                  <a:noFill/>
                </a:ln>
                <a:solidFill>
                  <a:srgbClr val="BCBEC4"/>
                </a:solidFill>
                <a:effectLst/>
                <a:latin typeface="JetBrains Mono"/>
              </a:rPr>
              <a:t>(firme) </a:t>
            </a:r>
            <a:r>
              <a:rPr kumimoji="0" lang="sr-Latn-RS" altLang="sr-Latn-RS" sz="1600" b="0" i="0" u="none" strike="noStrike" cap="none" normalizeH="0" baseline="0" dirty="0">
                <a:ln>
                  <a:noFill/>
                </a:ln>
                <a:solidFill>
                  <a:srgbClr val="7A7E85"/>
                </a:solidFill>
                <a:effectLst/>
                <a:latin typeface="JetBrains Mono"/>
              </a:rPr>
              <a:t># nema duplih</a:t>
            </a:r>
            <a:endParaRPr kumimoji="0" lang="sr-Latn-RS" altLang="sr-Latn-R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74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Popularnost programskih jezika I</a:t>
            </a:r>
            <a:endParaRPr/>
          </a:p>
        </p:txBody>
      </p:sp>
      <p:pic>
        <p:nvPicPr>
          <p:cNvPr id="153" name="Google Shape;153;p2"/>
          <p:cNvPicPr preferRelativeResize="0">
            <a:picLocks noGrp="1"/>
          </p:cNvPicPr>
          <p:nvPr>
            <p:ph type="body" idx="1"/>
          </p:nvPr>
        </p:nvPicPr>
        <p:blipFill rotWithShape="1">
          <a:blip r:embed="rId3">
            <a:alphaModFix/>
          </a:blip>
          <a:srcRect/>
          <a:stretch/>
        </p:blipFill>
        <p:spPr>
          <a:xfrm>
            <a:off x="1168688" y="1600200"/>
            <a:ext cx="6806624" cy="4525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98" name="Google Shape;398;p37"/>
          <p:cNvSpPr txBox="1">
            <a:spLocks noGrp="1"/>
          </p:cNvSpPr>
          <p:nvPr>
            <p:ph type="body" idx="1"/>
          </p:nvPr>
        </p:nvSpPr>
        <p:spPr>
          <a:xfrm>
            <a:off x="539552" y="1628800"/>
            <a:ext cx="8064896" cy="468052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Operacije</a:t>
            </a:r>
            <a:r>
              <a:rPr lang="en-US" b="1" dirty="0"/>
              <a:t> </a:t>
            </a:r>
            <a:r>
              <a:rPr lang="en-US" b="1" dirty="0" err="1"/>
              <a:t>nad</a:t>
            </a:r>
            <a:r>
              <a:rPr lang="en-US" b="1" dirty="0"/>
              <a:t> </a:t>
            </a:r>
            <a:r>
              <a:rPr lang="en-US" b="1" dirty="0" err="1"/>
              <a:t>skupovima</a:t>
            </a:r>
            <a:endParaRPr b="1" dirty="0"/>
          </a:p>
          <a:p>
            <a:pPr marL="342900" lvl="0" indent="-342900" algn="l" rtl="0">
              <a:lnSpc>
                <a:spcPct val="100000"/>
              </a:lnSpc>
              <a:spcBef>
                <a:spcPts val="460"/>
              </a:spcBef>
              <a:spcAft>
                <a:spcPts val="0"/>
              </a:spcAft>
              <a:buSzPts val="1840"/>
              <a:buChar char="●"/>
            </a:pPr>
            <a:r>
              <a:rPr lang="en-US" sz="2300" dirty="0" err="1"/>
              <a:t>Vrijednosti</a:t>
            </a:r>
            <a:r>
              <a:rPr lang="en-US" sz="2300" dirty="0"/>
              <a:t> u </a:t>
            </a:r>
            <a:r>
              <a:rPr lang="en-US" sz="2300" dirty="0" err="1"/>
              <a:t>skupu</a:t>
            </a:r>
            <a:r>
              <a:rPr lang="en-US" sz="2300" dirty="0"/>
              <a:t> </a:t>
            </a:r>
            <a:r>
              <a:rPr lang="en-US" sz="2300" dirty="0" err="1"/>
              <a:t>nemaju</a:t>
            </a:r>
            <a:r>
              <a:rPr lang="en-US" sz="2300" dirty="0"/>
              <a:t> </a:t>
            </a:r>
            <a:r>
              <a:rPr lang="en-US" sz="2300" dirty="0" err="1"/>
              <a:t>poredak</a:t>
            </a:r>
            <a:endParaRPr sz="2300" dirty="0"/>
          </a:p>
          <a:p>
            <a:pPr marL="342900" lvl="0" indent="-342900" algn="l" rtl="0">
              <a:lnSpc>
                <a:spcPct val="100000"/>
              </a:lnSpc>
              <a:spcBef>
                <a:spcPts val="460"/>
              </a:spcBef>
              <a:spcAft>
                <a:spcPts val="0"/>
              </a:spcAft>
              <a:buSzPts val="1840"/>
              <a:buChar char="●"/>
            </a:pPr>
            <a:r>
              <a:rPr lang="en-US" sz="2300" dirty="0" err="1"/>
              <a:t>Vrijednosti</a:t>
            </a:r>
            <a:r>
              <a:rPr lang="en-US" sz="2300" dirty="0"/>
              <a:t> u </a:t>
            </a:r>
            <a:r>
              <a:rPr lang="en-US" sz="2300" dirty="0" err="1"/>
              <a:t>skupu</a:t>
            </a:r>
            <a:r>
              <a:rPr lang="en-US" sz="2300" dirty="0"/>
              <a:t> </a:t>
            </a:r>
            <a:r>
              <a:rPr lang="en-US" sz="2300" dirty="0" err="1"/>
              <a:t>su</a:t>
            </a:r>
            <a:r>
              <a:rPr lang="en-US" sz="2300" dirty="0"/>
              <a:t> </a:t>
            </a:r>
            <a:r>
              <a:rPr lang="en-US" sz="2300" dirty="0" err="1"/>
              <a:t>jedinstvene</a:t>
            </a:r>
            <a:endParaRPr sz="2300" dirty="0"/>
          </a:p>
          <a:p>
            <a:pPr marL="342900" lvl="0" indent="-342900" algn="l" rtl="0">
              <a:lnSpc>
                <a:spcPct val="100000"/>
              </a:lnSpc>
              <a:spcBef>
                <a:spcPts val="460"/>
              </a:spcBef>
              <a:spcAft>
                <a:spcPts val="0"/>
              </a:spcAft>
              <a:buSzPts val="1840"/>
              <a:buChar char="●"/>
            </a:pPr>
            <a:r>
              <a:rPr lang="en-US" sz="2300" dirty="0" err="1"/>
              <a:t>Imaju</a:t>
            </a:r>
            <a:r>
              <a:rPr lang="en-US" sz="2300" dirty="0"/>
              <a:t> </a:t>
            </a:r>
            <a:r>
              <a:rPr lang="en-US" sz="2300" dirty="0" err="1"/>
              <a:t>posebne</a:t>
            </a:r>
            <a:r>
              <a:rPr lang="en-US" sz="2300" dirty="0"/>
              <a:t> </a:t>
            </a:r>
            <a:r>
              <a:rPr lang="en-US" sz="2300" dirty="0" err="1"/>
              <a:t>operacije</a:t>
            </a:r>
            <a:endParaRPr sz="2300" dirty="0"/>
          </a:p>
          <a:p>
            <a:pPr marL="742950" lvl="1" indent="-285750" algn="l" rtl="0">
              <a:lnSpc>
                <a:spcPct val="100000"/>
              </a:lnSpc>
              <a:spcBef>
                <a:spcPts val="460"/>
              </a:spcBef>
              <a:spcAft>
                <a:spcPts val="0"/>
              </a:spcAft>
              <a:buSzPts val="1840"/>
              <a:buChar char="●"/>
            </a:pPr>
            <a:r>
              <a:rPr lang="en-US" sz="2300" dirty="0" err="1"/>
              <a:t>Unija</a:t>
            </a:r>
            <a:r>
              <a:rPr lang="en-US" sz="2300" dirty="0"/>
              <a:t> </a:t>
            </a:r>
            <a:r>
              <a:rPr lang="en-US" sz="2300" i="1" dirty="0"/>
              <a:t>|</a:t>
            </a:r>
            <a:endParaRPr dirty="0"/>
          </a:p>
          <a:p>
            <a:pPr marL="742950" lvl="1" indent="-285750" algn="l" rtl="0">
              <a:lnSpc>
                <a:spcPct val="100000"/>
              </a:lnSpc>
              <a:spcBef>
                <a:spcPts val="460"/>
              </a:spcBef>
              <a:spcAft>
                <a:spcPts val="0"/>
              </a:spcAft>
              <a:buSzPts val="1840"/>
              <a:buChar char="●"/>
            </a:pPr>
            <a:r>
              <a:rPr lang="en-US" sz="2300" dirty="0" err="1"/>
              <a:t>Presjek</a:t>
            </a:r>
            <a:r>
              <a:rPr lang="en-US" sz="2300" dirty="0"/>
              <a:t> </a:t>
            </a:r>
            <a:r>
              <a:rPr lang="en-US" sz="2300" i="1" dirty="0"/>
              <a:t>&amp;</a:t>
            </a:r>
            <a:endParaRPr dirty="0"/>
          </a:p>
          <a:p>
            <a:pPr marL="742950" lvl="1" indent="-285750" algn="l" rtl="0">
              <a:lnSpc>
                <a:spcPct val="100000"/>
              </a:lnSpc>
              <a:spcBef>
                <a:spcPts val="460"/>
              </a:spcBef>
              <a:spcAft>
                <a:spcPts val="0"/>
              </a:spcAft>
              <a:buSzPts val="1840"/>
              <a:buChar char="●"/>
            </a:pPr>
            <a:r>
              <a:rPr lang="en-US" sz="2300" dirty="0" err="1"/>
              <a:t>Razlika</a:t>
            </a:r>
            <a:r>
              <a:rPr lang="en-US" sz="2300" dirty="0"/>
              <a:t> </a:t>
            </a:r>
            <a:r>
              <a:rPr lang="en-US" sz="2300" i="1" dirty="0"/>
              <a:t>-</a:t>
            </a:r>
            <a:endParaRPr dirty="0"/>
          </a:p>
          <a:p>
            <a:pPr marL="742950" lvl="1" indent="-285750" algn="l" rtl="0">
              <a:lnSpc>
                <a:spcPct val="100000"/>
              </a:lnSpc>
              <a:spcBef>
                <a:spcPts val="460"/>
              </a:spcBef>
              <a:spcAft>
                <a:spcPts val="0"/>
              </a:spcAft>
              <a:buSzPts val="1840"/>
              <a:buChar char="●"/>
            </a:pPr>
            <a:r>
              <a:rPr lang="en-US" sz="2300" dirty="0" err="1"/>
              <a:t>Simetrična</a:t>
            </a:r>
            <a:r>
              <a:rPr lang="en-US" sz="2300" dirty="0"/>
              <a:t> </a:t>
            </a:r>
            <a:r>
              <a:rPr lang="en-US" sz="2300" dirty="0" err="1"/>
              <a:t>razlika</a:t>
            </a:r>
            <a:r>
              <a:rPr lang="en-US" sz="2300" dirty="0"/>
              <a:t> </a:t>
            </a:r>
            <a:r>
              <a:rPr lang="en-US" sz="2300" i="1" dirty="0"/>
              <a:t>^</a:t>
            </a:r>
            <a:endParaRPr dirty="0"/>
          </a:p>
        </p:txBody>
      </p:sp>
    </p:spTree>
    <p:extLst>
      <p:ext uri="{BB962C8B-B14F-4D97-AF65-F5344CB8AC3E}">
        <p14:creationId xmlns:p14="http://schemas.microsoft.com/office/powerpoint/2010/main" val="76569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404" name="Google Shape;404;p38"/>
          <p:cNvSpPr txBox="1">
            <a:spLocks noGrp="1"/>
          </p:cNvSpPr>
          <p:nvPr>
            <p:ph type="body" idx="1"/>
          </p:nvPr>
        </p:nvSpPr>
        <p:spPr>
          <a:xfrm>
            <a:off x="539552" y="1628800"/>
            <a:ext cx="8064896" cy="468052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Operacije</a:t>
            </a:r>
            <a:r>
              <a:rPr lang="en-US" b="1" dirty="0"/>
              <a:t> </a:t>
            </a:r>
            <a:r>
              <a:rPr lang="en-US" b="1" dirty="0" err="1"/>
              <a:t>nad</a:t>
            </a:r>
            <a:r>
              <a:rPr lang="en-US" b="1" dirty="0"/>
              <a:t> </a:t>
            </a:r>
            <a:r>
              <a:rPr lang="en-US" b="1" dirty="0" err="1"/>
              <a:t>skupovima</a:t>
            </a:r>
            <a:endParaRPr b="1" dirty="0"/>
          </a:p>
          <a:p>
            <a:pPr marL="342900" lvl="0" indent="-342900" algn="l" rtl="0">
              <a:lnSpc>
                <a:spcPct val="100000"/>
              </a:lnSpc>
              <a:spcBef>
                <a:spcPts val="460"/>
              </a:spcBef>
              <a:spcAft>
                <a:spcPts val="0"/>
              </a:spcAft>
              <a:buSzPts val="1840"/>
              <a:buChar char="●"/>
            </a:pPr>
            <a:r>
              <a:rPr lang="en-US" sz="2300" dirty="0" err="1"/>
              <a:t>Primjer</a:t>
            </a:r>
            <a:endParaRPr dirty="0"/>
          </a:p>
          <a:p>
            <a:pPr marL="342900" lvl="0" indent="-342900" algn="l" rtl="0">
              <a:lnSpc>
                <a:spcPct val="100000"/>
              </a:lnSpc>
              <a:spcBef>
                <a:spcPts val="480"/>
              </a:spcBef>
              <a:spcAft>
                <a:spcPts val="0"/>
              </a:spcAft>
              <a:buSzPts val="1920"/>
              <a:buNone/>
            </a:pPr>
            <a:endParaRPr sz="2400" dirty="0"/>
          </a:p>
          <a:p>
            <a:pPr marL="342900" lvl="0" indent="-342900" algn="l" rtl="0">
              <a:lnSpc>
                <a:spcPct val="100000"/>
              </a:lnSpc>
              <a:spcBef>
                <a:spcPts val="520"/>
              </a:spcBef>
              <a:spcAft>
                <a:spcPts val="0"/>
              </a:spcAft>
              <a:buSzPts val="2080"/>
              <a:buNone/>
            </a:pPr>
            <a:endParaRPr dirty="0"/>
          </a:p>
        </p:txBody>
      </p:sp>
      <p:sp>
        <p:nvSpPr>
          <p:cNvPr id="2" name="Rectangle 1"/>
          <p:cNvSpPr>
            <a:spLocks noChangeArrowheads="1"/>
          </p:cNvSpPr>
          <p:nvPr/>
        </p:nvSpPr>
        <p:spPr bwMode="auto">
          <a:xfrm>
            <a:off x="539552" y="2676712"/>
            <a:ext cx="2693366" cy="286232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JetBrains Mono"/>
              </a:rPr>
              <a:t>s1 = {</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2</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3</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4</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5</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"s1"</a:t>
            </a:r>
            <a:r>
              <a:rPr kumimoji="0" lang="en-US" altLang="en-US" sz="2000" b="0" i="0" u="none" strike="noStrike" cap="none" normalizeH="0" baseline="0" dirty="0">
                <a:ln>
                  <a:noFill/>
                </a:ln>
                <a:solidFill>
                  <a:srgbClr val="080808"/>
                </a:solidFill>
                <a:effectLst/>
                <a:latin typeface="JetBrains Mono"/>
              </a:rPr>
              <a:t>, s1)</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s2 = {</a:t>
            </a:r>
            <a:r>
              <a:rPr kumimoji="0" lang="en-US" altLang="en-US" sz="2000" b="0" i="0" u="none" strike="noStrike" cap="none" normalizeH="0" baseline="0" dirty="0">
                <a:ln>
                  <a:noFill/>
                </a:ln>
                <a:solidFill>
                  <a:srgbClr val="1750EB"/>
                </a:solidFill>
                <a:effectLst/>
                <a:latin typeface="JetBrains Mono"/>
              </a:rPr>
              <a:t>4</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5</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7</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8</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9</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"s2"</a:t>
            </a:r>
            <a:r>
              <a:rPr kumimoji="0" lang="en-US" altLang="en-US" sz="2000" b="0" i="0" u="none" strike="noStrike" cap="none" normalizeH="0" baseline="0" dirty="0">
                <a:ln>
                  <a:noFill/>
                </a:ln>
                <a:solidFill>
                  <a:srgbClr val="080808"/>
                </a:solidFill>
                <a:effectLst/>
                <a:latin typeface="JetBrains Mono"/>
              </a:rPr>
              <a:t>, s2)</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unija</a:t>
            </a:r>
            <a:r>
              <a:rPr kumimoji="0" lang="en-US" altLang="en-US" sz="2000" b="0" i="0" u="none" strike="noStrike" cap="none" normalizeH="0" baseline="0" dirty="0">
                <a:ln>
                  <a:noFill/>
                </a:ln>
                <a:solidFill>
                  <a:srgbClr val="080808"/>
                </a:solidFill>
                <a:effectLst/>
                <a:latin typeface="JetBrains Mono"/>
              </a:rPr>
              <a:t> = s1 | s2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unija</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unija</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presjek</a:t>
            </a:r>
            <a:r>
              <a:rPr kumimoji="0" lang="en-US" altLang="en-US" sz="2000" b="0" i="0" u="none" strike="noStrike" cap="none" normalizeH="0" baseline="0" dirty="0">
                <a:ln>
                  <a:noFill/>
                </a:ln>
                <a:solidFill>
                  <a:srgbClr val="080808"/>
                </a:solidFill>
                <a:effectLst/>
                <a:latin typeface="JetBrains Mono"/>
              </a:rPr>
              <a:t> = s1 &amp; s2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presjek</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presjek</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992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77" name="Google Shape;277;p20"/>
          <p:cNvSpPr txBox="1">
            <a:spLocks noGrp="1"/>
          </p:cNvSpPr>
          <p:nvPr>
            <p:ph type="body" idx="1"/>
          </p:nvPr>
        </p:nvSpPr>
        <p:spPr>
          <a:xfrm>
            <a:off x="539552" y="1340768"/>
            <a:ext cx="7992888"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Identitet</a:t>
            </a:r>
            <a:r>
              <a:rPr lang="en-US" b="1" dirty="0"/>
              <a:t> </a:t>
            </a:r>
            <a:r>
              <a:rPr lang="en-US" b="1" dirty="0" err="1"/>
              <a:t>i</a:t>
            </a:r>
            <a:r>
              <a:rPr lang="en-US" b="1" dirty="0"/>
              <a:t> tip </a:t>
            </a:r>
            <a:r>
              <a:rPr lang="en-US" b="1" dirty="0" err="1"/>
              <a:t>objekta</a:t>
            </a:r>
            <a:endParaRPr b="1" dirty="0"/>
          </a:p>
          <a:p>
            <a:pPr marL="342900" lvl="0" indent="-342900" algn="l" rtl="0">
              <a:lnSpc>
                <a:spcPct val="100000"/>
              </a:lnSpc>
              <a:spcBef>
                <a:spcPts val="480"/>
              </a:spcBef>
              <a:spcAft>
                <a:spcPts val="0"/>
              </a:spcAft>
              <a:buSzPts val="1920"/>
              <a:buChar char="●"/>
            </a:pPr>
            <a:r>
              <a:rPr lang="en-US" sz="2400" dirty="0" err="1"/>
              <a:t>Sve</a:t>
            </a:r>
            <a:r>
              <a:rPr lang="en-US" sz="2400" dirty="0"/>
              <a:t> u </a:t>
            </a:r>
            <a:r>
              <a:rPr lang="en-US" sz="2400" dirty="0" err="1"/>
              <a:t>programu</a:t>
            </a:r>
            <a:r>
              <a:rPr lang="en-US" sz="2400" dirty="0"/>
              <a:t> je </a:t>
            </a:r>
            <a:r>
              <a:rPr lang="en-US" sz="2400" dirty="0" err="1"/>
              <a:t>objekat</a:t>
            </a:r>
            <a:r>
              <a:rPr lang="en-US" sz="2400" dirty="0"/>
              <a:t>.</a:t>
            </a:r>
            <a:endParaRPr dirty="0"/>
          </a:p>
          <a:p>
            <a:pPr marL="342900" lvl="0" indent="-342900" algn="l" rtl="0">
              <a:lnSpc>
                <a:spcPct val="100000"/>
              </a:lnSpc>
              <a:spcBef>
                <a:spcPts val="480"/>
              </a:spcBef>
              <a:spcAft>
                <a:spcPts val="0"/>
              </a:spcAft>
              <a:buSzPts val="1920"/>
              <a:buChar char="●"/>
            </a:pPr>
            <a:r>
              <a:rPr lang="en-US" sz="2400" dirty="0" err="1"/>
              <a:t>Objekat</a:t>
            </a:r>
            <a:r>
              <a:rPr lang="en-US" sz="2400" dirty="0"/>
              <a:t> </a:t>
            </a:r>
            <a:r>
              <a:rPr lang="en-US" sz="2400" dirty="0" err="1"/>
              <a:t>ima</a:t>
            </a:r>
            <a:r>
              <a:rPr lang="en-US" sz="2400" dirty="0"/>
              <a:t> </a:t>
            </a:r>
            <a:r>
              <a:rPr lang="en-US" sz="2400" dirty="0" err="1"/>
              <a:t>identitet</a:t>
            </a:r>
            <a:r>
              <a:rPr lang="en-US" sz="2400" dirty="0"/>
              <a:t>, tip </a:t>
            </a:r>
            <a:r>
              <a:rPr lang="en-US" sz="2400" dirty="0" err="1"/>
              <a:t>i</a:t>
            </a:r>
            <a:r>
              <a:rPr lang="en-US" sz="2400" dirty="0"/>
              <a:t> </a:t>
            </a:r>
            <a:r>
              <a:rPr lang="en-US" sz="2400" dirty="0" err="1"/>
              <a:t>vrijednost</a:t>
            </a:r>
            <a:r>
              <a:rPr lang="en-US" sz="2400" dirty="0"/>
              <a:t> </a:t>
            </a:r>
            <a:r>
              <a:rPr lang="en-US" sz="2400" i="1" dirty="0"/>
              <a:t>a = 42</a:t>
            </a:r>
            <a:endParaRPr dirty="0"/>
          </a:p>
          <a:p>
            <a:pPr marL="342900" lvl="0" indent="-342900" algn="l" rtl="0">
              <a:lnSpc>
                <a:spcPct val="100000"/>
              </a:lnSpc>
              <a:spcBef>
                <a:spcPts val="480"/>
              </a:spcBef>
              <a:spcAft>
                <a:spcPts val="0"/>
              </a:spcAft>
              <a:buSzPts val="1920"/>
              <a:buChar char="●"/>
            </a:pPr>
            <a:r>
              <a:rPr lang="en-US" sz="2400" dirty="0"/>
              <a:t>Python je </a:t>
            </a:r>
            <a:r>
              <a:rPr lang="en-US" sz="2400" dirty="0" err="1"/>
              <a:t>strogo</a:t>
            </a:r>
            <a:r>
              <a:rPr lang="en-US" sz="2400" dirty="0"/>
              <a:t> </a:t>
            </a:r>
            <a:r>
              <a:rPr lang="en-US" sz="2400" dirty="0" err="1"/>
              <a:t>i</a:t>
            </a:r>
            <a:r>
              <a:rPr lang="en-US" sz="2400" dirty="0"/>
              <a:t> </a:t>
            </a:r>
            <a:r>
              <a:rPr lang="en-US" sz="2400" dirty="0" err="1"/>
              <a:t>dinamički</a:t>
            </a:r>
            <a:r>
              <a:rPr lang="en-US" sz="2400" dirty="0"/>
              <a:t> </a:t>
            </a:r>
            <a:r>
              <a:rPr lang="en-US" sz="2400" dirty="0" err="1"/>
              <a:t>tipiziran</a:t>
            </a:r>
            <a:r>
              <a:rPr lang="en-US" sz="2400" dirty="0"/>
              <a:t>.</a:t>
            </a:r>
            <a:endParaRPr dirty="0"/>
          </a:p>
          <a:p>
            <a:pPr marL="342900" lvl="0" indent="-342900" algn="l" rtl="0">
              <a:lnSpc>
                <a:spcPct val="100000"/>
              </a:lnSpc>
              <a:spcBef>
                <a:spcPts val="480"/>
              </a:spcBef>
              <a:spcAft>
                <a:spcPts val="0"/>
              </a:spcAft>
              <a:buSzPts val="1920"/>
              <a:buChar char="●"/>
            </a:pPr>
            <a:r>
              <a:rPr lang="en-US" sz="2400" dirty="0"/>
              <a:t>Tip </a:t>
            </a:r>
            <a:r>
              <a:rPr lang="en-US" sz="2400" dirty="0" err="1"/>
              <a:t>objekta</a:t>
            </a:r>
            <a:r>
              <a:rPr lang="en-US" sz="2400" dirty="0"/>
              <a:t> </a:t>
            </a:r>
            <a:r>
              <a:rPr lang="en-US" sz="2400" dirty="0" err="1"/>
              <a:t>predstavlja</a:t>
            </a:r>
            <a:r>
              <a:rPr lang="en-US" sz="2400" dirty="0"/>
              <a:t> </a:t>
            </a:r>
            <a:r>
              <a:rPr lang="en-US" sz="2400" dirty="0" err="1"/>
              <a:t>njegovu</a:t>
            </a:r>
            <a:r>
              <a:rPr lang="en-US" sz="2400" dirty="0"/>
              <a:t> </a:t>
            </a:r>
            <a:r>
              <a:rPr lang="en-US" sz="2400" dirty="0" err="1"/>
              <a:t>internu</a:t>
            </a:r>
            <a:r>
              <a:rPr lang="en-US" sz="2400" dirty="0"/>
              <a:t> </a:t>
            </a:r>
            <a:r>
              <a:rPr lang="en-US" sz="2400" dirty="0" err="1"/>
              <a:t>reprezentaciju</a:t>
            </a:r>
            <a:r>
              <a:rPr lang="en-US" sz="2400" dirty="0"/>
              <a:t>.</a:t>
            </a:r>
            <a:endParaRPr dirty="0"/>
          </a:p>
          <a:p>
            <a:pPr marL="342900" lvl="0" indent="-342900" algn="l" rtl="0">
              <a:lnSpc>
                <a:spcPct val="100000"/>
              </a:lnSpc>
              <a:spcBef>
                <a:spcPts val="480"/>
              </a:spcBef>
              <a:spcAft>
                <a:spcPts val="0"/>
              </a:spcAft>
              <a:buSzPts val="1920"/>
              <a:buChar char="●"/>
            </a:pPr>
            <a:r>
              <a:rPr lang="en-US" sz="2400" dirty="0" err="1"/>
              <a:t>Objekat</a:t>
            </a:r>
            <a:r>
              <a:rPr lang="en-US" sz="2400" dirty="0"/>
              <a:t> </a:t>
            </a:r>
            <a:r>
              <a:rPr lang="en-US" sz="2400" dirty="0" err="1"/>
              <a:t>konkretnog</a:t>
            </a:r>
            <a:r>
              <a:rPr lang="en-US" sz="2400" dirty="0"/>
              <a:t> </a:t>
            </a:r>
            <a:r>
              <a:rPr lang="en-US" sz="2400" dirty="0" err="1"/>
              <a:t>tipa</a:t>
            </a:r>
            <a:r>
              <a:rPr lang="en-US" sz="2400" dirty="0"/>
              <a:t> </a:t>
            </a:r>
            <a:r>
              <a:rPr lang="en-US" sz="2400" dirty="0" err="1"/>
              <a:t>nazivamo</a:t>
            </a:r>
            <a:r>
              <a:rPr lang="en-US" sz="2400" dirty="0"/>
              <a:t> </a:t>
            </a:r>
            <a:r>
              <a:rPr lang="en-US" sz="2400" dirty="0" err="1"/>
              <a:t>instancom</a:t>
            </a:r>
            <a:r>
              <a:rPr lang="en-US" sz="2400" dirty="0"/>
              <a:t>.</a:t>
            </a:r>
            <a:endParaRPr dirty="0"/>
          </a:p>
          <a:p>
            <a:pPr marL="342900" lvl="0" indent="-342900" algn="l" rtl="0">
              <a:lnSpc>
                <a:spcPct val="100000"/>
              </a:lnSpc>
              <a:spcBef>
                <a:spcPts val="480"/>
              </a:spcBef>
              <a:spcAft>
                <a:spcPts val="0"/>
              </a:spcAft>
              <a:buSzPts val="1920"/>
              <a:buChar char="●"/>
            </a:pPr>
            <a:r>
              <a:rPr lang="en-US" sz="2400" dirty="0" err="1"/>
              <a:t>Objekat</a:t>
            </a:r>
            <a:r>
              <a:rPr lang="en-US" sz="2400" dirty="0"/>
              <a:t> </a:t>
            </a:r>
            <a:r>
              <a:rPr lang="en-US" sz="2400" dirty="0" err="1"/>
              <a:t>može</a:t>
            </a:r>
            <a:r>
              <a:rPr lang="en-US" sz="2400" dirty="0"/>
              <a:t> </a:t>
            </a:r>
            <a:r>
              <a:rPr lang="en-US" sz="2400" dirty="0" err="1"/>
              <a:t>biti</a:t>
            </a:r>
            <a:r>
              <a:rPr lang="en-US" sz="2400" dirty="0"/>
              <a:t>:</a:t>
            </a:r>
            <a:endParaRPr dirty="0"/>
          </a:p>
          <a:p>
            <a:pPr marL="742950" lvl="1" indent="-285750" algn="l" rtl="0">
              <a:lnSpc>
                <a:spcPct val="100000"/>
              </a:lnSpc>
              <a:spcBef>
                <a:spcPts val="480"/>
              </a:spcBef>
              <a:spcAft>
                <a:spcPts val="0"/>
              </a:spcAft>
              <a:buSzPts val="1920"/>
              <a:buChar char="●"/>
            </a:pPr>
            <a:r>
              <a:rPr lang="en-US" sz="2400" dirty="0"/>
              <a:t>Mutable - </a:t>
            </a:r>
            <a:r>
              <a:rPr lang="en-US" sz="2400" dirty="0" err="1"/>
              <a:t>ako</a:t>
            </a:r>
            <a:r>
              <a:rPr lang="en-US" sz="2400" dirty="0"/>
              <a:t> </a:t>
            </a:r>
            <a:r>
              <a:rPr lang="en-US" sz="2400" dirty="0" err="1"/>
              <a:t>vrijednost</a:t>
            </a:r>
            <a:r>
              <a:rPr lang="en-US" sz="2400" dirty="0"/>
              <a:t> </a:t>
            </a:r>
            <a:r>
              <a:rPr lang="en-US" sz="2400" dirty="0" err="1"/>
              <a:t>može</a:t>
            </a:r>
            <a:r>
              <a:rPr lang="en-US" sz="2400" dirty="0"/>
              <a:t> da mu se </a:t>
            </a:r>
            <a:r>
              <a:rPr lang="en-US" sz="2400" dirty="0" err="1"/>
              <a:t>izmjeni</a:t>
            </a:r>
            <a:r>
              <a:rPr lang="en-US" sz="2400" dirty="0"/>
              <a:t> (</a:t>
            </a:r>
            <a:r>
              <a:rPr lang="en-US" sz="2400" dirty="0" err="1"/>
              <a:t>primjer</a:t>
            </a:r>
            <a:r>
              <a:rPr lang="en-US" sz="2400" dirty="0"/>
              <a:t> </a:t>
            </a:r>
            <a:r>
              <a:rPr lang="en-US" sz="2400" dirty="0" err="1"/>
              <a:t>lista</a:t>
            </a:r>
            <a:r>
              <a:rPr lang="en-US" sz="2400" dirty="0"/>
              <a:t>)</a:t>
            </a:r>
            <a:endParaRPr dirty="0"/>
          </a:p>
          <a:p>
            <a:pPr marL="742950" lvl="1" indent="-285750" algn="l" rtl="0">
              <a:lnSpc>
                <a:spcPct val="100000"/>
              </a:lnSpc>
              <a:spcBef>
                <a:spcPts val="480"/>
              </a:spcBef>
              <a:spcAft>
                <a:spcPts val="0"/>
              </a:spcAft>
              <a:buSzPts val="1920"/>
              <a:buChar char="●"/>
            </a:pPr>
            <a:r>
              <a:rPr lang="en-US" sz="2400" dirty="0"/>
              <a:t>Immutable - </a:t>
            </a:r>
            <a:r>
              <a:rPr lang="en-US" sz="2400" dirty="0" err="1"/>
              <a:t>ako</a:t>
            </a:r>
            <a:r>
              <a:rPr lang="en-US" sz="2400" dirty="0"/>
              <a:t> ne </a:t>
            </a:r>
            <a:r>
              <a:rPr lang="en-US" sz="2400" dirty="0" err="1"/>
              <a:t>može</a:t>
            </a:r>
            <a:r>
              <a:rPr lang="en-US" sz="2400" dirty="0"/>
              <a:t> da se </a:t>
            </a:r>
            <a:r>
              <a:rPr lang="en-US" sz="2400" dirty="0" err="1"/>
              <a:t>mijenja</a:t>
            </a:r>
            <a:r>
              <a:rPr lang="en-US" sz="2400" dirty="0"/>
              <a:t> (</a:t>
            </a:r>
            <a:r>
              <a:rPr lang="en-US" sz="2400" dirty="0" err="1"/>
              <a:t>primjer</a:t>
            </a:r>
            <a:r>
              <a:rPr lang="en-US" sz="2400" dirty="0"/>
              <a:t> string)</a:t>
            </a:r>
            <a:endParaRPr dirty="0"/>
          </a:p>
          <a:p>
            <a:pPr marL="342900" lvl="0" indent="-342900" algn="l" rtl="0">
              <a:lnSpc>
                <a:spcPct val="100000"/>
              </a:lnSpc>
              <a:spcBef>
                <a:spcPts val="480"/>
              </a:spcBef>
              <a:spcAft>
                <a:spcPts val="0"/>
              </a:spcAft>
              <a:buSzPts val="1920"/>
              <a:buNone/>
            </a:pPr>
            <a:endParaRPr sz="2400" dirty="0"/>
          </a:p>
          <a:p>
            <a:pPr marL="342900" lvl="0" indent="-210820" algn="l" rtl="0">
              <a:lnSpc>
                <a:spcPct val="100000"/>
              </a:lnSpc>
              <a:spcBef>
                <a:spcPts val="520"/>
              </a:spcBef>
              <a:spcAft>
                <a:spcPts val="0"/>
              </a:spcAft>
              <a:buSzPts val="2080"/>
              <a:buNone/>
            </a:pPr>
            <a:endParaRPr dirty="0"/>
          </a:p>
          <a:p>
            <a:pPr marL="342900" lvl="0" indent="-342900" algn="l" rtl="0">
              <a:lnSpc>
                <a:spcPct val="100000"/>
              </a:lnSpc>
              <a:spcBef>
                <a:spcPts val="520"/>
              </a:spcBef>
              <a:spcAft>
                <a:spcPts val="0"/>
              </a:spcAft>
              <a:buSzPts val="208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83" name="Google Shape;283;p21"/>
          <p:cNvSpPr txBox="1">
            <a:spLocks noGrp="1"/>
          </p:cNvSpPr>
          <p:nvPr>
            <p:ph type="body" idx="1"/>
          </p:nvPr>
        </p:nvSpPr>
        <p:spPr>
          <a:xfrm>
            <a:off x="539552" y="1340768"/>
            <a:ext cx="7992888"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Identitet</a:t>
            </a:r>
            <a:r>
              <a:rPr lang="en-US" b="1" dirty="0"/>
              <a:t> </a:t>
            </a:r>
            <a:r>
              <a:rPr lang="en-US" b="1" dirty="0" err="1"/>
              <a:t>i</a:t>
            </a:r>
            <a:r>
              <a:rPr lang="en-US" b="1" dirty="0"/>
              <a:t> tip </a:t>
            </a:r>
            <a:r>
              <a:rPr lang="en-US" b="1" dirty="0" err="1"/>
              <a:t>objekta</a:t>
            </a:r>
            <a:endParaRPr b="1" dirty="0"/>
          </a:p>
          <a:p>
            <a:pPr marL="342900" lvl="0" indent="-342900" algn="l" rtl="0">
              <a:lnSpc>
                <a:spcPct val="100000"/>
              </a:lnSpc>
              <a:spcBef>
                <a:spcPts val="480"/>
              </a:spcBef>
              <a:spcAft>
                <a:spcPts val="0"/>
              </a:spcAft>
              <a:buSzPts val="1920"/>
              <a:buChar char="●"/>
            </a:pPr>
            <a:r>
              <a:rPr lang="en-US" sz="2400" dirty="0" err="1"/>
              <a:t>Ključne</a:t>
            </a:r>
            <a:r>
              <a:rPr lang="en-US" sz="2400" dirty="0"/>
              <a:t> </a:t>
            </a:r>
            <a:r>
              <a:rPr lang="en-US" sz="2400" dirty="0" err="1"/>
              <a:t>riječi</a:t>
            </a:r>
            <a:r>
              <a:rPr lang="en-US" sz="2400" dirty="0"/>
              <a:t>:</a:t>
            </a:r>
            <a:endParaRPr dirty="0"/>
          </a:p>
          <a:p>
            <a:pPr marL="742950" lvl="1" indent="-285750" algn="l" rtl="0">
              <a:lnSpc>
                <a:spcPct val="100000"/>
              </a:lnSpc>
              <a:spcBef>
                <a:spcPts val="480"/>
              </a:spcBef>
              <a:spcAft>
                <a:spcPts val="0"/>
              </a:spcAft>
              <a:buSzPts val="1920"/>
              <a:buChar char="●"/>
            </a:pPr>
            <a:r>
              <a:rPr lang="en-US" sz="2400" i="1" dirty="0"/>
              <a:t>id() </a:t>
            </a:r>
            <a:r>
              <a:rPr lang="en-US" sz="2400" dirty="0"/>
              <a:t>- </a:t>
            </a:r>
            <a:r>
              <a:rPr lang="en-US" sz="2400" dirty="0" err="1"/>
              <a:t>identitet</a:t>
            </a:r>
            <a:r>
              <a:rPr lang="en-US" sz="2400" dirty="0"/>
              <a:t> </a:t>
            </a:r>
            <a:r>
              <a:rPr lang="en-US" sz="2400" dirty="0" err="1"/>
              <a:t>objekta</a:t>
            </a:r>
            <a:r>
              <a:rPr lang="en-US" sz="2400" dirty="0"/>
              <a:t>, </a:t>
            </a:r>
            <a:r>
              <a:rPr lang="en-US" sz="2400" dirty="0" err="1"/>
              <a:t>memorijska</a:t>
            </a:r>
            <a:r>
              <a:rPr lang="en-US" sz="2400" dirty="0"/>
              <a:t> </a:t>
            </a:r>
            <a:r>
              <a:rPr lang="en-US" sz="2400" dirty="0" err="1"/>
              <a:t>lokacija</a:t>
            </a:r>
            <a:endParaRPr sz="2400" dirty="0"/>
          </a:p>
          <a:p>
            <a:pPr marL="742950" lvl="1" indent="-285750" algn="l" rtl="0">
              <a:lnSpc>
                <a:spcPct val="100000"/>
              </a:lnSpc>
              <a:spcBef>
                <a:spcPts val="480"/>
              </a:spcBef>
              <a:spcAft>
                <a:spcPts val="0"/>
              </a:spcAft>
              <a:buSzPts val="1920"/>
              <a:buChar char="●"/>
            </a:pPr>
            <a:r>
              <a:rPr lang="en-US" sz="2400" i="1" dirty="0"/>
              <a:t>is</a:t>
            </a:r>
            <a:r>
              <a:rPr lang="en-US" sz="2400" dirty="0"/>
              <a:t> - da li </a:t>
            </a:r>
            <a:r>
              <a:rPr lang="en-US" sz="2400" dirty="0" err="1"/>
              <a:t>su</a:t>
            </a:r>
            <a:r>
              <a:rPr lang="en-US" sz="2400" dirty="0"/>
              <a:t> </a:t>
            </a:r>
            <a:r>
              <a:rPr lang="en-US" sz="2400" dirty="0" err="1"/>
              <a:t>dva</a:t>
            </a:r>
            <a:r>
              <a:rPr lang="en-US" sz="2400" dirty="0"/>
              <a:t> </a:t>
            </a:r>
            <a:r>
              <a:rPr lang="en-US" sz="2400" dirty="0" err="1"/>
              <a:t>objekta</a:t>
            </a:r>
            <a:r>
              <a:rPr lang="en-US" sz="2400" dirty="0"/>
              <a:t> u </a:t>
            </a:r>
            <a:r>
              <a:rPr lang="en-US" sz="2400" dirty="0" err="1"/>
              <a:t>stvari</a:t>
            </a:r>
            <a:r>
              <a:rPr lang="en-US" sz="2400" dirty="0"/>
              <a:t> </a:t>
            </a:r>
            <a:r>
              <a:rPr lang="en-US" sz="2400" dirty="0" err="1"/>
              <a:t>isti</a:t>
            </a:r>
            <a:r>
              <a:rPr lang="en-US" sz="2400" dirty="0"/>
              <a:t> </a:t>
            </a:r>
            <a:r>
              <a:rPr lang="en-US" sz="2400" dirty="0" err="1"/>
              <a:t>objekat</a:t>
            </a:r>
            <a:r>
              <a:rPr lang="en-US" sz="2400" dirty="0"/>
              <a:t>?</a:t>
            </a:r>
            <a:endParaRPr dirty="0"/>
          </a:p>
          <a:p>
            <a:pPr marL="742950" lvl="1" indent="-285750" algn="l" rtl="0">
              <a:lnSpc>
                <a:spcPct val="100000"/>
              </a:lnSpc>
              <a:spcBef>
                <a:spcPts val="480"/>
              </a:spcBef>
              <a:spcAft>
                <a:spcPts val="0"/>
              </a:spcAft>
              <a:buSzPts val="1920"/>
              <a:buChar char="●"/>
            </a:pPr>
            <a:r>
              <a:rPr lang="en-US" sz="2400" i="1" dirty="0"/>
              <a:t>type() </a:t>
            </a:r>
            <a:r>
              <a:rPr lang="en-US" sz="2400" dirty="0"/>
              <a:t>- tip </a:t>
            </a:r>
            <a:r>
              <a:rPr lang="en-US" sz="2400" dirty="0" err="1"/>
              <a:t>objekta</a:t>
            </a:r>
            <a:endParaRPr sz="2400" dirty="0"/>
          </a:p>
          <a:p>
            <a:pPr marL="342900" lvl="0" indent="-342900" algn="l" rtl="0">
              <a:lnSpc>
                <a:spcPct val="100000"/>
              </a:lnSpc>
              <a:spcBef>
                <a:spcPts val="480"/>
              </a:spcBef>
              <a:spcAft>
                <a:spcPts val="0"/>
              </a:spcAft>
              <a:buSzPts val="1920"/>
              <a:buChar char="●"/>
            </a:pPr>
            <a:r>
              <a:rPr lang="en-US" sz="2400" dirty="0" err="1"/>
              <a:t>Primjer</a:t>
            </a:r>
            <a:r>
              <a:rPr lang="en-US" sz="2400" dirty="0"/>
              <a:t> </a:t>
            </a:r>
            <a:r>
              <a:rPr lang="en-US" sz="2400" dirty="0" err="1"/>
              <a:t>poredjenja</a:t>
            </a:r>
            <a:r>
              <a:rPr lang="en-US" sz="2400" dirty="0"/>
              <a:t> </a:t>
            </a:r>
            <a:r>
              <a:rPr lang="en-US" sz="2400" dirty="0" err="1"/>
              <a:t>objekata</a:t>
            </a:r>
            <a:r>
              <a:rPr lang="en-US" sz="2400" dirty="0"/>
              <a:t>:</a:t>
            </a:r>
            <a:endParaRPr dirty="0"/>
          </a:p>
          <a:p>
            <a:pPr marL="342900" lvl="0" indent="-342900" algn="l" rtl="0">
              <a:lnSpc>
                <a:spcPct val="100000"/>
              </a:lnSpc>
              <a:spcBef>
                <a:spcPts val="520"/>
              </a:spcBef>
              <a:spcAft>
                <a:spcPts val="0"/>
              </a:spcAft>
              <a:buSzPts val="2080"/>
              <a:buNone/>
            </a:pPr>
            <a:endParaRPr dirty="0"/>
          </a:p>
          <a:p>
            <a:pPr marL="342900" lvl="0" indent="-342900" algn="l" rtl="0">
              <a:lnSpc>
                <a:spcPct val="100000"/>
              </a:lnSpc>
              <a:spcBef>
                <a:spcPts val="520"/>
              </a:spcBef>
              <a:spcAft>
                <a:spcPts val="0"/>
              </a:spcAft>
              <a:buSzPts val="2080"/>
              <a:buNone/>
            </a:pPr>
            <a:endParaRPr dirty="0"/>
          </a:p>
        </p:txBody>
      </p:sp>
      <p:sp>
        <p:nvSpPr>
          <p:cNvPr id="4" name="Rectangle 3"/>
          <p:cNvSpPr>
            <a:spLocks noChangeArrowheads="1"/>
          </p:cNvSpPr>
          <p:nvPr/>
        </p:nvSpPr>
        <p:spPr bwMode="auto">
          <a:xfrm>
            <a:off x="633101" y="4175978"/>
            <a:ext cx="3841116" cy="224676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if </a:t>
            </a:r>
            <a:r>
              <a:rPr kumimoji="0" lang="en-US" altLang="en-US" sz="2000" b="0" i="0" u="none" strike="noStrike" cap="none" normalizeH="0" baseline="0" dirty="0">
                <a:ln>
                  <a:noFill/>
                </a:ln>
                <a:solidFill>
                  <a:srgbClr val="080808"/>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is </a:t>
            </a:r>
            <a:r>
              <a:rPr kumimoji="0" lang="en-US" altLang="en-US" sz="2000" b="0" i="0" u="none" strike="noStrike" cap="none" normalizeH="0" baseline="0" dirty="0">
                <a:ln>
                  <a:noFill/>
                </a:ln>
                <a:solidFill>
                  <a:srgbClr val="080808"/>
                </a:solidFill>
                <a:effectLst/>
                <a:latin typeface="JetBrains Mono"/>
              </a:rPr>
              <a:t>b:</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 </a:t>
            </a:r>
            <a:r>
              <a:rPr kumimoji="0" lang="en-US" altLang="en-US" sz="2000" b="0" i="0" u="none" strike="noStrike" cap="none" normalizeH="0" baseline="0" dirty="0" err="1">
                <a:ln>
                  <a:noFill/>
                </a:ln>
                <a:solidFill>
                  <a:srgbClr val="067D17"/>
                </a:solidFill>
                <a:effectLst/>
                <a:latin typeface="JetBrains Mono"/>
              </a:rPr>
              <a:t>i</a:t>
            </a:r>
            <a:r>
              <a:rPr kumimoji="0" lang="en-US" altLang="en-US" sz="2000" b="0" i="0" u="none" strike="noStrike" cap="none" normalizeH="0" baseline="0" dirty="0">
                <a:ln>
                  <a:noFill/>
                </a:ln>
                <a:solidFill>
                  <a:srgbClr val="067D17"/>
                </a:solidFill>
                <a:effectLst/>
                <a:latin typeface="JetBrains Mono"/>
              </a:rPr>
              <a:t> b </a:t>
            </a:r>
            <a:r>
              <a:rPr kumimoji="0" lang="en-US" altLang="en-US" sz="2000" b="0" i="0" u="none" strike="noStrike" cap="none" normalizeH="0" baseline="0" dirty="0" err="1">
                <a:ln>
                  <a:noFill/>
                </a:ln>
                <a:solidFill>
                  <a:srgbClr val="067D17"/>
                </a:solidFill>
                <a:effectLst/>
                <a:latin typeface="JetBrains Mono"/>
              </a:rPr>
              <a:t>imaju</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isti</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identitet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if </a:t>
            </a:r>
            <a:r>
              <a:rPr kumimoji="0" lang="en-US" altLang="en-US" sz="2000" b="0" i="0" u="none" strike="noStrike" cap="none" normalizeH="0" baseline="0" dirty="0">
                <a:ln>
                  <a:noFill/>
                </a:ln>
                <a:solidFill>
                  <a:srgbClr val="080808"/>
                </a:solidFill>
                <a:effectLst/>
                <a:latin typeface="JetBrains Mono"/>
              </a:rPr>
              <a:t>a == b:</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 </a:t>
            </a:r>
            <a:r>
              <a:rPr kumimoji="0" lang="en-US" altLang="en-US" sz="2000" b="0" i="0" u="none" strike="noStrike" cap="none" normalizeH="0" baseline="0" dirty="0" err="1">
                <a:ln>
                  <a:noFill/>
                </a:ln>
                <a:solidFill>
                  <a:srgbClr val="067D17"/>
                </a:solidFill>
                <a:effectLst/>
                <a:latin typeface="JetBrains Mono"/>
              </a:rPr>
              <a:t>i</a:t>
            </a:r>
            <a:r>
              <a:rPr kumimoji="0" lang="en-US" altLang="en-US" sz="2000" b="0" i="0" u="none" strike="noStrike" cap="none" normalizeH="0" baseline="0" dirty="0">
                <a:ln>
                  <a:noFill/>
                </a:ln>
                <a:solidFill>
                  <a:srgbClr val="067D17"/>
                </a:solidFill>
                <a:effectLst/>
                <a:latin typeface="JetBrains Mono"/>
              </a:rPr>
              <a:t> b </a:t>
            </a:r>
            <a:r>
              <a:rPr kumimoji="0" lang="en-US" altLang="en-US" sz="2000" b="0" i="0" u="none" strike="noStrike" cap="none" normalizeH="0" baseline="0" dirty="0" err="1">
                <a:ln>
                  <a:noFill/>
                </a:ln>
                <a:solidFill>
                  <a:srgbClr val="067D17"/>
                </a:solidFill>
                <a:effectLst/>
                <a:latin typeface="JetBrains Mono"/>
              </a:rPr>
              <a:t>imaju</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istu</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vrijednost</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33B3"/>
                </a:solidFill>
                <a:effectLst/>
                <a:latin typeface="JetBrains Mono"/>
              </a:rPr>
              <a:t>if </a:t>
            </a:r>
            <a:r>
              <a:rPr kumimoji="0" lang="en-US" altLang="en-US" sz="2000" b="0" i="0" u="none" strike="noStrike" cap="none" normalizeH="0" baseline="0" dirty="0">
                <a:ln>
                  <a:noFill/>
                </a:ln>
                <a:solidFill>
                  <a:srgbClr val="000080"/>
                </a:solidFill>
                <a:effectLst/>
                <a:latin typeface="JetBrains Mono"/>
              </a:rPr>
              <a:t>type</a:t>
            </a:r>
            <a:r>
              <a:rPr kumimoji="0" lang="en-US" altLang="en-US" sz="2000" b="0" i="0" u="none" strike="noStrike" cap="none" normalizeH="0" baseline="0" dirty="0">
                <a:ln>
                  <a:noFill/>
                </a:ln>
                <a:solidFill>
                  <a:srgbClr val="080808"/>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is </a:t>
            </a:r>
            <a:r>
              <a:rPr kumimoji="0" lang="en-US" altLang="en-US" sz="2000" b="0" i="0" u="none" strike="noStrike" cap="none" normalizeH="0" baseline="0" dirty="0">
                <a:ln>
                  <a:noFill/>
                </a:ln>
                <a:solidFill>
                  <a:srgbClr val="000080"/>
                </a:solidFill>
                <a:effectLst/>
                <a:latin typeface="JetBrains Mono"/>
              </a:rPr>
              <a:t>type</a:t>
            </a:r>
            <a:r>
              <a:rPr kumimoji="0" lang="en-US" altLang="en-US" sz="2000" b="0" i="0" u="none" strike="noStrike" cap="none" normalizeH="0" baseline="0" dirty="0">
                <a:ln>
                  <a:noFill/>
                </a:ln>
                <a:solidFill>
                  <a:srgbClr val="080808"/>
                </a:solidFill>
                <a:effectLst/>
                <a:latin typeface="JetBrains Mono"/>
              </a:rPr>
              <a:t>(b):</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"a </a:t>
            </a:r>
            <a:r>
              <a:rPr kumimoji="0" lang="en-US" altLang="en-US" sz="2000" b="0" i="0" u="none" strike="noStrike" cap="none" normalizeH="0" baseline="0" dirty="0" err="1">
                <a:ln>
                  <a:noFill/>
                </a:ln>
                <a:solidFill>
                  <a:srgbClr val="067D17"/>
                </a:solidFill>
                <a:effectLst/>
                <a:latin typeface="JetBrains Mono"/>
              </a:rPr>
              <a:t>i</a:t>
            </a:r>
            <a:r>
              <a:rPr kumimoji="0" lang="en-US" altLang="en-US" sz="2000" b="0" i="0" u="none" strike="noStrike" cap="none" normalizeH="0" baseline="0" dirty="0">
                <a:ln>
                  <a:noFill/>
                </a:ln>
                <a:solidFill>
                  <a:srgbClr val="067D17"/>
                </a:solidFill>
                <a:effectLst/>
                <a:latin typeface="JetBrains Mono"/>
              </a:rPr>
              <a:t> b </a:t>
            </a:r>
            <a:r>
              <a:rPr kumimoji="0" lang="en-US" altLang="en-US" sz="2000" b="0" i="0" u="none" strike="noStrike" cap="none" normalizeH="0" baseline="0" dirty="0" err="1">
                <a:ln>
                  <a:noFill/>
                </a:ln>
                <a:solidFill>
                  <a:srgbClr val="067D17"/>
                </a:solidFill>
                <a:effectLst/>
                <a:latin typeface="JetBrains Mono"/>
              </a:rPr>
              <a:t>su</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istog</a:t>
            </a:r>
            <a:r>
              <a:rPr kumimoji="0" lang="en-US" altLang="en-US" sz="2000" b="0" i="0" u="none" strike="noStrike" cap="none" normalizeH="0" baseline="0" dirty="0">
                <a:ln>
                  <a:noFill/>
                </a:ln>
                <a:solidFill>
                  <a:srgbClr val="067D17"/>
                </a:solidFill>
                <a:effectLst/>
                <a:latin typeface="JetBrains Mono"/>
              </a:rPr>
              <a:t> </a:t>
            </a:r>
            <a:r>
              <a:rPr kumimoji="0" lang="en-US" altLang="en-US" sz="2000" b="0" i="0" u="none" strike="noStrike" cap="none" normalizeH="0" baseline="0" dirty="0" err="1">
                <a:ln>
                  <a:noFill/>
                </a:ln>
                <a:solidFill>
                  <a:srgbClr val="067D17"/>
                </a:solidFill>
                <a:effectLst/>
                <a:latin typeface="JetBrains Mono"/>
              </a:rPr>
              <a:t>tipa</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90" name="Google Shape;290;p22"/>
          <p:cNvSpPr txBox="1">
            <a:spLocks noGrp="1"/>
          </p:cNvSpPr>
          <p:nvPr>
            <p:ph type="body" idx="1"/>
          </p:nvPr>
        </p:nvSpPr>
        <p:spPr>
          <a:xfrm>
            <a:off x="539552" y="1340768"/>
            <a:ext cx="7992888" cy="496855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a:t>Reference </a:t>
            </a:r>
            <a:r>
              <a:rPr lang="en-US" b="1" dirty="0" err="1"/>
              <a:t>i</a:t>
            </a:r>
            <a:r>
              <a:rPr lang="en-US" b="1" dirty="0"/>
              <a:t> garbage collection</a:t>
            </a:r>
            <a:endParaRPr dirty="0"/>
          </a:p>
          <a:p>
            <a:pPr marL="342900" lvl="0" indent="-342900" algn="l" rtl="0">
              <a:lnSpc>
                <a:spcPct val="100000"/>
              </a:lnSpc>
              <a:spcBef>
                <a:spcPts val="480"/>
              </a:spcBef>
              <a:spcAft>
                <a:spcPts val="0"/>
              </a:spcAft>
              <a:buSzPts val="1920"/>
              <a:buChar char="●"/>
            </a:pPr>
            <a:r>
              <a:rPr lang="en-US" sz="2400" dirty="0"/>
              <a:t>Za </a:t>
            </a:r>
            <a:r>
              <a:rPr lang="en-US" sz="2400" dirty="0" err="1"/>
              <a:t>svaki</a:t>
            </a:r>
            <a:r>
              <a:rPr lang="en-US" sz="2400" dirty="0"/>
              <a:t> </a:t>
            </a:r>
            <a:r>
              <a:rPr lang="en-US" sz="2400" dirty="0" err="1"/>
              <a:t>objekat</a:t>
            </a:r>
            <a:r>
              <a:rPr lang="en-US" sz="2400" dirty="0"/>
              <a:t> se </a:t>
            </a:r>
            <a:r>
              <a:rPr lang="en-US" sz="2400" dirty="0" err="1"/>
              <a:t>održava</a:t>
            </a:r>
            <a:r>
              <a:rPr lang="en-US" sz="2400" dirty="0"/>
              <a:t> </a:t>
            </a:r>
            <a:r>
              <a:rPr lang="en-US" sz="2400" dirty="0" err="1"/>
              <a:t>lista</a:t>
            </a:r>
            <a:r>
              <a:rPr lang="en-US" sz="2400" dirty="0"/>
              <a:t> </a:t>
            </a:r>
            <a:r>
              <a:rPr lang="en-US" sz="2400" dirty="0" err="1"/>
              <a:t>referenci</a:t>
            </a:r>
            <a:r>
              <a:rPr lang="en-US" sz="2400" dirty="0"/>
              <a:t> </a:t>
            </a:r>
            <a:endParaRPr dirty="0"/>
          </a:p>
          <a:p>
            <a:pPr marL="342900" lvl="0" indent="-342900" algn="l" rtl="0">
              <a:lnSpc>
                <a:spcPct val="100000"/>
              </a:lnSpc>
              <a:spcBef>
                <a:spcPts val="480"/>
              </a:spcBef>
              <a:spcAft>
                <a:spcPts val="0"/>
              </a:spcAft>
              <a:buSzPts val="1920"/>
              <a:buChar char="●"/>
            </a:pPr>
            <a:r>
              <a:rPr lang="en-US" sz="2400" dirty="0" err="1"/>
              <a:t>Broj</a:t>
            </a:r>
            <a:r>
              <a:rPr lang="en-US" sz="2400" dirty="0"/>
              <a:t> </a:t>
            </a:r>
            <a:r>
              <a:rPr lang="en-US" sz="2400" dirty="0" err="1"/>
              <a:t>referenci</a:t>
            </a:r>
            <a:r>
              <a:rPr lang="en-US" sz="2400" dirty="0"/>
              <a:t> se </a:t>
            </a:r>
            <a:r>
              <a:rPr lang="en-US" sz="2400" dirty="0" err="1"/>
              <a:t>inkrementira</a:t>
            </a:r>
            <a:r>
              <a:rPr lang="en-US" sz="2400" dirty="0"/>
              <a:t> </a:t>
            </a:r>
            <a:r>
              <a:rPr lang="en-US" sz="2400" dirty="0" err="1"/>
              <a:t>dodjeljivanjem</a:t>
            </a:r>
            <a:r>
              <a:rPr lang="en-US" sz="2400" dirty="0"/>
              <a:t> </a:t>
            </a:r>
            <a:r>
              <a:rPr lang="en-US" sz="2400" dirty="0" err="1"/>
              <a:t>objekta</a:t>
            </a:r>
            <a:r>
              <a:rPr lang="en-US" sz="2400" dirty="0"/>
              <a:t> </a:t>
            </a:r>
            <a:r>
              <a:rPr lang="en-US" sz="2400" dirty="0" err="1"/>
              <a:t>novoj</a:t>
            </a:r>
            <a:r>
              <a:rPr lang="en-US" sz="2400" dirty="0"/>
              <a:t> </a:t>
            </a:r>
            <a:r>
              <a:rPr lang="en-US" sz="2400" dirty="0" err="1"/>
              <a:t>promjenljivoj</a:t>
            </a:r>
            <a:r>
              <a:rPr lang="en-US" sz="2400" dirty="0"/>
              <a:t> </a:t>
            </a:r>
            <a:r>
              <a:rPr lang="en-US" sz="2400" dirty="0" err="1"/>
              <a:t>ili</a:t>
            </a:r>
            <a:r>
              <a:rPr lang="en-US" sz="2400" dirty="0"/>
              <a:t> </a:t>
            </a:r>
            <a:r>
              <a:rPr lang="en-US" sz="2400" dirty="0" err="1"/>
              <a:t>dodavanjem</a:t>
            </a:r>
            <a:r>
              <a:rPr lang="en-US" sz="2400" dirty="0"/>
              <a:t> u </a:t>
            </a:r>
            <a:r>
              <a:rPr lang="en-US" sz="2400" dirty="0" err="1"/>
              <a:t>kolekciju</a:t>
            </a:r>
            <a:r>
              <a:rPr lang="en-US" sz="2400" dirty="0"/>
              <a:t>. </a:t>
            </a:r>
            <a:endParaRPr dirty="0"/>
          </a:p>
          <a:p>
            <a:pPr marL="342900" lvl="0" indent="-342900" algn="l" rtl="0">
              <a:lnSpc>
                <a:spcPct val="100000"/>
              </a:lnSpc>
              <a:spcBef>
                <a:spcPts val="480"/>
              </a:spcBef>
              <a:spcAft>
                <a:spcPts val="0"/>
              </a:spcAft>
              <a:buSzPts val="1920"/>
              <a:buChar char="●"/>
            </a:pPr>
            <a:r>
              <a:rPr lang="en-US" sz="2400" dirty="0" err="1"/>
              <a:t>Smanjuje</a:t>
            </a:r>
            <a:r>
              <a:rPr lang="en-US" sz="2400" dirty="0"/>
              <a:t> se </a:t>
            </a:r>
            <a:r>
              <a:rPr lang="en-US" sz="2400" dirty="0" err="1"/>
              <a:t>kada</a:t>
            </a:r>
            <a:r>
              <a:rPr lang="en-US" sz="2400" dirty="0"/>
              <a:t> </a:t>
            </a:r>
            <a:r>
              <a:rPr lang="en-US" sz="2400" dirty="0" err="1"/>
              <a:t>promjenljiva</a:t>
            </a:r>
            <a:r>
              <a:rPr lang="en-US" sz="2400" dirty="0"/>
              <a:t> </a:t>
            </a:r>
            <a:r>
              <a:rPr lang="en-US" sz="2400" dirty="0" err="1"/>
              <a:t>izadje</a:t>
            </a:r>
            <a:r>
              <a:rPr lang="en-US" sz="2400" dirty="0"/>
              <a:t> </a:t>
            </a:r>
            <a:r>
              <a:rPr lang="en-US" sz="2400" dirty="0" err="1"/>
              <a:t>iz</a:t>
            </a:r>
            <a:r>
              <a:rPr lang="en-US" sz="2400" dirty="0"/>
              <a:t> </a:t>
            </a:r>
            <a:r>
              <a:rPr lang="en-US" sz="2400" dirty="0" err="1"/>
              <a:t>opsega</a:t>
            </a:r>
            <a:r>
              <a:rPr lang="en-US" sz="2400" dirty="0"/>
              <a:t> </a:t>
            </a:r>
            <a:r>
              <a:rPr lang="en-US" sz="2400" dirty="0" err="1"/>
              <a:t>ili</a:t>
            </a:r>
            <a:r>
              <a:rPr lang="en-US" sz="2400" dirty="0"/>
              <a:t> </a:t>
            </a:r>
            <a:r>
              <a:rPr lang="en-US" sz="2400" dirty="0" err="1"/>
              <a:t>joj</a:t>
            </a:r>
            <a:r>
              <a:rPr lang="en-US" sz="2400" dirty="0"/>
              <a:t> se </a:t>
            </a:r>
            <a:r>
              <a:rPr lang="en-US" sz="2400" dirty="0" err="1"/>
              <a:t>dodijeli</a:t>
            </a:r>
            <a:r>
              <a:rPr lang="en-US" sz="2400" dirty="0"/>
              <a:t> </a:t>
            </a:r>
            <a:r>
              <a:rPr lang="en-US" sz="2400" dirty="0" err="1"/>
              <a:t>drugi</a:t>
            </a:r>
            <a:r>
              <a:rPr lang="en-US" sz="2400" dirty="0"/>
              <a:t> </a:t>
            </a:r>
            <a:r>
              <a:rPr lang="en-US" sz="2400" dirty="0" err="1"/>
              <a:t>objekat</a:t>
            </a:r>
            <a:r>
              <a:rPr lang="en-US" sz="2400" dirty="0"/>
              <a:t>.</a:t>
            </a:r>
            <a:endParaRPr dirty="0"/>
          </a:p>
          <a:p>
            <a:pPr marL="342900" lvl="0" indent="-342900" algn="l" rtl="0">
              <a:lnSpc>
                <a:spcPct val="100000"/>
              </a:lnSpc>
              <a:spcBef>
                <a:spcPts val="480"/>
              </a:spcBef>
              <a:spcAft>
                <a:spcPts val="0"/>
              </a:spcAft>
              <a:buSzPts val="1920"/>
              <a:buChar char="●"/>
            </a:pPr>
            <a:r>
              <a:rPr lang="en-US" sz="2400" dirty="0" err="1"/>
              <a:t>Memorija</a:t>
            </a:r>
            <a:r>
              <a:rPr lang="en-US" sz="2400" dirty="0"/>
              <a:t> </a:t>
            </a:r>
            <a:r>
              <a:rPr lang="en-US" sz="2400" dirty="0" err="1"/>
              <a:t>objekta</a:t>
            </a:r>
            <a:r>
              <a:rPr lang="en-US" sz="2400" dirty="0"/>
              <a:t> </a:t>
            </a:r>
            <a:r>
              <a:rPr lang="en-US" sz="2400" dirty="0" err="1"/>
              <a:t>biva</a:t>
            </a:r>
            <a:r>
              <a:rPr lang="en-US" sz="2400" dirty="0"/>
              <a:t> </a:t>
            </a:r>
            <a:r>
              <a:rPr lang="en-US" sz="2400" dirty="0" err="1"/>
              <a:t>oslobodjena</a:t>
            </a:r>
            <a:r>
              <a:rPr lang="en-US" sz="2400" dirty="0"/>
              <a:t> (garbage collection) </a:t>
            </a:r>
            <a:r>
              <a:rPr lang="en-US" sz="2400" dirty="0" err="1"/>
              <a:t>nakon</a:t>
            </a:r>
            <a:r>
              <a:rPr lang="en-US" sz="2400" dirty="0"/>
              <a:t> </a:t>
            </a:r>
            <a:r>
              <a:rPr lang="en-US" sz="2400" dirty="0" err="1"/>
              <a:t>sto</a:t>
            </a:r>
            <a:r>
              <a:rPr lang="en-US" sz="2400" dirty="0"/>
              <a:t> </a:t>
            </a:r>
            <a:r>
              <a:rPr lang="en-US" sz="2400" dirty="0" err="1"/>
              <a:t>broj</a:t>
            </a:r>
            <a:r>
              <a:rPr lang="en-US" sz="2400" dirty="0"/>
              <a:t> </a:t>
            </a:r>
            <a:r>
              <a:rPr lang="en-US" sz="2400" dirty="0" err="1"/>
              <a:t>referenci</a:t>
            </a:r>
            <a:r>
              <a:rPr lang="en-US" sz="2400" dirty="0"/>
              <a:t> </a:t>
            </a:r>
            <a:r>
              <a:rPr lang="en-US" sz="2400" dirty="0" err="1"/>
              <a:t>padne</a:t>
            </a:r>
            <a:r>
              <a:rPr lang="en-US" sz="2400" dirty="0"/>
              <a:t> </a:t>
            </a:r>
            <a:r>
              <a:rPr lang="en-US" sz="2400" dirty="0" err="1"/>
              <a:t>na</a:t>
            </a:r>
            <a:r>
              <a:rPr lang="en-US" sz="2400" dirty="0"/>
              <a:t> </a:t>
            </a:r>
            <a:r>
              <a:rPr lang="en-US" sz="2400" dirty="0" err="1"/>
              <a:t>nulu</a:t>
            </a:r>
            <a:r>
              <a:rPr lang="en-US" sz="2400" dirty="0"/>
              <a:t>. </a:t>
            </a:r>
            <a:endParaRPr dirty="0"/>
          </a:p>
          <a:p>
            <a:pPr marL="342900" lvl="0" indent="-342900" algn="l" rtl="0">
              <a:lnSpc>
                <a:spcPct val="100000"/>
              </a:lnSpc>
              <a:spcBef>
                <a:spcPts val="520"/>
              </a:spcBef>
              <a:spcAft>
                <a:spcPts val="0"/>
              </a:spcAft>
              <a:buSzPts val="2080"/>
              <a:buNone/>
            </a:pPr>
            <a:endParaRPr dirty="0"/>
          </a:p>
          <a:p>
            <a:pPr marL="342900" lvl="0" indent="-342900" algn="l" rtl="0">
              <a:lnSpc>
                <a:spcPct val="100000"/>
              </a:lnSpc>
              <a:spcBef>
                <a:spcPts val="520"/>
              </a:spcBef>
              <a:spcAft>
                <a:spcPts val="0"/>
              </a:spcAft>
              <a:buSzPts val="2080"/>
              <a:buNone/>
            </a:pPr>
            <a:endParaRPr dirty="0"/>
          </a:p>
        </p:txBody>
      </p:sp>
      <p:sp>
        <p:nvSpPr>
          <p:cNvPr id="291" name="Google Shape;291;p22"/>
          <p:cNvSpPr txBox="1"/>
          <p:nvPr/>
        </p:nvSpPr>
        <p:spPr>
          <a:xfrm>
            <a:off x="1115615" y="4797152"/>
            <a:ext cx="7599759"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a = 37 # </a:t>
            </a:r>
            <a:r>
              <a:rPr lang="en-US" sz="1600" b="0" i="0" u="none" strike="noStrike" cap="none" dirty="0" err="1">
                <a:solidFill>
                  <a:schemeClr val="lt1"/>
                </a:solidFill>
                <a:latin typeface="Arial"/>
                <a:ea typeface="Arial"/>
                <a:cs typeface="Arial"/>
                <a:sym typeface="Arial"/>
              </a:rPr>
              <a:t>novi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objekat</a:t>
            </a:r>
            <a:r>
              <a:rPr lang="en-US" sz="1600" b="0" i="0" u="none" strike="noStrike" cap="none" dirty="0">
                <a:solidFill>
                  <a:schemeClr val="lt1"/>
                </a:solidFill>
                <a:latin typeface="Arial"/>
                <a:ea typeface="Arial"/>
                <a:cs typeface="Arial"/>
                <a:sym typeface="Arial"/>
              </a:rPr>
              <a:t> </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b = a # </a:t>
            </a:r>
            <a:r>
              <a:rPr lang="en-US" sz="1600" b="0" i="0" u="none" strike="noStrike" cap="none" dirty="0" err="1">
                <a:solidFill>
                  <a:schemeClr val="lt1"/>
                </a:solidFill>
                <a:latin typeface="Arial"/>
                <a:ea typeface="Arial"/>
                <a:cs typeface="Arial"/>
                <a:sym typeface="Arial"/>
              </a:rPr>
              <a:t>povecava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broj</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referenci</a:t>
            </a:r>
            <a:r>
              <a:rPr lang="en-US" sz="1600" b="0" i="0" u="none" strike="noStrike" cap="none" dirty="0">
                <a:solidFill>
                  <a:schemeClr val="lt1"/>
                </a:solidFill>
                <a:latin typeface="Arial"/>
                <a:ea typeface="Arial"/>
                <a:cs typeface="Arial"/>
                <a:sym typeface="Arial"/>
              </a:rPr>
              <a:t> - a </a:t>
            </a:r>
            <a:r>
              <a:rPr lang="en-US" sz="1600" b="0" i="0" u="none" strike="noStrike" cap="none" dirty="0" err="1">
                <a:solidFill>
                  <a:schemeClr val="lt1"/>
                </a:solidFill>
                <a:latin typeface="Arial"/>
                <a:ea typeface="Arial"/>
                <a:cs typeface="Arial"/>
                <a:sym typeface="Arial"/>
              </a:rPr>
              <a:t>i</a:t>
            </a:r>
            <a:r>
              <a:rPr lang="en-US" sz="1600" b="0" i="0" u="none" strike="noStrike" cap="none" dirty="0">
                <a:solidFill>
                  <a:schemeClr val="lt1"/>
                </a:solidFill>
                <a:latin typeface="Arial"/>
                <a:ea typeface="Arial"/>
                <a:cs typeface="Arial"/>
                <a:sym typeface="Arial"/>
              </a:rPr>
              <a:t> b </a:t>
            </a:r>
            <a:r>
              <a:rPr lang="en-US" sz="1600" b="0" i="0" u="none" strike="noStrike" cap="none" dirty="0" err="1">
                <a:solidFill>
                  <a:schemeClr val="lt1"/>
                </a:solidFill>
                <a:latin typeface="Arial"/>
                <a:ea typeface="Arial"/>
                <a:cs typeface="Arial"/>
                <a:sym typeface="Arial"/>
              </a:rPr>
              <a:t>pokazuju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na</a:t>
            </a:r>
            <a:r>
              <a:rPr lang="en-US" sz="1600" b="0" i="0" u="none" strike="noStrike" cap="none" dirty="0">
                <a:solidFill>
                  <a:schemeClr val="lt1"/>
                </a:solidFill>
                <a:latin typeface="Arial"/>
                <a:ea typeface="Arial"/>
                <a:cs typeface="Arial"/>
                <a:sym typeface="Arial"/>
              </a:rPr>
              <a:t> 37</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c = [] </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c.append</a:t>
            </a:r>
            <a:r>
              <a:rPr lang="en-US" sz="1600" b="0" i="0" u="none" strike="noStrike" cap="none" dirty="0">
                <a:solidFill>
                  <a:schemeClr val="lt1"/>
                </a:solidFill>
                <a:latin typeface="Arial"/>
                <a:ea typeface="Arial"/>
                <a:cs typeface="Arial"/>
                <a:sym typeface="Arial"/>
              </a:rPr>
              <a:t>(b) # </a:t>
            </a:r>
            <a:r>
              <a:rPr lang="en-US" sz="1600" b="0" i="0" u="none" strike="noStrike" cap="none" dirty="0" err="1">
                <a:solidFill>
                  <a:schemeClr val="lt1"/>
                </a:solidFill>
                <a:latin typeface="Arial"/>
                <a:ea typeface="Arial"/>
                <a:cs typeface="Arial"/>
                <a:sym typeface="Arial"/>
              </a:rPr>
              <a:t>povecava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broj</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referenci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jer</a:t>
            </a:r>
            <a:r>
              <a:rPr lang="en-US" sz="1600" b="0" i="0" u="none" strike="noStrike" cap="none" dirty="0">
                <a:solidFill>
                  <a:schemeClr val="lt1"/>
                </a:solidFill>
                <a:latin typeface="Arial"/>
                <a:ea typeface="Arial"/>
                <a:cs typeface="Arial"/>
                <a:sym typeface="Arial"/>
              </a:rPr>
              <a:t> c[0] </a:t>
            </a:r>
            <a:r>
              <a:rPr lang="en-US" sz="1600" b="0" i="0" u="none" strike="noStrike" cap="none" dirty="0" err="1">
                <a:solidFill>
                  <a:schemeClr val="lt1"/>
                </a:solidFill>
                <a:latin typeface="Arial"/>
                <a:ea typeface="Arial"/>
                <a:cs typeface="Arial"/>
                <a:sym typeface="Arial"/>
              </a:rPr>
              <a:t>pokazuje</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na</a:t>
            </a:r>
            <a:r>
              <a:rPr lang="en-US" sz="1600" b="0" i="0" u="none" strike="noStrike" cap="none" dirty="0">
                <a:solidFill>
                  <a:schemeClr val="lt1"/>
                </a:solidFill>
                <a:latin typeface="Arial"/>
                <a:ea typeface="Arial"/>
                <a:cs typeface="Arial"/>
                <a:sym typeface="Arial"/>
              </a:rPr>
              <a:t> 37</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b = 4 # </a:t>
            </a:r>
            <a:r>
              <a:rPr lang="en-US" sz="1600" b="0" i="0" u="none" strike="noStrike" cap="none" dirty="0" err="1">
                <a:solidFill>
                  <a:schemeClr val="lt1"/>
                </a:solidFill>
                <a:latin typeface="Arial"/>
                <a:ea typeface="Arial"/>
                <a:cs typeface="Arial"/>
                <a:sym typeface="Arial"/>
              </a:rPr>
              <a:t>smanjuje</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broj</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referenci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vrijednost</a:t>
            </a:r>
            <a:r>
              <a:rPr lang="en-US" sz="1600" b="0" i="0" u="none" strike="noStrike" cap="none" dirty="0">
                <a:solidFill>
                  <a:schemeClr val="lt1"/>
                </a:solidFill>
                <a:latin typeface="Arial"/>
                <a:ea typeface="Arial"/>
                <a:cs typeface="Arial"/>
                <a:sym typeface="Arial"/>
              </a:rPr>
              <a:t> 37, </a:t>
            </a:r>
            <a:r>
              <a:rPr lang="en-US" sz="1600" b="0" i="0" u="none" strike="noStrike" cap="none" dirty="0" err="1">
                <a:solidFill>
                  <a:schemeClr val="lt1"/>
                </a:solidFill>
                <a:latin typeface="Arial"/>
                <a:ea typeface="Arial"/>
                <a:cs typeface="Arial"/>
                <a:sym typeface="Arial"/>
              </a:rPr>
              <a:t>jer</a:t>
            </a:r>
            <a:r>
              <a:rPr lang="en-US" sz="1600" b="0" i="0" u="none" strike="noStrike" cap="none" dirty="0">
                <a:solidFill>
                  <a:schemeClr val="lt1"/>
                </a:solidFill>
                <a:latin typeface="Arial"/>
                <a:ea typeface="Arial"/>
                <a:cs typeface="Arial"/>
                <a:sym typeface="Arial"/>
              </a:rPr>
              <a:t> b </a:t>
            </a:r>
            <a:r>
              <a:rPr lang="en-US" sz="1600" b="0" i="0" u="none" strike="noStrike" cap="none" dirty="0" err="1">
                <a:solidFill>
                  <a:schemeClr val="lt1"/>
                </a:solidFill>
                <a:latin typeface="Arial"/>
                <a:ea typeface="Arial"/>
                <a:cs typeface="Arial"/>
                <a:sym typeface="Arial"/>
              </a:rPr>
              <a:t>sada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pokazuje</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na</a:t>
            </a:r>
            <a:r>
              <a:rPr lang="en-US" sz="1600" b="0" i="0" u="none" strike="noStrike" cap="none" dirty="0">
                <a:solidFill>
                  <a:schemeClr val="lt1"/>
                </a:solidFill>
                <a:latin typeface="Arial"/>
                <a:ea typeface="Arial"/>
                <a:cs typeface="Arial"/>
                <a:sym typeface="Arial"/>
              </a:rPr>
              <a:t> 4</a:t>
            </a:r>
            <a:endParaRPr sz="1600" b="0" i="0" u="none" strike="noStrike" cap="none" dirty="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97" name="Google Shape;297;p23"/>
          <p:cNvSpPr txBox="1">
            <a:spLocks noGrp="1"/>
          </p:cNvSpPr>
          <p:nvPr>
            <p:ph type="body" idx="1"/>
          </p:nvPr>
        </p:nvSpPr>
        <p:spPr>
          <a:xfrm>
            <a:off x="755576" y="1772816"/>
            <a:ext cx="7488832" cy="403244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dirty="0"/>
              <a:t>Reference </a:t>
            </a:r>
            <a:r>
              <a:rPr lang="en-US" sz="2400" b="1" dirty="0" err="1"/>
              <a:t>i</a:t>
            </a:r>
            <a:r>
              <a:rPr lang="en-US" sz="2400" b="1" dirty="0"/>
              <a:t> </a:t>
            </a:r>
            <a:r>
              <a:rPr lang="en-US" sz="2400" b="1" dirty="0" err="1"/>
              <a:t>kopije</a:t>
            </a:r>
            <a:endParaRPr sz="2400" b="1" dirty="0"/>
          </a:p>
          <a:p>
            <a:pPr marL="342900" lvl="0" indent="-342900" algn="l" rtl="0">
              <a:lnSpc>
                <a:spcPct val="100000"/>
              </a:lnSpc>
              <a:spcBef>
                <a:spcPts val="440"/>
              </a:spcBef>
              <a:spcAft>
                <a:spcPts val="0"/>
              </a:spcAft>
              <a:buSzPts val="1760"/>
              <a:buChar char="●"/>
            </a:pPr>
            <a:r>
              <a:rPr lang="en-US" sz="2200" dirty="0" err="1"/>
              <a:t>Pri</a:t>
            </a:r>
            <a:r>
              <a:rPr lang="en-US" sz="2200" dirty="0"/>
              <a:t> </a:t>
            </a:r>
            <a:r>
              <a:rPr lang="en-US" sz="2200" dirty="0" err="1"/>
              <a:t>dodjeli</a:t>
            </a:r>
            <a:r>
              <a:rPr lang="en-US" sz="2200" dirty="0"/>
              <a:t> </a:t>
            </a:r>
            <a:r>
              <a:rPr lang="en-US" sz="2200" dirty="0" err="1"/>
              <a:t>vrijednosti</a:t>
            </a:r>
            <a:r>
              <a:rPr lang="en-US" sz="2200" dirty="0"/>
              <a:t>, </a:t>
            </a:r>
            <a:r>
              <a:rPr lang="en-US" sz="2200" dirty="0" err="1"/>
              <a:t>prave</a:t>
            </a:r>
            <a:r>
              <a:rPr lang="en-US" sz="2200" dirty="0"/>
              <a:t> se </a:t>
            </a:r>
            <a:r>
              <a:rPr lang="en-US" sz="2200" dirty="0" err="1"/>
              <a:t>nove</a:t>
            </a:r>
            <a:r>
              <a:rPr lang="en-US" sz="2200" dirty="0"/>
              <a:t> reference.</a:t>
            </a:r>
            <a:endParaRPr sz="2200" dirty="0"/>
          </a:p>
          <a:p>
            <a:pPr marL="342900" lvl="0" indent="-342900" algn="l" rtl="0">
              <a:lnSpc>
                <a:spcPct val="100000"/>
              </a:lnSpc>
              <a:spcBef>
                <a:spcPts val="440"/>
              </a:spcBef>
              <a:spcAft>
                <a:spcPts val="0"/>
              </a:spcAft>
              <a:buSzPts val="1760"/>
              <a:buNone/>
            </a:pPr>
            <a:endParaRPr sz="2200" dirty="0"/>
          </a:p>
          <a:p>
            <a:pPr marL="342900" lvl="0" indent="-342900" algn="l" rtl="0">
              <a:lnSpc>
                <a:spcPct val="100000"/>
              </a:lnSpc>
              <a:spcBef>
                <a:spcPts val="440"/>
              </a:spcBef>
              <a:spcAft>
                <a:spcPts val="0"/>
              </a:spcAft>
              <a:buSzPts val="1760"/>
              <a:buChar char="●"/>
            </a:pPr>
            <a:r>
              <a:rPr lang="en-US" sz="2200" dirty="0" err="1"/>
              <a:t>Za</a:t>
            </a:r>
            <a:r>
              <a:rPr lang="en-US" sz="2200" dirty="0"/>
              <a:t> immutable </a:t>
            </a:r>
            <a:r>
              <a:rPr lang="en-US" sz="2200" dirty="0" err="1"/>
              <a:t>objekte</a:t>
            </a:r>
            <a:r>
              <a:rPr lang="en-US" sz="2200" dirty="0"/>
              <a:t> </a:t>
            </a:r>
            <a:r>
              <a:rPr lang="en-US" sz="2200" dirty="0" err="1"/>
              <a:t>pravi</a:t>
            </a:r>
            <a:r>
              <a:rPr lang="en-US" sz="2200" dirty="0"/>
              <a:t> se </a:t>
            </a:r>
            <a:r>
              <a:rPr lang="en-US" sz="2200" dirty="0" err="1"/>
              <a:t>kopija</a:t>
            </a:r>
            <a:r>
              <a:rPr lang="en-US" sz="2200" dirty="0"/>
              <a:t>. </a:t>
            </a:r>
            <a:endParaRPr sz="2200" dirty="0"/>
          </a:p>
          <a:p>
            <a:pPr marL="342900" lvl="0" indent="-342900" algn="l" rtl="0">
              <a:lnSpc>
                <a:spcPct val="100000"/>
              </a:lnSpc>
              <a:spcBef>
                <a:spcPts val="440"/>
              </a:spcBef>
              <a:spcAft>
                <a:spcPts val="0"/>
              </a:spcAft>
              <a:buSzPts val="1760"/>
              <a:buNone/>
            </a:pPr>
            <a:endParaRPr sz="2200" dirty="0"/>
          </a:p>
          <a:p>
            <a:pPr marL="342900" lvl="0" indent="-231140" algn="l" rtl="0">
              <a:lnSpc>
                <a:spcPct val="100000"/>
              </a:lnSpc>
              <a:spcBef>
                <a:spcPts val="440"/>
              </a:spcBef>
              <a:spcAft>
                <a:spcPts val="0"/>
              </a:spcAft>
              <a:buSzPts val="1760"/>
              <a:buNone/>
            </a:pPr>
            <a:endParaRPr sz="2200" dirty="0"/>
          </a:p>
          <a:p>
            <a:pPr marL="342900" lvl="0" indent="-231140" algn="l" rtl="0">
              <a:lnSpc>
                <a:spcPct val="100000"/>
              </a:lnSpc>
              <a:spcBef>
                <a:spcPts val="440"/>
              </a:spcBef>
              <a:spcAft>
                <a:spcPts val="0"/>
              </a:spcAft>
              <a:buSzPts val="1760"/>
              <a:buNone/>
            </a:pPr>
            <a:endParaRPr sz="2200" dirty="0"/>
          </a:p>
          <a:p>
            <a:pPr marL="342900" lvl="0" indent="-231140" algn="l" rtl="0">
              <a:lnSpc>
                <a:spcPct val="100000"/>
              </a:lnSpc>
              <a:spcBef>
                <a:spcPts val="440"/>
              </a:spcBef>
              <a:spcAft>
                <a:spcPts val="0"/>
              </a:spcAft>
              <a:buSzPts val="1760"/>
              <a:buNone/>
            </a:pPr>
            <a:endParaRPr sz="2200" dirty="0"/>
          </a:p>
          <a:p>
            <a:pPr marL="342900" lvl="0" indent="-342900" algn="l" rtl="0">
              <a:lnSpc>
                <a:spcPct val="100000"/>
              </a:lnSpc>
              <a:spcBef>
                <a:spcPts val="480"/>
              </a:spcBef>
              <a:spcAft>
                <a:spcPts val="0"/>
              </a:spcAft>
              <a:buSzPts val="1920"/>
              <a:buNone/>
            </a:pPr>
            <a:endParaRPr sz="2400" dirty="0"/>
          </a:p>
          <a:p>
            <a:pPr marL="342900" lvl="0" indent="-342900" algn="l" rtl="0">
              <a:lnSpc>
                <a:spcPct val="100000"/>
              </a:lnSpc>
              <a:spcBef>
                <a:spcPts val="480"/>
              </a:spcBef>
              <a:spcAft>
                <a:spcPts val="0"/>
              </a:spcAft>
              <a:buSzPts val="1920"/>
              <a:buNone/>
            </a:pPr>
            <a:endParaRPr sz="2400" dirty="0"/>
          </a:p>
        </p:txBody>
      </p:sp>
      <p:sp>
        <p:nvSpPr>
          <p:cNvPr id="298" name="Google Shape;298;p23"/>
          <p:cNvSpPr txBox="1"/>
          <p:nvPr/>
        </p:nvSpPr>
        <p:spPr>
          <a:xfrm>
            <a:off x="1691680" y="2708920"/>
            <a:ext cx="5976664" cy="32316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a = b </a:t>
            </a:r>
            <a:endParaRPr sz="1500" b="0" i="0" u="none" strike="noStrike" cap="none">
              <a:solidFill>
                <a:schemeClr val="lt1"/>
              </a:solidFill>
              <a:latin typeface="Arial"/>
              <a:ea typeface="Arial"/>
              <a:cs typeface="Arial"/>
              <a:sym typeface="Arial"/>
            </a:endParaRPr>
          </a:p>
        </p:txBody>
      </p:sp>
      <p:sp>
        <p:nvSpPr>
          <p:cNvPr id="2" name="Rectangle 1"/>
          <p:cNvSpPr>
            <a:spLocks noChangeArrowheads="1"/>
          </p:cNvSpPr>
          <p:nvPr/>
        </p:nvSpPr>
        <p:spPr bwMode="auto">
          <a:xfrm>
            <a:off x="1543899" y="3429000"/>
            <a:ext cx="2760247" cy="16312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JetBrains Mono"/>
              </a:rPr>
              <a:t>s = </a:t>
            </a:r>
            <a:r>
              <a:rPr kumimoji="0" lang="en-US" altLang="en-US" sz="2000" b="0" i="0" u="none" strike="noStrike" cap="none" normalizeH="0" baseline="0" dirty="0">
                <a:ln>
                  <a:noFill/>
                </a:ln>
                <a:solidFill>
                  <a:srgbClr val="067D17"/>
                </a:solidFill>
                <a:effectLst/>
                <a:latin typeface="JetBrains Mono"/>
              </a:rPr>
              <a:t>"qwerty"</a:t>
            </a:r>
            <a:br>
              <a:rPr kumimoji="0" lang="en-US" altLang="en-US" sz="2000" b="0" i="0" u="none" strike="noStrike" cap="none" normalizeH="0" baseline="0" dirty="0">
                <a:ln>
                  <a:noFill/>
                </a:ln>
                <a:solidFill>
                  <a:srgbClr val="067D17"/>
                </a:solidFill>
                <a:effectLst/>
                <a:latin typeface="JetBrains Mono"/>
              </a:rPr>
            </a:br>
            <a:r>
              <a:rPr kumimoji="0" lang="en-US" altLang="en-US" sz="2000" b="0" i="0" u="none" strike="noStrike" cap="none" normalizeH="0" baseline="0" dirty="0">
                <a:ln>
                  <a:noFill/>
                </a:ln>
                <a:solidFill>
                  <a:srgbClr val="080808"/>
                </a:solidFill>
                <a:effectLst/>
                <a:latin typeface="JetBrains Mono"/>
              </a:rPr>
              <a:t>s1 = s</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s</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a:ln>
                  <a:noFill/>
                </a:ln>
                <a:solidFill>
                  <a:srgbClr val="067D17"/>
                </a:solidFill>
                <a:effectLst/>
                <a:latin typeface="JetBrains Mono"/>
              </a:rPr>
              <a:t>"</a:t>
            </a:r>
            <a:r>
              <a:rPr kumimoji="0" lang="en-US" altLang="en-US" sz="2000" b="0" i="0" u="none" strike="noStrike" cap="none" normalizeH="0" baseline="0" dirty="0" err="1">
                <a:ln>
                  <a:noFill/>
                </a:ln>
                <a:solidFill>
                  <a:srgbClr val="067D17"/>
                </a:solidFill>
                <a:effectLst/>
                <a:latin typeface="JetBrains Mono"/>
              </a:rPr>
              <a:t>abcde</a:t>
            </a:r>
            <a:r>
              <a:rPr kumimoji="0" lang="en-US" altLang="en-US" sz="2000" b="0" i="0" u="none" strike="noStrike" cap="none" normalizeH="0" baseline="0" dirty="0">
                <a:ln>
                  <a:noFill/>
                </a:ln>
                <a:solidFill>
                  <a:srgbClr val="067D17"/>
                </a:solidFill>
                <a:effectLst/>
                <a:latin typeface="JetBrains Mono"/>
              </a:rPr>
              <a:t>"</a:t>
            </a:r>
            <a:br>
              <a:rPr kumimoji="0" lang="en-US" altLang="en-US" sz="2000" b="0" i="0" u="none" strike="noStrike" cap="none" normalizeH="0" baseline="0" dirty="0">
                <a:ln>
                  <a:noFill/>
                </a:ln>
                <a:solidFill>
                  <a:srgbClr val="067D17"/>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(s1)</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05" name="Google Shape;305;p24"/>
          <p:cNvSpPr txBox="1">
            <a:spLocks noGrp="1"/>
          </p:cNvSpPr>
          <p:nvPr>
            <p:ph type="body" idx="1"/>
          </p:nvPr>
        </p:nvSpPr>
        <p:spPr>
          <a:xfrm>
            <a:off x="755576" y="1634836"/>
            <a:ext cx="8028206" cy="453046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920"/>
              <a:buNone/>
            </a:pPr>
            <a:r>
              <a:rPr lang="en-US" sz="2400" b="1" dirty="0"/>
              <a:t>Reference </a:t>
            </a:r>
            <a:r>
              <a:rPr lang="en-US" sz="2400" b="1" dirty="0" err="1"/>
              <a:t>i</a:t>
            </a:r>
            <a:r>
              <a:rPr lang="en-US" sz="2400" b="1" dirty="0"/>
              <a:t> </a:t>
            </a:r>
            <a:r>
              <a:rPr lang="en-US" sz="2400" b="1" dirty="0" err="1"/>
              <a:t>kopije</a:t>
            </a:r>
            <a:endParaRPr sz="2200" dirty="0"/>
          </a:p>
          <a:p>
            <a:pPr marL="342900" lvl="0" indent="-342900" algn="l" rtl="0">
              <a:lnSpc>
                <a:spcPct val="100000"/>
              </a:lnSpc>
              <a:spcBef>
                <a:spcPts val="440"/>
              </a:spcBef>
              <a:spcAft>
                <a:spcPts val="0"/>
              </a:spcAft>
              <a:buSzPts val="1760"/>
              <a:buChar char="●"/>
            </a:pPr>
            <a:r>
              <a:rPr lang="en-US" sz="2200" dirty="0" err="1"/>
              <a:t>Za</a:t>
            </a:r>
            <a:r>
              <a:rPr lang="en-US" sz="2200" dirty="0"/>
              <a:t> mutable </a:t>
            </a:r>
            <a:r>
              <a:rPr lang="en-US" sz="2200" dirty="0" err="1"/>
              <a:t>objekte</a:t>
            </a:r>
            <a:r>
              <a:rPr lang="en-US" sz="2200" dirty="0"/>
              <a:t> reference </a:t>
            </a:r>
            <a:r>
              <a:rPr lang="en-US" sz="2200" dirty="0" err="1"/>
              <a:t>su</a:t>
            </a:r>
            <a:r>
              <a:rPr lang="en-US" sz="2200" dirty="0"/>
              <a:t> </a:t>
            </a:r>
            <a:r>
              <a:rPr lang="en-US" sz="2200" dirty="0" err="1"/>
              <a:t>ravnopravne</a:t>
            </a:r>
            <a:r>
              <a:rPr lang="en-US" sz="2200" dirty="0"/>
              <a:t>. </a:t>
            </a:r>
            <a:endParaRPr sz="2200" dirty="0"/>
          </a:p>
          <a:p>
            <a:pPr marL="342900" lvl="0" indent="-231140" algn="l" rtl="0">
              <a:lnSpc>
                <a:spcPct val="100000"/>
              </a:lnSpc>
              <a:spcBef>
                <a:spcPts val="440"/>
              </a:spcBef>
              <a:spcAft>
                <a:spcPts val="0"/>
              </a:spcAft>
              <a:buSzPts val="1760"/>
              <a:buNone/>
            </a:pPr>
            <a:endParaRPr sz="2200" dirty="0"/>
          </a:p>
          <a:p>
            <a:pPr marL="342900" lvl="0" indent="-231140" algn="l" rtl="0">
              <a:lnSpc>
                <a:spcPct val="100000"/>
              </a:lnSpc>
              <a:spcBef>
                <a:spcPts val="440"/>
              </a:spcBef>
              <a:spcAft>
                <a:spcPts val="0"/>
              </a:spcAft>
              <a:buSzPts val="1760"/>
              <a:buNone/>
            </a:pPr>
            <a:endParaRPr sz="2200" dirty="0"/>
          </a:p>
          <a:p>
            <a:pPr marL="342900" lvl="0" indent="-231140" algn="l" rtl="0">
              <a:lnSpc>
                <a:spcPct val="100000"/>
              </a:lnSpc>
              <a:spcBef>
                <a:spcPts val="440"/>
              </a:spcBef>
              <a:spcAft>
                <a:spcPts val="0"/>
              </a:spcAft>
              <a:buSzPts val="1760"/>
              <a:buNone/>
            </a:pPr>
            <a:endParaRPr lang="en-US" sz="2200" dirty="0"/>
          </a:p>
          <a:p>
            <a:pPr marL="342900" lvl="0" indent="-231140" algn="l" rtl="0">
              <a:lnSpc>
                <a:spcPct val="100000"/>
              </a:lnSpc>
              <a:spcBef>
                <a:spcPts val="440"/>
              </a:spcBef>
              <a:spcAft>
                <a:spcPts val="0"/>
              </a:spcAft>
              <a:buSzPts val="1760"/>
              <a:buNone/>
            </a:pPr>
            <a:endParaRPr lang="en-US" sz="2200" dirty="0"/>
          </a:p>
          <a:p>
            <a:pPr marL="342900" lvl="0" indent="-231140" algn="l" rtl="0">
              <a:lnSpc>
                <a:spcPct val="100000"/>
              </a:lnSpc>
              <a:spcBef>
                <a:spcPts val="440"/>
              </a:spcBef>
              <a:spcAft>
                <a:spcPts val="0"/>
              </a:spcAft>
              <a:buSzPts val="1760"/>
              <a:buNone/>
            </a:pPr>
            <a:endParaRPr sz="2200" dirty="0"/>
          </a:p>
          <a:p>
            <a:pPr marL="342900" lvl="0" indent="-342900" algn="l" rtl="0">
              <a:lnSpc>
                <a:spcPct val="100000"/>
              </a:lnSpc>
              <a:spcBef>
                <a:spcPts val="440"/>
              </a:spcBef>
              <a:spcAft>
                <a:spcPts val="0"/>
              </a:spcAft>
              <a:buSzPts val="1760"/>
              <a:buChar char="●"/>
            </a:pPr>
            <a:r>
              <a:rPr lang="en-US" sz="2200" dirty="0" err="1"/>
              <a:t>Kopija</a:t>
            </a:r>
            <a:r>
              <a:rPr lang="en-US" sz="2200" dirty="0"/>
              <a:t> mutable </a:t>
            </a:r>
            <a:r>
              <a:rPr lang="en-US" sz="2200" dirty="0" err="1"/>
              <a:t>objekta</a:t>
            </a:r>
            <a:r>
              <a:rPr lang="en-US" sz="2200" dirty="0"/>
              <a:t> (shallow copy – </a:t>
            </a:r>
            <a:r>
              <a:rPr lang="en-US" sz="2200" dirty="0" err="1"/>
              <a:t>postoji</a:t>
            </a:r>
            <a:r>
              <a:rPr lang="en-US" sz="2200" dirty="0"/>
              <a:t> </a:t>
            </a:r>
            <a:r>
              <a:rPr lang="en-US" sz="2200" dirty="0" err="1"/>
              <a:t>i</a:t>
            </a:r>
            <a:r>
              <a:rPr lang="en-US" sz="2200" dirty="0"/>
              <a:t> deep copy):</a:t>
            </a:r>
            <a:endParaRPr sz="2200" dirty="0"/>
          </a:p>
          <a:p>
            <a:pPr marL="342900" lvl="0" indent="-231140" algn="l" rtl="0">
              <a:lnSpc>
                <a:spcPct val="100000"/>
              </a:lnSpc>
              <a:spcBef>
                <a:spcPts val="440"/>
              </a:spcBef>
              <a:spcAft>
                <a:spcPts val="0"/>
              </a:spcAft>
              <a:buSzPts val="1760"/>
              <a:buNone/>
            </a:pPr>
            <a:endParaRPr sz="2200" dirty="0"/>
          </a:p>
          <a:p>
            <a:pPr marL="342900" lvl="0" indent="-342900" algn="l" rtl="0">
              <a:lnSpc>
                <a:spcPct val="100000"/>
              </a:lnSpc>
              <a:spcBef>
                <a:spcPts val="480"/>
              </a:spcBef>
              <a:spcAft>
                <a:spcPts val="0"/>
              </a:spcAft>
              <a:buSzPts val="1920"/>
              <a:buNone/>
            </a:pPr>
            <a:endParaRPr sz="2400" dirty="0"/>
          </a:p>
          <a:p>
            <a:pPr marL="342900" lvl="0" indent="-342900" algn="l" rtl="0">
              <a:lnSpc>
                <a:spcPct val="100000"/>
              </a:lnSpc>
              <a:spcBef>
                <a:spcPts val="480"/>
              </a:spcBef>
              <a:spcAft>
                <a:spcPts val="0"/>
              </a:spcAft>
              <a:buSzPts val="1920"/>
              <a:buNone/>
            </a:pPr>
            <a:endParaRPr sz="2400" dirty="0"/>
          </a:p>
        </p:txBody>
      </p:sp>
      <p:sp>
        <p:nvSpPr>
          <p:cNvPr id="2" name="Rectangle 1"/>
          <p:cNvSpPr>
            <a:spLocks noChangeArrowheads="1"/>
          </p:cNvSpPr>
          <p:nvPr/>
        </p:nvSpPr>
        <p:spPr bwMode="auto">
          <a:xfrm>
            <a:off x="1170276" y="4960429"/>
            <a:ext cx="2872509" cy="1631216"/>
          </a:xfrm>
          <a:prstGeom prst="rect">
            <a:avLst/>
          </a:prstGeom>
          <a:solidFill>
            <a:srgbClr val="FFFFFF"/>
          </a:solidFill>
          <a:ln w="9525">
            <a:solidFill>
              <a:schemeClr val="accent5">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JetBrains Mono"/>
              </a:rPr>
              <a:t>a = [</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2</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3</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4</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5</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b = </a:t>
            </a:r>
            <a:r>
              <a:rPr kumimoji="0" lang="en-US" altLang="en-US" sz="2000" b="0" i="0" u="none" strike="noStrike" cap="none" normalizeH="0" baseline="0" dirty="0">
                <a:ln>
                  <a:noFill/>
                </a:ln>
                <a:solidFill>
                  <a:srgbClr val="000080"/>
                </a:solidFill>
                <a:effectLst/>
                <a:latin typeface="JetBrains Mono"/>
              </a:rPr>
              <a:t>list</a:t>
            </a:r>
            <a:r>
              <a:rPr kumimoji="0" lang="en-US" altLang="en-US" sz="2000" b="0" i="0" u="none" strike="noStrike" cap="none" normalizeH="0" baseline="0" dirty="0">
                <a:ln>
                  <a:noFill/>
                </a:ln>
                <a:solidFill>
                  <a:srgbClr val="080808"/>
                </a:solidFill>
                <a:effectLst/>
                <a:latin typeface="JetBrains Mono"/>
              </a:rPr>
              <a:t>(a)</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b[</a:t>
            </a:r>
            <a:r>
              <a:rPr kumimoji="0" lang="en-US" altLang="en-US" sz="2000" b="0" i="0" u="none" strike="noStrike" cap="none" normalizeH="0" baseline="0" dirty="0">
                <a:ln>
                  <a:noFill/>
                </a:ln>
                <a:solidFill>
                  <a:srgbClr val="1750EB"/>
                </a:solidFill>
                <a:effectLst/>
                <a:latin typeface="JetBrains Mono"/>
              </a:rPr>
              <a:t>4</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a:ln>
                  <a:noFill/>
                </a:ln>
                <a:solidFill>
                  <a:srgbClr val="1750EB"/>
                </a:solidFill>
                <a:effectLst/>
                <a:latin typeface="JetBrains Mono"/>
              </a:rPr>
              <a:t>1000</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(b)</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171647" y="2613392"/>
            <a:ext cx="1967205" cy="16312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JetBrains Mono"/>
              </a:rPr>
              <a:t>a = [</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2</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3</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4</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5</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6</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b = a</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b[</a:t>
            </a:r>
            <a:r>
              <a:rPr kumimoji="0" lang="en-US" altLang="en-US" sz="2000" b="0" i="0" u="none" strike="noStrike" cap="none" normalizeH="0" baseline="0" dirty="0">
                <a:ln>
                  <a:noFill/>
                </a:ln>
                <a:solidFill>
                  <a:srgbClr val="1750EB"/>
                </a:solidFill>
                <a:effectLst/>
                <a:latin typeface="JetBrains Mono"/>
              </a:rPr>
              <a:t>4</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a:ln>
                  <a:noFill/>
                </a:ln>
                <a:solidFill>
                  <a:srgbClr val="1750EB"/>
                </a:solidFill>
                <a:effectLst/>
                <a:latin typeface="JetBrains Mono"/>
              </a:rPr>
              <a:t>1000</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(b)</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5"/>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13" name="Google Shape;313;p25"/>
          <p:cNvSpPr txBox="1">
            <a:spLocks noGrp="1"/>
          </p:cNvSpPr>
          <p:nvPr>
            <p:ph type="body" idx="1"/>
          </p:nvPr>
        </p:nvSpPr>
        <p:spPr>
          <a:xfrm>
            <a:off x="539552" y="1412776"/>
            <a:ext cx="7992888" cy="424847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a:t>First class </a:t>
            </a:r>
            <a:r>
              <a:rPr lang="en-US" b="1" dirty="0" err="1"/>
              <a:t>objekti</a:t>
            </a:r>
            <a:endParaRPr b="1" dirty="0"/>
          </a:p>
          <a:p>
            <a:pPr marL="342900" lvl="0" indent="-342900" algn="l" rtl="0">
              <a:lnSpc>
                <a:spcPct val="100000"/>
              </a:lnSpc>
              <a:spcBef>
                <a:spcPts val="480"/>
              </a:spcBef>
              <a:spcAft>
                <a:spcPts val="0"/>
              </a:spcAft>
              <a:buSzPts val="1920"/>
              <a:buChar char="●"/>
            </a:pPr>
            <a:r>
              <a:rPr lang="en-US" sz="2400" dirty="0"/>
              <a:t>Svi </a:t>
            </a:r>
            <a:r>
              <a:rPr lang="en-US" sz="2400" dirty="0" err="1"/>
              <a:t>objekti</a:t>
            </a:r>
            <a:r>
              <a:rPr lang="en-US" sz="2400" dirty="0"/>
              <a:t> u </a:t>
            </a:r>
            <a:r>
              <a:rPr lang="en-US" sz="2400" dirty="0" err="1"/>
              <a:t>Pythonu</a:t>
            </a:r>
            <a:r>
              <a:rPr lang="en-US" sz="2400" dirty="0"/>
              <a:t> </a:t>
            </a:r>
            <a:r>
              <a:rPr lang="en-US" sz="2400" dirty="0" err="1"/>
              <a:t>su</a:t>
            </a:r>
            <a:r>
              <a:rPr lang="en-US" sz="2400" dirty="0"/>
              <a:t> "</a:t>
            </a:r>
            <a:r>
              <a:rPr lang="en-US" sz="2400" dirty="0" err="1"/>
              <a:t>gradjani</a:t>
            </a:r>
            <a:r>
              <a:rPr lang="en-US" sz="2400" dirty="0"/>
              <a:t> </a:t>
            </a:r>
            <a:r>
              <a:rPr lang="en-US" sz="2400" dirty="0" err="1"/>
              <a:t>prve</a:t>
            </a:r>
            <a:r>
              <a:rPr lang="en-US" sz="2400" dirty="0"/>
              <a:t> </a:t>
            </a:r>
            <a:r>
              <a:rPr lang="en-US" sz="2400" dirty="0" err="1"/>
              <a:t>klase</a:t>
            </a:r>
            <a:r>
              <a:rPr lang="en-US" sz="2400" dirty="0"/>
              <a:t>" </a:t>
            </a:r>
            <a:endParaRPr dirty="0"/>
          </a:p>
          <a:p>
            <a:pPr marL="342900" lvl="0" indent="-342900" algn="l" rtl="0">
              <a:lnSpc>
                <a:spcPct val="100000"/>
              </a:lnSpc>
              <a:spcBef>
                <a:spcPts val="480"/>
              </a:spcBef>
              <a:spcAft>
                <a:spcPts val="0"/>
              </a:spcAft>
              <a:buSzPts val="1920"/>
              <a:buChar char="●"/>
            </a:pPr>
            <a:r>
              <a:rPr lang="en-US" sz="2400" dirty="0"/>
              <a:t>To </a:t>
            </a:r>
            <a:r>
              <a:rPr lang="en-US" sz="2400" dirty="0" err="1"/>
              <a:t>znači</a:t>
            </a:r>
            <a:r>
              <a:rPr lang="en-US" sz="2400" dirty="0"/>
              <a:t> da </a:t>
            </a:r>
            <a:r>
              <a:rPr lang="en-US" sz="2400" dirty="0" err="1"/>
              <a:t>su</a:t>
            </a:r>
            <a:r>
              <a:rPr lang="en-US" sz="2400" dirty="0"/>
              <a:t> </a:t>
            </a:r>
            <a:r>
              <a:rPr lang="en-US" sz="2400" dirty="0" err="1"/>
              <a:t>svi</a:t>
            </a:r>
            <a:r>
              <a:rPr lang="en-US" sz="2400" dirty="0"/>
              <a:t> </a:t>
            </a:r>
            <a:r>
              <a:rPr lang="en-US" sz="2400" dirty="0" err="1"/>
              <a:t>objekti</a:t>
            </a:r>
            <a:r>
              <a:rPr lang="en-US" sz="2400" dirty="0"/>
              <a:t> koji </a:t>
            </a:r>
            <a:r>
              <a:rPr lang="en-US" sz="2400" dirty="0" err="1"/>
              <a:t>imaju</a:t>
            </a:r>
            <a:r>
              <a:rPr lang="en-US" sz="2400" dirty="0"/>
              <a:t> </a:t>
            </a:r>
            <a:r>
              <a:rPr lang="en-US" sz="2400" dirty="0" err="1"/>
              <a:t>identifikator</a:t>
            </a:r>
            <a:r>
              <a:rPr lang="en-US" sz="2400" dirty="0"/>
              <a:t> </a:t>
            </a:r>
            <a:r>
              <a:rPr lang="en-US" sz="2400" dirty="0" err="1"/>
              <a:t>jednakog</a:t>
            </a:r>
            <a:r>
              <a:rPr lang="en-US" sz="2400" dirty="0"/>
              <a:t> </a:t>
            </a:r>
            <a:r>
              <a:rPr lang="en-US" sz="2400" dirty="0" err="1"/>
              <a:t>statusa</a:t>
            </a:r>
            <a:r>
              <a:rPr lang="en-US" sz="2400" dirty="0"/>
              <a:t> </a:t>
            </a:r>
            <a:endParaRPr dirty="0"/>
          </a:p>
          <a:p>
            <a:pPr marL="342900" lvl="0" indent="-342900" algn="l" rtl="0">
              <a:lnSpc>
                <a:spcPct val="100000"/>
              </a:lnSpc>
              <a:spcBef>
                <a:spcPts val="480"/>
              </a:spcBef>
              <a:spcAft>
                <a:spcPts val="0"/>
              </a:spcAft>
              <a:buSzPts val="1920"/>
              <a:buChar char="●"/>
            </a:pPr>
            <a:r>
              <a:rPr lang="en-US" sz="2400" dirty="0" err="1"/>
              <a:t>Jasnije</a:t>
            </a:r>
            <a:r>
              <a:rPr lang="en-US" sz="2400" dirty="0"/>
              <a:t> </a:t>
            </a:r>
            <a:r>
              <a:rPr lang="en-US" sz="2400" dirty="0" err="1"/>
              <a:t>na</a:t>
            </a:r>
            <a:r>
              <a:rPr lang="en-US" sz="2400" dirty="0"/>
              <a:t> </a:t>
            </a:r>
            <a:r>
              <a:rPr lang="en-US" sz="2400" dirty="0" err="1"/>
              <a:t>primjeru</a:t>
            </a:r>
            <a:r>
              <a:rPr lang="en-US" sz="2400" dirty="0"/>
              <a:t>: </a:t>
            </a:r>
            <a:endParaRPr dirty="0"/>
          </a:p>
          <a:p>
            <a:pPr marL="342900" lvl="0" indent="-342900" algn="l" rtl="0">
              <a:lnSpc>
                <a:spcPct val="100000"/>
              </a:lnSpc>
              <a:spcBef>
                <a:spcPts val="480"/>
              </a:spcBef>
              <a:spcAft>
                <a:spcPts val="0"/>
              </a:spcAft>
              <a:buSzPts val="1920"/>
              <a:buNone/>
            </a:pPr>
            <a:endParaRPr sz="2400" dirty="0"/>
          </a:p>
        </p:txBody>
      </p:sp>
      <p:sp>
        <p:nvSpPr>
          <p:cNvPr id="2" name="Rectangle 1"/>
          <p:cNvSpPr>
            <a:spLocks noChangeArrowheads="1"/>
          </p:cNvSpPr>
          <p:nvPr/>
        </p:nvSpPr>
        <p:spPr bwMode="auto">
          <a:xfrm>
            <a:off x="655781" y="3760191"/>
            <a:ext cx="3988592" cy="132343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a:ln>
                  <a:noFill/>
                </a:ln>
                <a:solidFill>
                  <a:srgbClr val="080808"/>
                </a:solidFill>
                <a:effectLst/>
                <a:latin typeface="JetBrains Mono"/>
              </a:rPr>
              <a:t>math</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l = [</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2</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3</a:t>
            </a:r>
            <a:r>
              <a:rPr kumimoji="0" lang="en-US" altLang="en-US" sz="2000" b="0" i="0" u="none" strike="noStrike" cap="none" normalizeH="0" baseline="0" dirty="0">
                <a:ln>
                  <a:noFill/>
                </a:ln>
                <a:solidFill>
                  <a:srgbClr val="080808"/>
                </a:solidFill>
                <a:effectLst/>
                <a:latin typeface="JetBrains Mono"/>
              </a:rPr>
              <a:t>,math, </a:t>
            </a:r>
            <a:r>
              <a:rPr kumimoji="0" lang="en-US" altLang="en-US" sz="2000" b="0" i="0" u="none" strike="noStrike" cap="none" normalizeH="0" baseline="0" dirty="0">
                <a:ln>
                  <a:noFill/>
                </a:ln>
                <a:solidFill>
                  <a:srgbClr val="067D17"/>
                </a:solidFill>
                <a:effectLst/>
                <a:latin typeface="JetBrains Mono"/>
              </a:rPr>
              <a:t>"qwerty"</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err="1">
                <a:ln>
                  <a:noFill/>
                </a:ln>
                <a:solidFill>
                  <a:srgbClr val="080808"/>
                </a:solidFill>
                <a:effectLst/>
                <a:latin typeface="JetBrains Mono"/>
              </a:rPr>
              <a:t>math.sqrt</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err="1">
                <a:ln>
                  <a:noFill/>
                </a:ln>
                <a:solidFill>
                  <a:srgbClr val="080808"/>
                </a:solidFill>
                <a:effectLst/>
                <a:latin typeface="JetBrains Mono"/>
              </a:rPr>
              <a:t>kvadratni_korijen</a:t>
            </a:r>
            <a:r>
              <a:rPr kumimoji="0" lang="en-US" altLang="en-US" sz="2000" b="0" i="0" u="none" strike="noStrike" cap="none" normalizeH="0" baseline="0" dirty="0">
                <a:ln>
                  <a:noFill/>
                </a:ln>
                <a:solidFill>
                  <a:srgbClr val="080808"/>
                </a:solidFill>
                <a:effectLst/>
                <a:latin typeface="JetBrains Mono"/>
              </a:rPr>
              <a:t> = l[</a:t>
            </a:r>
            <a:r>
              <a:rPr kumimoji="0" lang="en-US" altLang="en-US" sz="2000" b="0" i="0" u="none" strike="noStrike" cap="none" normalizeH="0" baseline="0" dirty="0">
                <a:ln>
                  <a:noFill/>
                </a:ln>
                <a:solidFill>
                  <a:srgbClr val="1750EB"/>
                </a:solidFill>
                <a:effectLst/>
                <a:latin typeface="JetBrains Mono"/>
              </a:rPr>
              <a:t>5</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kvadratni_korijen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9</a:t>
            </a: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55D8-2D66-F723-79A6-AD2177540D13}"/>
              </a:ext>
            </a:extLst>
          </p:cNvPr>
          <p:cNvSpPr>
            <a:spLocks noGrp="1"/>
          </p:cNvSpPr>
          <p:nvPr>
            <p:ph type="title"/>
          </p:nvPr>
        </p:nvSpPr>
        <p:spPr/>
        <p:txBody>
          <a:bodyPr/>
          <a:lstStyle/>
          <a:p>
            <a:r>
              <a:rPr lang="en-US" dirty="0" err="1"/>
              <a:t>Zadaci</a:t>
            </a:r>
            <a:r>
              <a:rPr lang="en-US" dirty="0"/>
              <a:t> 1.</a:t>
            </a:r>
            <a:endParaRPr lang="sr-Latn-RS" dirty="0"/>
          </a:p>
        </p:txBody>
      </p:sp>
      <p:sp>
        <p:nvSpPr>
          <p:cNvPr id="3" name="Text Placeholder 2">
            <a:extLst>
              <a:ext uri="{FF2B5EF4-FFF2-40B4-BE49-F238E27FC236}">
                <a16:creationId xmlns:a16="http://schemas.microsoft.com/office/drawing/2014/main" id="{BF082E94-7FC0-F691-12AD-EEFE81F70CFB}"/>
              </a:ext>
            </a:extLst>
          </p:cNvPr>
          <p:cNvSpPr>
            <a:spLocks noGrp="1"/>
          </p:cNvSpPr>
          <p:nvPr>
            <p:ph type="body" idx="1"/>
          </p:nvPr>
        </p:nvSpPr>
        <p:spPr/>
        <p:txBody>
          <a:bodyPr/>
          <a:lstStyle/>
          <a:p>
            <a:r>
              <a:rPr lang="en-US" dirty="0" err="1"/>
              <a:t>Napraviti</a:t>
            </a:r>
            <a:r>
              <a:rPr lang="en-US" dirty="0"/>
              <a:t> </a:t>
            </a:r>
            <a:r>
              <a:rPr lang="sr-Latn-RS" dirty="0"/>
              <a:t>program</a:t>
            </a:r>
            <a:r>
              <a:rPr lang="en-US" dirty="0"/>
              <a:t> </a:t>
            </a:r>
            <a:r>
              <a:rPr lang="en-US" dirty="0" err="1"/>
              <a:t>koja</a:t>
            </a:r>
            <a:r>
              <a:rPr lang="en-US" dirty="0"/>
              <a:t> za </a:t>
            </a:r>
            <a:r>
              <a:rPr lang="en-US" dirty="0" err="1"/>
              <a:t>unesenu</a:t>
            </a:r>
            <a:r>
              <a:rPr lang="en-US" dirty="0"/>
              <a:t> </a:t>
            </a:r>
            <a:r>
              <a:rPr lang="en-US" dirty="0" err="1"/>
              <a:t>listu</a:t>
            </a:r>
            <a:r>
              <a:rPr lang="en-US" dirty="0"/>
              <a:t> </a:t>
            </a:r>
            <a:r>
              <a:rPr lang="en-US" dirty="0" err="1"/>
              <a:t>kreira</a:t>
            </a:r>
            <a:r>
              <a:rPr lang="en-US" dirty="0"/>
              <a:t> </a:t>
            </a:r>
            <a:r>
              <a:rPr lang="en-US" dirty="0" err="1"/>
              <a:t>novu</a:t>
            </a:r>
            <a:r>
              <a:rPr lang="en-US" dirty="0"/>
              <a:t> list</a:t>
            </a:r>
            <a:r>
              <a:rPr lang="sr-Latn-RS" dirty="0"/>
              <a:t>u</a:t>
            </a:r>
            <a:r>
              <a:rPr lang="en-US" dirty="0"/>
              <a:t> bez </a:t>
            </a:r>
            <a:r>
              <a:rPr lang="en-US" dirty="0" err="1"/>
              <a:t>duplih</a:t>
            </a:r>
            <a:r>
              <a:rPr lang="en-US" dirty="0"/>
              <a:t> </a:t>
            </a:r>
            <a:r>
              <a:rPr lang="sr-Latn-RS" dirty="0"/>
              <a:t>članova</a:t>
            </a:r>
            <a:endParaRPr lang="en-US" dirty="0"/>
          </a:p>
          <a:p>
            <a:r>
              <a:rPr lang="en-US" dirty="0" err="1"/>
              <a:t>Napraviti</a:t>
            </a:r>
            <a:r>
              <a:rPr lang="en-US" dirty="0"/>
              <a:t> program koji od </a:t>
            </a:r>
            <a:r>
              <a:rPr lang="en-US" dirty="0" err="1"/>
              <a:t>unesenog</a:t>
            </a:r>
            <a:r>
              <a:rPr lang="en-US" dirty="0"/>
              <a:t> </a:t>
            </a:r>
            <a:r>
              <a:rPr lang="en-US" dirty="0" err="1"/>
              <a:t>skupa</a:t>
            </a:r>
            <a:r>
              <a:rPr lang="en-US" dirty="0"/>
              <a:t> </a:t>
            </a:r>
            <a:r>
              <a:rPr lang="en-US" dirty="0" err="1"/>
              <a:t>pravi</a:t>
            </a:r>
            <a:r>
              <a:rPr lang="en-US" dirty="0"/>
              <a:t> </a:t>
            </a:r>
            <a:r>
              <a:rPr lang="en-US" dirty="0" err="1"/>
              <a:t>dva</a:t>
            </a:r>
            <a:r>
              <a:rPr lang="en-US" dirty="0"/>
              <a:t> </a:t>
            </a:r>
            <a:r>
              <a:rPr lang="en-US" dirty="0" err="1"/>
              <a:t>skupa</a:t>
            </a:r>
            <a:r>
              <a:rPr lang="en-US" dirty="0"/>
              <a:t>, </a:t>
            </a:r>
            <a:r>
              <a:rPr lang="en-US" dirty="0" err="1"/>
              <a:t>jedan</a:t>
            </a:r>
            <a:r>
              <a:rPr lang="en-US" dirty="0"/>
              <a:t> koji </a:t>
            </a:r>
            <a:r>
              <a:rPr lang="en-US" dirty="0" err="1"/>
              <a:t>sadrzi</a:t>
            </a:r>
            <a:r>
              <a:rPr lang="en-US" dirty="0"/>
              <a:t> </a:t>
            </a:r>
            <a:r>
              <a:rPr lang="en-US" dirty="0" err="1"/>
              <a:t>samo</a:t>
            </a:r>
            <a:r>
              <a:rPr lang="en-US" dirty="0"/>
              <a:t> </a:t>
            </a:r>
            <a:r>
              <a:rPr lang="en-US" dirty="0" err="1"/>
              <a:t>brojeve</a:t>
            </a:r>
            <a:r>
              <a:rPr lang="en-US" dirty="0"/>
              <a:t> I </a:t>
            </a:r>
            <a:r>
              <a:rPr lang="en-US" dirty="0" err="1"/>
              <a:t>drugi</a:t>
            </a:r>
            <a:r>
              <a:rPr lang="en-US" dirty="0"/>
              <a:t> koji </a:t>
            </a:r>
            <a:r>
              <a:rPr lang="en-US" dirty="0" err="1"/>
              <a:t>sadr</a:t>
            </a:r>
            <a:r>
              <a:rPr lang="sr-Latn-RS" dirty="0"/>
              <a:t>ži sve druge tipove podataka</a:t>
            </a:r>
          </a:p>
          <a:p>
            <a:r>
              <a:rPr lang="sr-Latn-RS" dirty="0"/>
              <a:t>Napraviti program koji za uneseni riječnik, pravi novi rječnik, čije su vrijednosti ključevi, a ključevi vrijednosti</a:t>
            </a:r>
          </a:p>
          <a:p>
            <a:r>
              <a:rPr lang="sr-Latn-RS" dirty="0"/>
              <a:t>Napraviti program koji uneseni riječnik dijeli na skup ključeva i na listu vrijednosti</a:t>
            </a:r>
          </a:p>
          <a:p>
            <a:endParaRPr lang="sr-Latn-RS" dirty="0"/>
          </a:p>
        </p:txBody>
      </p:sp>
    </p:spTree>
    <p:extLst>
      <p:ext uri="{BB962C8B-B14F-4D97-AF65-F5344CB8AC3E}">
        <p14:creationId xmlns:p14="http://schemas.microsoft.com/office/powerpoint/2010/main" val="530749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20" name="Google Shape;320;p26"/>
          <p:cNvSpPr txBox="1">
            <a:spLocks noGrp="1"/>
          </p:cNvSpPr>
          <p:nvPr>
            <p:ph type="body" idx="1"/>
          </p:nvPr>
        </p:nvSpPr>
        <p:spPr>
          <a:xfrm>
            <a:off x="539552" y="2348880"/>
            <a:ext cx="7704856" cy="3417243"/>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560"/>
              <a:buNone/>
            </a:pPr>
            <a:r>
              <a:rPr lang="en-US" sz="3200" b="1">
                <a:latin typeface="Arial"/>
                <a:ea typeface="Arial"/>
                <a:cs typeface="Arial"/>
                <a:sym typeface="Arial"/>
              </a:rPr>
              <a:t>Operatori i izrazi:</a:t>
            </a:r>
            <a:endParaRPr/>
          </a:p>
          <a:p>
            <a:pPr marL="342900" lvl="0" indent="-342900" algn="ctr" rtl="0">
              <a:lnSpc>
                <a:spcPct val="100000"/>
              </a:lnSpc>
              <a:spcBef>
                <a:spcPts val="640"/>
              </a:spcBef>
              <a:spcAft>
                <a:spcPts val="0"/>
              </a:spcAft>
              <a:buSzPts val="2560"/>
              <a:buNone/>
            </a:pPr>
            <a:r>
              <a:rPr lang="en-US" sz="3200" b="1" i="1"/>
              <a:t>Operacije nad brojevima, sekvencama, stringovima                </a:t>
            </a:r>
            <a:endParaRPr sz="3200" b="1"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Popularnost programskih jezika II</a:t>
            </a:r>
            <a:endParaRPr/>
          </a:p>
        </p:txBody>
      </p:sp>
      <p:pic>
        <p:nvPicPr>
          <p:cNvPr id="159" name="Google Shape;159;p3"/>
          <p:cNvPicPr preferRelativeResize="0">
            <a:picLocks noGrp="1"/>
          </p:cNvPicPr>
          <p:nvPr>
            <p:ph type="body" idx="1"/>
          </p:nvPr>
        </p:nvPicPr>
        <p:blipFill rotWithShape="1">
          <a:blip r:embed="rId3">
            <a:alphaModFix/>
          </a:blip>
          <a:srcRect/>
          <a:stretch/>
        </p:blipFill>
        <p:spPr>
          <a:xfrm>
            <a:off x="1146500" y="1340768"/>
            <a:ext cx="6942993" cy="511256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26" name="Google Shape;326;p27"/>
          <p:cNvSpPr txBox="1">
            <a:spLocks noGrp="1"/>
          </p:cNvSpPr>
          <p:nvPr>
            <p:ph type="body" idx="1"/>
          </p:nvPr>
        </p:nvSpPr>
        <p:spPr>
          <a:xfrm>
            <a:off x="539552" y="908720"/>
            <a:ext cx="8064896" cy="489654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Operacije</a:t>
            </a:r>
            <a:r>
              <a:rPr lang="en-US" b="1" dirty="0"/>
              <a:t> </a:t>
            </a:r>
            <a:r>
              <a:rPr lang="en-US" b="1" dirty="0" err="1"/>
              <a:t>nad</a:t>
            </a:r>
            <a:r>
              <a:rPr lang="en-US" b="1" dirty="0"/>
              <a:t> </a:t>
            </a:r>
            <a:r>
              <a:rPr lang="en-US" b="1" dirty="0" err="1"/>
              <a:t>brojevima</a:t>
            </a:r>
            <a:endParaRPr b="1" dirty="0"/>
          </a:p>
          <a:p>
            <a:pPr marL="342900" lvl="0" indent="-342900" algn="l" rtl="0">
              <a:lnSpc>
                <a:spcPct val="100000"/>
              </a:lnSpc>
              <a:spcBef>
                <a:spcPts val="480"/>
              </a:spcBef>
              <a:spcAft>
                <a:spcPts val="0"/>
              </a:spcAft>
              <a:buSzPts val="1920"/>
              <a:buChar char="●"/>
            </a:pPr>
            <a:r>
              <a:rPr lang="en-US" sz="2400" dirty="0" err="1"/>
              <a:t>Standardni</a:t>
            </a:r>
            <a:r>
              <a:rPr lang="en-US" sz="2400" dirty="0"/>
              <a:t> </a:t>
            </a:r>
            <a:r>
              <a:rPr lang="en-US" sz="2400" dirty="0" err="1"/>
              <a:t>operatori</a:t>
            </a:r>
            <a:r>
              <a:rPr lang="en-US" sz="2400" dirty="0"/>
              <a:t> se </a:t>
            </a:r>
            <a:r>
              <a:rPr lang="en-US" sz="2400" dirty="0" err="1"/>
              <a:t>ponašaju</a:t>
            </a:r>
            <a:r>
              <a:rPr lang="en-US" sz="2400" dirty="0"/>
              <a:t> </a:t>
            </a:r>
            <a:r>
              <a:rPr lang="en-US" sz="2400" dirty="0" err="1"/>
              <a:t>očekivano</a:t>
            </a:r>
            <a:r>
              <a:rPr lang="en-US" sz="2400" dirty="0"/>
              <a:t>:</a:t>
            </a:r>
            <a:endParaRPr dirty="0"/>
          </a:p>
          <a:p>
            <a:pPr marL="742950" lvl="1" indent="-285750" algn="l" rtl="0">
              <a:lnSpc>
                <a:spcPct val="100000"/>
              </a:lnSpc>
              <a:spcBef>
                <a:spcPts val="480"/>
              </a:spcBef>
              <a:spcAft>
                <a:spcPts val="0"/>
              </a:spcAft>
              <a:buSzPts val="1920"/>
              <a:buChar char="●"/>
            </a:pPr>
            <a:r>
              <a:rPr lang="en-US" sz="2400" i="1" dirty="0"/>
              <a:t>+, -, /, *, %</a:t>
            </a:r>
            <a:endParaRPr dirty="0"/>
          </a:p>
          <a:p>
            <a:pPr marL="342900" lvl="0" indent="-342900" algn="l" rtl="0">
              <a:lnSpc>
                <a:spcPct val="100000"/>
              </a:lnSpc>
              <a:spcBef>
                <a:spcPts val="480"/>
              </a:spcBef>
              <a:spcAft>
                <a:spcPts val="0"/>
              </a:spcAft>
              <a:buSzPts val="1920"/>
              <a:buChar char="●"/>
            </a:pPr>
            <a:r>
              <a:rPr lang="en-US" sz="2400" dirty="0"/>
              <a:t>"</a:t>
            </a:r>
            <a:r>
              <a:rPr lang="en-US" sz="2400" dirty="0" err="1"/>
              <a:t>Specijalni</a:t>
            </a:r>
            <a:r>
              <a:rPr lang="en-US" sz="2400" dirty="0"/>
              <a:t> </a:t>
            </a:r>
            <a:r>
              <a:rPr lang="en-US" sz="2400" dirty="0" err="1"/>
              <a:t>operatori</a:t>
            </a:r>
            <a:r>
              <a:rPr lang="en-US" sz="2400" dirty="0"/>
              <a:t>" u </a:t>
            </a:r>
            <a:r>
              <a:rPr lang="en-US" sz="2400" dirty="0" err="1"/>
              <a:t>Pythonu</a:t>
            </a:r>
            <a:r>
              <a:rPr lang="en-US" sz="2400" dirty="0"/>
              <a:t> </a:t>
            </a:r>
            <a:endParaRPr dirty="0"/>
          </a:p>
          <a:p>
            <a:pPr marL="742950" lvl="1" indent="-285750" algn="l" rtl="0">
              <a:lnSpc>
                <a:spcPct val="100000"/>
              </a:lnSpc>
              <a:spcBef>
                <a:spcPts val="480"/>
              </a:spcBef>
              <a:spcAft>
                <a:spcPts val="0"/>
              </a:spcAft>
              <a:buSzPts val="1920"/>
              <a:buChar char="●"/>
            </a:pPr>
            <a:r>
              <a:rPr lang="en-US" sz="2400" i="1" dirty="0"/>
              <a:t>//, **</a:t>
            </a:r>
            <a:endParaRPr dirty="0"/>
          </a:p>
          <a:p>
            <a:pPr marL="342900" lvl="0" indent="-342900" algn="l" rtl="0">
              <a:lnSpc>
                <a:spcPct val="100000"/>
              </a:lnSpc>
              <a:spcBef>
                <a:spcPts val="480"/>
              </a:spcBef>
              <a:spcAft>
                <a:spcPts val="0"/>
              </a:spcAft>
              <a:buSzPts val="1920"/>
              <a:buChar char="●"/>
            </a:pPr>
            <a:r>
              <a:rPr lang="en-US" sz="2400" dirty="0"/>
              <a:t>Bitwise </a:t>
            </a:r>
            <a:r>
              <a:rPr lang="en-US" sz="2400" dirty="0" err="1"/>
              <a:t>operatori</a:t>
            </a:r>
            <a:r>
              <a:rPr lang="en-US" sz="2400" dirty="0"/>
              <a:t> </a:t>
            </a:r>
            <a:endParaRPr dirty="0"/>
          </a:p>
          <a:p>
            <a:pPr marL="742950" lvl="1" indent="-285750" algn="l" rtl="0">
              <a:lnSpc>
                <a:spcPct val="100000"/>
              </a:lnSpc>
              <a:spcBef>
                <a:spcPts val="480"/>
              </a:spcBef>
              <a:spcAft>
                <a:spcPts val="0"/>
              </a:spcAft>
              <a:buSzPts val="1920"/>
              <a:buChar char="●"/>
            </a:pPr>
            <a:r>
              <a:rPr lang="en-US" sz="2400" i="1" dirty="0"/>
              <a:t>&lt;&lt;, &gt;&gt;, &amp;, |, ^, ~</a:t>
            </a:r>
            <a:endParaRPr dirty="0"/>
          </a:p>
          <a:p>
            <a:pPr marL="342900" lvl="0" indent="-342900" algn="l" rtl="0">
              <a:lnSpc>
                <a:spcPct val="100000"/>
              </a:lnSpc>
              <a:spcBef>
                <a:spcPts val="480"/>
              </a:spcBef>
              <a:spcAft>
                <a:spcPts val="0"/>
              </a:spcAft>
              <a:buSzPts val="1920"/>
              <a:buChar char="●"/>
            </a:pPr>
            <a:r>
              <a:rPr lang="en-US" sz="2400" dirty="0" err="1"/>
              <a:t>Obratiti</a:t>
            </a:r>
            <a:r>
              <a:rPr lang="en-US" sz="2400" dirty="0"/>
              <a:t> </a:t>
            </a:r>
            <a:r>
              <a:rPr lang="en-US" sz="2400" dirty="0" err="1"/>
              <a:t>pažnju</a:t>
            </a:r>
            <a:r>
              <a:rPr lang="en-US" sz="2400" dirty="0"/>
              <a:t> da </a:t>
            </a:r>
            <a:r>
              <a:rPr lang="en-US" sz="2400" dirty="0" err="1"/>
              <a:t>su</a:t>
            </a:r>
            <a:r>
              <a:rPr lang="en-US" sz="2400" dirty="0"/>
              <a:t> </a:t>
            </a:r>
            <a:r>
              <a:rPr lang="en-US" sz="2400" dirty="0" err="1"/>
              <a:t>integeri</a:t>
            </a:r>
            <a:r>
              <a:rPr lang="en-US" sz="2400" dirty="0"/>
              <a:t> u </a:t>
            </a:r>
            <a:r>
              <a:rPr lang="en-US" sz="2400" dirty="0" err="1"/>
              <a:t>pythonu</a:t>
            </a:r>
            <a:r>
              <a:rPr lang="en-US" sz="2400" dirty="0"/>
              <a:t> "</a:t>
            </a:r>
            <a:r>
              <a:rPr lang="en-US" sz="2400" dirty="0" err="1"/>
              <a:t>beskonačni</a:t>
            </a:r>
            <a:r>
              <a:rPr lang="en-US" sz="2400" dirty="0"/>
              <a:t>"</a:t>
            </a:r>
            <a:endParaRPr dirty="0"/>
          </a:p>
          <a:p>
            <a:pPr marL="342900" lvl="0" indent="-342900" algn="l" rtl="0">
              <a:lnSpc>
                <a:spcPct val="100000"/>
              </a:lnSpc>
              <a:spcBef>
                <a:spcPts val="480"/>
              </a:spcBef>
              <a:spcAft>
                <a:spcPts val="0"/>
              </a:spcAft>
              <a:buSzPts val="1920"/>
              <a:buChar char="●"/>
            </a:pPr>
            <a:r>
              <a:rPr lang="en-US" sz="2400" dirty="0" err="1"/>
              <a:t>Ako</a:t>
            </a:r>
            <a:r>
              <a:rPr lang="en-US" sz="2400" dirty="0"/>
              <a:t> je </a:t>
            </a:r>
            <a:r>
              <a:rPr lang="en-US" sz="2400" dirty="0" err="1"/>
              <a:t>potrebno</a:t>
            </a:r>
            <a:r>
              <a:rPr lang="en-US" sz="2400" dirty="0"/>
              <a:t> </a:t>
            </a:r>
            <a:r>
              <a:rPr lang="en-US" sz="2400" dirty="0" err="1"/>
              <a:t>rukovanje</a:t>
            </a:r>
            <a:r>
              <a:rPr lang="en-US" sz="2400" dirty="0"/>
              <a:t> "native" </a:t>
            </a:r>
            <a:r>
              <a:rPr lang="en-US" sz="2400" dirty="0" err="1"/>
              <a:t>vrijednostima</a:t>
            </a:r>
            <a:r>
              <a:rPr lang="en-US" sz="2400" dirty="0"/>
              <a:t>, </a:t>
            </a:r>
            <a:r>
              <a:rPr lang="en-US" sz="2400" dirty="0" err="1"/>
              <a:t>koristiti</a:t>
            </a:r>
            <a:r>
              <a:rPr lang="en-US" sz="2400" dirty="0"/>
              <a:t> </a:t>
            </a:r>
            <a:r>
              <a:rPr lang="en-US" sz="2400" i="1" dirty="0"/>
              <a:t>struct </a:t>
            </a:r>
            <a:endParaRPr dirty="0"/>
          </a:p>
          <a:p>
            <a:pPr marL="342900" lvl="0" indent="-342900" algn="l" rtl="0">
              <a:lnSpc>
                <a:spcPct val="100000"/>
              </a:lnSpc>
              <a:spcBef>
                <a:spcPts val="480"/>
              </a:spcBef>
              <a:spcAft>
                <a:spcPts val="0"/>
              </a:spcAft>
              <a:buSzPts val="1920"/>
              <a:buChar char="●"/>
            </a:pPr>
            <a:r>
              <a:rPr lang="en-US" sz="2400" dirty="0" err="1"/>
              <a:t>Ugradjene</a:t>
            </a:r>
            <a:r>
              <a:rPr lang="en-US" sz="2400" dirty="0"/>
              <a:t> </a:t>
            </a:r>
            <a:r>
              <a:rPr lang="en-US" sz="2400" dirty="0" err="1"/>
              <a:t>funkcije</a:t>
            </a:r>
            <a:r>
              <a:rPr lang="en-US" sz="2400" dirty="0"/>
              <a:t>: a</a:t>
            </a:r>
            <a:r>
              <a:rPr lang="en-US" sz="2400" i="1" dirty="0"/>
              <a:t>bs(), </a:t>
            </a:r>
            <a:r>
              <a:rPr lang="en-US" sz="2400" i="1" dirty="0" err="1"/>
              <a:t>divmod</a:t>
            </a:r>
            <a:r>
              <a:rPr lang="en-US" sz="2400" i="1" dirty="0"/>
              <a:t>(), pow(), round()</a:t>
            </a:r>
            <a:endParaRPr dirty="0"/>
          </a:p>
          <a:p>
            <a:pPr marL="342900" lvl="0" indent="-342900" algn="l" rtl="0">
              <a:lnSpc>
                <a:spcPct val="100000"/>
              </a:lnSpc>
              <a:spcBef>
                <a:spcPts val="480"/>
              </a:spcBef>
              <a:spcAft>
                <a:spcPts val="0"/>
              </a:spcAft>
              <a:buSzPts val="1920"/>
              <a:buChar char="●"/>
            </a:pPr>
            <a:r>
              <a:rPr lang="en-US" sz="2400" dirty="0" err="1"/>
              <a:t>Uobičajene</a:t>
            </a:r>
            <a:r>
              <a:rPr lang="en-US" sz="2400" dirty="0"/>
              <a:t> </a:t>
            </a:r>
            <a:r>
              <a:rPr lang="en-US" sz="2400" dirty="0" err="1"/>
              <a:t>operacije</a:t>
            </a:r>
            <a:r>
              <a:rPr lang="en-US" sz="2400" dirty="0"/>
              <a:t> </a:t>
            </a:r>
            <a:r>
              <a:rPr lang="en-US" sz="2400" dirty="0" err="1"/>
              <a:t>poredjenja</a:t>
            </a:r>
            <a:r>
              <a:rPr lang="en-US" sz="2400" dirty="0"/>
              <a:t> </a:t>
            </a:r>
            <a:endParaRPr dirty="0"/>
          </a:p>
          <a:p>
            <a:pPr marL="742950" lvl="1" indent="-285750" algn="l" rtl="0">
              <a:lnSpc>
                <a:spcPct val="100000"/>
              </a:lnSpc>
              <a:spcBef>
                <a:spcPts val="480"/>
              </a:spcBef>
              <a:spcAft>
                <a:spcPts val="0"/>
              </a:spcAft>
              <a:buSzPts val="1920"/>
              <a:buChar char="●"/>
            </a:pPr>
            <a:r>
              <a:rPr lang="en-US" sz="2400" i="1" dirty="0"/>
              <a:t>&lt;, &lt;=, &gt; , &gt;= , == , !=</a:t>
            </a:r>
            <a:endParaRPr sz="24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32" name="Google Shape;332;p28"/>
          <p:cNvSpPr txBox="1">
            <a:spLocks noGrp="1"/>
          </p:cNvSpPr>
          <p:nvPr>
            <p:ph type="body" idx="1"/>
          </p:nvPr>
        </p:nvSpPr>
        <p:spPr>
          <a:xfrm>
            <a:off x="539552" y="1124744"/>
            <a:ext cx="8064896" cy="518457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Operacije</a:t>
            </a:r>
            <a:r>
              <a:rPr lang="en-US" b="1" dirty="0"/>
              <a:t> </a:t>
            </a:r>
            <a:r>
              <a:rPr lang="en-US" b="1" dirty="0" err="1"/>
              <a:t>nad</a:t>
            </a:r>
            <a:r>
              <a:rPr lang="en-US" b="1" dirty="0"/>
              <a:t> </a:t>
            </a:r>
            <a:r>
              <a:rPr lang="en-US" b="1" dirty="0" err="1"/>
              <a:t>sekvencama</a:t>
            </a:r>
            <a:endParaRPr b="1" dirty="0"/>
          </a:p>
          <a:p>
            <a:pPr marL="342900" lvl="0" indent="-342900" algn="l" rtl="0">
              <a:lnSpc>
                <a:spcPct val="100000"/>
              </a:lnSpc>
              <a:spcBef>
                <a:spcPts val="480"/>
              </a:spcBef>
              <a:spcAft>
                <a:spcPts val="0"/>
              </a:spcAft>
              <a:buSzPts val="1920"/>
              <a:buChar char="●"/>
            </a:pPr>
            <a:r>
              <a:rPr lang="en-US" sz="2400" dirty="0" err="1"/>
              <a:t>Sekvence</a:t>
            </a:r>
            <a:r>
              <a:rPr lang="en-US" sz="2400" dirty="0"/>
              <a:t> </a:t>
            </a:r>
            <a:r>
              <a:rPr lang="en-US" sz="2400" dirty="0" err="1"/>
              <a:t>su</a:t>
            </a:r>
            <a:r>
              <a:rPr lang="en-US" sz="2400" dirty="0"/>
              <a:t> </a:t>
            </a:r>
            <a:r>
              <a:rPr lang="en-US" sz="2400" dirty="0" err="1"/>
              <a:t>stringovi</a:t>
            </a:r>
            <a:r>
              <a:rPr lang="en-US" sz="2400" dirty="0"/>
              <a:t>, </a:t>
            </a:r>
            <a:r>
              <a:rPr lang="en-US" sz="2400" dirty="0" err="1"/>
              <a:t>liste</a:t>
            </a:r>
            <a:r>
              <a:rPr lang="en-US" sz="2400" dirty="0"/>
              <a:t> </a:t>
            </a:r>
            <a:r>
              <a:rPr lang="en-US" sz="2400" dirty="0" err="1"/>
              <a:t>i</a:t>
            </a:r>
            <a:r>
              <a:rPr lang="en-US" sz="2400" dirty="0"/>
              <a:t> </a:t>
            </a:r>
            <a:r>
              <a:rPr lang="en-US" sz="2400" dirty="0" err="1"/>
              <a:t>torke</a:t>
            </a:r>
            <a:endParaRPr sz="2400" dirty="0"/>
          </a:p>
          <a:p>
            <a:pPr marL="342900" lvl="0" indent="-342900" algn="l" rtl="0">
              <a:lnSpc>
                <a:spcPct val="100000"/>
              </a:lnSpc>
              <a:spcBef>
                <a:spcPts val="480"/>
              </a:spcBef>
              <a:spcAft>
                <a:spcPts val="0"/>
              </a:spcAft>
              <a:buSzPts val="1920"/>
              <a:buChar char="●"/>
            </a:pPr>
            <a:r>
              <a:rPr lang="en-US" sz="2400" dirty="0" err="1"/>
              <a:t>Dostupne</a:t>
            </a:r>
            <a:r>
              <a:rPr lang="en-US" sz="2400" dirty="0"/>
              <a:t> </a:t>
            </a:r>
            <a:r>
              <a:rPr lang="en-US" sz="2400" dirty="0" err="1"/>
              <a:t>su</a:t>
            </a:r>
            <a:r>
              <a:rPr lang="en-US" sz="2400" dirty="0"/>
              <a:t> </a:t>
            </a:r>
            <a:r>
              <a:rPr lang="en-US" sz="2400" dirty="0" err="1"/>
              <a:t>sljedeće</a:t>
            </a:r>
            <a:r>
              <a:rPr lang="en-US" sz="2400" dirty="0"/>
              <a:t> </a:t>
            </a:r>
            <a:r>
              <a:rPr lang="en-US" sz="2400" dirty="0" err="1"/>
              <a:t>operacije</a:t>
            </a:r>
            <a:r>
              <a:rPr lang="en-US" sz="2400" dirty="0"/>
              <a:t>:</a:t>
            </a:r>
            <a:endParaRPr dirty="0"/>
          </a:p>
          <a:p>
            <a:pPr marL="742950" lvl="1" indent="-285750" algn="l" rtl="0">
              <a:lnSpc>
                <a:spcPct val="100000"/>
              </a:lnSpc>
              <a:spcBef>
                <a:spcPts val="480"/>
              </a:spcBef>
              <a:spcAft>
                <a:spcPts val="0"/>
              </a:spcAft>
              <a:buSzPts val="1920"/>
              <a:buChar char="●"/>
            </a:pPr>
            <a:r>
              <a:rPr lang="en-US" sz="2400" i="1" dirty="0"/>
              <a:t>s1 + s2 </a:t>
            </a:r>
            <a:r>
              <a:rPr lang="en-US" sz="2400" dirty="0"/>
              <a:t>- </a:t>
            </a:r>
            <a:r>
              <a:rPr lang="en-US" sz="2400" dirty="0" err="1"/>
              <a:t>konkatenacija</a:t>
            </a:r>
            <a:endParaRPr sz="2400" dirty="0"/>
          </a:p>
          <a:p>
            <a:pPr marL="742950" lvl="1" indent="-285750" algn="l" rtl="0">
              <a:lnSpc>
                <a:spcPct val="100000"/>
              </a:lnSpc>
              <a:spcBef>
                <a:spcPts val="480"/>
              </a:spcBef>
              <a:spcAft>
                <a:spcPts val="0"/>
              </a:spcAft>
              <a:buSzPts val="1920"/>
              <a:buChar char="●"/>
            </a:pPr>
            <a:r>
              <a:rPr lang="en-US" sz="2400" i="1" dirty="0"/>
              <a:t>s * n </a:t>
            </a:r>
            <a:r>
              <a:rPr lang="en-US" sz="2400" dirty="0"/>
              <a:t>- </a:t>
            </a:r>
            <a:r>
              <a:rPr lang="en-US" sz="2400" dirty="0" err="1"/>
              <a:t>ponavlja</a:t>
            </a:r>
            <a:r>
              <a:rPr lang="en-US" sz="2400" dirty="0"/>
              <a:t> s n puta</a:t>
            </a:r>
            <a:endParaRPr sz="2400" dirty="0"/>
          </a:p>
          <a:p>
            <a:pPr marL="742950" lvl="1" indent="-285750" algn="l" rtl="0">
              <a:lnSpc>
                <a:spcPct val="100000"/>
              </a:lnSpc>
              <a:spcBef>
                <a:spcPts val="480"/>
              </a:spcBef>
              <a:spcAft>
                <a:spcPts val="0"/>
              </a:spcAft>
              <a:buSzPts val="1920"/>
              <a:buChar char="●"/>
            </a:pPr>
            <a:r>
              <a:rPr lang="en-US" sz="2400" i="1" dirty="0"/>
              <a:t>v1,v2,v3,v4 = s1</a:t>
            </a:r>
            <a:r>
              <a:rPr lang="en-US" sz="2400" dirty="0"/>
              <a:t> - </a:t>
            </a:r>
            <a:r>
              <a:rPr lang="en-US" sz="2400" dirty="0" err="1"/>
              <a:t>raspakivanje</a:t>
            </a:r>
            <a:r>
              <a:rPr lang="en-US" sz="2400" dirty="0"/>
              <a:t> </a:t>
            </a:r>
            <a:r>
              <a:rPr lang="en-US" sz="2400" dirty="0" err="1"/>
              <a:t>promenljivih</a:t>
            </a:r>
            <a:endParaRPr sz="2400" dirty="0"/>
          </a:p>
          <a:p>
            <a:pPr marL="742950" lvl="1" indent="-285750" algn="l" rtl="0">
              <a:lnSpc>
                <a:spcPct val="100000"/>
              </a:lnSpc>
              <a:spcBef>
                <a:spcPts val="480"/>
              </a:spcBef>
              <a:spcAft>
                <a:spcPts val="0"/>
              </a:spcAft>
              <a:buSzPts val="1920"/>
              <a:buChar char="●"/>
            </a:pPr>
            <a:r>
              <a:rPr lang="en-US" sz="2400" i="1" dirty="0"/>
              <a:t>s[</a:t>
            </a:r>
            <a:r>
              <a:rPr lang="en-US" sz="2400" i="1" dirty="0" err="1"/>
              <a:t>i</a:t>
            </a:r>
            <a:r>
              <a:rPr lang="en-US" sz="2400" i="1" dirty="0"/>
              <a:t>] </a:t>
            </a:r>
            <a:r>
              <a:rPr lang="en-US" sz="2400" dirty="0"/>
              <a:t>- </a:t>
            </a:r>
            <a:r>
              <a:rPr lang="en-US" sz="2400" dirty="0" err="1"/>
              <a:t>indeksiranje</a:t>
            </a:r>
            <a:endParaRPr sz="2400" dirty="0"/>
          </a:p>
          <a:p>
            <a:pPr marL="742950" lvl="1" indent="-285750" algn="l" rtl="0">
              <a:lnSpc>
                <a:spcPct val="100000"/>
              </a:lnSpc>
              <a:spcBef>
                <a:spcPts val="480"/>
              </a:spcBef>
              <a:spcAft>
                <a:spcPts val="0"/>
              </a:spcAft>
              <a:buSzPts val="1920"/>
              <a:buChar char="●"/>
            </a:pPr>
            <a:r>
              <a:rPr lang="en-US" sz="2400" i="1" dirty="0"/>
              <a:t>s[</a:t>
            </a:r>
            <a:r>
              <a:rPr lang="en-US" sz="2400" i="1" dirty="0" err="1"/>
              <a:t>i:j</a:t>
            </a:r>
            <a:r>
              <a:rPr lang="en-US" sz="2400" i="1" dirty="0"/>
              <a:t>]</a:t>
            </a:r>
            <a:r>
              <a:rPr lang="en-US" sz="2400" dirty="0"/>
              <a:t> - </a:t>
            </a:r>
            <a:r>
              <a:rPr lang="en-US" sz="2400" dirty="0" err="1"/>
              <a:t>isjecanje</a:t>
            </a:r>
            <a:endParaRPr sz="2400" dirty="0"/>
          </a:p>
          <a:p>
            <a:pPr marL="742950" lvl="1" indent="-285750" algn="l" rtl="0">
              <a:lnSpc>
                <a:spcPct val="100000"/>
              </a:lnSpc>
              <a:spcBef>
                <a:spcPts val="480"/>
              </a:spcBef>
              <a:spcAft>
                <a:spcPts val="0"/>
              </a:spcAft>
              <a:buSzPts val="1920"/>
              <a:buChar char="●"/>
            </a:pPr>
            <a:r>
              <a:rPr lang="en-US" sz="2400" i="1" dirty="0"/>
              <a:t>s[</a:t>
            </a:r>
            <a:r>
              <a:rPr lang="en-US" sz="2400" i="1" dirty="0" err="1"/>
              <a:t>i:j:k</a:t>
            </a:r>
            <a:r>
              <a:rPr lang="en-US" sz="2400" i="1" dirty="0"/>
              <a:t>] </a:t>
            </a:r>
            <a:r>
              <a:rPr lang="en-US" sz="2400" dirty="0"/>
              <a:t>- </a:t>
            </a:r>
            <a:r>
              <a:rPr lang="en-US" sz="2400" dirty="0" err="1"/>
              <a:t>isjecanje</a:t>
            </a:r>
            <a:r>
              <a:rPr lang="en-US" sz="2400" dirty="0"/>
              <a:t> </a:t>
            </a:r>
            <a:r>
              <a:rPr lang="en-US" sz="2400" dirty="0" err="1"/>
              <a:t>sa</a:t>
            </a:r>
            <a:r>
              <a:rPr lang="en-US" sz="2400" dirty="0"/>
              <a:t> </a:t>
            </a:r>
            <a:r>
              <a:rPr lang="en-US" sz="2400" dirty="0" err="1"/>
              <a:t>korakom</a:t>
            </a:r>
            <a:r>
              <a:rPr lang="en-US" sz="2400" dirty="0"/>
              <a:t> k</a:t>
            </a:r>
            <a:endParaRPr dirty="0"/>
          </a:p>
          <a:p>
            <a:pPr marL="742950" lvl="1" indent="-285750" algn="l" rtl="0">
              <a:lnSpc>
                <a:spcPct val="100000"/>
              </a:lnSpc>
              <a:spcBef>
                <a:spcPts val="480"/>
              </a:spcBef>
              <a:spcAft>
                <a:spcPts val="0"/>
              </a:spcAft>
              <a:buSzPts val="1920"/>
              <a:buChar char="●"/>
            </a:pPr>
            <a:r>
              <a:rPr lang="en-US" sz="2400" i="1" dirty="0"/>
              <a:t>x in s </a:t>
            </a:r>
            <a:r>
              <a:rPr lang="en-US" sz="2400" dirty="0"/>
              <a:t>- da li je x u s</a:t>
            </a:r>
            <a:endParaRPr dirty="0"/>
          </a:p>
          <a:p>
            <a:pPr marL="742950" lvl="1" indent="-285750" algn="l" rtl="0">
              <a:lnSpc>
                <a:spcPct val="100000"/>
              </a:lnSpc>
              <a:spcBef>
                <a:spcPts val="480"/>
              </a:spcBef>
              <a:spcAft>
                <a:spcPts val="0"/>
              </a:spcAft>
              <a:buSzPts val="1920"/>
              <a:buChar char="●"/>
            </a:pPr>
            <a:r>
              <a:rPr lang="en-US" sz="2400" i="1" dirty="0" err="1"/>
              <a:t>len</a:t>
            </a:r>
            <a:r>
              <a:rPr lang="en-US" sz="2400" i="1" dirty="0"/>
              <a:t>(s)</a:t>
            </a:r>
            <a:r>
              <a:rPr lang="en-US" sz="2400" dirty="0"/>
              <a:t> - </a:t>
            </a:r>
            <a:r>
              <a:rPr lang="en-US" sz="2400" dirty="0" err="1"/>
              <a:t>broj</a:t>
            </a:r>
            <a:r>
              <a:rPr lang="en-US" sz="2400" dirty="0"/>
              <a:t> </a:t>
            </a:r>
            <a:r>
              <a:rPr lang="en-US" sz="2400" dirty="0" err="1"/>
              <a:t>clanova</a:t>
            </a:r>
            <a:r>
              <a:rPr lang="en-US" sz="2400" dirty="0"/>
              <a:t> s</a:t>
            </a:r>
            <a:endParaRPr dirty="0"/>
          </a:p>
          <a:p>
            <a:pPr marL="742950" lvl="1" indent="-285750" algn="l" rtl="0">
              <a:lnSpc>
                <a:spcPct val="100000"/>
              </a:lnSpc>
              <a:spcBef>
                <a:spcPts val="480"/>
              </a:spcBef>
              <a:spcAft>
                <a:spcPts val="0"/>
              </a:spcAft>
              <a:buSzPts val="1920"/>
              <a:buChar char="●"/>
            </a:pPr>
            <a:r>
              <a:rPr lang="en-US" sz="2400" i="1" dirty="0"/>
              <a:t>all(), any(), sum(),min(),max()</a:t>
            </a:r>
            <a:endParaRPr sz="2400"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38" name="Google Shape;338;p29"/>
          <p:cNvSpPr txBox="1">
            <a:spLocks noGrp="1"/>
          </p:cNvSpPr>
          <p:nvPr>
            <p:ph type="body" idx="1"/>
          </p:nvPr>
        </p:nvSpPr>
        <p:spPr>
          <a:xfrm>
            <a:off x="539552" y="1556792"/>
            <a:ext cx="8064896" cy="47525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Ponavljanje</a:t>
            </a:r>
            <a:r>
              <a:rPr lang="en-US" b="1" dirty="0"/>
              <a:t> </a:t>
            </a:r>
            <a:r>
              <a:rPr lang="en-US" b="1" dirty="0" err="1"/>
              <a:t>i</a:t>
            </a:r>
            <a:r>
              <a:rPr lang="en-US" b="1" dirty="0"/>
              <a:t> </a:t>
            </a:r>
            <a:r>
              <a:rPr lang="en-US" b="1" dirty="0" err="1"/>
              <a:t>kopije</a:t>
            </a:r>
            <a:endParaRPr b="1" dirty="0"/>
          </a:p>
          <a:p>
            <a:pPr marL="342900" lvl="0" indent="-342900" algn="l" rtl="0">
              <a:lnSpc>
                <a:spcPct val="100000"/>
              </a:lnSpc>
              <a:spcBef>
                <a:spcPts val="480"/>
              </a:spcBef>
              <a:spcAft>
                <a:spcPts val="0"/>
              </a:spcAft>
              <a:buSzPts val="1920"/>
              <a:buChar char="●"/>
            </a:pPr>
            <a:r>
              <a:rPr lang="en-US" sz="2400" dirty="0"/>
              <a:t>operator </a:t>
            </a:r>
            <a:r>
              <a:rPr lang="en-US" sz="2400" dirty="0" err="1"/>
              <a:t>ponavljanja</a:t>
            </a:r>
            <a:r>
              <a:rPr lang="en-US" sz="2400" dirty="0"/>
              <a:t> </a:t>
            </a:r>
            <a:r>
              <a:rPr lang="en-US" sz="2400" dirty="0" err="1"/>
              <a:t>liste</a:t>
            </a:r>
            <a:r>
              <a:rPr lang="en-US" sz="2400" dirty="0"/>
              <a:t> </a:t>
            </a:r>
            <a:r>
              <a:rPr lang="en-US" sz="2400" dirty="0" err="1"/>
              <a:t>pravi</a:t>
            </a:r>
            <a:r>
              <a:rPr lang="en-US" sz="2400" dirty="0"/>
              <a:t> shallow </a:t>
            </a:r>
            <a:r>
              <a:rPr lang="en-US" sz="2400" dirty="0" err="1"/>
              <a:t>kopije</a:t>
            </a:r>
            <a:endParaRPr sz="2400" dirty="0"/>
          </a:p>
          <a:p>
            <a:pPr marL="342900" lvl="0" indent="-342900" algn="l" rtl="0">
              <a:lnSpc>
                <a:spcPct val="100000"/>
              </a:lnSpc>
              <a:spcBef>
                <a:spcPts val="480"/>
              </a:spcBef>
              <a:spcAft>
                <a:spcPts val="0"/>
              </a:spcAft>
              <a:buSzPts val="1920"/>
              <a:buChar char="●"/>
            </a:pPr>
            <a:r>
              <a:rPr lang="en-US" sz="2400" dirty="0"/>
              <a:t>Primer: </a:t>
            </a:r>
            <a:endParaRPr sz="2400" dirty="0"/>
          </a:p>
          <a:p>
            <a:pPr marL="342900" lvl="0" indent="-210820" algn="l" rtl="0">
              <a:lnSpc>
                <a:spcPct val="100000"/>
              </a:lnSpc>
              <a:spcBef>
                <a:spcPts val="520"/>
              </a:spcBef>
              <a:spcAft>
                <a:spcPts val="0"/>
              </a:spcAft>
              <a:buSzPts val="2080"/>
              <a:buNone/>
            </a:pPr>
            <a:endParaRPr dirty="0"/>
          </a:p>
          <a:p>
            <a:pPr marL="342900" lvl="0" indent="-342900" algn="l" rtl="0">
              <a:lnSpc>
                <a:spcPct val="100000"/>
              </a:lnSpc>
              <a:spcBef>
                <a:spcPts val="520"/>
              </a:spcBef>
              <a:spcAft>
                <a:spcPts val="0"/>
              </a:spcAft>
              <a:buSzPts val="2080"/>
              <a:buNone/>
            </a:pPr>
            <a:endParaRPr dirty="0"/>
          </a:p>
        </p:txBody>
      </p:sp>
      <p:sp>
        <p:nvSpPr>
          <p:cNvPr id="2" name="Rectangle 1"/>
          <p:cNvSpPr>
            <a:spLocks noChangeArrowheads="1"/>
          </p:cNvSpPr>
          <p:nvPr/>
        </p:nvSpPr>
        <p:spPr bwMode="auto">
          <a:xfrm>
            <a:off x="665018" y="3113798"/>
            <a:ext cx="5214889"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JetBrains Mono"/>
              </a:rPr>
              <a:t>a = [</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2</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1750EB"/>
                </a:solidFill>
                <a:effectLst/>
                <a:latin typeface="JetBrains Mono"/>
              </a:rPr>
              <a:t>3</a:t>
            </a:r>
            <a:r>
              <a:rPr kumimoji="0" lang="en-US" altLang="en-US" sz="2000" b="0" i="0" u="none" strike="noStrike" cap="none" normalizeH="0" baseline="0" dirty="0">
                <a:ln>
                  <a:noFill/>
                </a:ln>
                <a:solidFill>
                  <a:srgbClr val="080808"/>
                </a:solidFill>
                <a:effectLst/>
                <a:latin typeface="JetBrains Mono"/>
              </a:rPr>
              <a:t>] </a:t>
            </a:r>
            <a:r>
              <a:rPr kumimoji="0" lang="en-US" altLang="en-US" sz="2000" b="0" i="1" u="none" strike="noStrike" cap="none" normalizeH="0" baseline="0" dirty="0">
                <a:ln>
                  <a:noFill/>
                </a:ln>
                <a:solidFill>
                  <a:srgbClr val="8C8C8C"/>
                </a:solidFill>
                <a:effectLst/>
                <a:latin typeface="JetBrains Mono"/>
              </a:rPr>
              <a:t># a je </a:t>
            </a:r>
            <a:r>
              <a:rPr kumimoji="0" lang="en-US" altLang="en-US" sz="2000" b="0" i="1" u="none" strike="noStrike" cap="none" normalizeH="0" baseline="0" dirty="0" err="1">
                <a:ln>
                  <a:noFill/>
                </a:ln>
                <a:solidFill>
                  <a:srgbClr val="8C8C8C"/>
                </a:solidFill>
                <a:effectLst/>
                <a:latin typeface="JetBrains Mono"/>
              </a:rPr>
              <a:t>lista</a:t>
            </a:r>
            <a:r>
              <a:rPr kumimoji="0" lang="en-US" altLang="en-US" sz="2000" b="0" i="1" u="none" strike="noStrike" cap="none" normalizeH="0" baseline="0" dirty="0">
                <a:ln>
                  <a:noFill/>
                </a:ln>
                <a:solidFill>
                  <a:srgbClr val="8C8C8C"/>
                </a:solidFill>
                <a:effectLst/>
                <a:latin typeface="JetBrains Mono"/>
              </a:rPr>
              <a:t> </a:t>
            </a:r>
            <a:r>
              <a:rPr kumimoji="0" lang="en-US" altLang="en-US" sz="2000" b="0" i="1" u="none" strike="noStrike" cap="none" normalizeH="0" baseline="0" dirty="0" err="1">
                <a:ln>
                  <a:noFill/>
                </a:ln>
                <a:solidFill>
                  <a:srgbClr val="8C8C8C"/>
                </a:solidFill>
                <a:effectLst/>
                <a:latin typeface="JetBrains Mono"/>
              </a:rPr>
              <a:t>brojeva</a:t>
            </a:r>
            <a:r>
              <a:rPr kumimoji="0" lang="en-US" altLang="en-US" sz="2000" b="0" i="1" u="none" strike="noStrike" cap="none" normalizeH="0" baseline="0" dirty="0">
                <a:ln>
                  <a:noFill/>
                </a:ln>
                <a:solidFill>
                  <a:srgbClr val="8C8C8C"/>
                </a:solidFill>
                <a:effectLst/>
                <a:latin typeface="JetBrains Mono"/>
              </a:rPr>
              <a:t> </a:t>
            </a:r>
            <a:br>
              <a:rPr kumimoji="0" lang="en-US" altLang="en-US" sz="2000" b="0" i="1" u="none" strike="noStrike" cap="none" normalizeH="0" baseline="0" dirty="0">
                <a:ln>
                  <a:noFill/>
                </a:ln>
                <a:solidFill>
                  <a:srgbClr val="8C8C8C"/>
                </a:solidFill>
                <a:effectLst/>
                <a:latin typeface="JetBrains Mono"/>
              </a:rPr>
            </a:br>
            <a:r>
              <a:rPr kumimoji="0" lang="en-US" altLang="en-US" sz="2000" b="0" i="0" u="none" strike="noStrike" cap="none" normalizeH="0" baseline="0" dirty="0">
                <a:ln>
                  <a:noFill/>
                </a:ln>
                <a:solidFill>
                  <a:srgbClr val="080808"/>
                </a:solidFill>
                <a:effectLst/>
                <a:latin typeface="JetBrains Mono"/>
              </a:rPr>
              <a:t>b = [a] </a:t>
            </a:r>
            <a:r>
              <a:rPr kumimoji="0" lang="en-US" altLang="en-US" sz="2000" b="0" i="1" u="none" strike="noStrike" cap="none" normalizeH="0" baseline="0" dirty="0">
                <a:ln>
                  <a:noFill/>
                </a:ln>
                <a:solidFill>
                  <a:srgbClr val="8C8C8C"/>
                </a:solidFill>
                <a:effectLst/>
                <a:latin typeface="JetBrains Mono"/>
              </a:rPr>
              <a:t># b je </a:t>
            </a:r>
            <a:r>
              <a:rPr kumimoji="0" lang="en-US" altLang="en-US" sz="2000" b="0" i="1" u="none" strike="noStrike" cap="none" normalizeH="0" baseline="0" dirty="0" err="1">
                <a:ln>
                  <a:noFill/>
                </a:ln>
                <a:solidFill>
                  <a:srgbClr val="8C8C8C"/>
                </a:solidFill>
                <a:effectLst/>
                <a:latin typeface="JetBrains Mono"/>
              </a:rPr>
              <a:t>lista</a:t>
            </a:r>
            <a:r>
              <a:rPr kumimoji="0" lang="en-US" altLang="en-US" sz="2000" b="0" i="1" u="none" strike="noStrike" cap="none" normalizeH="0" baseline="0" dirty="0">
                <a:ln>
                  <a:noFill/>
                </a:ln>
                <a:solidFill>
                  <a:srgbClr val="8C8C8C"/>
                </a:solidFill>
                <a:effectLst/>
                <a:latin typeface="JetBrains Mono"/>
              </a:rPr>
              <a:t> </a:t>
            </a:r>
            <a:r>
              <a:rPr kumimoji="0" lang="en-US" altLang="en-US" sz="2000" b="0" i="1" u="none" strike="noStrike" cap="none" normalizeH="0" baseline="0" dirty="0" err="1">
                <a:ln>
                  <a:noFill/>
                </a:ln>
                <a:solidFill>
                  <a:srgbClr val="8C8C8C"/>
                </a:solidFill>
                <a:effectLst/>
                <a:latin typeface="JetBrains Mono"/>
              </a:rPr>
              <a:t>koja</a:t>
            </a:r>
            <a:r>
              <a:rPr kumimoji="0" lang="en-US" altLang="en-US" sz="2000" b="0" i="1" u="none" strike="noStrike" cap="none" normalizeH="0" baseline="0" dirty="0">
                <a:ln>
                  <a:noFill/>
                </a:ln>
                <a:solidFill>
                  <a:srgbClr val="8C8C8C"/>
                </a:solidFill>
                <a:effectLst/>
                <a:latin typeface="JetBrains Mono"/>
              </a:rPr>
              <a:t> </a:t>
            </a:r>
            <a:r>
              <a:rPr kumimoji="0" lang="en-US" altLang="en-US" sz="2000" b="0" i="1" u="none" strike="noStrike" cap="none" normalizeH="0" baseline="0" dirty="0" err="1">
                <a:ln>
                  <a:noFill/>
                </a:ln>
                <a:solidFill>
                  <a:srgbClr val="8C8C8C"/>
                </a:solidFill>
                <a:effectLst/>
                <a:latin typeface="JetBrains Mono"/>
              </a:rPr>
              <a:t>sadrzi</a:t>
            </a:r>
            <a:r>
              <a:rPr kumimoji="0" lang="en-US" altLang="en-US" sz="2000" b="0" i="1" u="none" strike="noStrike" cap="none" normalizeH="0" baseline="0" dirty="0">
                <a:ln>
                  <a:noFill/>
                </a:ln>
                <a:solidFill>
                  <a:srgbClr val="8C8C8C"/>
                </a:solidFill>
                <a:effectLst/>
                <a:latin typeface="JetBrains Mono"/>
              </a:rPr>
              <a:t> </a:t>
            </a:r>
            <a:r>
              <a:rPr kumimoji="0" lang="en-US" altLang="en-US" sz="2000" b="0" i="1" u="none" strike="noStrike" cap="none" normalizeH="0" baseline="0" dirty="0" err="1">
                <a:ln>
                  <a:noFill/>
                </a:ln>
                <a:solidFill>
                  <a:srgbClr val="8C8C8C"/>
                </a:solidFill>
                <a:effectLst/>
                <a:latin typeface="JetBrains Mono"/>
              </a:rPr>
              <a:t>referencu</a:t>
            </a:r>
            <a:r>
              <a:rPr kumimoji="0" lang="en-US" altLang="en-US" sz="2000" b="0" i="1" u="none" strike="noStrike" cap="none" normalizeH="0" baseline="0" dirty="0">
                <a:ln>
                  <a:noFill/>
                </a:ln>
                <a:solidFill>
                  <a:srgbClr val="8C8C8C"/>
                </a:solidFill>
                <a:effectLst/>
                <a:latin typeface="JetBrains Mono"/>
              </a:rPr>
              <a:t> </a:t>
            </a:r>
            <a:r>
              <a:rPr kumimoji="0" lang="en-US" altLang="en-US" sz="2000" b="0" i="1" u="none" strike="noStrike" cap="none" normalizeH="0" baseline="0" dirty="0" err="1">
                <a:ln>
                  <a:noFill/>
                </a:ln>
                <a:solidFill>
                  <a:srgbClr val="8C8C8C"/>
                </a:solidFill>
                <a:effectLst/>
                <a:latin typeface="JetBrains Mono"/>
              </a:rPr>
              <a:t>na</a:t>
            </a:r>
            <a:r>
              <a:rPr kumimoji="0" lang="en-US" altLang="en-US" sz="2000" b="0" i="1" u="none" strike="noStrike" cap="none" normalizeH="0" baseline="0" dirty="0">
                <a:ln>
                  <a:noFill/>
                </a:ln>
                <a:solidFill>
                  <a:srgbClr val="8C8C8C"/>
                </a:solidFill>
                <a:effectLst/>
                <a:latin typeface="JetBrains Mono"/>
              </a:rPr>
              <a:t> a </a:t>
            </a:r>
            <a:br>
              <a:rPr kumimoji="0" lang="en-US" altLang="en-US" sz="2000" b="0" i="1" u="none" strike="noStrike" cap="none" normalizeH="0" baseline="0" dirty="0">
                <a:ln>
                  <a:noFill/>
                </a:ln>
                <a:solidFill>
                  <a:srgbClr val="8C8C8C"/>
                </a:solidFill>
                <a:effectLst/>
                <a:latin typeface="JetBrains Mono"/>
              </a:rPr>
            </a:br>
            <a:r>
              <a:rPr kumimoji="0" lang="en-US" altLang="en-US" sz="2000" b="0" i="0" u="none" strike="noStrike" cap="none" normalizeH="0" baseline="0" dirty="0">
                <a:ln>
                  <a:noFill/>
                </a:ln>
                <a:solidFill>
                  <a:srgbClr val="080808"/>
                </a:solidFill>
                <a:effectLst/>
                <a:latin typeface="JetBrains Mono"/>
              </a:rPr>
              <a:t>c = b * </a:t>
            </a:r>
            <a:r>
              <a:rPr kumimoji="0" lang="en-US" altLang="en-US" sz="2000" b="0" i="0" u="none" strike="noStrike" cap="none" normalizeH="0" baseline="0" dirty="0">
                <a:ln>
                  <a:noFill/>
                </a:ln>
                <a:solidFill>
                  <a:srgbClr val="1750EB"/>
                </a:solidFill>
                <a:effectLst/>
                <a:latin typeface="JetBrains Mono"/>
              </a:rPr>
              <a:t>4 </a:t>
            </a:r>
            <a:r>
              <a:rPr kumimoji="0" lang="en-US" altLang="en-US" sz="2000" b="0" i="1" u="none" strike="noStrike" cap="none" normalizeH="0" baseline="0" dirty="0">
                <a:ln>
                  <a:noFill/>
                </a:ln>
                <a:solidFill>
                  <a:srgbClr val="8C8C8C"/>
                </a:solidFill>
                <a:effectLst/>
                <a:latin typeface="JetBrains Mono"/>
              </a:rPr>
              <a:t># c </a:t>
            </a:r>
            <a:r>
              <a:rPr kumimoji="0" lang="en-US" altLang="en-US" sz="2000" b="0" i="1" u="none" strike="noStrike" cap="none" normalizeH="0" baseline="0" dirty="0" err="1">
                <a:ln>
                  <a:noFill/>
                </a:ln>
                <a:solidFill>
                  <a:srgbClr val="8C8C8C"/>
                </a:solidFill>
                <a:effectLst/>
                <a:latin typeface="JetBrains Mono"/>
              </a:rPr>
              <a:t>sadrzi</a:t>
            </a:r>
            <a:r>
              <a:rPr kumimoji="0" lang="en-US" altLang="en-US" sz="2000" b="0" i="1" u="none" strike="noStrike" cap="none" normalizeH="0" baseline="0" dirty="0">
                <a:ln>
                  <a:noFill/>
                </a:ln>
                <a:solidFill>
                  <a:srgbClr val="8C8C8C"/>
                </a:solidFill>
                <a:effectLst/>
                <a:latin typeface="JetBrains Mono"/>
              </a:rPr>
              <a:t> 4 reference </a:t>
            </a:r>
            <a:r>
              <a:rPr kumimoji="0" lang="en-US" altLang="en-US" sz="2000" b="0" i="1" u="none" strike="noStrike" cap="none" normalizeH="0" baseline="0" dirty="0" err="1">
                <a:ln>
                  <a:noFill/>
                </a:ln>
                <a:solidFill>
                  <a:srgbClr val="8C8C8C"/>
                </a:solidFill>
                <a:effectLst/>
                <a:latin typeface="JetBrains Mono"/>
              </a:rPr>
              <a:t>na</a:t>
            </a:r>
            <a:r>
              <a:rPr kumimoji="0" lang="en-US" altLang="en-US" sz="2000" b="0" i="1" u="none" strike="noStrike" cap="none" normalizeH="0" baseline="0" dirty="0">
                <a:ln>
                  <a:noFill/>
                </a:ln>
                <a:solidFill>
                  <a:srgbClr val="8C8C8C"/>
                </a:solidFill>
                <a:effectLst/>
                <a:latin typeface="JetBrains Mono"/>
              </a:rPr>
              <a:t> a </a:t>
            </a:r>
            <a:br>
              <a:rPr kumimoji="0" lang="en-US" altLang="en-US" sz="2000" b="0" i="1" u="none" strike="noStrike" cap="none" normalizeH="0" baseline="0" dirty="0">
                <a:ln>
                  <a:noFill/>
                </a:ln>
                <a:solidFill>
                  <a:srgbClr val="8C8C8C"/>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(c)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a:t>
            </a:r>
            <a:r>
              <a:rPr kumimoji="0" lang="en-US" altLang="en-US" sz="2000" b="0" i="0" u="none" strike="noStrike" cap="none" normalizeH="0" baseline="0" dirty="0">
                <a:ln>
                  <a:noFill/>
                </a:ln>
                <a:solidFill>
                  <a:srgbClr val="1750EB"/>
                </a:solidFill>
                <a:effectLst/>
                <a:latin typeface="JetBrains Mono"/>
              </a:rPr>
              <a:t>1</a:t>
            </a:r>
            <a:r>
              <a:rPr kumimoji="0" lang="en-US" altLang="en-US" sz="2000" b="0" i="0" u="none" strike="noStrike" cap="none" normalizeH="0" baseline="0" dirty="0">
                <a:ln>
                  <a:noFill/>
                </a:ln>
                <a:solidFill>
                  <a:srgbClr val="080808"/>
                </a:solidFill>
                <a:effectLst/>
                <a:latin typeface="JetBrains Mono"/>
              </a:rPr>
              <a:t>] = </a:t>
            </a:r>
            <a:r>
              <a:rPr kumimoji="0" lang="en-US" altLang="en-US" sz="2000" b="0" i="0" u="none" strike="noStrike" cap="none" normalizeH="0" baseline="0" dirty="0">
                <a:ln>
                  <a:noFill/>
                </a:ln>
                <a:solidFill>
                  <a:srgbClr val="1750EB"/>
                </a:solidFill>
                <a:effectLst/>
                <a:latin typeface="JetBrains Mono"/>
              </a:rPr>
              <a:t>10000 </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000080"/>
                </a:solidFill>
                <a:effectLst/>
                <a:latin typeface="JetBrains Mono"/>
              </a:rPr>
              <a:t>print</a:t>
            </a:r>
            <a:r>
              <a:rPr kumimoji="0" lang="en-US" altLang="en-US" sz="2000" b="0" i="0" u="none" strike="noStrike" cap="none" normalizeH="0" baseline="0" dirty="0">
                <a:ln>
                  <a:noFill/>
                </a:ln>
                <a:solidFill>
                  <a:srgbClr val="080808"/>
                </a:solidFill>
                <a:effectLst/>
                <a:latin typeface="JetBrains Mono"/>
              </a:rPr>
              <a:t>(c)</a:t>
            </a:r>
            <a:br>
              <a:rPr kumimoji="0" lang="en-US" altLang="en-US" sz="2000" b="0" i="0" u="none" strike="noStrike" cap="none" normalizeH="0" baseline="0" dirty="0">
                <a:ln>
                  <a:noFill/>
                </a:ln>
                <a:solidFill>
                  <a:srgbClr val="080808"/>
                </a:solidFill>
                <a:effectLst/>
                <a:latin typeface="JetBrains Mono"/>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345" name="Google Shape;345;p30"/>
          <p:cNvSpPr txBox="1">
            <a:spLocks noGrp="1"/>
          </p:cNvSpPr>
          <p:nvPr>
            <p:ph type="body" idx="1"/>
          </p:nvPr>
        </p:nvSpPr>
        <p:spPr>
          <a:xfrm>
            <a:off x="539552" y="1484784"/>
            <a:ext cx="8064896" cy="482453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Isjecanja</a:t>
            </a:r>
            <a:endParaRPr b="1" dirty="0"/>
          </a:p>
          <a:p>
            <a:pPr marL="342900" lvl="0" indent="-342900" algn="l" rtl="0">
              <a:lnSpc>
                <a:spcPct val="100000"/>
              </a:lnSpc>
              <a:spcBef>
                <a:spcPts val="480"/>
              </a:spcBef>
              <a:spcAft>
                <a:spcPts val="0"/>
              </a:spcAft>
              <a:buSzPts val="1920"/>
              <a:buChar char="●"/>
            </a:pPr>
            <a:r>
              <a:rPr lang="en-US" sz="2400" dirty="0" err="1"/>
              <a:t>Parametri</a:t>
            </a:r>
            <a:r>
              <a:rPr lang="en-US" sz="2400" dirty="0"/>
              <a:t> </a:t>
            </a:r>
            <a:r>
              <a:rPr lang="en-US" sz="2400" dirty="0" err="1"/>
              <a:t>su</a:t>
            </a:r>
            <a:r>
              <a:rPr lang="en-US" sz="2400" dirty="0"/>
              <a:t> </a:t>
            </a:r>
            <a:r>
              <a:rPr lang="en-US" sz="2400" dirty="0" err="1"/>
              <a:t>opcioni</a:t>
            </a:r>
            <a:endParaRPr sz="2400" dirty="0"/>
          </a:p>
          <a:p>
            <a:pPr marL="342900" lvl="0" indent="-342900" algn="l" rtl="0">
              <a:lnSpc>
                <a:spcPct val="100000"/>
              </a:lnSpc>
              <a:spcBef>
                <a:spcPts val="480"/>
              </a:spcBef>
              <a:spcAft>
                <a:spcPts val="0"/>
              </a:spcAft>
              <a:buSzPts val="1920"/>
              <a:buChar char="●"/>
            </a:pPr>
            <a:r>
              <a:rPr lang="en-US" sz="2400" dirty="0" err="1"/>
              <a:t>Isjecanje</a:t>
            </a:r>
            <a:r>
              <a:rPr lang="en-US" sz="2400" dirty="0"/>
              <a:t> je </a:t>
            </a:r>
            <a:r>
              <a:rPr lang="en-US" sz="2400" dirty="0" err="1"/>
              <a:t>cirkularno</a:t>
            </a:r>
            <a:endParaRPr sz="2400" dirty="0"/>
          </a:p>
          <a:p>
            <a:pPr marL="342900" lvl="0" indent="-342900" algn="l" rtl="0">
              <a:lnSpc>
                <a:spcPct val="100000"/>
              </a:lnSpc>
              <a:spcBef>
                <a:spcPts val="480"/>
              </a:spcBef>
              <a:spcAft>
                <a:spcPts val="0"/>
              </a:spcAft>
              <a:buSzPts val="1920"/>
              <a:buChar char="●"/>
            </a:pPr>
            <a:r>
              <a:rPr lang="en-US" sz="2400" dirty="0" err="1"/>
              <a:t>Trikovi</a:t>
            </a:r>
            <a:r>
              <a:rPr lang="en-US" sz="2400" dirty="0"/>
              <a:t> </a:t>
            </a:r>
            <a:r>
              <a:rPr lang="en-US" sz="2400" dirty="0" err="1"/>
              <a:t>kod</a:t>
            </a:r>
            <a:r>
              <a:rPr lang="en-US" sz="2400" dirty="0"/>
              <a:t> </a:t>
            </a:r>
            <a:r>
              <a:rPr lang="en-US" sz="2400" dirty="0" err="1"/>
              <a:t>isecanja</a:t>
            </a:r>
            <a:endParaRPr sz="2400" dirty="0"/>
          </a:p>
          <a:p>
            <a:pPr marL="342900" lvl="0" indent="-210820" algn="l" rtl="0">
              <a:lnSpc>
                <a:spcPct val="100000"/>
              </a:lnSpc>
              <a:spcBef>
                <a:spcPts val="520"/>
              </a:spcBef>
              <a:spcAft>
                <a:spcPts val="0"/>
              </a:spcAft>
              <a:buSzPts val="2080"/>
              <a:buNone/>
            </a:pPr>
            <a:endParaRPr dirty="0"/>
          </a:p>
          <a:p>
            <a:pPr marL="342900" lvl="0" indent="-342900" algn="l" rtl="0">
              <a:lnSpc>
                <a:spcPct val="100000"/>
              </a:lnSpc>
              <a:spcBef>
                <a:spcPts val="520"/>
              </a:spcBef>
              <a:spcAft>
                <a:spcPts val="0"/>
              </a:spcAft>
              <a:buSzPts val="2080"/>
              <a:buNone/>
            </a:pPr>
            <a:endParaRPr dirty="0"/>
          </a:p>
        </p:txBody>
      </p:sp>
      <p:sp>
        <p:nvSpPr>
          <p:cNvPr id="346" name="Google Shape;346;p30"/>
          <p:cNvSpPr txBox="1"/>
          <p:nvPr/>
        </p:nvSpPr>
        <p:spPr>
          <a:xfrm>
            <a:off x="1043608" y="3501008"/>
            <a:ext cx="597666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s[:n] #od </a:t>
            </a:r>
            <a:r>
              <a:rPr lang="en-US" sz="1600" b="0" i="0" u="none" strike="noStrike" cap="none" dirty="0" err="1">
                <a:solidFill>
                  <a:schemeClr val="lt1"/>
                </a:solidFill>
                <a:latin typeface="Arial"/>
                <a:ea typeface="Arial"/>
                <a:cs typeface="Arial"/>
                <a:sym typeface="Arial"/>
              </a:rPr>
              <a:t>nultog</a:t>
            </a:r>
            <a:r>
              <a:rPr lang="en-US" sz="1600" b="0" i="0" u="none" strike="noStrike" cap="none" dirty="0">
                <a:solidFill>
                  <a:schemeClr val="lt1"/>
                </a:solidFill>
                <a:latin typeface="Arial"/>
                <a:ea typeface="Arial"/>
                <a:cs typeface="Arial"/>
                <a:sym typeface="Arial"/>
              </a:rPr>
              <a:t> do n-tog </a:t>
            </a:r>
            <a:r>
              <a:rPr lang="en-US" sz="1600" b="0" i="0" u="none" strike="noStrike" cap="none" dirty="0" err="1">
                <a:solidFill>
                  <a:schemeClr val="lt1"/>
                </a:solidFill>
                <a:latin typeface="Arial"/>
                <a:ea typeface="Arial"/>
                <a:cs typeface="Arial"/>
                <a:sym typeface="Arial"/>
              </a:rPr>
              <a:t>clana</a:t>
            </a:r>
            <a:r>
              <a:rPr lang="en-US" sz="1600" b="0" i="0" u="none" strike="noStrike" cap="none" dirty="0">
                <a:solidFill>
                  <a:schemeClr val="lt1"/>
                </a:solidFill>
                <a:latin typeface="Arial"/>
                <a:ea typeface="Arial"/>
                <a:cs typeface="Arial"/>
                <a:sym typeface="Arial"/>
              </a:rPr>
              <a:t> </a:t>
            </a:r>
            <a:endParaRPr sz="16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s[n:] #od n-tog do </a:t>
            </a:r>
            <a:r>
              <a:rPr lang="en-US" sz="1600" b="0" i="0" u="none" strike="noStrike" cap="none" dirty="0" err="1">
                <a:solidFill>
                  <a:schemeClr val="lt1"/>
                </a:solidFill>
                <a:latin typeface="Arial"/>
                <a:ea typeface="Arial"/>
                <a:cs typeface="Arial"/>
                <a:sym typeface="Arial"/>
              </a:rPr>
              <a:t>kraja</a:t>
            </a:r>
            <a:r>
              <a:rPr lang="en-US" sz="1600" b="0" i="0" u="none" strike="noStrike" cap="none" dirty="0">
                <a:solidFill>
                  <a:schemeClr val="lt1"/>
                </a:solidFill>
                <a:latin typeface="Arial"/>
                <a:ea typeface="Arial"/>
                <a:cs typeface="Arial"/>
                <a:sym typeface="Arial"/>
              </a:rPr>
              <a:t> </a:t>
            </a:r>
            <a:endParaRPr sz="16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s[-1:] #od </a:t>
            </a:r>
            <a:r>
              <a:rPr lang="en-US" sz="1600" b="0" i="0" u="none" strike="noStrike" cap="none" dirty="0" err="1">
                <a:solidFill>
                  <a:schemeClr val="lt1"/>
                </a:solidFill>
                <a:latin typeface="Arial"/>
                <a:ea typeface="Arial"/>
                <a:cs typeface="Arial"/>
                <a:sym typeface="Arial"/>
              </a:rPr>
              <a:t>posljednjeg</a:t>
            </a:r>
            <a:r>
              <a:rPr lang="en-US" sz="1600" b="0" i="0" u="none" strike="noStrike" cap="none" dirty="0">
                <a:solidFill>
                  <a:schemeClr val="lt1"/>
                </a:solidFill>
                <a:latin typeface="Arial"/>
                <a:ea typeface="Arial"/>
                <a:cs typeface="Arial"/>
                <a:sym typeface="Arial"/>
              </a:rPr>
              <a:t> do </a:t>
            </a:r>
            <a:r>
              <a:rPr lang="en-US" sz="1600" b="0" i="0" u="none" strike="noStrike" cap="none" dirty="0" err="1">
                <a:solidFill>
                  <a:schemeClr val="lt1"/>
                </a:solidFill>
                <a:latin typeface="Arial"/>
                <a:ea typeface="Arial"/>
                <a:cs typeface="Arial"/>
                <a:sym typeface="Arial"/>
              </a:rPr>
              <a:t>kraja</a:t>
            </a:r>
            <a:r>
              <a:rPr lang="en-US" sz="1600" b="0" i="0" u="none" strike="noStrike" cap="none" dirty="0">
                <a:solidFill>
                  <a:schemeClr val="lt1"/>
                </a:solidFill>
                <a:latin typeface="Arial"/>
                <a:ea typeface="Arial"/>
                <a:cs typeface="Arial"/>
                <a:sym typeface="Arial"/>
              </a:rPr>
              <a:t> </a:t>
            </a:r>
            <a:endParaRPr sz="16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s[::-1] # </a:t>
            </a:r>
            <a:r>
              <a:rPr lang="en-US" sz="1600" b="0" i="0" u="none" strike="noStrike" cap="none" dirty="0" err="1">
                <a:solidFill>
                  <a:schemeClr val="lt1"/>
                </a:solidFill>
                <a:latin typeface="Arial"/>
                <a:ea typeface="Arial"/>
                <a:cs typeface="Arial"/>
                <a:sym typeface="Arial"/>
              </a:rPr>
              <a:t>invertovanje</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sekvence</a:t>
            </a:r>
            <a:r>
              <a:rPr lang="en-US" sz="1600" b="0" i="0" u="none" strike="noStrike" cap="none" dirty="0">
                <a:solidFill>
                  <a:schemeClr val="lt1"/>
                </a:solidFill>
                <a:latin typeface="Arial"/>
                <a:ea typeface="Arial"/>
                <a:cs typeface="Arial"/>
                <a:sym typeface="Arial"/>
              </a:rPr>
              <a:t> </a:t>
            </a:r>
            <a:endParaRPr sz="16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s[::2] # </a:t>
            </a:r>
            <a:r>
              <a:rPr lang="en-US" sz="1600" b="0" i="0" u="none" strike="noStrike" cap="none" dirty="0" err="1">
                <a:solidFill>
                  <a:schemeClr val="lt1"/>
                </a:solidFill>
                <a:latin typeface="Arial"/>
                <a:ea typeface="Arial"/>
                <a:cs typeface="Arial"/>
                <a:sym typeface="Arial"/>
              </a:rPr>
              <a:t>svaki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drugi</a:t>
            </a:r>
            <a:r>
              <a:rPr lang="en-US" sz="1600" b="0" i="0" u="none" strike="noStrike" cap="none" dirty="0">
                <a:solidFill>
                  <a:schemeClr val="lt1"/>
                </a:solidFill>
                <a:latin typeface="Arial"/>
                <a:ea typeface="Arial"/>
                <a:cs typeface="Arial"/>
                <a:sym typeface="Arial"/>
              </a:rPr>
              <a:t> clan </a:t>
            </a:r>
            <a:r>
              <a:rPr lang="en-US" sz="1600" b="0" i="0" u="none" strike="noStrike" cap="none" dirty="0" err="1">
                <a:solidFill>
                  <a:schemeClr val="lt1"/>
                </a:solidFill>
                <a:latin typeface="Arial"/>
                <a:ea typeface="Arial"/>
                <a:cs typeface="Arial"/>
                <a:sym typeface="Arial"/>
              </a:rPr>
              <a:t>sekvence</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pocev</a:t>
            </a:r>
            <a:r>
              <a:rPr lang="en-US" sz="1600" b="0" i="0" u="none" strike="noStrike" cap="none" dirty="0">
                <a:solidFill>
                  <a:schemeClr val="lt1"/>
                </a:solidFill>
                <a:latin typeface="Arial"/>
                <a:ea typeface="Arial"/>
                <a:cs typeface="Arial"/>
                <a:sym typeface="Arial"/>
              </a:rPr>
              <a:t> od </a:t>
            </a:r>
            <a:r>
              <a:rPr lang="en-US" sz="1600" b="0" i="0" u="none" strike="noStrike" cap="none" dirty="0" err="1">
                <a:solidFill>
                  <a:schemeClr val="lt1"/>
                </a:solidFill>
                <a:latin typeface="Arial"/>
                <a:ea typeface="Arial"/>
                <a:cs typeface="Arial"/>
                <a:sym typeface="Arial"/>
              </a:rPr>
              <a:t>prvog</a:t>
            </a:r>
            <a:r>
              <a:rPr lang="en-US" sz="1600" b="0" i="0" u="none" strike="noStrike" cap="none" dirty="0">
                <a:solidFill>
                  <a:schemeClr val="lt1"/>
                </a:solidFill>
                <a:latin typeface="Arial"/>
                <a:ea typeface="Arial"/>
                <a:cs typeface="Arial"/>
                <a:sym typeface="Arial"/>
              </a:rPr>
              <a:t> </a:t>
            </a:r>
            <a:endParaRPr sz="1600" b="0" i="0" u="none" strike="noStrike" cap="none" dirty="0">
              <a:solidFill>
                <a:schemeClr val="lt1"/>
              </a:solidFill>
              <a:latin typeface="Arial"/>
              <a:ea typeface="Arial"/>
              <a:cs typeface="Arial"/>
              <a:sym typeface="Arial"/>
            </a:endParaRPr>
          </a:p>
        </p:txBody>
      </p:sp>
      <p:pic>
        <p:nvPicPr>
          <p:cNvPr id="347" name="Google Shape;347;p30"/>
          <p:cNvPicPr preferRelativeResize="0"/>
          <p:nvPr/>
        </p:nvPicPr>
        <p:blipFill rotWithShape="1">
          <a:blip r:embed="rId3">
            <a:alphaModFix/>
          </a:blip>
          <a:srcRect/>
          <a:stretch/>
        </p:blipFill>
        <p:spPr>
          <a:xfrm>
            <a:off x="1219993" y="5068325"/>
            <a:ext cx="5648325" cy="1047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411" name="Google Shape;411;p39"/>
          <p:cNvSpPr txBox="1">
            <a:spLocks noGrp="1"/>
          </p:cNvSpPr>
          <p:nvPr>
            <p:ph type="body" idx="1"/>
          </p:nvPr>
        </p:nvSpPr>
        <p:spPr>
          <a:xfrm>
            <a:off x="539552" y="1124744"/>
            <a:ext cx="8604448" cy="518457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Konverzije</a:t>
            </a:r>
            <a:endParaRPr b="1"/>
          </a:p>
          <a:p>
            <a:pPr marL="342900" lvl="0" indent="-342900" algn="l" rtl="0">
              <a:lnSpc>
                <a:spcPct val="100000"/>
              </a:lnSpc>
              <a:spcBef>
                <a:spcPts val="520"/>
              </a:spcBef>
              <a:spcAft>
                <a:spcPts val="0"/>
              </a:spcAft>
              <a:buSzPts val="2080"/>
              <a:buNone/>
            </a:pPr>
            <a:r>
              <a:rPr lang="en-US"/>
              <a:t>	</a:t>
            </a:r>
            <a:r>
              <a:rPr lang="en-US" b="1" i="1"/>
              <a:t>Funkcija		Značenje</a:t>
            </a:r>
            <a:endParaRPr b="1" i="1"/>
          </a:p>
          <a:p>
            <a:pPr marL="342900" lvl="0" indent="-342900" algn="l" rtl="0">
              <a:lnSpc>
                <a:spcPct val="100000"/>
              </a:lnSpc>
              <a:spcBef>
                <a:spcPts val="520"/>
              </a:spcBef>
              <a:spcAft>
                <a:spcPts val="0"/>
              </a:spcAft>
              <a:buSzPts val="2080"/>
              <a:buNone/>
            </a:pPr>
            <a:r>
              <a:rPr lang="en-US"/>
              <a:t>	</a:t>
            </a:r>
            <a:r>
              <a:rPr lang="en-US" i="1"/>
              <a:t>int(x,(baza))</a:t>
            </a:r>
            <a:r>
              <a:rPr lang="en-US"/>
              <a:t>	String x u integer iz baze</a:t>
            </a:r>
            <a:endParaRPr/>
          </a:p>
          <a:p>
            <a:pPr marL="342900" lvl="0" indent="-342900" algn="l" rtl="0">
              <a:lnSpc>
                <a:spcPct val="100000"/>
              </a:lnSpc>
              <a:spcBef>
                <a:spcPts val="520"/>
              </a:spcBef>
              <a:spcAft>
                <a:spcPts val="0"/>
              </a:spcAft>
              <a:buSzPts val="2080"/>
              <a:buNone/>
            </a:pPr>
            <a:r>
              <a:rPr lang="en-US"/>
              <a:t>	</a:t>
            </a:r>
            <a:r>
              <a:rPr lang="en-US" i="1"/>
              <a:t>float(x)</a:t>
            </a:r>
            <a:r>
              <a:rPr lang="en-US"/>
              <a:t>		String x u float</a:t>
            </a:r>
            <a:endParaRPr/>
          </a:p>
          <a:p>
            <a:pPr marL="342900" lvl="0" indent="-342900" algn="l" rtl="0">
              <a:lnSpc>
                <a:spcPct val="100000"/>
              </a:lnSpc>
              <a:spcBef>
                <a:spcPts val="520"/>
              </a:spcBef>
              <a:spcAft>
                <a:spcPts val="0"/>
              </a:spcAft>
              <a:buSzPts val="2080"/>
              <a:buNone/>
            </a:pPr>
            <a:r>
              <a:rPr lang="en-US"/>
              <a:t>	</a:t>
            </a:r>
            <a:r>
              <a:rPr lang="en-US" i="1"/>
              <a:t>complex(r,i)</a:t>
            </a:r>
            <a:r>
              <a:rPr lang="en-US"/>
              <a:t>	Kompleksni broj od r i I</a:t>
            </a:r>
            <a:endParaRPr/>
          </a:p>
          <a:p>
            <a:pPr marL="342900" lvl="0" indent="-342900" algn="l" rtl="0">
              <a:lnSpc>
                <a:spcPct val="100000"/>
              </a:lnSpc>
              <a:spcBef>
                <a:spcPts val="520"/>
              </a:spcBef>
              <a:spcAft>
                <a:spcPts val="0"/>
              </a:spcAft>
              <a:buSzPts val="2080"/>
              <a:buNone/>
            </a:pPr>
            <a:r>
              <a:rPr lang="en-US" i="1"/>
              <a:t>	str(x)</a:t>
            </a:r>
            <a:r>
              <a:rPr lang="en-US"/>
              <a:t>		Bilo koji tip x u string</a:t>
            </a:r>
            <a:endParaRPr/>
          </a:p>
          <a:p>
            <a:pPr marL="342900" lvl="0" indent="-342900" algn="l" rtl="0">
              <a:lnSpc>
                <a:spcPct val="100000"/>
              </a:lnSpc>
              <a:spcBef>
                <a:spcPts val="520"/>
              </a:spcBef>
              <a:spcAft>
                <a:spcPts val="0"/>
              </a:spcAft>
              <a:buSzPts val="2080"/>
              <a:buNone/>
            </a:pPr>
            <a:r>
              <a:rPr lang="en-US"/>
              <a:t>	</a:t>
            </a:r>
            <a:r>
              <a:rPr lang="en-US" i="1"/>
              <a:t>chr(i)	</a:t>
            </a:r>
            <a:r>
              <a:rPr lang="en-US"/>
              <a:t>	Integer u karakter (do 255)</a:t>
            </a:r>
            <a:endParaRPr/>
          </a:p>
          <a:p>
            <a:pPr marL="342900" lvl="0" indent="-342900" algn="l" rtl="0">
              <a:lnSpc>
                <a:spcPct val="100000"/>
              </a:lnSpc>
              <a:spcBef>
                <a:spcPts val="520"/>
              </a:spcBef>
              <a:spcAft>
                <a:spcPts val="0"/>
              </a:spcAft>
              <a:buSzPts val="2080"/>
              <a:buNone/>
            </a:pPr>
            <a:r>
              <a:rPr lang="en-US"/>
              <a:t>	</a:t>
            </a:r>
            <a:r>
              <a:rPr lang="en-US" i="1"/>
              <a:t>ord(c)</a:t>
            </a:r>
            <a:r>
              <a:rPr lang="en-US"/>
              <a:t>		Karakter u integer</a:t>
            </a:r>
            <a:endParaRPr/>
          </a:p>
          <a:p>
            <a:pPr marL="342900" lvl="0" indent="-342900" algn="l" rtl="0">
              <a:lnSpc>
                <a:spcPct val="100000"/>
              </a:lnSpc>
              <a:spcBef>
                <a:spcPts val="520"/>
              </a:spcBef>
              <a:spcAft>
                <a:spcPts val="0"/>
              </a:spcAft>
              <a:buSzPts val="2080"/>
              <a:buNone/>
            </a:pPr>
            <a:r>
              <a:rPr lang="en-US" i="1"/>
              <a:t>	hex(i)</a:t>
            </a:r>
            <a:r>
              <a:rPr lang="en-US"/>
              <a:t>		Integer u hex string</a:t>
            </a:r>
            <a:endParaRPr/>
          </a:p>
          <a:p>
            <a:pPr marL="342900" lvl="0" indent="-342900" algn="l" rtl="0">
              <a:lnSpc>
                <a:spcPct val="100000"/>
              </a:lnSpc>
              <a:spcBef>
                <a:spcPts val="520"/>
              </a:spcBef>
              <a:spcAft>
                <a:spcPts val="0"/>
              </a:spcAft>
              <a:buSzPts val="2080"/>
              <a:buNone/>
            </a:pPr>
            <a:r>
              <a:rPr lang="en-US" i="1"/>
              <a:t>	bin(i)</a:t>
            </a:r>
            <a:r>
              <a:rPr lang="en-US"/>
              <a:t>		Integer u bin string</a:t>
            </a:r>
            <a:endParaRPr/>
          </a:p>
          <a:p>
            <a:pPr marL="342900" lvl="0" indent="-342900" algn="l" rtl="0">
              <a:lnSpc>
                <a:spcPct val="100000"/>
              </a:lnSpc>
              <a:spcBef>
                <a:spcPts val="520"/>
              </a:spcBef>
              <a:spcAft>
                <a:spcPts val="0"/>
              </a:spcAft>
              <a:buSzPts val="2080"/>
              <a:buNone/>
            </a:pPr>
            <a:r>
              <a:rPr lang="en-US"/>
              <a:t>	</a:t>
            </a:r>
            <a:r>
              <a:rPr lang="en-US" i="1"/>
              <a:t>oct(i)</a:t>
            </a:r>
            <a:r>
              <a:rPr lang="en-US"/>
              <a:t>		Integer u oct string</a:t>
            </a:r>
            <a:endParaRPr sz="2400"/>
          </a:p>
          <a:p>
            <a:pPr marL="342900" lvl="0" indent="-342900" algn="l" rtl="0">
              <a:lnSpc>
                <a:spcPct val="100000"/>
              </a:lnSpc>
              <a:spcBef>
                <a:spcPts val="520"/>
              </a:spcBef>
              <a:spcAft>
                <a:spcPts val="0"/>
              </a:spcAft>
              <a:buSzPts val="208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417" name="Google Shape;417;p40"/>
          <p:cNvSpPr txBox="1">
            <a:spLocks noGrp="1"/>
          </p:cNvSpPr>
          <p:nvPr>
            <p:ph type="body" idx="1"/>
          </p:nvPr>
        </p:nvSpPr>
        <p:spPr>
          <a:xfrm>
            <a:off x="251520" y="1124744"/>
            <a:ext cx="8892480" cy="547260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a:t>Logički izrazi</a:t>
            </a:r>
            <a:endParaRPr b="1"/>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a:p>
            <a:pPr marL="342900" lvl="0" indent="-342900" algn="l" rtl="0">
              <a:lnSpc>
                <a:spcPct val="100000"/>
              </a:lnSpc>
              <a:spcBef>
                <a:spcPts val="480"/>
              </a:spcBef>
              <a:spcAft>
                <a:spcPts val="0"/>
              </a:spcAft>
              <a:buSzPts val="1920"/>
              <a:buNone/>
            </a:pPr>
            <a:endParaRPr sz="2400"/>
          </a:p>
        </p:txBody>
      </p:sp>
      <p:graphicFrame>
        <p:nvGraphicFramePr>
          <p:cNvPr id="418" name="Google Shape;418;p40"/>
          <p:cNvGraphicFramePr/>
          <p:nvPr/>
        </p:nvGraphicFramePr>
        <p:xfrm>
          <a:off x="323528" y="1628800"/>
          <a:ext cx="8208900" cy="1854250"/>
        </p:xfrm>
        <a:graphic>
          <a:graphicData uri="http://schemas.openxmlformats.org/drawingml/2006/table">
            <a:tbl>
              <a:tblPr firstRow="1" bandRow="1">
                <a:noFill/>
                <a:tableStyleId>{F09D9E3C-3014-4083-8B21-9C5CD370775C}</a:tableStyleId>
              </a:tblPr>
              <a:tblGrid>
                <a:gridCol w="4104450">
                  <a:extLst>
                    <a:ext uri="{9D8B030D-6E8A-4147-A177-3AD203B41FA5}">
                      <a16:colId xmlns:a16="http://schemas.microsoft.com/office/drawing/2014/main" val="20000"/>
                    </a:ext>
                  </a:extLst>
                </a:gridCol>
                <a:gridCol w="41044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True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False</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True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False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Bilo koji </a:t>
                      </a:r>
                      <a:r>
                        <a:rPr lang="en-US" sz="1800" u="none" strike="noStrike" cap="none" dirty="0" err="1"/>
                        <a:t>broj</a:t>
                      </a:r>
                      <a:r>
                        <a:rPr lang="en-US" sz="1800" u="none" strike="noStrike" cap="none" dirty="0"/>
                        <a:t> </a:t>
                      </a:r>
                      <a:r>
                        <a:rPr lang="en-US" sz="1800" u="none" strike="noStrike" cap="none" dirty="0" err="1"/>
                        <a:t>različit</a:t>
                      </a:r>
                      <a:r>
                        <a:rPr lang="en-US" sz="1800" u="none" strike="noStrike" cap="none" dirty="0"/>
                        <a:t> od 0</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0</a:t>
                      </a: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Kolekcija koja nije prazna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a:t>Kolekcija</a:t>
                      </a:r>
                      <a:r>
                        <a:rPr lang="en-US" sz="1800" u="none" strike="noStrike" cap="none" dirty="0"/>
                        <a:t> </a:t>
                      </a:r>
                      <a:r>
                        <a:rPr lang="en-US" sz="1800" u="none" strike="noStrike" cap="none" dirty="0" err="1"/>
                        <a:t>koja</a:t>
                      </a:r>
                      <a:r>
                        <a:rPr lang="en-US" sz="1800" u="none" strike="noStrike" cap="none" dirty="0"/>
                        <a:t> je </a:t>
                      </a:r>
                      <a:r>
                        <a:rPr lang="en-US" sz="1800" u="none" strike="noStrike" cap="none" dirty="0" err="1"/>
                        <a:t>prazna</a:t>
                      </a: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None</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19" name="Google Shape;419;p40"/>
          <p:cNvGraphicFramePr/>
          <p:nvPr/>
        </p:nvGraphicFramePr>
        <p:xfrm>
          <a:off x="323528" y="3987056"/>
          <a:ext cx="8208900" cy="2291120"/>
        </p:xfrm>
        <a:graphic>
          <a:graphicData uri="http://schemas.openxmlformats.org/drawingml/2006/table">
            <a:tbl>
              <a:tblPr firstRow="1" bandRow="1">
                <a:noFill/>
                <a:tableStyleId>{F09D9E3C-3014-4083-8B21-9C5CD370775C}</a:tableStyleId>
              </a:tblPr>
              <a:tblGrid>
                <a:gridCol w="2736300">
                  <a:extLst>
                    <a:ext uri="{9D8B030D-6E8A-4147-A177-3AD203B41FA5}">
                      <a16:colId xmlns:a16="http://schemas.microsoft.com/office/drawing/2014/main" val="20000"/>
                    </a:ext>
                  </a:extLst>
                </a:gridCol>
                <a:gridCol w="2736300">
                  <a:extLst>
                    <a:ext uri="{9D8B030D-6E8A-4147-A177-3AD203B41FA5}">
                      <a16:colId xmlns:a16="http://schemas.microsoft.com/office/drawing/2014/main" val="20001"/>
                    </a:ext>
                  </a:extLst>
                </a:gridCol>
                <a:gridCol w="27363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Operator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Značenje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t>Opis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 or 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Logičko ILI</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Ako je x false, vraća y, u suprotnom x</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x and 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Logičko I</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Ako je x false, vraća x, u suprotnom y</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not 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Logička negacija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Ako je x false, vraća 1, u suprotnom 0</a:t>
                      </a:r>
                      <a:endParaRPr sz="18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BA30-C472-E570-9D02-5584E6461FDF}"/>
              </a:ext>
            </a:extLst>
          </p:cNvPr>
          <p:cNvSpPr>
            <a:spLocks noGrp="1"/>
          </p:cNvSpPr>
          <p:nvPr>
            <p:ph type="title"/>
          </p:nvPr>
        </p:nvSpPr>
        <p:spPr/>
        <p:txBody>
          <a:bodyPr/>
          <a:lstStyle/>
          <a:p>
            <a:r>
              <a:rPr lang="sr-Latn-RS" dirty="0"/>
              <a:t>Zadaci 2</a:t>
            </a:r>
          </a:p>
        </p:txBody>
      </p:sp>
      <p:sp>
        <p:nvSpPr>
          <p:cNvPr id="3" name="Text Placeholder 2">
            <a:extLst>
              <a:ext uri="{FF2B5EF4-FFF2-40B4-BE49-F238E27FC236}">
                <a16:creationId xmlns:a16="http://schemas.microsoft.com/office/drawing/2014/main" id="{A4586B77-CA7A-4878-3D25-F5461BD6FD9F}"/>
              </a:ext>
            </a:extLst>
          </p:cNvPr>
          <p:cNvSpPr>
            <a:spLocks noGrp="1"/>
          </p:cNvSpPr>
          <p:nvPr>
            <p:ph type="body" idx="1"/>
          </p:nvPr>
        </p:nvSpPr>
        <p:spPr/>
        <p:txBody>
          <a:bodyPr/>
          <a:lstStyle/>
          <a:p>
            <a:r>
              <a:rPr lang="sr-Latn-RS" dirty="0"/>
              <a:t>Napraviti program koji od zadatog niza pronalazi elemente koji su brojevi ne veći od jednog bajta i zamjenjuje te brojeve sa njihovom ASCII vrijednosti, odnosno karakterom</a:t>
            </a:r>
          </a:p>
          <a:p>
            <a:r>
              <a:rPr lang="sr-Latn-RS" dirty="0"/>
              <a:t>Napraviti program koji provjerava da li je string palindrom</a:t>
            </a:r>
          </a:p>
          <a:p>
            <a:r>
              <a:rPr lang="sr-Latn-RS" dirty="0"/>
              <a:t>Napraviti program koji od stringa pravi niz brojeva gdje svaki broj odgovara ASCII vrijednosti datog karaktera</a:t>
            </a:r>
          </a:p>
          <a:p>
            <a:r>
              <a:rPr lang="sr-Latn-RS" dirty="0"/>
              <a:t>Podijeli string na podstringove gdje je delimiter zadati znak</a:t>
            </a:r>
          </a:p>
        </p:txBody>
      </p:sp>
    </p:spTree>
    <p:extLst>
      <p:ext uri="{BB962C8B-B14F-4D97-AF65-F5344CB8AC3E}">
        <p14:creationId xmlns:p14="http://schemas.microsoft.com/office/powerpoint/2010/main" val="1935330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457200" y="1425575"/>
            <a:ext cx="5399088" cy="1470025"/>
          </a:xfrm>
        </p:spPr>
        <p:txBody>
          <a:bodyPr wrap="square" numCol="1" anchorCtr="0" compatLnSpc="1">
            <a:prstTxWarp prst="textNoShape">
              <a:avLst/>
            </a:prstTxWarp>
          </a:bodyPr>
          <a:lstStyle/>
          <a:p>
            <a:pPr algn="ctr" eaLnBrk="1" hangingPunct="1"/>
            <a:r>
              <a:rPr lang="en-US" b="1" cap="none">
                <a:effectLst/>
              </a:rPr>
              <a:t>Python kurs</a:t>
            </a:r>
          </a:p>
        </p:txBody>
      </p:sp>
      <p:sp>
        <p:nvSpPr>
          <p:cNvPr id="4099" name="Subtitle 2"/>
          <p:cNvSpPr>
            <a:spLocks noGrp="1"/>
          </p:cNvSpPr>
          <p:nvPr>
            <p:ph type="subTitle" idx="1"/>
          </p:nvPr>
        </p:nvSpPr>
        <p:spPr>
          <a:xfrm>
            <a:off x="457200" y="3351213"/>
            <a:ext cx="6480175" cy="1752600"/>
          </a:xfrm>
        </p:spPr>
        <p:txBody>
          <a:bodyPr/>
          <a:lstStyle/>
          <a:p>
            <a:pPr eaLnBrk="1" hangingPunct="1"/>
            <a:r>
              <a:rPr lang="en-US"/>
              <a:t>Razvojni alati</a:t>
            </a:r>
          </a:p>
        </p:txBody>
      </p:sp>
    </p:spTree>
    <p:extLst>
      <p:ext uri="{BB962C8B-B14F-4D97-AF65-F5344CB8AC3E}">
        <p14:creationId xmlns:p14="http://schemas.microsoft.com/office/powerpoint/2010/main" val="2601822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84138" y="187325"/>
            <a:ext cx="7920037" cy="720725"/>
          </a:xfrm>
        </p:spPr>
        <p:txBody>
          <a:bodyPr wrap="square" numCol="1" anchorCtr="0" compatLnSpc="1">
            <a:prstTxWarp prst="textNoShape">
              <a:avLst/>
            </a:prstTxWarp>
          </a:bodyPr>
          <a:lstStyle/>
          <a:p>
            <a:pPr eaLnBrk="1" hangingPunct="1"/>
            <a:r>
              <a:rPr lang="en-US">
                <a:effectLst/>
              </a:rPr>
              <a:t>Sadržaj</a:t>
            </a:r>
          </a:p>
        </p:txBody>
      </p:sp>
      <p:sp>
        <p:nvSpPr>
          <p:cNvPr id="5123" name="Rectangle 5"/>
          <p:cNvSpPr>
            <a:spLocks noGrp="1"/>
          </p:cNvSpPr>
          <p:nvPr>
            <p:ph idx="1"/>
          </p:nvPr>
        </p:nvSpPr>
        <p:spPr/>
        <p:txBody>
          <a:bodyPr/>
          <a:lstStyle/>
          <a:p>
            <a:pPr eaLnBrk="1" hangingPunct="1"/>
            <a:r>
              <a:rPr lang="en-US" dirty="0"/>
              <a:t>pip</a:t>
            </a:r>
          </a:p>
          <a:p>
            <a:pPr eaLnBrk="1" hangingPunct="1"/>
            <a:r>
              <a:rPr lang="en-US" dirty="0" err="1"/>
              <a:t>Virtualenv</a:t>
            </a:r>
            <a:endParaRPr lang="en-US" dirty="0"/>
          </a:p>
          <a:p>
            <a:pPr eaLnBrk="1" hangingPunct="1"/>
            <a:r>
              <a:rPr lang="en-US" dirty="0" err="1"/>
              <a:t>IPython</a:t>
            </a:r>
            <a:endParaRPr lang="en-US" dirty="0"/>
          </a:p>
          <a:p>
            <a:pPr eaLnBrk="1" hangingPunct="1"/>
            <a:r>
              <a:rPr lang="en-US" dirty="0"/>
              <a:t>IDEs: Eclipse + </a:t>
            </a:r>
            <a:r>
              <a:rPr lang="en-US" dirty="0" err="1"/>
              <a:t>PyDev</a:t>
            </a:r>
            <a:endParaRPr lang="en-US" dirty="0"/>
          </a:p>
          <a:p>
            <a:pPr eaLnBrk="1" hangingPunct="1"/>
            <a:r>
              <a:rPr lang="en-US" dirty="0" err="1"/>
              <a:t>PyCharm</a:t>
            </a:r>
            <a:endParaRPr lang="en-US" dirty="0"/>
          </a:p>
          <a:p>
            <a:pPr eaLnBrk="1" hangingPunct="1"/>
            <a:r>
              <a:rPr lang="en-US" dirty="0" err="1"/>
              <a:t>Setuptools</a:t>
            </a:r>
            <a:endParaRPr lang="en-US" dirty="0"/>
          </a:p>
        </p:txBody>
      </p:sp>
    </p:spTree>
    <p:extLst>
      <p:ext uri="{BB962C8B-B14F-4D97-AF65-F5344CB8AC3E}">
        <p14:creationId xmlns:p14="http://schemas.microsoft.com/office/powerpoint/2010/main" val="269900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r-Latn-B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196752"/>
            <a:ext cx="7176591" cy="5741273"/>
          </a:xfrm>
        </p:spPr>
      </p:pic>
    </p:spTree>
    <p:extLst>
      <p:ext uri="{BB962C8B-B14F-4D97-AF65-F5344CB8AC3E}">
        <p14:creationId xmlns:p14="http://schemas.microsoft.com/office/powerpoint/2010/main" val="421316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4"/>
          <p:cNvPicPr preferRelativeResize="0"/>
          <p:nvPr/>
        </p:nvPicPr>
        <p:blipFill rotWithShape="1">
          <a:blip r:embed="rId3">
            <a:alphaModFix/>
          </a:blip>
          <a:srcRect/>
          <a:stretch/>
        </p:blipFill>
        <p:spPr>
          <a:xfrm>
            <a:off x="5736456" y="893138"/>
            <a:ext cx="3429000" cy="5057775"/>
          </a:xfrm>
          <a:prstGeom prst="rect">
            <a:avLst/>
          </a:prstGeom>
          <a:noFill/>
          <a:ln>
            <a:noFill/>
          </a:ln>
        </p:spPr>
      </p:pic>
      <p:pic>
        <p:nvPicPr>
          <p:cNvPr id="165" name="Google Shape;165;p4"/>
          <p:cNvPicPr preferRelativeResize="0"/>
          <p:nvPr/>
        </p:nvPicPr>
        <p:blipFill rotWithShape="1">
          <a:blip r:embed="rId4">
            <a:alphaModFix/>
          </a:blip>
          <a:srcRect/>
          <a:stretch/>
        </p:blipFill>
        <p:spPr>
          <a:xfrm>
            <a:off x="103445" y="719149"/>
            <a:ext cx="3486150" cy="5000625"/>
          </a:xfrm>
          <a:prstGeom prst="rect">
            <a:avLst/>
          </a:prstGeom>
          <a:noFill/>
          <a:ln>
            <a:noFill/>
          </a:ln>
        </p:spPr>
      </p:pic>
      <p:pic>
        <p:nvPicPr>
          <p:cNvPr id="166" name="Google Shape;166;p4"/>
          <p:cNvPicPr preferRelativeResize="0"/>
          <p:nvPr/>
        </p:nvPicPr>
        <p:blipFill rotWithShape="1">
          <a:blip r:embed="rId5">
            <a:alphaModFix/>
          </a:blip>
          <a:srcRect/>
          <a:stretch/>
        </p:blipFill>
        <p:spPr>
          <a:xfrm>
            <a:off x="3131840" y="1439149"/>
            <a:ext cx="3419475" cy="5086350"/>
          </a:xfrm>
          <a:prstGeom prst="rect">
            <a:avLst/>
          </a:prstGeom>
          <a:noFill/>
          <a:ln>
            <a:noFill/>
          </a:ln>
        </p:spPr>
      </p:pic>
      <p:sp>
        <p:nvSpPr>
          <p:cNvPr id="167" name="Google Shape;167;p4"/>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92592"/>
              </a:lnSpc>
              <a:spcBef>
                <a:spcPts val="0"/>
              </a:spcBef>
              <a:spcAft>
                <a:spcPts val="0"/>
              </a:spcAft>
              <a:buSzPts val="1400"/>
              <a:buNone/>
            </a:pPr>
            <a:r>
              <a:rPr lang="en-US" sz="3240"/>
              <a:t>Šta je Python u odnosu na druge jezike?</a:t>
            </a:r>
            <a:endParaRPr sz="324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0"/>
            <a:ext cx="7920037" cy="720725"/>
          </a:xfrm>
        </p:spPr>
        <p:txBody>
          <a:bodyPr/>
          <a:lstStyle/>
          <a:p>
            <a:pPr>
              <a:defRPr/>
            </a:pPr>
            <a:r>
              <a:rPr lang="sr-Latn-RS" dirty="0">
                <a:effectLst/>
              </a:rPr>
              <a:t>p</a:t>
            </a:r>
            <a:r>
              <a:rPr lang="en-US" dirty="0" err="1">
                <a:effectLst/>
              </a:rPr>
              <a:t>ip</a:t>
            </a:r>
            <a:r>
              <a:rPr lang="sr-Latn-RS" dirty="0">
                <a:effectLst/>
              </a:rPr>
              <a:t> - </a:t>
            </a:r>
            <a:r>
              <a:rPr lang="en-US" dirty="0" err="1">
                <a:effectLst/>
              </a:rPr>
              <a:t>osnovne</a:t>
            </a:r>
            <a:r>
              <a:rPr lang="en-US" dirty="0">
                <a:effectLst/>
              </a:rPr>
              <a:t> </a:t>
            </a:r>
            <a:r>
              <a:rPr lang="en-US" dirty="0" err="1">
                <a:effectLst/>
              </a:rPr>
              <a:t>komande</a:t>
            </a:r>
            <a:endParaRPr lang="en-US" dirty="0"/>
          </a:p>
        </p:txBody>
      </p:sp>
      <p:sp>
        <p:nvSpPr>
          <p:cNvPr id="34819" name="Content Placeholder 2"/>
          <p:cNvSpPr>
            <a:spLocks noGrp="1"/>
          </p:cNvSpPr>
          <p:nvPr>
            <p:ph idx="1"/>
          </p:nvPr>
        </p:nvSpPr>
        <p:spPr>
          <a:xfrm>
            <a:off x="457200" y="1052513"/>
            <a:ext cx="8229600" cy="460375"/>
          </a:xfrm>
        </p:spPr>
        <p:txBody>
          <a:bodyPr/>
          <a:lstStyle/>
          <a:p>
            <a:r>
              <a:rPr lang="en-US"/>
              <a:t>Pretraga paketa po nazivu:</a:t>
            </a:r>
          </a:p>
        </p:txBody>
      </p:sp>
      <p:sp>
        <p:nvSpPr>
          <p:cNvPr id="34820" name="Content Placeholder 2"/>
          <p:cNvSpPr txBox="1">
            <a:spLocks/>
          </p:cNvSpPr>
          <p:nvPr/>
        </p:nvSpPr>
        <p:spPr bwMode="auto">
          <a:xfrm>
            <a:off x="468313" y="3284538"/>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t>Prikaz instaliranih paketa:</a:t>
            </a:r>
            <a:endParaRPr lang="en-US" sz="2600">
              <a:cs typeface="Arial" pitchFamily="34" charset="0"/>
            </a:endParaRPr>
          </a:p>
        </p:txBody>
      </p:sp>
      <p:sp>
        <p:nvSpPr>
          <p:cNvPr id="34821" name="Content Placeholder 2"/>
          <p:cNvSpPr txBox="1">
            <a:spLocks/>
          </p:cNvSpPr>
          <p:nvPr/>
        </p:nvSpPr>
        <p:spPr bwMode="auto">
          <a:xfrm>
            <a:off x="468313" y="4337050"/>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cs typeface="Arial" pitchFamily="34" charset="0"/>
              </a:rPr>
              <a:t>Upgrade paketa:</a:t>
            </a:r>
          </a:p>
        </p:txBody>
      </p:sp>
      <p:sp>
        <p:nvSpPr>
          <p:cNvPr id="34822" name="Content Placeholder 2"/>
          <p:cNvSpPr txBox="1">
            <a:spLocks/>
          </p:cNvSpPr>
          <p:nvPr/>
        </p:nvSpPr>
        <p:spPr bwMode="auto">
          <a:xfrm>
            <a:off x="446088" y="2105025"/>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cs typeface="Arial" pitchFamily="34" charset="0"/>
              </a:rPr>
              <a:t>Instalacija paketa:</a:t>
            </a:r>
          </a:p>
        </p:txBody>
      </p:sp>
      <p:sp>
        <p:nvSpPr>
          <p:cNvPr id="34823" name="Content Placeholder 2"/>
          <p:cNvSpPr txBox="1">
            <a:spLocks/>
          </p:cNvSpPr>
          <p:nvPr/>
        </p:nvSpPr>
        <p:spPr bwMode="auto">
          <a:xfrm>
            <a:off x="468313" y="5373688"/>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cs typeface="Arial" pitchFamily="34" charset="0"/>
              </a:rPr>
              <a:t>Deinstalacija paketa:</a:t>
            </a:r>
          </a:p>
        </p:txBody>
      </p:sp>
      <p:sp>
        <p:nvSpPr>
          <p:cNvPr id="8" name="Rectangle 7"/>
          <p:cNvSpPr/>
          <p:nvPr/>
        </p:nvSpPr>
        <p:spPr>
          <a:xfrm>
            <a:off x="611188" y="2636838"/>
            <a:ext cx="8064500" cy="5762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EFEF8F"/>
                </a:solidFill>
                <a:latin typeface="Courier New"/>
              </a:rPr>
              <a:t>pip</a:t>
            </a:r>
            <a:r>
              <a:rPr lang="en-US" sz="1600" dirty="0">
                <a:solidFill>
                  <a:srgbClr val="DCDCDC"/>
                </a:solidFill>
                <a:latin typeface="Courier New"/>
              </a:rPr>
              <a:t> </a:t>
            </a:r>
            <a:r>
              <a:rPr lang="en-US" sz="1600" dirty="0">
                <a:solidFill>
                  <a:srgbClr val="E3CEAB"/>
                </a:solidFill>
                <a:latin typeface="Courier New"/>
              </a:rPr>
              <a:t>install</a:t>
            </a:r>
            <a:r>
              <a:rPr lang="en-US" sz="1600" dirty="0">
                <a:solidFill>
                  <a:srgbClr val="DCDCDC"/>
                </a:solidFill>
                <a:latin typeface="Courier New"/>
              </a:rPr>
              <a:t> </a:t>
            </a:r>
            <a:r>
              <a:rPr lang="en-US" sz="1600" dirty="0" err="1">
                <a:solidFill>
                  <a:srgbClr val="DCDCDC"/>
                </a:solidFill>
                <a:latin typeface="Courier New"/>
              </a:rPr>
              <a:t>ime_paketa</a:t>
            </a:r>
            <a:endParaRPr lang="en-US" sz="1600" dirty="0">
              <a:solidFill>
                <a:srgbClr val="DCDCDC"/>
              </a:solidFill>
              <a:latin typeface="Courier New" pitchFamily="49" charset="0"/>
              <a:cs typeface="Courier New" pitchFamily="49" charset="0"/>
            </a:endParaRPr>
          </a:p>
        </p:txBody>
      </p:sp>
      <p:sp>
        <p:nvSpPr>
          <p:cNvPr id="9" name="Rectangle 8"/>
          <p:cNvSpPr/>
          <p:nvPr/>
        </p:nvSpPr>
        <p:spPr>
          <a:xfrm>
            <a:off x="611188" y="1557338"/>
            <a:ext cx="8064500" cy="5762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sr-Latn-RS" sz="1600" dirty="0">
                <a:solidFill>
                  <a:srgbClr val="EFEF8F"/>
                </a:solidFill>
                <a:latin typeface="Courier New"/>
              </a:rPr>
              <a:t>p</a:t>
            </a:r>
            <a:r>
              <a:rPr lang="en-US" sz="1600" dirty="0" err="1">
                <a:solidFill>
                  <a:srgbClr val="EFEF8F"/>
                </a:solidFill>
                <a:latin typeface="Courier New"/>
              </a:rPr>
              <a:t>ip</a:t>
            </a:r>
            <a:r>
              <a:rPr lang="en-US" sz="1600" dirty="0">
                <a:solidFill>
                  <a:srgbClr val="DCDCDC"/>
                </a:solidFill>
                <a:latin typeface="Courier New"/>
              </a:rPr>
              <a:t> search </a:t>
            </a:r>
            <a:r>
              <a:rPr lang="en-US" sz="1600" dirty="0" err="1">
                <a:solidFill>
                  <a:srgbClr val="DCDCDC"/>
                </a:solidFill>
                <a:latin typeface="Courier New"/>
              </a:rPr>
              <a:t>dio_imena</a:t>
            </a:r>
            <a:endParaRPr lang="en-US" sz="1600" dirty="0">
              <a:solidFill>
                <a:srgbClr val="DCDCDC"/>
              </a:solidFill>
              <a:latin typeface="Courier New" pitchFamily="49" charset="0"/>
              <a:cs typeface="Courier New" pitchFamily="49" charset="0"/>
            </a:endParaRPr>
          </a:p>
        </p:txBody>
      </p:sp>
      <p:sp>
        <p:nvSpPr>
          <p:cNvPr id="10" name="Rectangle 9"/>
          <p:cNvSpPr/>
          <p:nvPr/>
        </p:nvSpPr>
        <p:spPr>
          <a:xfrm>
            <a:off x="611188" y="3789363"/>
            <a:ext cx="8064500" cy="5762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EFEF8F"/>
                </a:solidFill>
                <a:latin typeface="Courier New"/>
              </a:rPr>
              <a:t>pip</a:t>
            </a:r>
            <a:r>
              <a:rPr lang="en-US" sz="1600" dirty="0">
                <a:solidFill>
                  <a:srgbClr val="DCDCDC"/>
                </a:solidFill>
                <a:latin typeface="Courier New"/>
              </a:rPr>
              <a:t> list</a:t>
            </a:r>
          </a:p>
          <a:p>
            <a:pPr>
              <a:defRPr/>
            </a:pPr>
            <a:r>
              <a:rPr lang="en-US" sz="1600" dirty="0">
                <a:solidFill>
                  <a:srgbClr val="DCDCDC"/>
                </a:solidFill>
                <a:latin typeface="Courier New"/>
                <a:cs typeface="Courier New" pitchFamily="49" charset="0"/>
              </a:rPr>
              <a:t>pip freeze</a:t>
            </a:r>
            <a:endParaRPr lang="en-US" sz="1600" dirty="0">
              <a:solidFill>
                <a:srgbClr val="DCDCDC"/>
              </a:solidFill>
              <a:latin typeface="Courier New" pitchFamily="49" charset="0"/>
              <a:cs typeface="Courier New" pitchFamily="49" charset="0"/>
            </a:endParaRPr>
          </a:p>
        </p:txBody>
      </p:sp>
      <p:sp>
        <p:nvSpPr>
          <p:cNvPr id="11" name="Rectangle 10"/>
          <p:cNvSpPr/>
          <p:nvPr/>
        </p:nvSpPr>
        <p:spPr>
          <a:xfrm>
            <a:off x="611188" y="4797425"/>
            <a:ext cx="8064500" cy="576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7F9F7F"/>
                </a:solidFill>
                <a:latin typeface="Courier New"/>
              </a:rPr>
              <a:t>pip</a:t>
            </a:r>
            <a:r>
              <a:rPr lang="en-US" sz="1600" dirty="0">
                <a:solidFill>
                  <a:srgbClr val="DCDCDC"/>
                </a:solidFill>
                <a:latin typeface="Courier New"/>
              </a:rPr>
              <a:t> </a:t>
            </a:r>
            <a:r>
              <a:rPr lang="en-US" sz="1600" dirty="0">
                <a:solidFill>
                  <a:srgbClr val="7F9F7F"/>
                </a:solidFill>
                <a:latin typeface="Courier New"/>
              </a:rPr>
              <a:t>install</a:t>
            </a:r>
            <a:r>
              <a:rPr lang="en-US" sz="1600" dirty="0">
                <a:solidFill>
                  <a:srgbClr val="DCDCDC"/>
                </a:solidFill>
                <a:latin typeface="Courier New"/>
              </a:rPr>
              <a:t> </a:t>
            </a:r>
            <a:r>
              <a:rPr lang="en-US" sz="1600" dirty="0">
                <a:solidFill>
                  <a:srgbClr val="EFEFAF"/>
                </a:solidFill>
                <a:latin typeface="Courier New"/>
              </a:rPr>
              <a:t>--</a:t>
            </a:r>
            <a:r>
              <a:rPr lang="en-US" sz="1600" dirty="0">
                <a:solidFill>
                  <a:srgbClr val="7F9F7F"/>
                </a:solidFill>
                <a:latin typeface="Courier New"/>
              </a:rPr>
              <a:t>upgrade</a:t>
            </a:r>
            <a:r>
              <a:rPr lang="en-US" sz="1600" dirty="0">
                <a:solidFill>
                  <a:srgbClr val="DCDCDC"/>
                </a:solidFill>
                <a:latin typeface="Courier New"/>
              </a:rPr>
              <a:t> </a:t>
            </a:r>
            <a:r>
              <a:rPr lang="en-US" sz="1600" dirty="0" err="1">
                <a:solidFill>
                  <a:srgbClr val="7F9F7F"/>
                </a:solidFill>
                <a:latin typeface="Courier New"/>
              </a:rPr>
              <a:t>ime_paketa</a:t>
            </a:r>
            <a:endParaRPr lang="en-US" sz="1600" dirty="0">
              <a:solidFill>
                <a:srgbClr val="DCDCDC"/>
              </a:solidFill>
              <a:latin typeface="Courier New" pitchFamily="49" charset="0"/>
              <a:cs typeface="Courier New" pitchFamily="49" charset="0"/>
            </a:endParaRPr>
          </a:p>
        </p:txBody>
      </p:sp>
      <p:sp>
        <p:nvSpPr>
          <p:cNvPr id="12" name="Rectangle 11"/>
          <p:cNvSpPr/>
          <p:nvPr/>
        </p:nvSpPr>
        <p:spPr>
          <a:xfrm>
            <a:off x="611188" y="5805488"/>
            <a:ext cx="8064500" cy="5762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EFEF8F"/>
                </a:solidFill>
                <a:latin typeface="Courier New"/>
              </a:rPr>
              <a:t>pip</a:t>
            </a:r>
            <a:r>
              <a:rPr lang="en-US" sz="1600" dirty="0">
                <a:solidFill>
                  <a:srgbClr val="DCDCDC"/>
                </a:solidFill>
                <a:latin typeface="Courier New"/>
              </a:rPr>
              <a:t> uninstall </a:t>
            </a:r>
            <a:r>
              <a:rPr lang="en-US" sz="1600" dirty="0" err="1">
                <a:solidFill>
                  <a:srgbClr val="DCDCDC"/>
                </a:solidFill>
                <a:latin typeface="Courier New"/>
              </a:rPr>
              <a:t>ime_paketa</a:t>
            </a:r>
            <a:endParaRPr lang="en-US" sz="1600"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2345756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err="1">
                <a:effectLst/>
              </a:rPr>
              <a:t>Virtualenv</a:t>
            </a:r>
            <a:endParaRPr lang="en-US" dirty="0"/>
          </a:p>
        </p:txBody>
      </p:sp>
      <p:sp>
        <p:nvSpPr>
          <p:cNvPr id="35843" name="Content Placeholder 2"/>
          <p:cNvSpPr>
            <a:spLocks noGrp="1"/>
          </p:cNvSpPr>
          <p:nvPr>
            <p:ph idx="1"/>
          </p:nvPr>
        </p:nvSpPr>
        <p:spPr>
          <a:xfrm>
            <a:off x="457200" y="981075"/>
            <a:ext cx="8229600" cy="2735263"/>
          </a:xfrm>
        </p:spPr>
        <p:txBody>
          <a:bodyPr/>
          <a:lstStyle/>
          <a:p>
            <a:r>
              <a:rPr lang="vi-VN" dirty="0"/>
              <a:t>Problem sa zavisnošću i kolizijom između verzija.</a:t>
            </a:r>
            <a:endParaRPr lang="en-US" dirty="0"/>
          </a:p>
          <a:p>
            <a:r>
              <a:rPr lang="vi-VN" dirty="0"/>
              <a:t>virtualenv omogućava kreiranje izolovanih Python okruženja sa svojim skupom paketa.</a:t>
            </a:r>
            <a:endParaRPr lang="en-US" dirty="0"/>
          </a:p>
          <a:p>
            <a:r>
              <a:rPr lang="vi-VN" dirty="0"/>
              <a:t>Kada se aktivira određeno okruženje sistemski paketi kao i paketi iz drugih okruženja se ne vide.</a:t>
            </a:r>
            <a:endParaRPr lang="en-US" dirty="0"/>
          </a:p>
          <a:p>
            <a:r>
              <a:rPr lang="vi-VN" dirty="0"/>
              <a:t>Kreiranje novog okruženja na windowsu:</a:t>
            </a:r>
            <a:endParaRPr lang="en-US" dirty="0"/>
          </a:p>
        </p:txBody>
      </p:sp>
      <p:sp>
        <p:nvSpPr>
          <p:cNvPr id="4" name="Rectangle 3"/>
          <p:cNvSpPr/>
          <p:nvPr/>
        </p:nvSpPr>
        <p:spPr>
          <a:xfrm>
            <a:off x="611188" y="3789363"/>
            <a:ext cx="8064500" cy="25193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a:t>
            </a:r>
            <a:r>
              <a:rPr lang="en-US" sz="1600" dirty="0">
                <a:solidFill>
                  <a:srgbClr val="EFEF8F"/>
                </a:solidFill>
                <a:latin typeface="Courier New"/>
              </a:rPr>
              <a:t>\Users\srdjan</a:t>
            </a:r>
            <a:r>
              <a:rPr lang="en-US" sz="1600" dirty="0">
                <a:solidFill>
                  <a:srgbClr val="DCDCDC"/>
                </a:solidFill>
                <a:latin typeface="Courier New"/>
              </a:rPr>
              <a:t>&gt;mkdir </a:t>
            </a:r>
            <a:r>
              <a:rPr lang="en-US" sz="1600" dirty="0" err="1">
                <a:solidFill>
                  <a:srgbClr val="DCDCDC"/>
                </a:solidFill>
                <a:latin typeface="Courier New"/>
              </a:rPr>
              <a:t>VirtualEnvs</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C:</a:t>
            </a:r>
            <a:r>
              <a:rPr lang="en-US" sz="1600" dirty="0">
                <a:solidFill>
                  <a:srgbClr val="EFEF8F"/>
                </a:solidFill>
                <a:latin typeface="Courier New"/>
              </a:rPr>
              <a:t>\Users\srdjan</a:t>
            </a:r>
            <a:r>
              <a:rPr lang="en-US" sz="1600" dirty="0">
                <a:solidFill>
                  <a:srgbClr val="DCDCDC"/>
                </a:solidFill>
                <a:latin typeface="Courier New"/>
              </a:rPr>
              <a:t>&gt;cd </a:t>
            </a:r>
            <a:r>
              <a:rPr lang="en-US" sz="1600" dirty="0" err="1">
                <a:solidFill>
                  <a:srgbClr val="DCDCDC"/>
                </a:solidFill>
                <a:latin typeface="Courier New"/>
              </a:rPr>
              <a:t>VirtualEnvs</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C:</a:t>
            </a:r>
            <a:r>
              <a:rPr lang="en-US" sz="1600" dirty="0">
                <a:solidFill>
                  <a:srgbClr val="EFEF8F"/>
                </a:solidFill>
                <a:latin typeface="Courier New"/>
              </a:rPr>
              <a:t>\Users\srdjan\VirtualEnvs</a:t>
            </a:r>
            <a:r>
              <a:rPr lang="en-US" sz="1600" dirty="0">
                <a:solidFill>
                  <a:srgbClr val="DCDCDC"/>
                </a:solidFill>
                <a:latin typeface="Courier New"/>
              </a:rPr>
              <a:t>&gt;virtualenv RTRK </a:t>
            </a:r>
            <a:endParaRPr lang="sr-Latn-RS" sz="1600" dirty="0">
              <a:solidFill>
                <a:srgbClr val="DCDCDC"/>
              </a:solidFill>
              <a:latin typeface="Courier New"/>
            </a:endParaRPr>
          </a:p>
          <a:p>
            <a:pPr>
              <a:defRPr/>
            </a:pPr>
            <a:r>
              <a:rPr lang="en-US" sz="1600" dirty="0">
                <a:solidFill>
                  <a:srgbClr val="DCDCDC"/>
                </a:solidFill>
                <a:latin typeface="Courier New"/>
              </a:rPr>
              <a:t>New python executable in RTRK</a:t>
            </a:r>
            <a:r>
              <a:rPr lang="en-US" sz="1600" dirty="0">
                <a:solidFill>
                  <a:srgbClr val="EFEF8F"/>
                </a:solidFill>
                <a:latin typeface="Courier New"/>
              </a:rPr>
              <a:t>\Scripts\python</a:t>
            </a:r>
            <a:r>
              <a:rPr lang="en-US" sz="1600" dirty="0">
                <a:solidFill>
                  <a:srgbClr val="DCDCDC"/>
                </a:solidFill>
                <a:latin typeface="Courier New"/>
              </a:rPr>
              <a:t>.exe </a:t>
            </a:r>
            <a:endParaRPr lang="sr-Latn-RS" sz="1600" dirty="0">
              <a:solidFill>
                <a:srgbClr val="DCDCDC"/>
              </a:solidFill>
              <a:latin typeface="Courier New"/>
            </a:endParaRPr>
          </a:p>
          <a:p>
            <a:pPr>
              <a:defRPr/>
            </a:pPr>
            <a:r>
              <a:rPr lang="en-US" sz="1600" dirty="0">
                <a:solidFill>
                  <a:srgbClr val="DCDCDC"/>
                </a:solidFill>
                <a:latin typeface="Courier New"/>
              </a:rPr>
              <a:t>Installing </a:t>
            </a:r>
            <a:r>
              <a:rPr lang="en-US" sz="1600" dirty="0" err="1">
                <a:solidFill>
                  <a:srgbClr val="DCDCDC"/>
                </a:solidFill>
                <a:latin typeface="Courier New"/>
              </a:rPr>
              <a:t>setuptools</a:t>
            </a:r>
            <a:r>
              <a:rPr lang="en-US" sz="1600" dirty="0">
                <a:solidFill>
                  <a:srgbClr val="DCDCDC"/>
                </a:solidFill>
                <a:latin typeface="Courier New"/>
              </a:rPr>
              <a:t>, pip...done.</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C:</a:t>
            </a:r>
            <a:r>
              <a:rPr lang="en-US" sz="1600" dirty="0">
                <a:solidFill>
                  <a:srgbClr val="EFEF8F"/>
                </a:solidFill>
                <a:latin typeface="Courier New"/>
              </a:rPr>
              <a:t>\Users\srdjan\VirtualEnvs</a:t>
            </a:r>
            <a:r>
              <a:rPr lang="en-US" sz="1600" dirty="0">
                <a:solidFill>
                  <a:srgbClr val="DCDCDC"/>
                </a:solidFill>
                <a:latin typeface="Courier New"/>
              </a:rPr>
              <a:t>&gt;</a:t>
            </a:r>
            <a:endParaRPr lang="en-US" sz="1600"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2304879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457200" y="1052513"/>
            <a:ext cx="8229600" cy="460375"/>
          </a:xfrm>
        </p:spPr>
        <p:txBody>
          <a:bodyPr/>
          <a:lstStyle/>
          <a:p>
            <a:r>
              <a:rPr lang="en-US"/>
              <a:t>Aktivacija virtuelnog okruženja</a:t>
            </a:r>
          </a:p>
        </p:txBody>
      </p:sp>
      <p:sp>
        <p:nvSpPr>
          <p:cNvPr id="4" name="Rectangle 3"/>
          <p:cNvSpPr/>
          <p:nvPr/>
        </p:nvSpPr>
        <p:spPr>
          <a:xfrm>
            <a:off x="611188" y="1628775"/>
            <a:ext cx="8064500" cy="576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a:t>
            </a:r>
            <a:r>
              <a:rPr lang="en-US" sz="1600" dirty="0">
                <a:solidFill>
                  <a:srgbClr val="EFEF8F"/>
                </a:solidFill>
                <a:latin typeface="Courier New"/>
              </a:rPr>
              <a:t>\Users\srdjan\VirtualEnvs</a:t>
            </a:r>
            <a:r>
              <a:rPr lang="en-US" sz="1600" dirty="0">
                <a:solidFill>
                  <a:srgbClr val="DCDCDC"/>
                </a:solidFill>
                <a:latin typeface="Courier New"/>
              </a:rPr>
              <a:t>&gt;RTRK</a:t>
            </a:r>
            <a:r>
              <a:rPr lang="en-US" sz="1600" dirty="0">
                <a:solidFill>
                  <a:srgbClr val="EFEF8F"/>
                </a:solidFill>
                <a:latin typeface="Courier New"/>
              </a:rPr>
              <a:t>\Scripts\activate</a:t>
            </a:r>
            <a:r>
              <a:rPr lang="en-US" sz="1600" dirty="0">
                <a:solidFill>
                  <a:srgbClr val="DCDCDC"/>
                </a:solidFill>
                <a:latin typeface="Courier New"/>
              </a:rPr>
              <a:t>.bat </a:t>
            </a:r>
            <a:endParaRPr lang="sr-Latn-RS" sz="1600" dirty="0">
              <a:solidFill>
                <a:srgbClr val="DCDCDC"/>
              </a:solidFill>
              <a:latin typeface="Courier New"/>
            </a:endParaRPr>
          </a:p>
          <a:p>
            <a:pPr>
              <a:defRPr/>
            </a:pPr>
            <a:r>
              <a:rPr lang="en-US" sz="1600" dirty="0">
                <a:solidFill>
                  <a:srgbClr val="DCDCDC"/>
                </a:solidFill>
                <a:latin typeface="Courier New"/>
              </a:rPr>
              <a:t>(RTRK) C:</a:t>
            </a:r>
            <a:r>
              <a:rPr lang="en-US" sz="1600" dirty="0">
                <a:solidFill>
                  <a:srgbClr val="EFEF8F"/>
                </a:solidFill>
                <a:latin typeface="Courier New"/>
              </a:rPr>
              <a:t>\Users\srdjan\VirtualEnvs</a:t>
            </a:r>
            <a:r>
              <a:rPr lang="en-US" sz="1600" dirty="0">
                <a:solidFill>
                  <a:srgbClr val="DCDCDC"/>
                </a:solidFill>
                <a:latin typeface="Courier New"/>
              </a:rPr>
              <a:t>&gt;</a:t>
            </a:r>
            <a:endParaRPr lang="en-US" sz="1600" dirty="0">
              <a:solidFill>
                <a:srgbClr val="DCDCDC"/>
              </a:solidFill>
              <a:latin typeface="Courier New" pitchFamily="49" charset="0"/>
              <a:cs typeface="Courier New" pitchFamily="49" charset="0"/>
            </a:endParaRPr>
          </a:p>
        </p:txBody>
      </p:sp>
      <p:sp>
        <p:nvSpPr>
          <p:cNvPr id="36868" name="Content Placeholder 2"/>
          <p:cNvSpPr txBox="1">
            <a:spLocks/>
          </p:cNvSpPr>
          <p:nvPr/>
        </p:nvSpPr>
        <p:spPr bwMode="auto">
          <a:xfrm>
            <a:off x="468313" y="2320925"/>
            <a:ext cx="8229600" cy="460375"/>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a:t>Listanje paketa u okruženju:</a:t>
            </a:r>
            <a:endParaRPr lang="en-US" sz="2600">
              <a:cs typeface="Arial" pitchFamily="34" charset="0"/>
            </a:endParaRPr>
          </a:p>
        </p:txBody>
      </p:sp>
      <p:sp>
        <p:nvSpPr>
          <p:cNvPr id="6" name="Rectangle 5"/>
          <p:cNvSpPr/>
          <p:nvPr/>
        </p:nvSpPr>
        <p:spPr>
          <a:xfrm>
            <a:off x="611188" y="2924175"/>
            <a:ext cx="8064500" cy="1944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a:t>
            </a:r>
            <a:r>
              <a:rPr lang="en-US" sz="1600" dirty="0">
                <a:solidFill>
                  <a:srgbClr val="EFEF8F"/>
                </a:solidFill>
                <a:latin typeface="Courier New"/>
              </a:rPr>
              <a:t>\Users\srdjan\VirtualEnvs</a:t>
            </a:r>
            <a:r>
              <a:rPr lang="en-US" sz="1600" dirty="0">
                <a:solidFill>
                  <a:srgbClr val="DCDCDC"/>
                </a:solidFill>
                <a:latin typeface="Courier New"/>
              </a:rPr>
              <a:t>&gt;RTRK</a:t>
            </a:r>
            <a:r>
              <a:rPr lang="en-US" sz="1600" dirty="0">
                <a:solidFill>
                  <a:srgbClr val="EFEF8F"/>
                </a:solidFill>
                <a:latin typeface="Courier New"/>
              </a:rPr>
              <a:t>\Scripts\activate</a:t>
            </a:r>
            <a:r>
              <a:rPr lang="en-US" sz="1600" dirty="0">
                <a:solidFill>
                  <a:srgbClr val="DCDCDC"/>
                </a:solidFill>
                <a:latin typeface="Courier New"/>
              </a:rPr>
              <a:t>.bat</a:t>
            </a:r>
            <a:endParaRPr lang="sr-Latn-RS" sz="1600" dirty="0">
              <a:solidFill>
                <a:srgbClr val="DCDCDC"/>
              </a:solidFill>
              <a:latin typeface="Courier New"/>
            </a:endParaRPr>
          </a:p>
          <a:p>
            <a:pPr>
              <a:defRPr/>
            </a:pPr>
            <a:r>
              <a:rPr lang="sr-Latn-RS" sz="1600" dirty="0">
                <a:solidFill>
                  <a:srgbClr val="DCDCDC"/>
                </a:solidFill>
                <a:latin typeface="Courier New"/>
              </a:rPr>
              <a:t>(</a:t>
            </a:r>
            <a:r>
              <a:rPr lang="en-US" sz="1600" dirty="0">
                <a:solidFill>
                  <a:srgbClr val="DCDCDC"/>
                </a:solidFill>
                <a:latin typeface="Courier New"/>
              </a:rPr>
              <a:t>RTRK) C:</a:t>
            </a:r>
            <a:r>
              <a:rPr lang="en-US" sz="1600" dirty="0">
                <a:solidFill>
                  <a:srgbClr val="EFEF8F"/>
                </a:solidFill>
                <a:latin typeface="Courier New"/>
              </a:rPr>
              <a:t>\Users\srdjan\VirtualEnvs</a:t>
            </a:r>
            <a:r>
              <a:rPr lang="en-US" sz="1600" dirty="0">
                <a:solidFill>
                  <a:srgbClr val="DCDCDC"/>
                </a:solidFill>
                <a:latin typeface="Courier New"/>
              </a:rPr>
              <a:t>&gt;pip list </a:t>
            </a:r>
            <a:endParaRPr lang="sr-Latn-RS" sz="1600" dirty="0">
              <a:solidFill>
                <a:srgbClr val="DCDCDC"/>
              </a:solidFill>
              <a:latin typeface="Courier New"/>
            </a:endParaRPr>
          </a:p>
          <a:p>
            <a:pPr>
              <a:defRPr/>
            </a:pPr>
            <a:r>
              <a:rPr lang="en-US" sz="1600" dirty="0">
                <a:solidFill>
                  <a:srgbClr val="DCDCDC"/>
                </a:solidFill>
                <a:latin typeface="Courier New"/>
              </a:rPr>
              <a:t>pip (1.5.6)</a:t>
            </a:r>
            <a:endParaRPr lang="sr-Latn-RS" sz="1600" dirty="0">
              <a:solidFill>
                <a:srgbClr val="DCDCDC"/>
              </a:solidFill>
              <a:latin typeface="Courier New"/>
            </a:endParaRPr>
          </a:p>
          <a:p>
            <a:pPr>
              <a:defRPr/>
            </a:pPr>
            <a:r>
              <a:rPr lang="en-US" sz="1600" dirty="0" err="1">
                <a:solidFill>
                  <a:srgbClr val="DCDCDC"/>
                </a:solidFill>
                <a:latin typeface="Courier New"/>
              </a:rPr>
              <a:t>setuptools</a:t>
            </a:r>
            <a:r>
              <a:rPr lang="en-US" sz="1600" dirty="0">
                <a:solidFill>
                  <a:srgbClr val="DCDCDC"/>
                </a:solidFill>
                <a:latin typeface="Courier New"/>
              </a:rPr>
              <a:t> (3.6)</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sr-Latn-RS" sz="1600" dirty="0">
                <a:solidFill>
                  <a:srgbClr val="DCDCDC"/>
                </a:solidFill>
                <a:latin typeface="Courier New"/>
              </a:rPr>
              <a:t>(</a:t>
            </a:r>
            <a:r>
              <a:rPr lang="en-US" sz="1600" dirty="0">
                <a:solidFill>
                  <a:srgbClr val="DCDCDC"/>
                </a:solidFill>
                <a:latin typeface="Courier New"/>
              </a:rPr>
              <a:t>RTRK) C:</a:t>
            </a:r>
            <a:r>
              <a:rPr lang="en-US" sz="1600" dirty="0">
                <a:solidFill>
                  <a:srgbClr val="EFEF8F"/>
                </a:solidFill>
                <a:latin typeface="Courier New"/>
              </a:rPr>
              <a:t>\Users\srdjan\VirtualEnvs</a:t>
            </a:r>
            <a:r>
              <a:rPr lang="en-US" sz="1600" dirty="0">
                <a:solidFill>
                  <a:srgbClr val="DCDCDC"/>
                </a:solidFill>
                <a:latin typeface="Courier New"/>
              </a:rPr>
              <a:t>&gt;</a:t>
            </a:r>
            <a:endParaRPr lang="en-US" sz="1600"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2830827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84138" y="187325"/>
            <a:ext cx="7920037" cy="720725"/>
          </a:xfrm>
        </p:spPr>
        <p:txBody>
          <a:bodyPr wrap="square" numCol="1" anchorCtr="0" compatLnSpc="1">
            <a:prstTxWarp prst="textNoShape">
              <a:avLst/>
            </a:prstTxWarp>
          </a:bodyPr>
          <a:lstStyle/>
          <a:p>
            <a:pPr eaLnBrk="1" hangingPunct="1">
              <a:defRPr/>
            </a:pPr>
            <a:r>
              <a:rPr lang="en-US" dirty="0" err="1">
                <a:effectLst/>
              </a:rPr>
              <a:t>IPython</a:t>
            </a:r>
            <a:endParaRPr lang="en-US" dirty="0">
              <a:effectLst>
                <a:outerShdw blurRad="38100" dist="38100" dir="2700000" algn="tl">
                  <a:srgbClr val="C0C0C0"/>
                </a:outerShdw>
              </a:effectLst>
              <a:latin typeface="Arial" charset="0"/>
              <a:cs typeface="Arial" charset="0"/>
            </a:endParaRPr>
          </a:p>
        </p:txBody>
      </p:sp>
      <p:sp>
        <p:nvSpPr>
          <p:cNvPr id="6147" name="Rectangle 3"/>
          <p:cNvSpPr>
            <a:spLocks noGrp="1"/>
          </p:cNvSpPr>
          <p:nvPr>
            <p:ph idx="1"/>
          </p:nvPr>
        </p:nvSpPr>
        <p:spPr>
          <a:xfrm>
            <a:off x="457200" y="1600200"/>
            <a:ext cx="8229600" cy="1757363"/>
          </a:xfrm>
        </p:spPr>
        <p:txBody>
          <a:bodyPr/>
          <a:lstStyle/>
          <a:p>
            <a:pPr eaLnBrk="1" hangingPunct="1"/>
            <a:r>
              <a:rPr lang="en-US" sz="2400" dirty="0" err="1"/>
              <a:t>Interaktivni</a:t>
            </a:r>
            <a:r>
              <a:rPr lang="en-US" sz="2400" dirty="0"/>
              <a:t> </a:t>
            </a:r>
            <a:r>
              <a:rPr lang="en-US" sz="2400" i="1" dirty="0"/>
              <a:t>shell</a:t>
            </a:r>
            <a:r>
              <a:rPr lang="en-US" sz="2400" dirty="0"/>
              <a:t> </a:t>
            </a:r>
            <a:r>
              <a:rPr lang="en-US" sz="2400" dirty="0" err="1"/>
              <a:t>sličan</a:t>
            </a:r>
            <a:r>
              <a:rPr lang="en-US" sz="2400" dirty="0"/>
              <a:t> </a:t>
            </a:r>
            <a:r>
              <a:rPr lang="en-US" sz="2400" dirty="0" err="1"/>
              <a:t>standardnom</a:t>
            </a:r>
            <a:endParaRPr lang="en-US" sz="2400" dirty="0"/>
          </a:p>
          <a:p>
            <a:pPr eaLnBrk="1" hangingPunct="1"/>
            <a:r>
              <a:rPr lang="en-US" sz="2400" dirty="0"/>
              <a:t>Read-Eval-Print-Loop</a:t>
            </a:r>
          </a:p>
          <a:p>
            <a:pPr eaLnBrk="1" hangingPunct="1"/>
            <a:r>
              <a:rPr lang="en-US" sz="2400" dirty="0" err="1"/>
              <a:t>Razvoj</a:t>
            </a:r>
            <a:r>
              <a:rPr lang="en-US" sz="2400" dirty="0"/>
              <a:t> </a:t>
            </a:r>
            <a:r>
              <a:rPr lang="en-US" sz="2400" dirty="0" err="1"/>
              <a:t>kroz</a:t>
            </a:r>
            <a:r>
              <a:rPr lang="en-US" sz="2400" dirty="0"/>
              <a:t> </a:t>
            </a:r>
            <a:r>
              <a:rPr lang="en-US" sz="2400" dirty="0" err="1"/>
              <a:t>eksperimentisanje</a:t>
            </a:r>
            <a:endParaRPr lang="en-US" sz="2400" dirty="0"/>
          </a:p>
          <a:p>
            <a:pPr eaLnBrk="1" hangingPunct="1"/>
            <a:r>
              <a:rPr lang="en-US" sz="2200" dirty="0" err="1"/>
              <a:t>Instaliranje</a:t>
            </a:r>
            <a:r>
              <a:rPr lang="en-US" sz="2200" dirty="0"/>
              <a:t>:</a:t>
            </a:r>
            <a:endParaRPr lang="en-US" sz="2000" dirty="0"/>
          </a:p>
          <a:p>
            <a:pPr lvl="1" eaLnBrk="1" hangingPunct="1"/>
            <a:endParaRPr lang="en-US" sz="2000" dirty="0"/>
          </a:p>
        </p:txBody>
      </p:sp>
      <p:sp>
        <p:nvSpPr>
          <p:cNvPr id="4" name="Rectangle 3"/>
          <p:cNvSpPr/>
          <p:nvPr/>
        </p:nvSpPr>
        <p:spPr>
          <a:xfrm>
            <a:off x="755650" y="3500438"/>
            <a:ext cx="7920038" cy="43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DCDCDC"/>
                </a:solidFill>
                <a:latin typeface="Courier New"/>
              </a:rPr>
              <a:t>pip </a:t>
            </a:r>
            <a:r>
              <a:rPr lang="en-US" sz="2000" dirty="0">
                <a:solidFill>
                  <a:srgbClr val="E3CEAB"/>
                </a:solidFill>
                <a:latin typeface="Courier New"/>
              </a:rPr>
              <a:t>install</a:t>
            </a:r>
            <a:r>
              <a:rPr lang="en-US" sz="2000" dirty="0">
                <a:solidFill>
                  <a:srgbClr val="DCDCDC"/>
                </a:solidFill>
                <a:latin typeface="Courier New"/>
              </a:rPr>
              <a:t> </a:t>
            </a:r>
            <a:r>
              <a:rPr lang="en-US" sz="2000" dirty="0" err="1">
                <a:latin typeface="Courier New" pitchFamily="49" charset="0"/>
                <a:cs typeface="Courier New" pitchFamily="49" charset="0"/>
              </a:rPr>
              <a:t>ipython</a:t>
            </a:r>
            <a:endParaRPr lang="en-US" sz="2000" dirty="0">
              <a:solidFill>
                <a:srgbClr val="DCDCDC"/>
              </a:solidFill>
              <a:latin typeface="Courier New" pitchFamily="49" charset="0"/>
              <a:cs typeface="Courier New" pitchFamily="49" charset="0"/>
            </a:endParaRPr>
          </a:p>
        </p:txBody>
      </p:sp>
      <p:sp>
        <p:nvSpPr>
          <p:cNvPr id="6149" name="Rectangle 3"/>
          <p:cNvSpPr txBox="1">
            <a:spLocks/>
          </p:cNvSpPr>
          <p:nvPr/>
        </p:nvSpPr>
        <p:spPr bwMode="auto">
          <a:xfrm>
            <a:off x="446088" y="4149725"/>
            <a:ext cx="8229600" cy="2016125"/>
          </a:xfrm>
          <a:prstGeom prst="rect">
            <a:avLst/>
          </a:prstGeom>
          <a:noFill/>
          <a:ln w="9525">
            <a:noFill/>
            <a:miter lim="800000"/>
            <a:headEnd/>
            <a:tailEnd/>
          </a:ln>
        </p:spPr>
        <p:txBody>
          <a:bodyPr/>
          <a:lstStyle/>
          <a:p>
            <a:pPr marL="342900" indent="-342900">
              <a:spcBef>
                <a:spcPct val="20000"/>
              </a:spcBef>
              <a:buClr>
                <a:srgbClr val="6F6185"/>
              </a:buClr>
              <a:buSzPct val="80000"/>
              <a:buFont typeface="Wingdings" pitchFamily="2" charset="2"/>
              <a:buChar char="l"/>
            </a:pPr>
            <a:r>
              <a:rPr lang="en-US" sz="2400">
                <a:solidFill>
                  <a:srgbClr val="000000"/>
                </a:solidFill>
                <a:cs typeface="Arial" pitchFamily="34" charset="0"/>
              </a:rPr>
              <a:t>IPython mogućnosti:</a:t>
            </a:r>
          </a:p>
          <a:p>
            <a:pPr marL="742950" lvl="1" indent="-285750">
              <a:spcBef>
                <a:spcPct val="20000"/>
              </a:spcBef>
              <a:buClr>
                <a:srgbClr val="EFB100"/>
              </a:buClr>
              <a:buSzPct val="80000"/>
              <a:buFont typeface="Wingdings" pitchFamily="2" charset="2"/>
              <a:buChar char="l"/>
            </a:pPr>
            <a:r>
              <a:rPr lang="en-US" sz="2000">
                <a:solidFill>
                  <a:srgbClr val="000000"/>
                </a:solidFill>
                <a:cs typeface="Arial" pitchFamily="34" charset="0"/>
              </a:rPr>
              <a:t>Dopuna sa TAB tasterom</a:t>
            </a:r>
          </a:p>
          <a:p>
            <a:pPr marL="742950" lvl="1" indent="-285750">
              <a:spcBef>
                <a:spcPct val="20000"/>
              </a:spcBef>
              <a:buClr>
                <a:srgbClr val="EFB100"/>
              </a:buClr>
              <a:buSzPct val="80000"/>
              <a:buFont typeface="Wingdings" pitchFamily="2" charset="2"/>
              <a:buChar char="l"/>
            </a:pPr>
            <a:r>
              <a:rPr lang="en-US" sz="2000">
                <a:solidFill>
                  <a:srgbClr val="000000"/>
                </a:solidFill>
                <a:cs typeface="Arial" pitchFamily="34" charset="0"/>
              </a:rPr>
              <a:t>Istraživanje objekata sa ?</a:t>
            </a:r>
          </a:p>
          <a:p>
            <a:pPr marL="742950" lvl="1" indent="-285750">
              <a:spcBef>
                <a:spcPct val="20000"/>
              </a:spcBef>
              <a:buClr>
                <a:srgbClr val="EFB100"/>
              </a:buClr>
              <a:buSzPct val="80000"/>
              <a:buFont typeface="Wingdings" pitchFamily="2" charset="2"/>
              <a:buChar char="l"/>
            </a:pPr>
            <a:r>
              <a:rPr lang="en-US" sz="2000">
                <a:solidFill>
                  <a:srgbClr val="000000"/>
                </a:solidFill>
                <a:cs typeface="Arial" pitchFamily="34" charset="0"/>
              </a:rPr>
              <a:t>Autoreload modula</a:t>
            </a:r>
          </a:p>
          <a:p>
            <a:pPr marL="742950" lvl="1" indent="-285750">
              <a:spcBef>
                <a:spcPct val="20000"/>
              </a:spcBef>
              <a:buClr>
                <a:srgbClr val="EFB100"/>
              </a:buClr>
              <a:buSzPct val="80000"/>
              <a:buFont typeface="Wingdings" pitchFamily="2" charset="2"/>
              <a:buChar char="l"/>
            </a:pPr>
            <a:r>
              <a:rPr lang="en-US" sz="2000" i="1">
                <a:solidFill>
                  <a:srgbClr val="000000"/>
                </a:solidFill>
                <a:cs typeface="Arial" pitchFamily="34" charset="0"/>
              </a:rPr>
              <a:t>Magic</a:t>
            </a:r>
            <a:r>
              <a:rPr lang="en-US" sz="2000">
                <a:solidFill>
                  <a:srgbClr val="000000"/>
                </a:solidFill>
                <a:cs typeface="Arial" pitchFamily="34" charset="0"/>
              </a:rPr>
              <a:t> funkcije</a:t>
            </a:r>
          </a:p>
        </p:txBody>
      </p:sp>
    </p:spTree>
    <p:extLst>
      <p:ext uri="{BB962C8B-B14F-4D97-AF65-F5344CB8AC3E}">
        <p14:creationId xmlns:p14="http://schemas.microsoft.com/office/powerpoint/2010/main" val="1204128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457200" y="1125538"/>
            <a:ext cx="8229600" cy="460375"/>
          </a:xfrm>
        </p:spPr>
        <p:txBody>
          <a:bodyPr/>
          <a:lstStyle/>
          <a:p>
            <a:r>
              <a:rPr lang="en-US" dirty="0" err="1"/>
              <a:t>Primjer</a:t>
            </a:r>
            <a:r>
              <a:rPr lang="en-US" dirty="0"/>
              <a:t> </a:t>
            </a:r>
            <a:r>
              <a:rPr lang="en-US" dirty="0" err="1"/>
              <a:t>sesije</a:t>
            </a:r>
            <a:endParaRPr lang="en-US" dirty="0"/>
          </a:p>
          <a:p>
            <a:endParaRPr lang="en-US" dirty="0"/>
          </a:p>
        </p:txBody>
      </p:sp>
      <p:sp>
        <p:nvSpPr>
          <p:cNvPr id="6" name="Rectangle 5"/>
          <p:cNvSpPr/>
          <p:nvPr/>
        </p:nvSpPr>
        <p:spPr>
          <a:xfrm>
            <a:off x="755650" y="1628775"/>
            <a:ext cx="7920038" cy="4752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Courier New" pitchFamily="49" charset="0"/>
                <a:cs typeface="Courier New" pitchFamily="49" charset="0"/>
              </a:rPr>
              <a:t>C:\Users\srdjan&gt;ipython2</a:t>
            </a:r>
          </a:p>
          <a:p>
            <a:pPr>
              <a:defRPr/>
            </a:pPr>
            <a:r>
              <a:rPr lang="en-US" dirty="0">
                <a:latin typeface="Courier New" pitchFamily="49" charset="0"/>
                <a:cs typeface="Courier New" pitchFamily="49" charset="0"/>
              </a:rPr>
              <a:t>Python 2.7.3 (default, Apr 10 2012, 23:31:26) [MSC v.1500 32 bit (Intel)]</a:t>
            </a:r>
          </a:p>
          <a:p>
            <a:pPr>
              <a:defRPr/>
            </a:pPr>
            <a:r>
              <a:rPr lang="en-US" dirty="0">
                <a:latin typeface="Courier New" pitchFamily="49" charset="0"/>
                <a:cs typeface="Courier New" pitchFamily="49" charset="0"/>
              </a:rPr>
              <a:t>Type "copyright", "credits" or "license" for more information.</a:t>
            </a:r>
          </a:p>
          <a:p>
            <a:pPr>
              <a:defRPr/>
            </a:pPr>
            <a:endParaRPr lang="en-US" dirty="0">
              <a:latin typeface="Courier New" pitchFamily="49" charset="0"/>
              <a:cs typeface="Courier New" pitchFamily="49" charset="0"/>
            </a:endParaRPr>
          </a:p>
          <a:p>
            <a:pPr>
              <a:defRPr/>
            </a:pPr>
            <a:r>
              <a:rPr lang="en-US" dirty="0" err="1">
                <a:latin typeface="Courier New" pitchFamily="49" charset="0"/>
                <a:cs typeface="Courier New" pitchFamily="49" charset="0"/>
              </a:rPr>
              <a:t>IPython</a:t>
            </a:r>
            <a:r>
              <a:rPr lang="en-US" dirty="0">
                <a:latin typeface="Courier New" pitchFamily="49" charset="0"/>
                <a:cs typeface="Courier New" pitchFamily="49" charset="0"/>
              </a:rPr>
              <a:t> 2.1.0 -- An enhanced Interactive Python.</a:t>
            </a:r>
          </a:p>
          <a:p>
            <a:pPr>
              <a:defRPr/>
            </a:pPr>
            <a:r>
              <a:rPr lang="en-US" dirty="0">
                <a:latin typeface="Courier New" pitchFamily="49" charset="0"/>
                <a:cs typeface="Courier New" pitchFamily="49" charset="0"/>
              </a:rPr>
              <a:t>?         -&gt; Introduction and overview of </a:t>
            </a:r>
            <a:r>
              <a:rPr lang="en-US" dirty="0" err="1">
                <a:latin typeface="Courier New" pitchFamily="49" charset="0"/>
                <a:cs typeface="Courier New" pitchFamily="49" charset="0"/>
              </a:rPr>
              <a:t>IPython's</a:t>
            </a:r>
            <a:r>
              <a:rPr lang="en-US" dirty="0">
                <a:latin typeface="Courier New" pitchFamily="49" charset="0"/>
                <a:cs typeface="Courier New" pitchFamily="49" charset="0"/>
              </a:rPr>
              <a:t> features.</a:t>
            </a:r>
          </a:p>
          <a:p>
            <a:pPr>
              <a:defRPr/>
            </a:pPr>
            <a:r>
              <a:rPr lang="en-US" dirty="0">
                <a:latin typeface="Courier New" pitchFamily="49" charset="0"/>
                <a:cs typeface="Courier New" pitchFamily="49" charset="0"/>
              </a:rPr>
              <a:t>%</a:t>
            </a:r>
            <a:r>
              <a:rPr lang="en-US" dirty="0" err="1">
                <a:latin typeface="Courier New" pitchFamily="49" charset="0"/>
                <a:cs typeface="Courier New" pitchFamily="49" charset="0"/>
              </a:rPr>
              <a:t>quickref</a:t>
            </a:r>
            <a:r>
              <a:rPr lang="en-US" dirty="0">
                <a:latin typeface="Courier New" pitchFamily="49" charset="0"/>
                <a:cs typeface="Courier New" pitchFamily="49" charset="0"/>
              </a:rPr>
              <a:t> -&gt; Quick reference.</a:t>
            </a:r>
          </a:p>
          <a:p>
            <a:pPr>
              <a:defRPr/>
            </a:pPr>
            <a:r>
              <a:rPr lang="en-US" dirty="0">
                <a:latin typeface="Courier New" pitchFamily="49" charset="0"/>
                <a:cs typeface="Courier New" pitchFamily="49" charset="0"/>
              </a:rPr>
              <a:t>help      -&gt; Python's own help system.</a:t>
            </a:r>
          </a:p>
          <a:p>
            <a:pPr>
              <a:defRPr/>
            </a:pPr>
            <a:r>
              <a:rPr lang="en-US" dirty="0">
                <a:latin typeface="Courier New" pitchFamily="49" charset="0"/>
                <a:cs typeface="Courier New" pitchFamily="49" charset="0"/>
              </a:rPr>
              <a:t>object?   -&gt; Details about 'object', use 'object??' for extra details.</a:t>
            </a:r>
          </a:p>
          <a:p>
            <a:pPr>
              <a:defRPr/>
            </a:pPr>
            <a:endParaRPr lang="en-US" dirty="0">
              <a:latin typeface="Courier New" pitchFamily="49" charset="0"/>
              <a:cs typeface="Courier New" pitchFamily="49" charset="0"/>
            </a:endParaRPr>
          </a:p>
          <a:p>
            <a:pPr>
              <a:defRPr/>
            </a:pPr>
            <a:r>
              <a:rPr lang="en-US" dirty="0">
                <a:latin typeface="Courier New" pitchFamily="49" charset="0"/>
                <a:cs typeface="Courier New" pitchFamily="49" charset="0"/>
              </a:rPr>
              <a:t>In [1]: print "Hello World"</a:t>
            </a:r>
          </a:p>
          <a:p>
            <a:pPr>
              <a:defRPr/>
            </a:pPr>
            <a:r>
              <a:rPr lang="en-US" dirty="0">
                <a:latin typeface="Courier New" pitchFamily="49" charset="0"/>
                <a:cs typeface="Courier New" pitchFamily="49" charset="0"/>
              </a:rPr>
              <a:t>Hello World</a:t>
            </a:r>
          </a:p>
          <a:p>
            <a:pPr>
              <a:defRPr/>
            </a:pPr>
            <a:r>
              <a:rPr lang="en-US" dirty="0">
                <a:latin typeface="Courier New" pitchFamily="49" charset="0"/>
                <a:cs typeface="Courier New" pitchFamily="49" charset="0"/>
              </a:rPr>
              <a:t>In [2]:</a:t>
            </a:r>
            <a:endParaRPr lang="en-US"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298627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268413"/>
            <a:ext cx="8229600" cy="965200"/>
          </a:xfrm>
        </p:spPr>
        <p:txBody>
          <a:bodyPr/>
          <a:lstStyle/>
          <a:p>
            <a:r>
              <a:rPr lang="en-US"/>
              <a:t>Dopuna koda:</a:t>
            </a:r>
          </a:p>
          <a:p>
            <a:pPr lvl="1"/>
            <a:r>
              <a:rPr lang="en-US"/>
              <a:t>Pritisak na taster TAB</a:t>
            </a:r>
          </a:p>
          <a:p>
            <a:pPr>
              <a:buFont typeface="Wingdings" pitchFamily="2" charset="2"/>
              <a:buNone/>
            </a:pPr>
            <a:endParaRPr lang="en-US"/>
          </a:p>
        </p:txBody>
      </p:sp>
      <p:sp>
        <p:nvSpPr>
          <p:cNvPr id="4" name="Rectangle 3"/>
          <p:cNvSpPr/>
          <p:nvPr/>
        </p:nvSpPr>
        <p:spPr>
          <a:xfrm>
            <a:off x="755650" y="2492375"/>
            <a:ext cx="7920038" cy="2232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DCDCDC"/>
                </a:solidFill>
                <a:latin typeface="Courier New"/>
              </a:rPr>
              <a:t>In [4]: import </a:t>
            </a:r>
            <a:r>
              <a:rPr lang="en-US" dirty="0" err="1">
                <a:solidFill>
                  <a:srgbClr val="DCDCDC"/>
                </a:solidFill>
                <a:latin typeface="Courier New"/>
              </a:rPr>
              <a:t>os</a:t>
            </a:r>
            <a:r>
              <a:rPr lang="en-US" dirty="0">
                <a:solidFill>
                  <a:srgbClr val="DCDCDC"/>
                </a:solidFill>
                <a:latin typeface="Courier New"/>
              </a:rPr>
              <a:t> </a:t>
            </a:r>
            <a:endParaRPr lang="sr-Latn-RS" dirty="0">
              <a:solidFill>
                <a:srgbClr val="DCDCDC"/>
              </a:solidFill>
              <a:latin typeface="Courier New"/>
            </a:endParaRPr>
          </a:p>
          <a:p>
            <a:pPr>
              <a:defRPr/>
            </a:pPr>
            <a:endParaRPr lang="sr-Latn-RS" dirty="0">
              <a:solidFill>
                <a:srgbClr val="DCDCDC"/>
              </a:solidFill>
              <a:latin typeface="Courier New"/>
            </a:endParaRPr>
          </a:p>
          <a:p>
            <a:pPr>
              <a:defRPr/>
            </a:pPr>
            <a:r>
              <a:rPr lang="en-US" dirty="0">
                <a:solidFill>
                  <a:srgbClr val="DCDCDC"/>
                </a:solidFill>
                <a:latin typeface="Courier New"/>
              </a:rPr>
              <a:t>In [5]: os.pa </a:t>
            </a:r>
            <a:endParaRPr lang="sr-Latn-RS" dirty="0">
              <a:solidFill>
                <a:srgbClr val="DCDCDC"/>
              </a:solidFill>
              <a:latin typeface="Courier New"/>
            </a:endParaRPr>
          </a:p>
          <a:p>
            <a:pPr>
              <a:defRPr/>
            </a:pPr>
            <a:r>
              <a:rPr lang="en-US" dirty="0" err="1">
                <a:solidFill>
                  <a:srgbClr val="DCDCDC"/>
                </a:solidFill>
                <a:latin typeface="Courier New"/>
              </a:rPr>
              <a:t>os.pardir</a:t>
            </a:r>
            <a:r>
              <a:rPr lang="en-US" dirty="0">
                <a:solidFill>
                  <a:srgbClr val="DCDCDC"/>
                </a:solidFill>
                <a:latin typeface="Courier New"/>
              </a:rPr>
              <a:t> </a:t>
            </a:r>
            <a:r>
              <a:rPr lang="en-US" dirty="0" err="1">
                <a:solidFill>
                  <a:srgbClr val="DCDCDC"/>
                </a:solidFill>
                <a:latin typeface="Courier New"/>
              </a:rPr>
              <a:t>os.path</a:t>
            </a:r>
            <a:r>
              <a:rPr lang="en-US" dirty="0">
                <a:solidFill>
                  <a:srgbClr val="DCDCDC"/>
                </a:solidFill>
                <a:latin typeface="Courier New"/>
              </a:rPr>
              <a:t> </a:t>
            </a:r>
            <a:r>
              <a:rPr lang="en-US" dirty="0" err="1">
                <a:solidFill>
                  <a:srgbClr val="DCDCDC"/>
                </a:solidFill>
                <a:latin typeface="Courier New"/>
              </a:rPr>
              <a:t>os.pathconf</a:t>
            </a:r>
            <a:r>
              <a:rPr lang="en-US" dirty="0">
                <a:solidFill>
                  <a:srgbClr val="DCDCDC"/>
                </a:solidFill>
                <a:latin typeface="Courier New"/>
              </a:rPr>
              <a:t> </a:t>
            </a:r>
            <a:endParaRPr lang="sr-Latn-RS" dirty="0">
              <a:solidFill>
                <a:srgbClr val="DCDCDC"/>
              </a:solidFill>
              <a:latin typeface="Courier New"/>
            </a:endParaRPr>
          </a:p>
          <a:p>
            <a:pPr>
              <a:defRPr/>
            </a:pPr>
            <a:r>
              <a:rPr lang="en-US" dirty="0" err="1">
                <a:solidFill>
                  <a:srgbClr val="DCDCDC"/>
                </a:solidFill>
                <a:latin typeface="Courier New"/>
              </a:rPr>
              <a:t>os.pathconf_names</a:t>
            </a:r>
            <a:r>
              <a:rPr lang="en-US" dirty="0">
                <a:solidFill>
                  <a:srgbClr val="DCDCDC"/>
                </a:solidFill>
                <a:latin typeface="Courier New"/>
              </a:rPr>
              <a:t> </a:t>
            </a:r>
            <a:r>
              <a:rPr lang="en-US" dirty="0" err="1">
                <a:solidFill>
                  <a:srgbClr val="DCDCDC"/>
                </a:solidFill>
                <a:latin typeface="Courier New"/>
              </a:rPr>
              <a:t>os.pathsep</a:t>
            </a:r>
            <a:r>
              <a:rPr lang="en-US" dirty="0">
                <a:solidFill>
                  <a:srgbClr val="DCDCDC"/>
                </a:solidFill>
                <a:latin typeface="Courier New"/>
              </a:rPr>
              <a:t> </a:t>
            </a:r>
            <a:endParaRPr lang="sr-Latn-RS" dirty="0">
              <a:solidFill>
                <a:srgbClr val="DCDCDC"/>
              </a:solidFill>
              <a:latin typeface="Courier New"/>
            </a:endParaRPr>
          </a:p>
          <a:p>
            <a:pPr>
              <a:defRPr/>
            </a:pPr>
            <a:endParaRPr lang="sr-Latn-RS" dirty="0">
              <a:solidFill>
                <a:srgbClr val="DCDCDC"/>
              </a:solidFill>
              <a:latin typeface="Courier New"/>
            </a:endParaRPr>
          </a:p>
          <a:p>
            <a:pPr>
              <a:defRPr/>
            </a:pPr>
            <a:r>
              <a:rPr lang="en-US" dirty="0">
                <a:solidFill>
                  <a:srgbClr val="DCDCDC"/>
                </a:solidFill>
                <a:latin typeface="Courier New"/>
              </a:rPr>
              <a:t>In [5]: os.pa</a:t>
            </a:r>
            <a:endParaRPr lang="en-US"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2094483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981075"/>
            <a:ext cx="8229600" cy="963613"/>
          </a:xfrm>
        </p:spPr>
        <p:txBody>
          <a:bodyPr/>
          <a:lstStyle/>
          <a:p>
            <a:r>
              <a:rPr lang="en-US"/>
              <a:t>Informacije o objektima</a:t>
            </a:r>
          </a:p>
          <a:p>
            <a:pPr lvl="1"/>
            <a:r>
              <a:rPr lang="en-US"/>
              <a:t>Iza naziva reference staviti znak "?"</a:t>
            </a:r>
          </a:p>
          <a:p>
            <a:endParaRPr lang="en-US"/>
          </a:p>
        </p:txBody>
      </p:sp>
      <p:sp>
        <p:nvSpPr>
          <p:cNvPr id="4" name="Rectangle 3"/>
          <p:cNvSpPr/>
          <p:nvPr/>
        </p:nvSpPr>
        <p:spPr>
          <a:xfrm>
            <a:off x="611188" y="1844675"/>
            <a:ext cx="7920037" cy="46085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DCDCDC"/>
                </a:solidFill>
                <a:latin typeface="Courier New"/>
              </a:rPr>
              <a:t>In [7]: map? </a:t>
            </a:r>
            <a:endParaRPr lang="sr-Latn-RS" dirty="0">
              <a:solidFill>
                <a:srgbClr val="DCDCDC"/>
              </a:solidFill>
              <a:latin typeface="Courier New"/>
            </a:endParaRPr>
          </a:p>
          <a:p>
            <a:pPr>
              <a:defRPr/>
            </a:pPr>
            <a:r>
              <a:rPr lang="en-US" dirty="0">
                <a:solidFill>
                  <a:srgbClr val="DCDCDC"/>
                </a:solidFill>
                <a:latin typeface="Courier New"/>
              </a:rPr>
              <a:t>Type: </a:t>
            </a:r>
            <a:r>
              <a:rPr lang="en-US" dirty="0" err="1">
                <a:solidFill>
                  <a:srgbClr val="DCDCDC"/>
                </a:solidFill>
                <a:latin typeface="Courier New"/>
              </a:rPr>
              <a:t>builtin_function_or_method</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DCDCDC"/>
                </a:solidFill>
                <a:latin typeface="Courier New"/>
              </a:rPr>
              <a:t>String form: &lt;built-in function map&gt; </a:t>
            </a:r>
            <a:endParaRPr lang="sr-Latn-RS" dirty="0">
              <a:solidFill>
                <a:srgbClr val="DCDCDC"/>
              </a:solidFill>
              <a:latin typeface="Courier New"/>
            </a:endParaRPr>
          </a:p>
          <a:p>
            <a:pPr>
              <a:defRPr/>
            </a:pPr>
            <a:r>
              <a:rPr lang="en-US" dirty="0">
                <a:solidFill>
                  <a:srgbClr val="DCDCDC"/>
                </a:solidFill>
                <a:latin typeface="Courier New"/>
              </a:rPr>
              <a:t>Namespace: Python </a:t>
            </a:r>
            <a:r>
              <a:rPr lang="en-US" dirty="0" err="1">
                <a:solidFill>
                  <a:srgbClr val="DCDCDC"/>
                </a:solidFill>
                <a:latin typeface="Courier New"/>
              </a:rPr>
              <a:t>builtin</a:t>
            </a:r>
            <a:r>
              <a:rPr lang="en-US" dirty="0">
                <a:solidFill>
                  <a:srgbClr val="DCDCDC"/>
                </a:solidFill>
                <a:latin typeface="Courier New"/>
              </a:rPr>
              <a:t> </a:t>
            </a:r>
            <a:endParaRPr lang="sr-Latn-RS" dirty="0">
              <a:solidFill>
                <a:srgbClr val="DCDCDC"/>
              </a:solidFill>
              <a:latin typeface="Courier New"/>
            </a:endParaRPr>
          </a:p>
          <a:p>
            <a:pPr>
              <a:defRPr/>
            </a:pPr>
            <a:r>
              <a:rPr lang="en-US" dirty="0" err="1">
                <a:solidFill>
                  <a:srgbClr val="DCDCDC"/>
                </a:solidFill>
                <a:latin typeface="Courier New"/>
              </a:rPr>
              <a:t>Docstring</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DCDCDC"/>
                </a:solidFill>
                <a:latin typeface="Courier New"/>
              </a:rPr>
              <a:t>map(function, sequence[, sequence, ...]) -&gt; list </a:t>
            </a:r>
            <a:endParaRPr lang="sr-Latn-RS" dirty="0">
              <a:solidFill>
                <a:srgbClr val="DCDCDC"/>
              </a:solidFill>
              <a:latin typeface="Courier New"/>
            </a:endParaRPr>
          </a:p>
          <a:p>
            <a:pPr>
              <a:defRPr/>
            </a:pPr>
            <a:endParaRPr lang="sr-Latn-RS" dirty="0">
              <a:solidFill>
                <a:srgbClr val="DCDCDC"/>
              </a:solidFill>
              <a:latin typeface="Courier New"/>
            </a:endParaRPr>
          </a:p>
          <a:p>
            <a:pPr>
              <a:defRPr/>
            </a:pPr>
            <a:r>
              <a:rPr lang="en-US" dirty="0">
                <a:solidFill>
                  <a:srgbClr val="DCDCDC"/>
                </a:solidFill>
                <a:latin typeface="Courier New"/>
              </a:rPr>
              <a:t>Return a list of the results of applying the function to the items of the argument sequence(s). If more than one sequence is given, the function is called with an argument list consisting of the corresponding item of each sequence, substituting None for missing values when not all sequences have the same length. If the function is None, return a list of the items of the sequence (or a list of </a:t>
            </a:r>
            <a:r>
              <a:rPr lang="en-US" dirty="0" err="1">
                <a:solidFill>
                  <a:srgbClr val="DCDCDC"/>
                </a:solidFill>
                <a:latin typeface="Courier New"/>
              </a:rPr>
              <a:t>tuples</a:t>
            </a:r>
            <a:r>
              <a:rPr lang="en-US" dirty="0">
                <a:solidFill>
                  <a:srgbClr val="DCDCDC"/>
                </a:solidFill>
                <a:latin typeface="Courier New"/>
              </a:rPr>
              <a:t> if more than one sequence). </a:t>
            </a:r>
            <a:endParaRPr lang="sr-Latn-RS" dirty="0">
              <a:solidFill>
                <a:srgbClr val="DCDCDC"/>
              </a:solidFill>
              <a:latin typeface="Courier New"/>
            </a:endParaRPr>
          </a:p>
          <a:p>
            <a:pPr>
              <a:defRPr/>
            </a:pPr>
            <a:endParaRPr lang="sr-Latn-RS" dirty="0">
              <a:solidFill>
                <a:srgbClr val="DCDCDC"/>
              </a:solidFill>
              <a:latin typeface="Courier New"/>
            </a:endParaRPr>
          </a:p>
          <a:p>
            <a:pPr>
              <a:defRPr/>
            </a:pPr>
            <a:r>
              <a:rPr lang="en-US" dirty="0">
                <a:solidFill>
                  <a:srgbClr val="DCDCDC"/>
                </a:solidFill>
                <a:latin typeface="Courier New"/>
              </a:rPr>
              <a:t>In [8]:</a:t>
            </a:r>
            <a:endParaRPr lang="en-US"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4172697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p:cNvSpPr>
          <p:nvPr>
            <p:ph idx="1"/>
          </p:nvPr>
        </p:nvSpPr>
        <p:spPr>
          <a:xfrm>
            <a:off x="457200" y="1052513"/>
            <a:ext cx="8229600" cy="863600"/>
          </a:xfrm>
        </p:spPr>
        <p:txBody>
          <a:bodyPr/>
          <a:lstStyle/>
          <a:p>
            <a:r>
              <a:rPr lang="en-US" sz="2400"/>
              <a:t>Proširene informacije o objektima</a:t>
            </a:r>
          </a:p>
          <a:p>
            <a:pPr lvl="1"/>
            <a:r>
              <a:rPr lang="en-US" sz="2000"/>
              <a:t>Iza naziva reference staviti znak "??"</a:t>
            </a:r>
          </a:p>
          <a:p>
            <a:pPr eaLnBrk="1" hangingPunct="1"/>
            <a:endParaRPr lang="en-US" sz="2200"/>
          </a:p>
        </p:txBody>
      </p:sp>
      <p:sp>
        <p:nvSpPr>
          <p:cNvPr id="4" name="Rectangle 3"/>
          <p:cNvSpPr/>
          <p:nvPr/>
        </p:nvSpPr>
        <p:spPr>
          <a:xfrm>
            <a:off x="611188" y="1989138"/>
            <a:ext cx="7920037" cy="43926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DCDCDC"/>
                </a:solidFill>
                <a:latin typeface="Courier New"/>
              </a:rPr>
              <a:t>In [</a:t>
            </a:r>
            <a:r>
              <a:rPr lang="en-US" dirty="0">
                <a:solidFill>
                  <a:srgbClr val="8CD0D3"/>
                </a:solidFill>
                <a:latin typeface="Courier New"/>
              </a:rPr>
              <a:t>2</a:t>
            </a:r>
            <a:r>
              <a:rPr lang="en-US" dirty="0">
                <a:solidFill>
                  <a:srgbClr val="DCDCDC"/>
                </a:solidFill>
                <a:latin typeface="Courier New"/>
              </a:rPr>
              <a:t>]: </a:t>
            </a:r>
            <a:r>
              <a:rPr lang="en-US" dirty="0">
                <a:solidFill>
                  <a:srgbClr val="E3CEAB"/>
                </a:solidFill>
                <a:latin typeface="Courier New"/>
              </a:rPr>
              <a:t>import</a:t>
            </a:r>
            <a:r>
              <a:rPr lang="en-US" dirty="0">
                <a:solidFill>
                  <a:srgbClr val="DCDCDC"/>
                </a:solidFill>
                <a:latin typeface="Courier New"/>
              </a:rPr>
              <a:t> </a:t>
            </a:r>
            <a:r>
              <a:rPr lang="en-US" dirty="0" err="1">
                <a:solidFill>
                  <a:srgbClr val="DCDCDC"/>
                </a:solidFill>
                <a:latin typeface="Courier New"/>
              </a:rPr>
              <a:t>os</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DCDCDC"/>
                </a:solidFill>
                <a:latin typeface="Courier New"/>
              </a:rPr>
              <a:t>In [</a:t>
            </a:r>
            <a:r>
              <a:rPr lang="en-US" dirty="0">
                <a:solidFill>
                  <a:srgbClr val="8CD0D3"/>
                </a:solidFill>
                <a:latin typeface="Courier New"/>
              </a:rPr>
              <a:t>3</a:t>
            </a:r>
            <a:r>
              <a:rPr lang="en-US" dirty="0">
                <a:solidFill>
                  <a:srgbClr val="DCDCDC"/>
                </a:solidFill>
                <a:latin typeface="Courier New"/>
              </a:rPr>
              <a:t>]: </a:t>
            </a:r>
            <a:r>
              <a:rPr lang="en-US" dirty="0" err="1">
                <a:solidFill>
                  <a:srgbClr val="DCDCDC"/>
                </a:solidFill>
                <a:latin typeface="Courier New"/>
              </a:rPr>
              <a:t>os.path.abspath</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DCDCDC"/>
                </a:solidFill>
                <a:latin typeface="Courier New"/>
              </a:rPr>
              <a:t>Type: function </a:t>
            </a:r>
            <a:endParaRPr lang="sr-Latn-RS" dirty="0">
              <a:solidFill>
                <a:srgbClr val="DCDCDC"/>
              </a:solidFill>
              <a:latin typeface="Courier New"/>
            </a:endParaRPr>
          </a:p>
          <a:p>
            <a:pPr>
              <a:defRPr/>
            </a:pPr>
            <a:r>
              <a:rPr lang="en-US" dirty="0">
                <a:solidFill>
                  <a:srgbClr val="DCDCDC"/>
                </a:solidFill>
                <a:latin typeface="Courier New"/>
              </a:rPr>
              <a:t>String form: &lt;function </a:t>
            </a:r>
            <a:r>
              <a:rPr lang="en-US" dirty="0" err="1">
                <a:solidFill>
                  <a:srgbClr val="DCDCDC"/>
                </a:solidFill>
                <a:latin typeface="Courier New"/>
              </a:rPr>
              <a:t>abspath</a:t>
            </a:r>
            <a:r>
              <a:rPr lang="en-US" dirty="0">
                <a:solidFill>
                  <a:srgbClr val="DCDCDC"/>
                </a:solidFill>
                <a:latin typeface="Courier New"/>
              </a:rPr>
              <a:t> at </a:t>
            </a:r>
            <a:r>
              <a:rPr lang="en-US" dirty="0">
                <a:solidFill>
                  <a:srgbClr val="8CD0D3"/>
                </a:solidFill>
                <a:latin typeface="Courier New"/>
              </a:rPr>
              <a:t>0x7f723641b848</a:t>
            </a:r>
            <a:r>
              <a:rPr lang="en-US" dirty="0">
                <a:solidFill>
                  <a:srgbClr val="DCDCDC"/>
                </a:solidFill>
                <a:latin typeface="Courier New"/>
              </a:rPr>
              <a:t>&gt; </a:t>
            </a:r>
            <a:endParaRPr lang="sr-Latn-RS" dirty="0">
              <a:solidFill>
                <a:srgbClr val="DCDCDC"/>
              </a:solidFill>
              <a:latin typeface="Courier New"/>
            </a:endParaRPr>
          </a:p>
          <a:p>
            <a:pPr>
              <a:defRPr/>
            </a:pPr>
            <a:r>
              <a:rPr lang="en-US" dirty="0">
                <a:solidFill>
                  <a:srgbClr val="DCDCDC"/>
                </a:solidFill>
                <a:latin typeface="Courier New"/>
              </a:rPr>
              <a:t>File: /</a:t>
            </a:r>
            <a:r>
              <a:rPr lang="en-US" dirty="0" err="1">
                <a:solidFill>
                  <a:srgbClr val="DCDCDC"/>
                </a:solidFill>
                <a:latin typeface="Courier New"/>
              </a:rPr>
              <a:t>usr</a:t>
            </a:r>
            <a:r>
              <a:rPr lang="en-US" dirty="0">
                <a:solidFill>
                  <a:srgbClr val="DCDCDC"/>
                </a:solidFill>
                <a:latin typeface="Courier New"/>
              </a:rPr>
              <a:t>/lib/python2</a:t>
            </a:r>
            <a:r>
              <a:rPr lang="en-US" dirty="0">
                <a:solidFill>
                  <a:srgbClr val="8CD0D3"/>
                </a:solidFill>
                <a:latin typeface="Courier New"/>
              </a:rPr>
              <a:t>.7</a:t>
            </a:r>
            <a:r>
              <a:rPr lang="en-US" dirty="0">
                <a:solidFill>
                  <a:srgbClr val="DCDCDC"/>
                </a:solidFill>
                <a:latin typeface="Courier New"/>
              </a:rPr>
              <a:t>/posixpath.py </a:t>
            </a:r>
            <a:endParaRPr lang="sr-Latn-RS" dirty="0">
              <a:solidFill>
                <a:srgbClr val="DCDCDC"/>
              </a:solidFill>
              <a:latin typeface="Courier New"/>
            </a:endParaRPr>
          </a:p>
          <a:p>
            <a:pPr>
              <a:defRPr/>
            </a:pPr>
            <a:r>
              <a:rPr lang="en-US" dirty="0">
                <a:solidFill>
                  <a:srgbClr val="DCDCDC"/>
                </a:solidFill>
                <a:latin typeface="Courier New"/>
              </a:rPr>
              <a:t>Definition: </a:t>
            </a:r>
            <a:r>
              <a:rPr lang="en-US" dirty="0" err="1">
                <a:solidFill>
                  <a:srgbClr val="DCDCDC"/>
                </a:solidFill>
                <a:latin typeface="Courier New"/>
              </a:rPr>
              <a:t>os.path.abspath</a:t>
            </a:r>
            <a:r>
              <a:rPr lang="en-US" dirty="0">
                <a:solidFill>
                  <a:srgbClr val="DCDCDC"/>
                </a:solidFill>
                <a:latin typeface="Courier New"/>
              </a:rPr>
              <a:t>(path) </a:t>
            </a:r>
            <a:endParaRPr lang="sr-Latn-RS" dirty="0">
              <a:solidFill>
                <a:srgbClr val="DCDCDC"/>
              </a:solidFill>
              <a:latin typeface="Courier New"/>
            </a:endParaRPr>
          </a:p>
          <a:p>
            <a:pPr>
              <a:defRPr/>
            </a:pPr>
            <a:r>
              <a:rPr lang="en-US" dirty="0">
                <a:solidFill>
                  <a:srgbClr val="DCDCDC"/>
                </a:solidFill>
                <a:latin typeface="Courier New"/>
              </a:rPr>
              <a:t>Source: </a:t>
            </a:r>
            <a:endParaRPr lang="sr-Latn-RS" dirty="0">
              <a:solidFill>
                <a:srgbClr val="DCDCDC"/>
              </a:solidFill>
              <a:latin typeface="Courier New"/>
            </a:endParaRPr>
          </a:p>
          <a:p>
            <a:pPr>
              <a:defRPr/>
            </a:pPr>
            <a:r>
              <a:rPr lang="en-US" dirty="0">
                <a:solidFill>
                  <a:srgbClr val="E3CEAB"/>
                </a:solidFill>
                <a:latin typeface="inherit"/>
              </a:rPr>
              <a:t>def</a:t>
            </a:r>
            <a:r>
              <a:rPr lang="en-US" dirty="0">
                <a:solidFill>
                  <a:srgbClr val="DCDCDC"/>
                </a:solidFill>
                <a:latin typeface="Courier New"/>
              </a:rPr>
              <a:t> </a:t>
            </a:r>
            <a:r>
              <a:rPr lang="en-US" dirty="0" err="1">
                <a:solidFill>
                  <a:srgbClr val="EFEF8F"/>
                </a:solidFill>
                <a:latin typeface="inherit"/>
              </a:rPr>
              <a:t>abspath</a:t>
            </a:r>
            <a:r>
              <a:rPr lang="en-US" dirty="0">
                <a:solidFill>
                  <a:srgbClr val="DCDCDC"/>
                </a:solidFill>
                <a:latin typeface="inherit"/>
              </a:rPr>
              <a:t>(path)</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CC9393"/>
                </a:solidFill>
                <a:latin typeface="Courier New"/>
              </a:rPr>
              <a:t>"""Return an absolute path."""</a:t>
            </a:r>
            <a:r>
              <a:rPr lang="en-US" dirty="0">
                <a:solidFill>
                  <a:srgbClr val="DCDCDC"/>
                </a:solidFill>
                <a:latin typeface="Courier New"/>
              </a:rPr>
              <a:t> </a:t>
            </a:r>
            <a:endParaRPr lang="sr-Latn-RS" dirty="0">
              <a:solidFill>
                <a:srgbClr val="DCDCDC"/>
              </a:solidFill>
              <a:latin typeface="Courier New"/>
            </a:endParaRPr>
          </a:p>
          <a:p>
            <a:pPr lvl="1">
              <a:defRPr/>
            </a:pPr>
            <a:r>
              <a:rPr lang="en-US" dirty="0">
                <a:solidFill>
                  <a:srgbClr val="E3CEAB"/>
                </a:solidFill>
                <a:latin typeface="Courier New"/>
              </a:rPr>
              <a:t>if</a:t>
            </a:r>
            <a:r>
              <a:rPr lang="en-US" dirty="0">
                <a:solidFill>
                  <a:srgbClr val="DCDCDC"/>
                </a:solidFill>
                <a:latin typeface="Courier New"/>
              </a:rPr>
              <a:t> </a:t>
            </a:r>
            <a:r>
              <a:rPr lang="en-US" dirty="0">
                <a:solidFill>
                  <a:srgbClr val="E3CEAB"/>
                </a:solidFill>
                <a:latin typeface="Courier New"/>
              </a:rPr>
              <a:t>not</a:t>
            </a:r>
            <a:r>
              <a:rPr lang="en-US" dirty="0">
                <a:solidFill>
                  <a:srgbClr val="DCDCDC"/>
                </a:solidFill>
                <a:latin typeface="Courier New"/>
              </a:rPr>
              <a:t> </a:t>
            </a:r>
            <a:r>
              <a:rPr lang="en-US" dirty="0" err="1">
                <a:solidFill>
                  <a:srgbClr val="DCDCDC"/>
                </a:solidFill>
                <a:latin typeface="Courier New"/>
              </a:rPr>
              <a:t>isabs</a:t>
            </a:r>
            <a:r>
              <a:rPr lang="en-US" dirty="0">
                <a:solidFill>
                  <a:srgbClr val="DCDCDC"/>
                </a:solidFill>
                <a:latin typeface="Courier New"/>
              </a:rPr>
              <a:t>(path): </a:t>
            </a:r>
            <a:endParaRPr lang="sr-Latn-RS" dirty="0">
              <a:solidFill>
                <a:srgbClr val="DCDCDC"/>
              </a:solidFill>
              <a:latin typeface="Courier New"/>
            </a:endParaRPr>
          </a:p>
          <a:p>
            <a:pPr lvl="2">
              <a:defRPr/>
            </a:pPr>
            <a:r>
              <a:rPr lang="en-US" dirty="0">
                <a:solidFill>
                  <a:srgbClr val="E3CEAB"/>
                </a:solidFill>
                <a:latin typeface="Courier New"/>
              </a:rPr>
              <a:t>if</a:t>
            </a:r>
            <a:r>
              <a:rPr lang="en-US" dirty="0">
                <a:solidFill>
                  <a:srgbClr val="DCDCDC"/>
                </a:solidFill>
                <a:latin typeface="Courier New"/>
              </a:rPr>
              <a:t> </a:t>
            </a:r>
            <a:r>
              <a:rPr lang="en-US" dirty="0" err="1">
                <a:solidFill>
                  <a:srgbClr val="DCDCDC"/>
                </a:solidFill>
                <a:latin typeface="Courier New"/>
              </a:rPr>
              <a:t>isinstance</a:t>
            </a:r>
            <a:r>
              <a:rPr lang="en-US" dirty="0">
                <a:solidFill>
                  <a:srgbClr val="DCDCDC"/>
                </a:solidFill>
                <a:latin typeface="Courier New"/>
              </a:rPr>
              <a:t>(path, _</a:t>
            </a:r>
            <a:r>
              <a:rPr lang="en-US" dirty="0" err="1">
                <a:solidFill>
                  <a:srgbClr val="DCDCDC"/>
                </a:solidFill>
                <a:latin typeface="Courier New"/>
              </a:rPr>
              <a:t>unicode</a:t>
            </a:r>
            <a:r>
              <a:rPr lang="en-US" dirty="0">
                <a:solidFill>
                  <a:srgbClr val="DCDCDC"/>
                </a:solidFill>
                <a:latin typeface="Courier New"/>
              </a:rPr>
              <a:t>): </a:t>
            </a:r>
            <a:endParaRPr lang="sr-Latn-RS" dirty="0">
              <a:solidFill>
                <a:srgbClr val="DCDCDC"/>
              </a:solidFill>
              <a:latin typeface="Courier New"/>
            </a:endParaRPr>
          </a:p>
          <a:p>
            <a:pPr lvl="3">
              <a:defRPr/>
            </a:pPr>
            <a:r>
              <a:rPr lang="en-US" dirty="0" err="1">
                <a:solidFill>
                  <a:srgbClr val="DCDCDC"/>
                </a:solidFill>
                <a:latin typeface="Courier New"/>
              </a:rPr>
              <a:t>cwd</a:t>
            </a:r>
            <a:r>
              <a:rPr lang="en-US" dirty="0">
                <a:solidFill>
                  <a:srgbClr val="DCDCDC"/>
                </a:solidFill>
                <a:latin typeface="Courier New"/>
              </a:rPr>
              <a:t> = </a:t>
            </a:r>
            <a:r>
              <a:rPr lang="en-US" dirty="0" err="1">
                <a:solidFill>
                  <a:srgbClr val="DCDCDC"/>
                </a:solidFill>
                <a:latin typeface="Courier New"/>
              </a:rPr>
              <a:t>os.getcwdu</a:t>
            </a:r>
            <a:r>
              <a:rPr lang="en-US" dirty="0">
                <a:solidFill>
                  <a:srgbClr val="DCDCDC"/>
                </a:solidFill>
                <a:latin typeface="Courier New"/>
              </a:rPr>
              <a:t>() </a:t>
            </a:r>
            <a:endParaRPr lang="sr-Latn-RS" dirty="0">
              <a:solidFill>
                <a:srgbClr val="DCDCDC"/>
              </a:solidFill>
              <a:latin typeface="Courier New"/>
            </a:endParaRPr>
          </a:p>
          <a:p>
            <a:pPr lvl="2">
              <a:defRPr/>
            </a:pPr>
            <a:r>
              <a:rPr lang="en-US" dirty="0">
                <a:solidFill>
                  <a:srgbClr val="E3CEAB"/>
                </a:solidFill>
                <a:latin typeface="Courier New"/>
              </a:rPr>
              <a:t>else</a:t>
            </a:r>
            <a:r>
              <a:rPr lang="en-US" dirty="0">
                <a:solidFill>
                  <a:srgbClr val="DCDCDC"/>
                </a:solidFill>
                <a:latin typeface="Courier New"/>
              </a:rPr>
              <a:t>: </a:t>
            </a:r>
            <a:endParaRPr lang="sr-Latn-RS" dirty="0">
              <a:solidFill>
                <a:srgbClr val="DCDCDC"/>
              </a:solidFill>
              <a:latin typeface="Courier New"/>
            </a:endParaRPr>
          </a:p>
          <a:p>
            <a:pPr lvl="3">
              <a:defRPr/>
            </a:pPr>
            <a:r>
              <a:rPr lang="en-US" dirty="0" err="1">
                <a:solidFill>
                  <a:srgbClr val="DCDCDC"/>
                </a:solidFill>
                <a:latin typeface="Courier New"/>
              </a:rPr>
              <a:t>cwd</a:t>
            </a:r>
            <a:r>
              <a:rPr lang="en-US" dirty="0">
                <a:solidFill>
                  <a:srgbClr val="DCDCDC"/>
                </a:solidFill>
                <a:latin typeface="Courier New"/>
              </a:rPr>
              <a:t> = </a:t>
            </a:r>
            <a:r>
              <a:rPr lang="en-US" dirty="0" err="1">
                <a:solidFill>
                  <a:srgbClr val="DCDCDC"/>
                </a:solidFill>
                <a:latin typeface="Courier New"/>
              </a:rPr>
              <a:t>os.getcwd</a:t>
            </a:r>
            <a:r>
              <a:rPr lang="en-US" dirty="0">
                <a:solidFill>
                  <a:srgbClr val="DCDCDC"/>
                </a:solidFill>
                <a:latin typeface="Courier New"/>
              </a:rPr>
              <a:t>() </a:t>
            </a:r>
            <a:endParaRPr lang="sr-Latn-RS" dirty="0">
              <a:solidFill>
                <a:srgbClr val="DCDCDC"/>
              </a:solidFill>
              <a:latin typeface="Courier New"/>
            </a:endParaRPr>
          </a:p>
          <a:p>
            <a:pPr lvl="2">
              <a:defRPr/>
            </a:pPr>
            <a:r>
              <a:rPr lang="en-US" dirty="0">
                <a:solidFill>
                  <a:srgbClr val="DCDCDC"/>
                </a:solidFill>
                <a:latin typeface="Courier New"/>
              </a:rPr>
              <a:t>path = join(</a:t>
            </a:r>
            <a:r>
              <a:rPr lang="en-US" dirty="0" err="1">
                <a:solidFill>
                  <a:srgbClr val="DCDCDC"/>
                </a:solidFill>
                <a:latin typeface="Courier New"/>
              </a:rPr>
              <a:t>cwd</a:t>
            </a:r>
            <a:r>
              <a:rPr lang="en-US" dirty="0">
                <a:solidFill>
                  <a:srgbClr val="DCDCDC"/>
                </a:solidFill>
                <a:latin typeface="Courier New"/>
              </a:rPr>
              <a:t>, path) </a:t>
            </a:r>
            <a:endParaRPr lang="sr-Latn-RS" dirty="0">
              <a:solidFill>
                <a:srgbClr val="DCDCDC"/>
              </a:solidFill>
              <a:latin typeface="Courier New"/>
            </a:endParaRPr>
          </a:p>
          <a:p>
            <a:pPr lvl="1">
              <a:defRPr/>
            </a:pPr>
            <a:r>
              <a:rPr lang="en-US" dirty="0">
                <a:solidFill>
                  <a:srgbClr val="E3CEAB"/>
                </a:solidFill>
                <a:latin typeface="Courier New"/>
              </a:rPr>
              <a:t>return</a:t>
            </a:r>
            <a:r>
              <a:rPr lang="en-US" dirty="0">
                <a:solidFill>
                  <a:srgbClr val="DCDCDC"/>
                </a:solidFill>
                <a:latin typeface="Courier New"/>
              </a:rPr>
              <a:t> </a:t>
            </a:r>
            <a:r>
              <a:rPr lang="en-US" dirty="0" err="1">
                <a:solidFill>
                  <a:srgbClr val="DCDCDC"/>
                </a:solidFill>
                <a:latin typeface="Courier New"/>
              </a:rPr>
              <a:t>normpath</a:t>
            </a:r>
            <a:r>
              <a:rPr lang="en-US" dirty="0">
                <a:solidFill>
                  <a:srgbClr val="DCDCDC"/>
                </a:solidFill>
                <a:latin typeface="Courier New"/>
              </a:rPr>
              <a:t>(path)</a:t>
            </a:r>
            <a:endParaRPr lang="en-US"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662807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1023938"/>
            <a:ext cx="8229600" cy="1757362"/>
          </a:xfrm>
        </p:spPr>
        <p:txBody>
          <a:bodyPr/>
          <a:lstStyle/>
          <a:p>
            <a:r>
              <a:rPr lang="en-US"/>
              <a:t>Reload modula:</a:t>
            </a:r>
          </a:p>
          <a:p>
            <a:pPr lvl="1"/>
            <a:r>
              <a:rPr lang="en-US"/>
              <a:t>Problem kod izmene koda posle import-a.</a:t>
            </a:r>
          </a:p>
          <a:p>
            <a:pPr lvl="1"/>
            <a:r>
              <a:rPr lang="en-US"/>
              <a:t>Dva načina:</a:t>
            </a:r>
          </a:p>
          <a:p>
            <a:pPr lvl="2"/>
            <a:r>
              <a:rPr lang="en-US" i="1"/>
              <a:t>1. reload</a:t>
            </a:r>
            <a:r>
              <a:rPr lang="en-US"/>
              <a:t> funkcija</a:t>
            </a:r>
          </a:p>
          <a:p>
            <a:pPr lvl="1"/>
            <a:endParaRPr lang="en-US"/>
          </a:p>
        </p:txBody>
      </p:sp>
      <p:sp>
        <p:nvSpPr>
          <p:cNvPr id="5" name="Rectangle 4"/>
          <p:cNvSpPr/>
          <p:nvPr/>
        </p:nvSpPr>
        <p:spPr>
          <a:xfrm>
            <a:off x="611188" y="4005263"/>
            <a:ext cx="7920037" cy="719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E3CEAB"/>
                </a:solidFill>
                <a:latin typeface="Courier New"/>
              </a:rPr>
              <a:t>%</a:t>
            </a:r>
            <a:r>
              <a:rPr lang="en-US" dirty="0" err="1">
                <a:solidFill>
                  <a:srgbClr val="EFEF8F"/>
                </a:solidFill>
                <a:latin typeface="inherit"/>
              </a:rPr>
              <a:t>load_ext</a:t>
            </a:r>
            <a:r>
              <a:rPr lang="en-US" dirty="0">
                <a:solidFill>
                  <a:srgbClr val="DCDCDC"/>
                </a:solidFill>
                <a:latin typeface="Courier New"/>
              </a:rPr>
              <a:t> </a:t>
            </a:r>
            <a:r>
              <a:rPr lang="en-US" dirty="0" err="1">
                <a:solidFill>
                  <a:srgbClr val="DCDCDC"/>
                </a:solidFill>
                <a:latin typeface="Courier New"/>
              </a:rPr>
              <a:t>autoreload</a:t>
            </a:r>
            <a:r>
              <a:rPr lang="en-US" dirty="0">
                <a:solidFill>
                  <a:srgbClr val="DCDCDC"/>
                </a:solidFill>
                <a:latin typeface="Courier New"/>
              </a:rPr>
              <a:t> </a:t>
            </a:r>
            <a:endParaRPr lang="sr-Latn-RS" dirty="0">
              <a:solidFill>
                <a:srgbClr val="DCDCDC"/>
              </a:solidFill>
              <a:latin typeface="Courier New"/>
            </a:endParaRPr>
          </a:p>
          <a:p>
            <a:pPr>
              <a:defRPr/>
            </a:pPr>
            <a:r>
              <a:rPr lang="en-US" dirty="0">
                <a:solidFill>
                  <a:srgbClr val="E3CEAB"/>
                </a:solidFill>
                <a:latin typeface="Courier New"/>
              </a:rPr>
              <a:t>%</a:t>
            </a:r>
            <a:r>
              <a:rPr lang="en-US" dirty="0" err="1">
                <a:solidFill>
                  <a:srgbClr val="EFEF8F"/>
                </a:solidFill>
                <a:latin typeface="inherit"/>
              </a:rPr>
              <a:t>autoreload</a:t>
            </a:r>
            <a:r>
              <a:rPr lang="en-US" dirty="0">
                <a:solidFill>
                  <a:srgbClr val="DCDCDC"/>
                </a:solidFill>
                <a:latin typeface="Courier New"/>
              </a:rPr>
              <a:t> 2</a:t>
            </a:r>
            <a:endParaRPr lang="en-US" dirty="0">
              <a:solidFill>
                <a:srgbClr val="DCDCDC"/>
              </a:solidFill>
              <a:latin typeface="Courier New" pitchFamily="49" charset="0"/>
              <a:cs typeface="Courier New" pitchFamily="49" charset="0"/>
            </a:endParaRPr>
          </a:p>
        </p:txBody>
      </p:sp>
      <p:sp>
        <p:nvSpPr>
          <p:cNvPr id="6" name="Rectangle 5"/>
          <p:cNvSpPr/>
          <p:nvPr/>
        </p:nvSpPr>
        <p:spPr>
          <a:xfrm>
            <a:off x="611188" y="2708275"/>
            <a:ext cx="7920037" cy="5048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EFEF8F"/>
                </a:solidFill>
                <a:latin typeface="Courier New"/>
              </a:rPr>
              <a:t>reload</a:t>
            </a:r>
            <a:r>
              <a:rPr lang="en-US" dirty="0">
                <a:solidFill>
                  <a:srgbClr val="DCDCDC"/>
                </a:solidFill>
                <a:latin typeface="Courier New"/>
              </a:rPr>
              <a:t>(</a:t>
            </a:r>
            <a:r>
              <a:rPr lang="en-US" dirty="0" err="1">
                <a:solidFill>
                  <a:srgbClr val="DCDCDC"/>
                </a:solidFill>
                <a:latin typeface="Courier New"/>
              </a:rPr>
              <a:t>moj_modul</a:t>
            </a:r>
            <a:r>
              <a:rPr lang="en-US" dirty="0">
                <a:solidFill>
                  <a:srgbClr val="DCDCDC"/>
                </a:solidFill>
                <a:latin typeface="Courier New"/>
              </a:rPr>
              <a:t>)</a:t>
            </a:r>
            <a:endParaRPr lang="en-US" dirty="0">
              <a:solidFill>
                <a:srgbClr val="DCDCDC"/>
              </a:solidFill>
              <a:latin typeface="Courier New" pitchFamily="49" charset="0"/>
              <a:cs typeface="Courier New" pitchFamily="49" charset="0"/>
            </a:endParaRPr>
          </a:p>
        </p:txBody>
      </p:sp>
      <p:sp>
        <p:nvSpPr>
          <p:cNvPr id="11269" name="Content Placeholder 2"/>
          <p:cNvSpPr txBox="1">
            <a:spLocks/>
          </p:cNvSpPr>
          <p:nvPr/>
        </p:nvSpPr>
        <p:spPr bwMode="auto">
          <a:xfrm>
            <a:off x="468313" y="3471863"/>
            <a:ext cx="8229600" cy="461962"/>
          </a:xfrm>
          <a:prstGeom prst="rect">
            <a:avLst/>
          </a:prstGeom>
          <a:noFill/>
          <a:ln w="9525">
            <a:noFill/>
            <a:miter lim="800000"/>
            <a:headEnd/>
            <a:tailEnd/>
          </a:ln>
        </p:spPr>
        <p:txBody>
          <a:bodyPr/>
          <a:lstStyle/>
          <a:p>
            <a:pPr marL="1143000" lvl="2" indent="-228600" eaLnBrk="0" hangingPunct="0">
              <a:spcBef>
                <a:spcPct val="20000"/>
              </a:spcBef>
              <a:buClr>
                <a:srgbClr val="72706F"/>
              </a:buClr>
              <a:buSzPct val="80000"/>
              <a:buFont typeface="Wingdings" pitchFamily="2" charset="2"/>
              <a:buChar char="l"/>
            </a:pPr>
            <a:r>
              <a:rPr lang="en-US" sz="2000" i="1">
                <a:cs typeface="Arial" pitchFamily="34" charset="0"/>
              </a:rPr>
              <a:t>2. </a:t>
            </a:r>
            <a:r>
              <a:rPr lang="en-US" sz="2000" i="1"/>
              <a:t>autoreload</a:t>
            </a:r>
            <a:r>
              <a:rPr lang="en-US" sz="2000"/>
              <a:t> ekstenzija</a:t>
            </a:r>
            <a:endParaRPr lang="en-US" sz="2200">
              <a:cs typeface="Arial" pitchFamily="34" charset="0"/>
            </a:endParaRPr>
          </a:p>
        </p:txBody>
      </p:sp>
    </p:spTree>
    <p:extLst>
      <p:ext uri="{BB962C8B-B14F-4D97-AF65-F5344CB8AC3E}">
        <p14:creationId xmlns:p14="http://schemas.microsoft.com/office/powerpoint/2010/main" val="3189880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sr-Latn-RS" dirty="0"/>
              <a:t>Eclipse + PyDev</a:t>
            </a:r>
            <a:endParaRPr lang="en-US" dirty="0"/>
          </a:p>
        </p:txBody>
      </p:sp>
      <p:sp>
        <p:nvSpPr>
          <p:cNvPr id="7" name="Content Placeholder 2"/>
          <p:cNvSpPr>
            <a:spLocks noGrp="1"/>
          </p:cNvSpPr>
          <p:nvPr>
            <p:ph idx="1"/>
          </p:nvPr>
        </p:nvSpPr>
        <p:spPr>
          <a:xfrm>
            <a:off x="457200" y="1484313"/>
            <a:ext cx="8229600" cy="4525962"/>
          </a:xfrm>
        </p:spPr>
        <p:txBody>
          <a:bodyPr/>
          <a:lstStyle/>
          <a:p>
            <a:pPr>
              <a:defRPr/>
            </a:pPr>
            <a:r>
              <a:rPr lang="en-US" dirty="0"/>
              <a:t>O</a:t>
            </a:r>
            <a:r>
              <a:rPr lang="sr-Latn-RS" dirty="0"/>
              <a:t>snovne o</a:t>
            </a:r>
            <a:r>
              <a:rPr lang="en-US" dirty="0" err="1"/>
              <a:t>sobine</a:t>
            </a:r>
            <a:endParaRPr lang="en-US" cap="all" dirty="0"/>
          </a:p>
          <a:p>
            <a:pPr lvl="1">
              <a:defRPr/>
            </a:pPr>
            <a:r>
              <a:rPr lang="en-US" dirty="0"/>
              <a:t>Slobodan </a:t>
            </a:r>
            <a:r>
              <a:rPr lang="en-US" dirty="0" err="1"/>
              <a:t>softver</a:t>
            </a:r>
            <a:r>
              <a:rPr lang="en-US" dirty="0"/>
              <a:t> </a:t>
            </a:r>
            <a:r>
              <a:rPr lang="en-US" dirty="0" err="1"/>
              <a:t>otvorenog</a:t>
            </a:r>
            <a:r>
              <a:rPr lang="en-US" dirty="0"/>
              <a:t> </a:t>
            </a:r>
            <a:r>
              <a:rPr lang="en-US" dirty="0" err="1"/>
              <a:t>koda</a:t>
            </a:r>
            <a:r>
              <a:rPr lang="en-US" dirty="0"/>
              <a:t>.</a:t>
            </a:r>
          </a:p>
          <a:p>
            <a:pPr lvl="1">
              <a:defRPr/>
            </a:pPr>
            <a:r>
              <a:rPr lang="en-US" dirty="0" err="1"/>
              <a:t>Dostupan</a:t>
            </a:r>
            <a:r>
              <a:rPr lang="en-US" dirty="0"/>
              <a:t> </a:t>
            </a:r>
            <a:r>
              <a:rPr lang="en-US" dirty="0" err="1"/>
              <a:t>kao</a:t>
            </a:r>
            <a:r>
              <a:rPr lang="en-US" dirty="0"/>
              <a:t> </a:t>
            </a:r>
            <a:r>
              <a:rPr lang="en-US" dirty="0" err="1"/>
              <a:t>skup</a:t>
            </a:r>
            <a:r>
              <a:rPr lang="en-US" dirty="0"/>
              <a:t> </a:t>
            </a:r>
            <a:r>
              <a:rPr lang="en-US" dirty="0" err="1"/>
              <a:t>plugin</a:t>
            </a:r>
            <a:r>
              <a:rPr lang="en-US" dirty="0"/>
              <a:t>-a </a:t>
            </a:r>
            <a:r>
              <a:rPr lang="en-US" dirty="0" err="1"/>
              <a:t>za</a:t>
            </a:r>
            <a:r>
              <a:rPr lang="en-US" dirty="0"/>
              <a:t> Eclipse</a:t>
            </a:r>
          </a:p>
          <a:p>
            <a:pPr lvl="1">
              <a:defRPr/>
            </a:pPr>
            <a:r>
              <a:rPr lang="en-US" dirty="0" err="1"/>
              <a:t>Osnovne</a:t>
            </a:r>
            <a:r>
              <a:rPr lang="en-US" dirty="0"/>
              <a:t> </a:t>
            </a:r>
            <a:r>
              <a:rPr lang="en-US" dirty="0" err="1"/>
              <a:t>operacije</a:t>
            </a:r>
            <a:r>
              <a:rPr lang="en-US" dirty="0"/>
              <a:t>: </a:t>
            </a:r>
            <a:r>
              <a:rPr lang="en-US" dirty="0" err="1"/>
              <a:t>navigacija</a:t>
            </a:r>
            <a:r>
              <a:rPr lang="en-US" dirty="0"/>
              <a:t>, </a:t>
            </a:r>
            <a:r>
              <a:rPr lang="en-US" dirty="0" err="1"/>
              <a:t>strukturni</a:t>
            </a:r>
            <a:r>
              <a:rPr lang="en-US" dirty="0"/>
              <a:t> </a:t>
            </a:r>
            <a:r>
              <a:rPr lang="en-US" dirty="0" err="1"/>
              <a:t>prikaz</a:t>
            </a:r>
            <a:r>
              <a:rPr lang="en-US" dirty="0"/>
              <a:t>, </a:t>
            </a:r>
            <a:r>
              <a:rPr lang="en-US" dirty="0" err="1"/>
              <a:t>bojenje</a:t>
            </a:r>
            <a:r>
              <a:rPr lang="en-US" dirty="0"/>
              <a:t> </a:t>
            </a:r>
            <a:r>
              <a:rPr lang="en-US" dirty="0" err="1"/>
              <a:t>i</a:t>
            </a:r>
            <a:r>
              <a:rPr lang="en-US" dirty="0"/>
              <a:t> </a:t>
            </a:r>
            <a:r>
              <a:rPr lang="en-US" dirty="0" err="1"/>
              <a:t>dopuna</a:t>
            </a:r>
            <a:r>
              <a:rPr lang="en-US" dirty="0"/>
              <a:t> </a:t>
            </a:r>
            <a:r>
              <a:rPr lang="en-US" dirty="0" err="1"/>
              <a:t>koda</a:t>
            </a:r>
            <a:r>
              <a:rPr lang="en-US" dirty="0"/>
              <a:t>...</a:t>
            </a:r>
          </a:p>
          <a:p>
            <a:pPr lvl="1">
              <a:defRPr/>
            </a:pPr>
            <a:r>
              <a:rPr lang="en-US" dirty="0" err="1"/>
              <a:t>Podrška</a:t>
            </a:r>
            <a:r>
              <a:rPr lang="en-US" dirty="0"/>
              <a:t> </a:t>
            </a:r>
            <a:r>
              <a:rPr lang="en-US" dirty="0" err="1"/>
              <a:t>za</a:t>
            </a:r>
            <a:r>
              <a:rPr lang="en-US" dirty="0"/>
              <a:t> </a:t>
            </a:r>
            <a:r>
              <a:rPr lang="en-US" dirty="0" err="1"/>
              <a:t>refaktorisanje</a:t>
            </a:r>
            <a:r>
              <a:rPr lang="en-US" dirty="0"/>
              <a:t>.</a:t>
            </a:r>
          </a:p>
          <a:p>
            <a:pPr lvl="1">
              <a:defRPr/>
            </a:pPr>
            <a:r>
              <a:rPr lang="en-US" dirty="0" err="1"/>
              <a:t>Integrisani</a:t>
            </a:r>
            <a:r>
              <a:rPr lang="en-US" dirty="0"/>
              <a:t> </a:t>
            </a:r>
            <a:r>
              <a:rPr lang="en-US" dirty="0" err="1"/>
              <a:t>debager</a:t>
            </a:r>
            <a:r>
              <a:rPr lang="en-US" dirty="0"/>
              <a:t>, </a:t>
            </a:r>
            <a:r>
              <a:rPr lang="en-US" dirty="0" err="1"/>
              <a:t>interaktivna</a:t>
            </a:r>
            <a:r>
              <a:rPr lang="en-US" dirty="0"/>
              <a:t> </a:t>
            </a:r>
            <a:r>
              <a:rPr lang="en-US" dirty="0" err="1"/>
              <a:t>konzola</a:t>
            </a:r>
            <a:r>
              <a:rPr lang="en-US" dirty="0"/>
              <a:t>, </a:t>
            </a:r>
            <a:r>
              <a:rPr lang="en-US" dirty="0" err="1"/>
              <a:t>podrška</a:t>
            </a:r>
            <a:r>
              <a:rPr lang="en-US" dirty="0"/>
              <a:t> </a:t>
            </a:r>
            <a:r>
              <a:rPr lang="en-US" dirty="0" err="1"/>
              <a:t>za</a:t>
            </a:r>
            <a:r>
              <a:rPr lang="en-US" dirty="0"/>
              <a:t> </a:t>
            </a:r>
            <a:r>
              <a:rPr lang="en-US" dirty="0" err="1"/>
              <a:t>testiranje</a:t>
            </a:r>
            <a:endParaRPr lang="en-US" dirty="0"/>
          </a:p>
          <a:p>
            <a:pPr lvl="1">
              <a:defRPr/>
            </a:pPr>
            <a:r>
              <a:rPr lang="en-US" dirty="0" err="1"/>
              <a:t>Podrška</a:t>
            </a:r>
            <a:r>
              <a:rPr lang="en-US" dirty="0"/>
              <a:t> </a:t>
            </a:r>
            <a:r>
              <a:rPr lang="en-US" dirty="0" err="1"/>
              <a:t>za</a:t>
            </a:r>
            <a:r>
              <a:rPr lang="en-US" dirty="0"/>
              <a:t> Jinja2 </a:t>
            </a:r>
            <a:r>
              <a:rPr lang="en-US" dirty="0" err="1"/>
              <a:t>i</a:t>
            </a:r>
            <a:r>
              <a:rPr lang="en-US" dirty="0"/>
              <a:t> </a:t>
            </a:r>
            <a:r>
              <a:rPr lang="en-US" dirty="0" err="1"/>
              <a:t>Django</a:t>
            </a:r>
            <a:r>
              <a:rPr lang="en-US" dirty="0"/>
              <a:t> template</a:t>
            </a:r>
          </a:p>
          <a:p>
            <a:pPr lvl="1">
              <a:defRPr/>
            </a:pPr>
            <a:r>
              <a:rPr lang="en-US" dirty="0" err="1"/>
              <a:t>Pisan</a:t>
            </a:r>
            <a:r>
              <a:rPr lang="en-US" dirty="0"/>
              <a:t> u </a:t>
            </a:r>
            <a:r>
              <a:rPr lang="en-US" dirty="0" err="1"/>
              <a:t>Javi</a:t>
            </a:r>
            <a:r>
              <a:rPr lang="en-US" dirty="0"/>
              <a:t>, </a:t>
            </a:r>
            <a:r>
              <a:rPr lang="en-US" dirty="0" err="1"/>
              <a:t>radi</a:t>
            </a:r>
            <a:r>
              <a:rPr lang="en-US" dirty="0"/>
              <a:t> </a:t>
            </a:r>
            <a:r>
              <a:rPr lang="en-US" dirty="0" err="1"/>
              <a:t>na</a:t>
            </a:r>
            <a:r>
              <a:rPr lang="en-US" dirty="0"/>
              <a:t> </a:t>
            </a:r>
            <a:r>
              <a:rPr lang="en-US" dirty="0" err="1"/>
              <a:t>svim</a:t>
            </a:r>
            <a:r>
              <a:rPr lang="en-US" dirty="0"/>
              <a:t> </a:t>
            </a:r>
            <a:r>
              <a:rPr lang="en-US" dirty="0" err="1"/>
              <a:t>vodećim</a:t>
            </a:r>
            <a:r>
              <a:rPr lang="en-US" dirty="0"/>
              <a:t> OS</a:t>
            </a:r>
          </a:p>
          <a:p>
            <a:pPr>
              <a:defRPr/>
            </a:pPr>
            <a:endParaRPr lang="en-US" dirty="0">
              <a:latin typeface="Arial" charset="0"/>
              <a:cs typeface="Arial" charset="0"/>
            </a:endParaRPr>
          </a:p>
        </p:txBody>
      </p:sp>
    </p:spTree>
    <p:extLst>
      <p:ext uri="{BB962C8B-B14F-4D97-AF65-F5344CB8AC3E}">
        <p14:creationId xmlns:p14="http://schemas.microsoft.com/office/powerpoint/2010/main" val="265405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title"/>
          </p:nvPr>
        </p:nvSpPr>
        <p:spPr>
          <a:xfrm>
            <a:off x="107504" y="0"/>
            <a:ext cx="7752655" cy="1124744"/>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Osnove</a:t>
            </a:r>
            <a:br>
              <a:rPr lang="en-US"/>
            </a:br>
            <a:endParaRPr/>
          </a:p>
        </p:txBody>
      </p:sp>
      <p:sp>
        <p:nvSpPr>
          <p:cNvPr id="173" name="Google Shape;173;p5"/>
          <p:cNvSpPr txBox="1">
            <a:spLocks noGrp="1"/>
          </p:cNvSpPr>
          <p:nvPr>
            <p:ph type="body" idx="1"/>
          </p:nvPr>
        </p:nvSpPr>
        <p:spPr>
          <a:xfrm>
            <a:off x="467544" y="121164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440"/>
              <a:buChar char="●"/>
            </a:pPr>
            <a:r>
              <a:rPr lang="en-US" sz="1800" dirty="0" err="1"/>
              <a:t>Nastao</a:t>
            </a:r>
            <a:r>
              <a:rPr lang="en-US" sz="1800" dirty="0"/>
              <a:t> 1991 </a:t>
            </a:r>
            <a:r>
              <a:rPr lang="en-US" sz="1800" dirty="0" err="1"/>
              <a:t>godine</a:t>
            </a:r>
            <a:r>
              <a:rPr lang="en-US" sz="1800" dirty="0"/>
              <a:t>. </a:t>
            </a:r>
            <a:r>
              <a:rPr lang="en-US" sz="1800" dirty="0" err="1"/>
              <a:t>Gvido</a:t>
            </a:r>
            <a:r>
              <a:rPr lang="en-US" sz="1800" dirty="0"/>
              <a:t> van </a:t>
            </a:r>
            <a:r>
              <a:rPr lang="en-US" sz="1800" dirty="0" err="1"/>
              <a:t>Rosum</a:t>
            </a:r>
            <a:endParaRPr dirty="0"/>
          </a:p>
          <a:p>
            <a:pPr marL="342900" lvl="0" indent="-342900" algn="l" rtl="0">
              <a:lnSpc>
                <a:spcPct val="100000"/>
              </a:lnSpc>
              <a:spcBef>
                <a:spcPts val="360"/>
              </a:spcBef>
              <a:spcAft>
                <a:spcPts val="0"/>
              </a:spcAft>
              <a:buSzPts val="1440"/>
              <a:buChar char="●"/>
            </a:pPr>
            <a:r>
              <a:rPr lang="en-US" sz="1800" dirty="0"/>
              <a:t>python.org</a:t>
            </a:r>
            <a:endParaRPr dirty="0"/>
          </a:p>
          <a:p>
            <a:pPr marL="342900" lvl="0" indent="-342900" algn="l" rtl="0">
              <a:lnSpc>
                <a:spcPct val="100000"/>
              </a:lnSpc>
              <a:spcBef>
                <a:spcPts val="360"/>
              </a:spcBef>
              <a:spcAft>
                <a:spcPts val="0"/>
              </a:spcAft>
              <a:buSzPts val="1440"/>
              <a:buChar char="●"/>
            </a:pPr>
            <a:r>
              <a:rPr lang="en-US" sz="1800" dirty="0" err="1"/>
              <a:t>Verzije</a:t>
            </a:r>
            <a:endParaRPr sz="1800" dirty="0"/>
          </a:p>
          <a:p>
            <a:pPr marL="742950" lvl="1" indent="-285750" algn="l" rtl="0">
              <a:lnSpc>
                <a:spcPct val="100000"/>
              </a:lnSpc>
              <a:spcBef>
                <a:spcPts val="280"/>
              </a:spcBef>
              <a:spcAft>
                <a:spcPts val="0"/>
              </a:spcAft>
              <a:buSzPts val="1120"/>
              <a:buChar char="●"/>
            </a:pPr>
            <a:r>
              <a:rPr lang="en-US" sz="1400" dirty="0"/>
              <a:t>Python 2.7 - </a:t>
            </a:r>
            <a:r>
              <a:rPr lang="en-US" sz="1400" dirty="0" err="1"/>
              <a:t>trenutno</a:t>
            </a:r>
            <a:r>
              <a:rPr lang="en-US" sz="1400" dirty="0"/>
              <a:t> “end-of life" </a:t>
            </a:r>
            <a:r>
              <a:rPr lang="en-US" sz="1400" dirty="0" err="1"/>
              <a:t>verzija</a:t>
            </a:r>
            <a:endParaRPr dirty="0"/>
          </a:p>
          <a:p>
            <a:pPr marL="742950" lvl="1" indent="-285750" algn="l" rtl="0">
              <a:lnSpc>
                <a:spcPct val="100000"/>
              </a:lnSpc>
              <a:spcBef>
                <a:spcPts val="280"/>
              </a:spcBef>
              <a:spcAft>
                <a:spcPts val="0"/>
              </a:spcAft>
              <a:buSzPts val="1120"/>
              <a:buChar char="●"/>
            </a:pPr>
            <a:r>
              <a:rPr lang="en-US" sz="1400" dirty="0"/>
              <a:t>Python 3.10 – </a:t>
            </a:r>
            <a:r>
              <a:rPr lang="en-US" sz="1400" dirty="0" err="1"/>
              <a:t>naj</a:t>
            </a:r>
            <a:r>
              <a:rPr lang="sr-Latn-RS" sz="1400" dirty="0"/>
              <a:t>češće korištena verzija, 3.9+ se ne može koristiti na Win7 ili niže</a:t>
            </a:r>
            <a:endParaRPr dirty="0"/>
          </a:p>
          <a:p>
            <a:pPr marL="342900" lvl="0" indent="-342900" algn="l" rtl="0">
              <a:lnSpc>
                <a:spcPct val="100000"/>
              </a:lnSpc>
              <a:spcBef>
                <a:spcPts val="520"/>
              </a:spcBef>
              <a:spcAft>
                <a:spcPts val="0"/>
              </a:spcAft>
              <a:buSzPts val="2080"/>
              <a:buNone/>
            </a:pPr>
            <a:r>
              <a:rPr lang="en-US" dirty="0" err="1"/>
              <a:t>Instalacija</a:t>
            </a:r>
            <a:endParaRPr dirty="0"/>
          </a:p>
          <a:p>
            <a:pPr marL="342900" lvl="0" indent="-342900" algn="l" rtl="0">
              <a:lnSpc>
                <a:spcPct val="100000"/>
              </a:lnSpc>
              <a:spcBef>
                <a:spcPts val="360"/>
              </a:spcBef>
              <a:spcAft>
                <a:spcPts val="0"/>
              </a:spcAft>
              <a:buSzPts val="1440"/>
              <a:buChar char="●"/>
            </a:pPr>
            <a:r>
              <a:rPr lang="en-US" sz="1800" dirty="0"/>
              <a:t>Windows - Downloads</a:t>
            </a:r>
            <a:endParaRPr dirty="0"/>
          </a:p>
          <a:p>
            <a:pPr marL="342900" lvl="0" indent="-342900" algn="l" rtl="0">
              <a:lnSpc>
                <a:spcPct val="100000"/>
              </a:lnSpc>
              <a:spcBef>
                <a:spcPts val="360"/>
              </a:spcBef>
              <a:spcAft>
                <a:spcPts val="0"/>
              </a:spcAft>
              <a:buSzPts val="1440"/>
              <a:buChar char="●"/>
            </a:pPr>
            <a:r>
              <a:rPr lang="en-US" sz="1800" dirty="0"/>
              <a:t>Linux - </a:t>
            </a:r>
            <a:r>
              <a:rPr lang="en-US" sz="1800" dirty="0" err="1"/>
              <a:t>putem</a:t>
            </a:r>
            <a:r>
              <a:rPr lang="en-US" sz="1800" dirty="0"/>
              <a:t> </a:t>
            </a:r>
            <a:r>
              <a:rPr lang="en-US" sz="1800" dirty="0" err="1"/>
              <a:t>paket</a:t>
            </a:r>
            <a:r>
              <a:rPr lang="en-US" sz="1800" dirty="0"/>
              <a:t> </a:t>
            </a:r>
            <a:r>
              <a:rPr lang="en-US" sz="1800" dirty="0" err="1"/>
              <a:t>menadzera</a:t>
            </a:r>
            <a:endParaRPr sz="1800" dirty="0"/>
          </a:p>
          <a:p>
            <a:pPr marL="342900" lvl="0" indent="-342900" algn="l" rtl="0">
              <a:lnSpc>
                <a:spcPct val="100000"/>
              </a:lnSpc>
              <a:spcBef>
                <a:spcPts val="520"/>
              </a:spcBef>
              <a:spcAft>
                <a:spcPts val="0"/>
              </a:spcAft>
              <a:buSzPts val="2080"/>
              <a:buNone/>
            </a:pPr>
            <a:r>
              <a:rPr lang="en-US" dirty="0" err="1"/>
              <a:t>Dva</a:t>
            </a:r>
            <a:r>
              <a:rPr lang="en-US" dirty="0"/>
              <a:t> </a:t>
            </a:r>
            <a:r>
              <a:rPr lang="en-US" dirty="0" err="1"/>
              <a:t>načina</a:t>
            </a:r>
            <a:r>
              <a:rPr lang="en-US" dirty="0"/>
              <a:t> </a:t>
            </a:r>
            <a:r>
              <a:rPr lang="en-US" dirty="0" err="1"/>
              <a:t>korisćenja</a:t>
            </a:r>
            <a:endParaRPr dirty="0"/>
          </a:p>
          <a:p>
            <a:pPr marL="342900" lvl="0" indent="-342900" algn="l" rtl="0">
              <a:lnSpc>
                <a:spcPct val="100000"/>
              </a:lnSpc>
              <a:spcBef>
                <a:spcPts val="360"/>
              </a:spcBef>
              <a:spcAft>
                <a:spcPts val="0"/>
              </a:spcAft>
              <a:buSzPts val="1440"/>
              <a:buChar char="●"/>
            </a:pPr>
            <a:r>
              <a:rPr lang="en-US" sz="1800" dirty="0"/>
              <a:t>REPL - read </a:t>
            </a:r>
            <a:r>
              <a:rPr lang="en-US" sz="1800" dirty="0" err="1"/>
              <a:t>eval</a:t>
            </a:r>
            <a:r>
              <a:rPr lang="en-US" sz="1800" dirty="0"/>
              <a:t> print loop</a:t>
            </a:r>
          </a:p>
          <a:p>
            <a:pPr marL="342900" lvl="0" indent="-342900" algn="l" rtl="0">
              <a:lnSpc>
                <a:spcPct val="100000"/>
              </a:lnSpc>
              <a:spcBef>
                <a:spcPts val="360"/>
              </a:spcBef>
              <a:spcAft>
                <a:spcPts val="0"/>
              </a:spcAft>
              <a:buSzPts val="1440"/>
              <a:buChar char="●"/>
            </a:pPr>
            <a:endParaRPr lang="en-US" sz="1800" dirty="0"/>
          </a:p>
          <a:p>
            <a:pPr marL="342900" lvl="0" indent="-342900" algn="l" rtl="0">
              <a:lnSpc>
                <a:spcPct val="100000"/>
              </a:lnSpc>
              <a:spcBef>
                <a:spcPts val="360"/>
              </a:spcBef>
              <a:spcAft>
                <a:spcPts val="0"/>
              </a:spcAft>
              <a:buSzPts val="1440"/>
              <a:buChar char="●"/>
            </a:pPr>
            <a:endParaRPr dirty="0"/>
          </a:p>
          <a:p>
            <a:pPr marL="342900" lvl="0" indent="-342900" algn="l" rtl="0">
              <a:lnSpc>
                <a:spcPct val="100000"/>
              </a:lnSpc>
              <a:spcBef>
                <a:spcPts val="360"/>
              </a:spcBef>
              <a:spcAft>
                <a:spcPts val="0"/>
              </a:spcAft>
              <a:buSzPts val="1440"/>
              <a:buChar char="●"/>
            </a:pPr>
            <a:r>
              <a:rPr lang="en-US" sz="1800" dirty="0" err="1"/>
              <a:t>Pokretanje</a:t>
            </a:r>
            <a:r>
              <a:rPr lang="en-US" sz="1800" dirty="0"/>
              <a:t> </a:t>
            </a:r>
            <a:r>
              <a:rPr lang="en-US" sz="1800" dirty="0" err="1"/>
              <a:t>skripte</a:t>
            </a:r>
            <a:endParaRPr sz="1800" dirty="0"/>
          </a:p>
          <a:p>
            <a:pPr marL="342900" lvl="0" indent="-342900" algn="l" rtl="0">
              <a:lnSpc>
                <a:spcPct val="100000"/>
              </a:lnSpc>
              <a:spcBef>
                <a:spcPts val="360"/>
              </a:spcBef>
              <a:spcAft>
                <a:spcPts val="0"/>
              </a:spcAft>
              <a:buSzPts val="1440"/>
              <a:buNone/>
            </a:pPr>
            <a:endParaRPr sz="1800" dirty="0">
              <a:latin typeface="Arial"/>
              <a:ea typeface="Arial"/>
              <a:cs typeface="Arial"/>
              <a:sym typeface="Arial"/>
            </a:endParaRPr>
          </a:p>
        </p:txBody>
      </p:sp>
      <p:sp>
        <p:nvSpPr>
          <p:cNvPr id="174" name="Google Shape;174;p5"/>
          <p:cNvSpPr txBox="1"/>
          <p:nvPr/>
        </p:nvSpPr>
        <p:spPr>
          <a:xfrm>
            <a:off x="611560" y="4706314"/>
            <a:ext cx="8085584" cy="584775"/>
          </a:xfrm>
          <a:prstGeom prst="rect">
            <a:avLst/>
          </a:prstGeom>
          <a:solidFill>
            <a:schemeClr val="dk1"/>
          </a:solidFill>
          <a:ln w="254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D8D8D8"/>
                </a:solidFill>
                <a:latin typeface="Courier New" panose="02070309020205020404" pitchFamily="49" charset="0"/>
                <a:cs typeface="Courier New" panose="02070309020205020404" pitchFamily="49" charset="0"/>
                <a:sym typeface="Arial"/>
              </a:rPr>
              <a:t>#! /</a:t>
            </a:r>
            <a:r>
              <a:rPr lang="en-US" sz="1600" b="0" i="0" u="none" strike="noStrike" cap="none" dirty="0" err="1">
                <a:solidFill>
                  <a:srgbClr val="D8D8D8"/>
                </a:solidFill>
                <a:latin typeface="Courier New" panose="02070309020205020404" pitchFamily="49" charset="0"/>
                <a:cs typeface="Courier New" panose="02070309020205020404" pitchFamily="49" charset="0"/>
                <a:sym typeface="Arial"/>
              </a:rPr>
              <a:t>usr</a:t>
            </a:r>
            <a:r>
              <a:rPr lang="en-US" sz="1600" b="0" i="0" u="none" strike="noStrike" cap="none" dirty="0">
                <a:solidFill>
                  <a:srgbClr val="D8D8D8"/>
                </a:solidFill>
                <a:latin typeface="Courier New" panose="02070309020205020404" pitchFamily="49" charset="0"/>
                <a:cs typeface="Courier New" panose="02070309020205020404" pitchFamily="49" charset="0"/>
                <a:sym typeface="Arial"/>
              </a:rPr>
              <a:t>/bin/</a:t>
            </a:r>
            <a:r>
              <a:rPr lang="en-US" sz="1600" b="0" i="0" u="none" strike="noStrike" cap="none" dirty="0" err="1">
                <a:solidFill>
                  <a:srgbClr val="D8D8D8"/>
                </a:solidFill>
                <a:latin typeface="Courier New" panose="02070309020205020404" pitchFamily="49" charset="0"/>
                <a:cs typeface="Courier New" panose="02070309020205020404" pitchFamily="49" charset="0"/>
                <a:sym typeface="Arial"/>
              </a:rPr>
              <a:t>env</a:t>
            </a:r>
            <a:r>
              <a:rPr lang="en-US" sz="1600" b="0" i="0" u="none" strike="noStrike" cap="none" dirty="0">
                <a:solidFill>
                  <a:srgbClr val="D8D8D8"/>
                </a:solidFill>
                <a:latin typeface="Courier New" panose="02070309020205020404" pitchFamily="49" charset="0"/>
                <a:cs typeface="Courier New" panose="02070309020205020404" pitchFamily="49" charset="0"/>
                <a:sym typeface="Arial"/>
              </a:rPr>
              <a:t> python</a:t>
            </a:r>
            <a:endParaRPr sz="1400" b="0" i="0" u="none" strike="noStrike" cap="none" dirty="0">
              <a:solidFill>
                <a:srgbClr val="000000"/>
              </a:solidFill>
              <a:latin typeface="Courier New" panose="02070309020205020404" pitchFamily="49" charset="0"/>
              <a:cs typeface="Courier New" panose="02070309020205020404" pitchFamily="49" charset="0"/>
              <a:sym typeface="Arial"/>
            </a:endParaRPr>
          </a:p>
          <a:p>
            <a:pPr lvl="0">
              <a:buSzPts val="1600"/>
            </a:pPr>
            <a:r>
              <a:rPr lang="en-US" sz="1600" dirty="0">
                <a:solidFill>
                  <a:srgbClr val="D8D8D8"/>
                </a:solidFill>
                <a:latin typeface="Courier New" panose="02070309020205020404" pitchFamily="49" charset="0"/>
                <a:cs typeface="Courier New" panose="02070309020205020404" pitchFamily="49" charset="0"/>
              </a:rPr>
              <a:t>&gt;&gt;&gt; print("doing REPL: \</a:t>
            </a:r>
            <a:r>
              <a:rPr lang="en-US" sz="1600" dirty="0" err="1">
                <a:solidFill>
                  <a:srgbClr val="D8D8D8"/>
                </a:solidFill>
                <a:latin typeface="Courier New" panose="02070309020205020404" pitchFamily="49" charset="0"/>
                <a:cs typeface="Courier New" panose="02070309020205020404" pitchFamily="49" charset="0"/>
              </a:rPr>
              <a:t>nHello</a:t>
            </a:r>
            <a:r>
              <a:rPr lang="en-US" sz="1600" dirty="0">
                <a:solidFill>
                  <a:srgbClr val="D8D8D8"/>
                </a:solidFill>
                <a:latin typeface="Courier New" panose="02070309020205020404" pitchFamily="49" charset="0"/>
                <a:cs typeface="Courier New" panose="02070309020205020404" pitchFamily="49" charset="0"/>
              </a:rPr>
              <a:t> World")</a:t>
            </a:r>
            <a:endParaRPr sz="1400" b="0" i="0" u="none" strike="noStrike" cap="none" dirty="0">
              <a:solidFill>
                <a:srgbClr val="000000"/>
              </a:solidFill>
              <a:latin typeface="Courier New" panose="02070309020205020404" pitchFamily="49" charset="0"/>
              <a:cs typeface="Courier New" panose="02070309020205020404" pitchFamily="49" charset="0"/>
              <a:sym typeface="Arial"/>
            </a:endParaRPr>
          </a:p>
        </p:txBody>
      </p:sp>
      <p:sp>
        <p:nvSpPr>
          <p:cNvPr id="5" name="Google Shape;174;p5"/>
          <p:cNvSpPr txBox="1"/>
          <p:nvPr/>
        </p:nvSpPr>
        <p:spPr>
          <a:xfrm>
            <a:off x="611560" y="5824516"/>
            <a:ext cx="8085584" cy="354612"/>
          </a:xfrm>
          <a:prstGeom prst="rect">
            <a:avLst/>
          </a:prstGeom>
          <a:solidFill>
            <a:schemeClr val="dk1"/>
          </a:solidFill>
          <a:ln w="254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D8D8D8"/>
                </a:solidFill>
                <a:latin typeface="Courier New" panose="02070309020205020404" pitchFamily="49" charset="0"/>
                <a:cs typeface="Courier New" panose="02070309020205020404" pitchFamily="49" charset="0"/>
                <a:sym typeface="Arial"/>
              </a:rPr>
              <a:t>#! /</a:t>
            </a:r>
            <a:r>
              <a:rPr lang="en-US" sz="1600" b="0" i="0" u="none" strike="noStrike" cap="none" dirty="0" err="1">
                <a:solidFill>
                  <a:srgbClr val="D8D8D8"/>
                </a:solidFill>
                <a:latin typeface="Courier New" panose="02070309020205020404" pitchFamily="49" charset="0"/>
                <a:cs typeface="Courier New" panose="02070309020205020404" pitchFamily="49" charset="0"/>
                <a:sym typeface="Arial"/>
              </a:rPr>
              <a:t>usr</a:t>
            </a:r>
            <a:r>
              <a:rPr lang="en-US" sz="1600" b="0" i="0" u="none" strike="noStrike" cap="none" dirty="0">
                <a:solidFill>
                  <a:srgbClr val="D8D8D8"/>
                </a:solidFill>
                <a:latin typeface="Courier New" panose="02070309020205020404" pitchFamily="49" charset="0"/>
                <a:cs typeface="Courier New" panose="02070309020205020404" pitchFamily="49" charset="0"/>
                <a:sym typeface="Arial"/>
              </a:rPr>
              <a:t>/bin/</a:t>
            </a:r>
            <a:r>
              <a:rPr lang="en-US" sz="1600" b="0" i="0" u="none" strike="noStrike" cap="none" dirty="0" err="1">
                <a:solidFill>
                  <a:srgbClr val="D8D8D8"/>
                </a:solidFill>
                <a:latin typeface="Courier New" panose="02070309020205020404" pitchFamily="49" charset="0"/>
                <a:cs typeface="Courier New" panose="02070309020205020404" pitchFamily="49" charset="0"/>
                <a:sym typeface="Arial"/>
              </a:rPr>
              <a:t>env</a:t>
            </a:r>
            <a:r>
              <a:rPr lang="en-US" sz="1600" b="0" i="0" u="none" strike="noStrike" cap="none" dirty="0">
                <a:solidFill>
                  <a:srgbClr val="D8D8D8"/>
                </a:solidFill>
                <a:latin typeface="Courier New" panose="02070309020205020404" pitchFamily="49" charset="0"/>
                <a:cs typeface="Courier New" panose="02070309020205020404" pitchFamily="49" charset="0"/>
                <a:sym typeface="Arial"/>
              </a:rPr>
              <a:t> python prvi.py</a:t>
            </a:r>
            <a:endParaRPr sz="1400" b="0" i="0" u="none" strike="noStrike" cap="none" dirty="0">
              <a:solidFill>
                <a:srgbClr val="000000"/>
              </a:solidFill>
              <a:latin typeface="Courier New" panose="02070309020205020404" pitchFamily="49" charset="0"/>
              <a:cs typeface="Courier New" panose="02070309020205020404" pitchFamily="49" charset="0"/>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600200"/>
            <a:ext cx="8229600" cy="2116138"/>
          </a:xfrm>
        </p:spPr>
        <p:txBody>
          <a:bodyPr/>
          <a:lstStyle/>
          <a:p>
            <a:r>
              <a:rPr lang="vi-VN" dirty="0"/>
              <a:t>Načini za instalaciju:</a:t>
            </a:r>
            <a:endParaRPr lang="en-US" dirty="0"/>
          </a:p>
          <a:p>
            <a:pPr lvl="1"/>
            <a:r>
              <a:rPr lang="vi-VN" dirty="0"/>
              <a:t>Eclipse distribucija sa već ugrađenim PyDev-om (npr. </a:t>
            </a:r>
            <a:r>
              <a:rPr lang="vi-VN" dirty="0">
                <a:hlinkClick r:id="rId2"/>
              </a:rPr>
              <a:t>LiClipse</a:t>
            </a:r>
            <a:r>
              <a:rPr lang="vi-VN" dirty="0"/>
              <a:t>)</a:t>
            </a:r>
          </a:p>
          <a:p>
            <a:pPr lvl="1"/>
            <a:r>
              <a:rPr lang="vi-VN" dirty="0"/>
              <a:t>Dropins zip arhiva</a:t>
            </a:r>
          </a:p>
          <a:p>
            <a:pPr lvl="1"/>
            <a:r>
              <a:rPr lang="vi-VN" dirty="0"/>
              <a:t>Update site: </a:t>
            </a:r>
            <a:r>
              <a:rPr lang="vi-VN" dirty="0">
                <a:hlinkClick r:id="rId3"/>
              </a:rPr>
              <a:t>http://pydev.org/update</a:t>
            </a:r>
            <a:endParaRPr lang="vi-VN" dirty="0"/>
          </a:p>
          <a:p>
            <a:endParaRPr lang="en-US" dirty="0"/>
          </a:p>
        </p:txBody>
      </p:sp>
    </p:spTree>
    <p:extLst>
      <p:ext uri="{BB962C8B-B14F-4D97-AF65-F5344CB8AC3E}">
        <p14:creationId xmlns:p14="http://schemas.microsoft.com/office/powerpoint/2010/main" val="2932204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err="1">
                <a:effectLst/>
              </a:rPr>
              <a:t>Konfiguracija</a:t>
            </a:r>
            <a:endParaRPr lang="en-US" dirty="0"/>
          </a:p>
        </p:txBody>
      </p:sp>
      <p:sp>
        <p:nvSpPr>
          <p:cNvPr id="15363" name="Content Placeholder 2"/>
          <p:cNvSpPr>
            <a:spLocks noGrp="1"/>
          </p:cNvSpPr>
          <p:nvPr>
            <p:ph idx="1"/>
          </p:nvPr>
        </p:nvSpPr>
        <p:spPr>
          <a:xfrm>
            <a:off x="457200" y="1341438"/>
            <a:ext cx="8229600" cy="4175125"/>
          </a:xfrm>
        </p:spPr>
        <p:txBody>
          <a:bodyPr/>
          <a:lstStyle/>
          <a:p>
            <a:r>
              <a:rPr lang="vi-VN"/>
              <a:t>Podešavanje interpretera</a:t>
            </a:r>
            <a:r>
              <a:rPr lang="en-US"/>
              <a:t>:</a:t>
            </a:r>
            <a:endParaRPr lang="vi-VN"/>
          </a:p>
          <a:p>
            <a:pPr lvl="1"/>
            <a:r>
              <a:rPr lang="vi-VN"/>
              <a:t>Moguće je podesiti više interpretera (npr python 2 i 3).</a:t>
            </a:r>
          </a:p>
          <a:p>
            <a:pPr lvl="1"/>
            <a:r>
              <a:rPr lang="vi-VN"/>
              <a:t>Moguće je podesiti poseban interpreter za svaki projekat.</a:t>
            </a:r>
          </a:p>
          <a:p>
            <a:pPr lvl="1"/>
            <a:r>
              <a:rPr lang="vi-VN"/>
              <a:t>Obavlja se kroz standardni dijalog za konfigurisanje (</a:t>
            </a:r>
            <a:r>
              <a:rPr lang="vi-VN" i="1"/>
              <a:t>Window &gt; Preferences</a:t>
            </a:r>
            <a:r>
              <a:rPr lang="vi-VN"/>
              <a:t>).</a:t>
            </a:r>
          </a:p>
          <a:p>
            <a:pPr lvl="1"/>
            <a:r>
              <a:rPr lang="vi-VN"/>
              <a:t>Potrebno je konfigurisati Python interpreter u sekciji </a:t>
            </a:r>
            <a:r>
              <a:rPr lang="vi-VN" i="1"/>
              <a:t>PyDev &gt; Interpreter Python</a:t>
            </a:r>
            <a:endParaRPr lang="vi-VN"/>
          </a:p>
          <a:p>
            <a:pPr lvl="1"/>
            <a:r>
              <a:rPr lang="vi-VN"/>
              <a:t>U većini slučajeva dovoljno je izabrati akciju </a:t>
            </a:r>
            <a:r>
              <a:rPr lang="vi-VN" i="1"/>
              <a:t>Auto Config</a:t>
            </a:r>
            <a:r>
              <a:rPr lang="vi-VN"/>
              <a:t>. Ukoliko Eclipse nije u stanju sam da pronađe Python interpreter to se može ručno definisati opcijom </a:t>
            </a:r>
            <a:r>
              <a:rPr lang="vi-VN" i="1"/>
              <a:t>New...</a:t>
            </a:r>
            <a:endParaRPr lang="vi-VN"/>
          </a:p>
          <a:p>
            <a:endParaRPr lang="en-US"/>
          </a:p>
        </p:txBody>
      </p:sp>
    </p:spTree>
    <p:extLst>
      <p:ext uri="{BB962C8B-B14F-4D97-AF65-F5344CB8AC3E}">
        <p14:creationId xmlns:p14="http://schemas.microsoft.com/office/powerpoint/2010/main" val="1400661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519113" y="981075"/>
            <a:ext cx="8229600" cy="503238"/>
          </a:xfrm>
        </p:spPr>
        <p:txBody>
          <a:bodyPr/>
          <a:lstStyle/>
          <a:p>
            <a:r>
              <a:rPr lang="en-US"/>
              <a:t>Podešavanje interpretera</a:t>
            </a:r>
          </a:p>
        </p:txBody>
      </p:sp>
      <p:pic>
        <p:nvPicPr>
          <p:cNvPr id="16387" name="Picture 2" descr="http://puppet.ftn.uns.ac.rs/RTRKPython/Slike/PyDevPreferences.png"/>
          <p:cNvPicPr>
            <a:picLocks noChangeAspect="1" noChangeArrowheads="1"/>
          </p:cNvPicPr>
          <p:nvPr/>
        </p:nvPicPr>
        <p:blipFill>
          <a:blip r:embed="rId2" cstate="print"/>
          <a:srcRect/>
          <a:stretch>
            <a:fillRect/>
          </a:stretch>
        </p:blipFill>
        <p:spPr bwMode="auto">
          <a:xfrm>
            <a:off x="1187450" y="1484313"/>
            <a:ext cx="6913563" cy="5040312"/>
          </a:xfrm>
          <a:prstGeom prst="rect">
            <a:avLst/>
          </a:prstGeom>
          <a:noFill/>
          <a:ln w="9525">
            <a:noFill/>
            <a:miter lim="800000"/>
            <a:headEnd/>
            <a:tailEnd/>
          </a:ln>
        </p:spPr>
      </p:pic>
    </p:spTree>
    <p:extLst>
      <p:ext uri="{BB962C8B-B14F-4D97-AF65-F5344CB8AC3E}">
        <p14:creationId xmlns:p14="http://schemas.microsoft.com/office/powerpoint/2010/main" val="937612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a:effectLst/>
              </a:rPr>
              <a:t>Kreiranje</a:t>
            </a:r>
            <a:r>
              <a:rPr lang="en-US" dirty="0">
                <a:effectLst/>
              </a:rPr>
              <a:t> </a:t>
            </a:r>
            <a:r>
              <a:rPr lang="en-US" dirty="0" err="1">
                <a:effectLst/>
              </a:rPr>
              <a:t>novog</a:t>
            </a:r>
            <a:r>
              <a:rPr lang="en-US" dirty="0">
                <a:effectLst/>
              </a:rPr>
              <a:t> </a:t>
            </a:r>
            <a:r>
              <a:rPr lang="en-US" dirty="0" err="1">
                <a:effectLst/>
              </a:rPr>
              <a:t>projekta</a:t>
            </a:r>
            <a:endParaRPr lang="en-US" dirty="0"/>
          </a:p>
        </p:txBody>
      </p:sp>
      <p:pic>
        <p:nvPicPr>
          <p:cNvPr id="17411" name="Picture 4" descr="http://puppet.ftn.uns.ac.rs/RTRKPython/Slike/PyDevNewProject.png"/>
          <p:cNvPicPr>
            <a:picLocks noChangeAspect="1" noChangeArrowheads="1"/>
          </p:cNvPicPr>
          <p:nvPr/>
        </p:nvPicPr>
        <p:blipFill>
          <a:blip r:embed="rId2" cstate="print"/>
          <a:srcRect/>
          <a:stretch>
            <a:fillRect/>
          </a:stretch>
        </p:blipFill>
        <p:spPr bwMode="auto">
          <a:xfrm>
            <a:off x="2124075" y="1412875"/>
            <a:ext cx="5324475" cy="4248150"/>
          </a:xfrm>
          <a:prstGeom prst="rect">
            <a:avLst/>
          </a:prstGeom>
          <a:noFill/>
          <a:ln w="9525">
            <a:noFill/>
            <a:miter lim="800000"/>
            <a:headEnd/>
            <a:tailEnd/>
          </a:ln>
        </p:spPr>
      </p:pic>
    </p:spTree>
    <p:extLst>
      <p:ext uri="{BB962C8B-B14F-4D97-AF65-F5344CB8AC3E}">
        <p14:creationId xmlns:p14="http://schemas.microsoft.com/office/powerpoint/2010/main" val="1355368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a:effectLst/>
              </a:rPr>
              <a:t>Debagovanje</a:t>
            </a:r>
            <a:endParaRPr lang="en-US" dirty="0"/>
          </a:p>
        </p:txBody>
      </p:sp>
      <p:sp>
        <p:nvSpPr>
          <p:cNvPr id="19459" name="Content Placeholder 2"/>
          <p:cNvSpPr>
            <a:spLocks noGrp="1"/>
          </p:cNvSpPr>
          <p:nvPr>
            <p:ph idx="1"/>
          </p:nvPr>
        </p:nvSpPr>
        <p:spPr>
          <a:xfrm>
            <a:off x="457200" y="981075"/>
            <a:ext cx="8229600" cy="2189163"/>
          </a:xfrm>
        </p:spPr>
        <p:txBody>
          <a:bodyPr/>
          <a:lstStyle/>
          <a:p>
            <a:r>
              <a:rPr lang="en-US"/>
              <a:t>Debagovanje sa print i Python kodom</a:t>
            </a:r>
          </a:p>
          <a:p>
            <a:r>
              <a:rPr lang="en-US"/>
              <a:t>Integrisani debager</a:t>
            </a:r>
          </a:p>
          <a:p>
            <a:pPr lvl="1"/>
            <a:r>
              <a:rPr lang="en-US"/>
              <a:t>Postavljanje prekidnih tačaka</a:t>
            </a:r>
          </a:p>
          <a:p>
            <a:pPr lvl="1"/>
            <a:r>
              <a:rPr lang="en-US"/>
              <a:t>Pokretanje debagera</a:t>
            </a:r>
          </a:p>
          <a:p>
            <a:pPr lvl="1"/>
            <a:r>
              <a:rPr lang="en-US"/>
              <a:t>Koračno izvršavanje i analiza varijabli</a:t>
            </a:r>
          </a:p>
          <a:p>
            <a:endParaRPr lang="en-US"/>
          </a:p>
        </p:txBody>
      </p:sp>
      <p:pic>
        <p:nvPicPr>
          <p:cNvPr id="19460" name="Picture 5" descr="http://puppet.ftn.uns.ac.rs/RTRKPython/Slike/RemoteDebuging-Breakpoints.png"/>
          <p:cNvPicPr>
            <a:picLocks noChangeAspect="1" noChangeArrowheads="1"/>
          </p:cNvPicPr>
          <p:nvPr/>
        </p:nvPicPr>
        <p:blipFill>
          <a:blip r:embed="rId2" cstate="print"/>
          <a:srcRect/>
          <a:stretch>
            <a:fillRect/>
          </a:stretch>
        </p:blipFill>
        <p:spPr bwMode="auto">
          <a:xfrm>
            <a:off x="1835150" y="3141663"/>
            <a:ext cx="5040313" cy="3408362"/>
          </a:xfrm>
          <a:prstGeom prst="rect">
            <a:avLst/>
          </a:prstGeom>
          <a:noFill/>
          <a:ln w="9525">
            <a:noFill/>
            <a:miter lim="800000"/>
            <a:headEnd/>
            <a:tailEnd/>
          </a:ln>
        </p:spPr>
      </p:pic>
    </p:spTree>
    <p:extLst>
      <p:ext uri="{BB962C8B-B14F-4D97-AF65-F5344CB8AC3E}">
        <p14:creationId xmlns:p14="http://schemas.microsoft.com/office/powerpoint/2010/main" val="1225955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PyCharm</a:t>
            </a:r>
            <a:endParaRPr lang="sr-Latn-BA" dirty="0"/>
          </a:p>
        </p:txBody>
      </p:sp>
      <p:sp>
        <p:nvSpPr>
          <p:cNvPr id="3" name="Content Placeholder 2"/>
          <p:cNvSpPr>
            <a:spLocks noGrp="1"/>
          </p:cNvSpPr>
          <p:nvPr>
            <p:ph idx="1"/>
          </p:nvPr>
        </p:nvSpPr>
        <p:spPr/>
        <p:txBody>
          <a:bodyPr/>
          <a:lstStyle/>
          <a:p>
            <a:r>
              <a:rPr lang="sr-Latn-BA" dirty="0"/>
              <a:t>https://www.jetbrains.com/pycharm/</a:t>
            </a:r>
          </a:p>
        </p:txBody>
      </p:sp>
    </p:spTree>
    <p:extLst>
      <p:ext uri="{BB962C8B-B14F-4D97-AF65-F5344CB8AC3E}">
        <p14:creationId xmlns:p14="http://schemas.microsoft.com/office/powerpoint/2010/main" val="10293106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5888"/>
            <a:ext cx="7920037" cy="720725"/>
          </a:xfrm>
        </p:spPr>
        <p:txBody>
          <a:bodyPr>
            <a:noAutofit/>
          </a:bodyPr>
          <a:lstStyle/>
          <a:p>
            <a:pPr>
              <a:defRPr/>
            </a:pPr>
            <a:r>
              <a:rPr lang="sr-Latn-RS" dirty="0">
                <a:effectLst/>
              </a:rPr>
              <a:t>P</a:t>
            </a:r>
            <a:r>
              <a:rPr lang="en-US" dirty="0" err="1">
                <a:effectLst/>
              </a:rPr>
              <a:t>akovanje</a:t>
            </a:r>
            <a:r>
              <a:rPr lang="en-US" dirty="0">
                <a:effectLst/>
              </a:rPr>
              <a:t> </a:t>
            </a:r>
            <a:r>
              <a:rPr lang="en-US" dirty="0" err="1">
                <a:effectLst/>
              </a:rPr>
              <a:t>i</a:t>
            </a:r>
            <a:r>
              <a:rPr lang="en-US" dirty="0">
                <a:effectLst/>
              </a:rPr>
              <a:t> </a:t>
            </a:r>
            <a:r>
              <a:rPr lang="en-US" dirty="0" err="1">
                <a:effectLst/>
              </a:rPr>
              <a:t>distribucija</a:t>
            </a:r>
            <a:r>
              <a:rPr lang="en-US" dirty="0">
                <a:effectLst/>
              </a:rPr>
              <a:t> </a:t>
            </a:r>
            <a:r>
              <a:rPr lang="en-US" dirty="0" err="1">
                <a:effectLst/>
              </a:rPr>
              <a:t>aplikacija</a:t>
            </a:r>
            <a:r>
              <a:rPr lang="en-US" dirty="0">
                <a:effectLst/>
              </a:rPr>
              <a:t> u </a:t>
            </a:r>
            <a:br>
              <a:rPr lang="sr-Latn-RS" dirty="0">
                <a:effectLst/>
              </a:rPr>
            </a:br>
            <a:r>
              <a:rPr lang="en-US" dirty="0">
                <a:effectLst/>
              </a:rPr>
              <a:t>python-u</a:t>
            </a:r>
            <a:endParaRPr lang="en-US" dirty="0"/>
          </a:p>
        </p:txBody>
      </p:sp>
      <p:sp>
        <p:nvSpPr>
          <p:cNvPr id="24579" name="Content Placeholder 2"/>
          <p:cNvSpPr>
            <a:spLocks noGrp="1"/>
          </p:cNvSpPr>
          <p:nvPr>
            <p:ph idx="1"/>
          </p:nvPr>
        </p:nvSpPr>
        <p:spPr/>
        <p:txBody>
          <a:bodyPr/>
          <a:lstStyle/>
          <a:p>
            <a:r>
              <a:rPr lang="en-US" dirty="0" err="1"/>
              <a:t>Distutils</a:t>
            </a:r>
            <a:endParaRPr lang="en-US" dirty="0"/>
          </a:p>
          <a:p>
            <a:r>
              <a:rPr lang="en-US" dirty="0" err="1"/>
              <a:t>Setuptools</a:t>
            </a:r>
            <a:endParaRPr lang="en-US" dirty="0"/>
          </a:p>
          <a:p>
            <a:r>
              <a:rPr lang="en-US" dirty="0" err="1"/>
              <a:t>PyPi</a:t>
            </a:r>
            <a:endParaRPr lang="en-US" dirty="0"/>
          </a:p>
        </p:txBody>
      </p:sp>
    </p:spTree>
    <p:extLst>
      <p:ext uri="{BB962C8B-B14F-4D97-AF65-F5344CB8AC3E}">
        <p14:creationId xmlns:p14="http://schemas.microsoft.com/office/powerpoint/2010/main" val="42556612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a:effectLst/>
              </a:rPr>
              <a:t>Distutils</a:t>
            </a:r>
            <a:endParaRPr lang="en-US" dirty="0"/>
          </a:p>
        </p:txBody>
      </p:sp>
      <p:sp>
        <p:nvSpPr>
          <p:cNvPr id="25603" name="Content Placeholder 2"/>
          <p:cNvSpPr>
            <a:spLocks noGrp="1"/>
          </p:cNvSpPr>
          <p:nvPr>
            <p:ph idx="1"/>
          </p:nvPr>
        </p:nvSpPr>
        <p:spPr>
          <a:xfrm>
            <a:off x="457200" y="1887538"/>
            <a:ext cx="8229600" cy="1325562"/>
          </a:xfrm>
        </p:spPr>
        <p:txBody>
          <a:bodyPr/>
          <a:lstStyle/>
          <a:p>
            <a:r>
              <a:rPr lang="en-US" dirty="0" err="1"/>
              <a:t>Standardna</a:t>
            </a:r>
            <a:r>
              <a:rPr lang="en-US" dirty="0"/>
              <a:t> </a:t>
            </a:r>
            <a:r>
              <a:rPr lang="en-US" dirty="0" err="1"/>
              <a:t>biblioteka</a:t>
            </a:r>
            <a:r>
              <a:rPr lang="en-US" dirty="0"/>
              <a:t> </a:t>
            </a:r>
            <a:r>
              <a:rPr lang="en-US" dirty="0" err="1"/>
              <a:t>za</a:t>
            </a:r>
            <a:r>
              <a:rPr lang="en-US" dirty="0"/>
              <a:t> </a:t>
            </a:r>
            <a:r>
              <a:rPr lang="en-US" dirty="0" err="1"/>
              <a:t>upravljanje</a:t>
            </a:r>
            <a:r>
              <a:rPr lang="en-US" dirty="0"/>
              <a:t> </a:t>
            </a:r>
            <a:r>
              <a:rPr lang="en-US" dirty="0" err="1"/>
              <a:t>paketima</a:t>
            </a:r>
            <a:r>
              <a:rPr lang="en-US" dirty="0"/>
              <a:t>.</a:t>
            </a:r>
          </a:p>
          <a:p>
            <a:r>
              <a:rPr lang="en-US" dirty="0" err="1"/>
              <a:t>Dolazi</a:t>
            </a:r>
            <a:r>
              <a:rPr lang="en-US" dirty="0"/>
              <a:t> </a:t>
            </a:r>
            <a:r>
              <a:rPr lang="en-US" dirty="0" err="1"/>
              <a:t>uz</a:t>
            </a:r>
            <a:r>
              <a:rPr lang="en-US" dirty="0"/>
              <a:t> </a:t>
            </a:r>
            <a:r>
              <a:rPr lang="en-US" dirty="0" err="1"/>
              <a:t>instalaciju</a:t>
            </a:r>
            <a:r>
              <a:rPr lang="en-US" dirty="0"/>
              <a:t> </a:t>
            </a:r>
            <a:r>
              <a:rPr lang="en-US" dirty="0" err="1"/>
              <a:t>Pythona</a:t>
            </a:r>
            <a:r>
              <a:rPr lang="en-US" dirty="0"/>
              <a:t>.</a:t>
            </a:r>
          </a:p>
          <a:p>
            <a:r>
              <a:rPr lang="en-US" dirty="0" err="1"/>
              <a:t>Uglavnom</a:t>
            </a:r>
            <a:r>
              <a:rPr lang="en-US" dirty="0"/>
              <a:t> se ne </a:t>
            </a:r>
            <a:r>
              <a:rPr lang="en-US" dirty="0" err="1"/>
              <a:t>koristi</a:t>
            </a:r>
            <a:r>
              <a:rPr lang="en-US" dirty="0"/>
              <a:t>, </a:t>
            </a:r>
            <a:r>
              <a:rPr lang="en-US" dirty="0" err="1"/>
              <a:t>nego</a:t>
            </a:r>
            <a:r>
              <a:rPr lang="en-US" dirty="0"/>
              <a:t> se </a:t>
            </a:r>
            <a:r>
              <a:rPr lang="en-US" dirty="0" err="1"/>
              <a:t>koristi</a:t>
            </a:r>
            <a:r>
              <a:rPr lang="en-US" dirty="0"/>
              <a:t> </a:t>
            </a:r>
            <a:r>
              <a:rPr lang="en-US" dirty="0" err="1"/>
              <a:t>setuptools</a:t>
            </a:r>
            <a:endParaRPr lang="en-US" dirty="0"/>
          </a:p>
        </p:txBody>
      </p:sp>
    </p:spTree>
    <p:extLst>
      <p:ext uri="{BB962C8B-B14F-4D97-AF65-F5344CB8AC3E}">
        <p14:creationId xmlns:p14="http://schemas.microsoft.com/office/powerpoint/2010/main" val="2818465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a:effectLst/>
              </a:rPr>
              <a:t>Setuptools</a:t>
            </a:r>
            <a:endParaRPr lang="en-US" dirty="0"/>
          </a:p>
        </p:txBody>
      </p:sp>
      <p:sp>
        <p:nvSpPr>
          <p:cNvPr id="26627" name="Content Placeholder 2"/>
          <p:cNvSpPr>
            <a:spLocks noGrp="1"/>
          </p:cNvSpPr>
          <p:nvPr>
            <p:ph idx="1"/>
          </p:nvPr>
        </p:nvSpPr>
        <p:spPr>
          <a:xfrm>
            <a:off x="457200" y="1125538"/>
            <a:ext cx="8229600" cy="2260600"/>
          </a:xfrm>
        </p:spPr>
        <p:txBody>
          <a:bodyPr/>
          <a:lstStyle/>
          <a:p>
            <a:r>
              <a:rPr lang="en-US" dirty="0" err="1"/>
              <a:t>Naprednija</a:t>
            </a:r>
            <a:r>
              <a:rPr lang="en-US" dirty="0"/>
              <a:t> </a:t>
            </a:r>
            <a:r>
              <a:rPr lang="en-US" dirty="0" err="1"/>
              <a:t>verzija</a:t>
            </a:r>
            <a:r>
              <a:rPr lang="en-US" dirty="0"/>
              <a:t> </a:t>
            </a:r>
            <a:r>
              <a:rPr lang="en-US" dirty="0" err="1"/>
              <a:t>biblioteke</a:t>
            </a:r>
            <a:r>
              <a:rPr lang="en-US" dirty="0"/>
              <a:t> za </a:t>
            </a:r>
            <a:r>
              <a:rPr lang="en-US" dirty="0" err="1"/>
              <a:t>upravljanje</a:t>
            </a:r>
            <a:r>
              <a:rPr lang="en-US" dirty="0"/>
              <a:t> </a:t>
            </a:r>
            <a:r>
              <a:rPr lang="en-US" dirty="0" err="1"/>
              <a:t>paketima</a:t>
            </a:r>
            <a:r>
              <a:rPr lang="en-US" dirty="0"/>
              <a:t>.</a:t>
            </a:r>
          </a:p>
          <a:p>
            <a:r>
              <a:rPr lang="en-US" dirty="0" err="1"/>
              <a:t>Dobrim</a:t>
            </a:r>
            <a:r>
              <a:rPr lang="en-US" dirty="0"/>
              <a:t> </a:t>
            </a:r>
            <a:r>
              <a:rPr lang="en-US" dirty="0" err="1"/>
              <a:t>dijelom</a:t>
            </a:r>
            <a:r>
              <a:rPr lang="en-US" dirty="0"/>
              <a:t> </a:t>
            </a:r>
            <a:r>
              <a:rPr lang="en-US" dirty="0" err="1"/>
              <a:t>kompatiblina</a:t>
            </a:r>
            <a:r>
              <a:rPr lang="en-US" dirty="0"/>
              <a:t> </a:t>
            </a:r>
            <a:r>
              <a:rPr lang="en-US" dirty="0" err="1"/>
              <a:t>sa</a:t>
            </a:r>
            <a:r>
              <a:rPr lang="en-US" dirty="0"/>
              <a:t> </a:t>
            </a:r>
            <a:r>
              <a:rPr lang="en-US" dirty="0" err="1"/>
              <a:t>Distutils</a:t>
            </a:r>
            <a:endParaRPr lang="en-US" dirty="0"/>
          </a:p>
          <a:p>
            <a:r>
              <a:rPr lang="en-US" dirty="0"/>
              <a:t>Na windows-u </a:t>
            </a:r>
            <a:r>
              <a:rPr lang="en-US" dirty="0" err="1"/>
              <a:t>instalira</a:t>
            </a:r>
            <a:r>
              <a:rPr lang="en-US" dirty="0"/>
              <a:t> se </a:t>
            </a:r>
            <a:r>
              <a:rPr lang="en-US" dirty="0" err="1"/>
              <a:t>sa</a:t>
            </a:r>
            <a:r>
              <a:rPr lang="en-US" dirty="0"/>
              <a:t> pip-om </a:t>
            </a:r>
            <a:r>
              <a:rPr lang="en-US" dirty="0" err="1"/>
              <a:t>preko</a:t>
            </a:r>
            <a:r>
              <a:rPr lang="en-US" dirty="0"/>
              <a:t> </a:t>
            </a:r>
            <a:r>
              <a:rPr lang="en-US" dirty="0" err="1"/>
              <a:t>skripte</a:t>
            </a:r>
            <a:r>
              <a:rPr lang="en-US" dirty="0"/>
              <a:t> get-pip.py</a:t>
            </a:r>
          </a:p>
        </p:txBody>
      </p:sp>
      <p:sp>
        <p:nvSpPr>
          <p:cNvPr id="26628" name="Content Placeholder 2"/>
          <p:cNvSpPr txBox="1">
            <a:spLocks/>
          </p:cNvSpPr>
          <p:nvPr/>
        </p:nvSpPr>
        <p:spPr bwMode="auto">
          <a:xfrm>
            <a:off x="468313" y="5272088"/>
            <a:ext cx="8229600" cy="893762"/>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en-US" sz="2600" b="1">
                <a:cs typeface="Arial" pitchFamily="34" charset="0"/>
              </a:rPr>
              <a:t>Napomena:</a:t>
            </a:r>
            <a:r>
              <a:rPr lang="en-US" sz="2600">
                <a:cs typeface="Arial" pitchFamily="34" charset="0"/>
              </a:rPr>
              <a:t> Podesiti PATH da uključi Python Scripts folder.</a:t>
            </a:r>
          </a:p>
        </p:txBody>
      </p:sp>
      <p:sp>
        <p:nvSpPr>
          <p:cNvPr id="6" name="Rectangle 5"/>
          <p:cNvSpPr/>
          <p:nvPr/>
        </p:nvSpPr>
        <p:spPr>
          <a:xfrm>
            <a:off x="611188" y="3429000"/>
            <a:ext cx="8064500" cy="1800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C:\&gt;python </a:t>
            </a:r>
            <a:r>
              <a:rPr lang="en-US" sz="1600" dirty="0">
                <a:solidFill>
                  <a:srgbClr val="E3CEAB"/>
                </a:solidFill>
                <a:latin typeface="Courier New"/>
              </a:rPr>
              <a:t>get</a:t>
            </a:r>
            <a:r>
              <a:rPr lang="en-US" sz="1600" dirty="0">
                <a:solidFill>
                  <a:srgbClr val="DCDCDC"/>
                </a:solidFill>
                <a:latin typeface="Courier New"/>
              </a:rPr>
              <a:t>-pip.py </a:t>
            </a:r>
            <a:endParaRPr lang="sr-Latn-RS" sz="1600" dirty="0">
              <a:solidFill>
                <a:srgbClr val="DCDCDC"/>
              </a:solidFill>
              <a:latin typeface="Courier New"/>
            </a:endParaRPr>
          </a:p>
          <a:p>
            <a:pPr>
              <a:defRPr/>
            </a:pPr>
            <a:r>
              <a:rPr lang="en-US" sz="1600" dirty="0">
                <a:solidFill>
                  <a:srgbClr val="DCDCDC"/>
                </a:solidFill>
                <a:latin typeface="Courier New"/>
              </a:rPr>
              <a:t>Downloading/unpacking pip </a:t>
            </a:r>
            <a:endParaRPr lang="sr-Latn-RS" sz="1600" dirty="0">
              <a:solidFill>
                <a:srgbClr val="DCDCDC"/>
              </a:solidFill>
              <a:latin typeface="Courier New"/>
            </a:endParaRPr>
          </a:p>
          <a:p>
            <a:pPr>
              <a:defRPr/>
            </a:pPr>
            <a:r>
              <a:rPr lang="en-US" sz="1600" dirty="0">
                <a:solidFill>
                  <a:srgbClr val="DCDCDC"/>
                </a:solidFill>
                <a:latin typeface="Courier New"/>
              </a:rPr>
              <a:t>Downloading/unpacking </a:t>
            </a:r>
            <a:r>
              <a:rPr lang="en-US" sz="1600" dirty="0" err="1">
                <a:solidFill>
                  <a:srgbClr val="DCDCDC"/>
                </a:solidFill>
                <a:latin typeface="Courier New"/>
              </a:rPr>
              <a:t>setuptools</a:t>
            </a:r>
            <a:r>
              <a:rPr lang="en-US" sz="1600" dirty="0">
                <a:solidFill>
                  <a:srgbClr val="DCDCDC"/>
                </a:solidFill>
                <a:latin typeface="Courier New"/>
              </a:rPr>
              <a:t> </a:t>
            </a:r>
            <a:endParaRPr lang="sr-Latn-RS" sz="1600" dirty="0">
              <a:solidFill>
                <a:srgbClr val="DCDCDC"/>
              </a:solidFill>
              <a:latin typeface="Courier New"/>
            </a:endParaRPr>
          </a:p>
          <a:p>
            <a:pPr>
              <a:defRPr/>
            </a:pPr>
            <a:r>
              <a:rPr lang="en-US" sz="1600" dirty="0">
                <a:solidFill>
                  <a:srgbClr val="DCDCDC"/>
                </a:solidFill>
                <a:latin typeface="Courier New"/>
              </a:rPr>
              <a:t>Installing collected packages: pip, </a:t>
            </a:r>
            <a:r>
              <a:rPr lang="en-US" sz="1600" dirty="0" err="1">
                <a:solidFill>
                  <a:srgbClr val="DCDCDC"/>
                </a:solidFill>
                <a:latin typeface="Courier New"/>
              </a:rPr>
              <a:t>setuptools</a:t>
            </a:r>
            <a:r>
              <a:rPr lang="en-US" sz="1600" dirty="0">
                <a:solidFill>
                  <a:srgbClr val="DCDCDC"/>
                </a:solidFill>
                <a:latin typeface="Courier New"/>
              </a:rPr>
              <a:t> </a:t>
            </a:r>
            <a:endParaRPr lang="sr-Latn-RS" sz="1600" dirty="0">
              <a:solidFill>
                <a:srgbClr val="DCDCDC"/>
              </a:solidFill>
              <a:latin typeface="Courier New"/>
            </a:endParaRPr>
          </a:p>
          <a:p>
            <a:pPr>
              <a:defRPr/>
            </a:pPr>
            <a:r>
              <a:rPr lang="en-US" sz="1600" dirty="0">
                <a:solidFill>
                  <a:srgbClr val="DCDCDC"/>
                </a:solidFill>
                <a:latin typeface="Courier New"/>
              </a:rPr>
              <a:t>Successfully installed pip </a:t>
            </a:r>
            <a:r>
              <a:rPr lang="en-US" sz="1600" dirty="0" err="1">
                <a:solidFill>
                  <a:srgbClr val="DCDCDC"/>
                </a:solidFill>
                <a:latin typeface="Courier New"/>
              </a:rPr>
              <a:t>setuptools</a:t>
            </a:r>
            <a:r>
              <a:rPr lang="en-US" sz="1600" dirty="0">
                <a:solidFill>
                  <a:srgbClr val="DCDCDC"/>
                </a:solidFill>
                <a:latin typeface="Courier New"/>
              </a:rPr>
              <a:t> </a:t>
            </a:r>
            <a:endParaRPr lang="sr-Latn-RS" sz="1600" dirty="0">
              <a:solidFill>
                <a:srgbClr val="DCDCDC"/>
              </a:solidFill>
              <a:latin typeface="Courier New"/>
            </a:endParaRPr>
          </a:p>
          <a:p>
            <a:pPr>
              <a:defRPr/>
            </a:pPr>
            <a:r>
              <a:rPr lang="en-US" sz="1600" dirty="0">
                <a:solidFill>
                  <a:srgbClr val="DCDCDC"/>
                </a:solidFill>
                <a:latin typeface="Courier New"/>
              </a:rPr>
              <a:t>Cleaning up...</a:t>
            </a:r>
            <a:endParaRPr lang="en-US" sz="1600"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1565143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88913"/>
            <a:ext cx="7920037" cy="719137"/>
          </a:xfrm>
        </p:spPr>
        <p:txBody>
          <a:bodyPr/>
          <a:lstStyle/>
          <a:p>
            <a:pPr>
              <a:defRPr/>
            </a:pPr>
            <a:r>
              <a:rPr lang="en-US" dirty="0">
                <a:effectLst/>
              </a:rPr>
              <a:t>setup.py </a:t>
            </a:r>
            <a:r>
              <a:rPr lang="en-US" dirty="0" err="1">
                <a:effectLst/>
              </a:rPr>
              <a:t>fajl</a:t>
            </a:r>
            <a:endParaRPr lang="en-US" dirty="0"/>
          </a:p>
        </p:txBody>
      </p:sp>
      <p:sp>
        <p:nvSpPr>
          <p:cNvPr id="27651" name="Content Placeholder 2"/>
          <p:cNvSpPr>
            <a:spLocks noGrp="1"/>
          </p:cNvSpPr>
          <p:nvPr>
            <p:ph idx="1"/>
          </p:nvPr>
        </p:nvSpPr>
        <p:spPr>
          <a:xfrm>
            <a:off x="457200" y="1268413"/>
            <a:ext cx="8229600" cy="965200"/>
          </a:xfrm>
        </p:spPr>
        <p:txBody>
          <a:bodyPr/>
          <a:lstStyle/>
          <a:p>
            <a:r>
              <a:rPr lang="en-US" dirty="0" err="1"/>
              <a:t>Metapodaci</a:t>
            </a:r>
            <a:r>
              <a:rPr lang="en-US" dirty="0"/>
              <a:t> python </a:t>
            </a:r>
            <a:r>
              <a:rPr lang="en-US" dirty="0" err="1"/>
              <a:t>paketa</a:t>
            </a:r>
            <a:r>
              <a:rPr lang="en-US" dirty="0"/>
              <a:t> + </a:t>
            </a:r>
            <a:r>
              <a:rPr lang="en-US" dirty="0" err="1"/>
              <a:t>informacije</a:t>
            </a:r>
            <a:r>
              <a:rPr lang="en-US" dirty="0"/>
              <a:t> </a:t>
            </a:r>
            <a:r>
              <a:rPr lang="en-US" dirty="0" err="1"/>
              <a:t>za</a:t>
            </a:r>
            <a:r>
              <a:rPr lang="en-US" dirty="0"/>
              <a:t> </a:t>
            </a:r>
            <a:r>
              <a:rPr lang="en-US" i="1" dirty="0"/>
              <a:t>build</a:t>
            </a:r>
            <a:r>
              <a:rPr lang="en-US" dirty="0"/>
              <a:t>.</a:t>
            </a:r>
          </a:p>
          <a:p>
            <a:r>
              <a:rPr lang="en-US" dirty="0"/>
              <a:t>Primer:</a:t>
            </a:r>
          </a:p>
        </p:txBody>
      </p:sp>
      <p:sp>
        <p:nvSpPr>
          <p:cNvPr id="4" name="Rectangle 3"/>
          <p:cNvSpPr/>
          <p:nvPr/>
        </p:nvSpPr>
        <p:spPr>
          <a:xfrm>
            <a:off x="611188" y="2204864"/>
            <a:ext cx="8064500" cy="3960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CC9393"/>
                </a:solidFill>
                <a:latin typeface="Courier New"/>
              </a:rPr>
              <a:t>#!/</a:t>
            </a:r>
            <a:r>
              <a:rPr lang="en-US" sz="1600" dirty="0" err="1">
                <a:solidFill>
                  <a:srgbClr val="CC9393"/>
                </a:solidFill>
                <a:latin typeface="Courier New"/>
              </a:rPr>
              <a:t>usr</a:t>
            </a:r>
            <a:r>
              <a:rPr lang="en-US" sz="1600" dirty="0">
                <a:solidFill>
                  <a:srgbClr val="CC9393"/>
                </a:solidFill>
                <a:latin typeface="Courier New"/>
              </a:rPr>
              <a:t>/bin/</a:t>
            </a:r>
            <a:r>
              <a:rPr lang="en-US" sz="1600" dirty="0" err="1">
                <a:solidFill>
                  <a:srgbClr val="CC9393"/>
                </a:solidFill>
                <a:latin typeface="Courier New"/>
              </a:rPr>
              <a:t>env</a:t>
            </a:r>
            <a:r>
              <a:rPr lang="en-US" sz="1600" dirty="0">
                <a:solidFill>
                  <a:srgbClr val="CC9393"/>
                </a:solidFill>
                <a:latin typeface="Courier New"/>
              </a:rPr>
              <a:t> python</a:t>
            </a:r>
            <a:r>
              <a:rPr lang="en-US" sz="1600" dirty="0">
                <a:solidFill>
                  <a:srgbClr val="DCDCDC"/>
                </a:solidFill>
                <a:latin typeface="Courier New"/>
              </a:rPr>
              <a:t> </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E3CEAB"/>
                </a:solidFill>
                <a:latin typeface="Courier New"/>
              </a:rPr>
              <a:t>from</a:t>
            </a:r>
            <a:r>
              <a:rPr lang="en-US" sz="1600" dirty="0">
                <a:solidFill>
                  <a:srgbClr val="DCDCDC"/>
                </a:solidFill>
                <a:latin typeface="Courier New"/>
              </a:rPr>
              <a:t> </a:t>
            </a:r>
            <a:r>
              <a:rPr lang="en-US" sz="1600" dirty="0" err="1">
                <a:solidFill>
                  <a:srgbClr val="DCDCDC"/>
                </a:solidFill>
                <a:latin typeface="Courier New"/>
              </a:rPr>
              <a:t>setuptools</a:t>
            </a:r>
            <a:r>
              <a:rPr lang="en-US" sz="1600" dirty="0">
                <a:solidFill>
                  <a:srgbClr val="DCDCDC"/>
                </a:solidFill>
                <a:latin typeface="Courier New"/>
              </a:rPr>
              <a:t> import setup </a:t>
            </a:r>
            <a:endParaRPr lang="sr-Latn-RS" sz="1600" dirty="0">
              <a:solidFill>
                <a:srgbClr val="DCDCDC"/>
              </a:solidFill>
              <a:latin typeface="Courier New"/>
            </a:endParaRPr>
          </a:p>
          <a:p>
            <a:pPr>
              <a:defRPr/>
            </a:pPr>
            <a:r>
              <a:rPr lang="en-US" sz="1600" dirty="0">
                <a:solidFill>
                  <a:srgbClr val="CC9393"/>
                </a:solidFill>
                <a:latin typeface="Courier New"/>
              </a:rPr>
              <a:t>#from </a:t>
            </a:r>
            <a:r>
              <a:rPr lang="en-US" sz="1600" dirty="0" err="1">
                <a:solidFill>
                  <a:srgbClr val="CC9393"/>
                </a:solidFill>
                <a:latin typeface="Courier New"/>
              </a:rPr>
              <a:t>distutils.core</a:t>
            </a:r>
            <a:r>
              <a:rPr lang="en-US" sz="1600" dirty="0">
                <a:solidFill>
                  <a:srgbClr val="CC9393"/>
                </a:solidFill>
                <a:latin typeface="Courier New"/>
              </a:rPr>
              <a:t> import setup</a:t>
            </a:r>
            <a:r>
              <a:rPr lang="en-US" sz="1600" dirty="0">
                <a:solidFill>
                  <a:srgbClr val="DCDCDC"/>
                </a:solidFill>
                <a:latin typeface="Courier New"/>
              </a:rPr>
              <a:t> </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setup(</a:t>
            </a:r>
            <a:r>
              <a:rPr lang="sr-Latn-RS" sz="1600" dirty="0">
                <a:solidFill>
                  <a:srgbClr val="DCDCDC"/>
                </a:solidFill>
                <a:latin typeface="Courier New"/>
              </a:rPr>
              <a:t>	</a:t>
            </a:r>
            <a:r>
              <a:rPr lang="en-US" sz="1600" dirty="0">
                <a:solidFill>
                  <a:srgbClr val="DCDCDC"/>
                </a:solidFill>
                <a:latin typeface="Courier New"/>
              </a:rPr>
              <a:t>name=</a:t>
            </a:r>
            <a:r>
              <a:rPr lang="en-US" sz="1600" dirty="0">
                <a:solidFill>
                  <a:srgbClr val="7F9F7F"/>
                </a:solidFill>
                <a:latin typeface="Courier New"/>
              </a:rPr>
              <a:t>'</a:t>
            </a:r>
            <a:r>
              <a:rPr lang="en-US" sz="1600" dirty="0" err="1">
                <a:solidFill>
                  <a:srgbClr val="7F9F7F"/>
                </a:solidFill>
                <a:latin typeface="Courier New"/>
              </a:rPr>
              <a:t>ImePaketa</a:t>
            </a:r>
            <a:r>
              <a:rPr lang="en-US" sz="1600" dirty="0">
                <a:solidFill>
                  <a:srgbClr val="7F9F7F"/>
                </a:solidFill>
                <a:latin typeface="Courier New"/>
              </a:rPr>
              <a:t>',</a:t>
            </a:r>
            <a:r>
              <a:rPr lang="en-US" sz="1600" dirty="0">
                <a:solidFill>
                  <a:srgbClr val="DCDCDC"/>
                </a:solidFill>
                <a:latin typeface="Courier New"/>
              </a:rPr>
              <a:t> </a:t>
            </a:r>
          </a:p>
          <a:p>
            <a:pPr>
              <a:defRPr/>
            </a:pPr>
            <a:r>
              <a:rPr lang="en-US" sz="1600" dirty="0">
                <a:solidFill>
                  <a:srgbClr val="DCDCDC"/>
                </a:solidFill>
                <a:latin typeface="Courier New"/>
              </a:rPr>
              <a:t>	</a:t>
            </a:r>
            <a:r>
              <a:rPr lang="en-US" sz="1600" dirty="0" err="1">
                <a:solidFill>
                  <a:srgbClr val="DCDCDC"/>
                </a:solidFill>
                <a:latin typeface="Courier New"/>
              </a:rPr>
              <a:t>py_modules</a:t>
            </a:r>
            <a:r>
              <a:rPr lang="en-US" sz="1600" dirty="0">
                <a:solidFill>
                  <a:srgbClr val="DCDCDC"/>
                </a:solidFill>
                <a:latin typeface="Courier New"/>
              </a:rPr>
              <a:t> </a:t>
            </a:r>
            <a:r>
              <a:rPr lang="en-US" sz="1600">
                <a:solidFill>
                  <a:srgbClr val="DCDCDC"/>
                </a:solidFill>
                <a:latin typeface="Courier New"/>
              </a:rPr>
              <a:t>= [</a:t>
            </a:r>
            <a:r>
              <a:rPr lang="en-US" sz="1600">
                <a:solidFill>
                  <a:srgbClr val="7F9F7F"/>
                </a:solidFill>
                <a:latin typeface="Courier New"/>
              </a:rPr>
              <a:t>'ime_modula</a:t>
            </a:r>
            <a:r>
              <a:rPr lang="en-US" sz="1600" dirty="0">
                <a:solidFill>
                  <a:srgbClr val="7F9F7F"/>
                </a:solidFill>
                <a:latin typeface="Courier New"/>
              </a:rPr>
              <a:t>'</a:t>
            </a:r>
            <a:r>
              <a:rPr lang="en-US" sz="1600" dirty="0">
                <a:solidFill>
                  <a:srgbClr val="DCDCDC"/>
                </a:solidFill>
                <a:latin typeface="Courier New"/>
              </a:rPr>
              <a:t>]</a:t>
            </a:r>
            <a:endParaRPr lang="sr-Latn-RS" sz="1600" dirty="0">
              <a:solidFill>
                <a:srgbClr val="DCDCDC"/>
              </a:solidFill>
              <a:latin typeface="Courier New"/>
            </a:endParaRPr>
          </a:p>
          <a:p>
            <a:pPr lvl="2">
              <a:defRPr/>
            </a:pPr>
            <a:r>
              <a:rPr lang="en-US" sz="1600" dirty="0">
                <a:solidFill>
                  <a:srgbClr val="DCDCDC"/>
                </a:solidFill>
                <a:latin typeface="Courier New"/>
              </a:rPr>
              <a:t>version=</a:t>
            </a:r>
            <a:r>
              <a:rPr lang="en-US" sz="1600" dirty="0">
                <a:solidFill>
                  <a:srgbClr val="7F9F7F"/>
                </a:solidFill>
                <a:latin typeface="Courier New"/>
              </a:rPr>
              <a:t>'1.0',</a:t>
            </a:r>
            <a:r>
              <a:rPr lang="en-US" sz="1600" dirty="0">
                <a:solidFill>
                  <a:srgbClr val="DCDCDC"/>
                </a:solidFill>
                <a:latin typeface="Courier New"/>
              </a:rPr>
              <a:t> </a:t>
            </a:r>
            <a:endParaRPr lang="sr-Latn-RS" sz="1600" dirty="0">
              <a:solidFill>
                <a:srgbClr val="DCDCDC"/>
              </a:solidFill>
              <a:latin typeface="Courier New"/>
            </a:endParaRPr>
          </a:p>
          <a:p>
            <a:pPr lvl="2">
              <a:defRPr/>
            </a:pPr>
            <a:r>
              <a:rPr lang="en-US" sz="1600" dirty="0">
                <a:solidFill>
                  <a:srgbClr val="DCDCDC"/>
                </a:solidFill>
                <a:latin typeface="Courier New"/>
              </a:rPr>
              <a:t>description=</a:t>
            </a:r>
            <a:r>
              <a:rPr lang="en-US" sz="1600" dirty="0">
                <a:solidFill>
                  <a:srgbClr val="7F9F7F"/>
                </a:solidFill>
                <a:latin typeface="Courier New"/>
              </a:rPr>
              <a:t>'</a:t>
            </a:r>
            <a:r>
              <a:rPr lang="en-US" sz="1600" dirty="0" err="1">
                <a:solidFill>
                  <a:srgbClr val="7F9F7F"/>
                </a:solidFill>
                <a:latin typeface="Courier New"/>
              </a:rPr>
              <a:t>Opis</a:t>
            </a:r>
            <a:r>
              <a:rPr lang="en-US" sz="1600" dirty="0">
                <a:solidFill>
                  <a:srgbClr val="7F9F7F"/>
                </a:solidFill>
                <a:latin typeface="Courier New"/>
              </a:rPr>
              <a:t> </a:t>
            </a:r>
            <a:r>
              <a:rPr lang="en-US" sz="1600" dirty="0" err="1">
                <a:solidFill>
                  <a:srgbClr val="7F9F7F"/>
                </a:solidFill>
                <a:latin typeface="Courier New"/>
              </a:rPr>
              <a:t>paketa</a:t>
            </a:r>
            <a:r>
              <a:rPr lang="en-US" sz="1600" dirty="0">
                <a:solidFill>
                  <a:srgbClr val="7F9F7F"/>
                </a:solidFill>
                <a:latin typeface="Courier New"/>
              </a:rPr>
              <a:t>',</a:t>
            </a:r>
            <a:r>
              <a:rPr lang="en-US" sz="1600" dirty="0">
                <a:solidFill>
                  <a:srgbClr val="DCDCDC"/>
                </a:solidFill>
                <a:latin typeface="Courier New"/>
              </a:rPr>
              <a:t> </a:t>
            </a:r>
            <a:endParaRPr lang="sr-Latn-RS" sz="1600" dirty="0">
              <a:solidFill>
                <a:srgbClr val="DCDCDC"/>
              </a:solidFill>
              <a:latin typeface="Courier New"/>
            </a:endParaRPr>
          </a:p>
          <a:p>
            <a:pPr lvl="2">
              <a:defRPr/>
            </a:pPr>
            <a:r>
              <a:rPr lang="en-US" sz="1600" dirty="0">
                <a:solidFill>
                  <a:srgbClr val="DCDCDC"/>
                </a:solidFill>
                <a:latin typeface="Courier New"/>
              </a:rPr>
              <a:t>author=</a:t>
            </a:r>
            <a:r>
              <a:rPr lang="en-US" sz="1600" dirty="0">
                <a:solidFill>
                  <a:srgbClr val="7F9F7F"/>
                </a:solidFill>
                <a:latin typeface="Courier New"/>
              </a:rPr>
              <a:t>'</a:t>
            </a:r>
            <a:r>
              <a:rPr lang="en-US" sz="1600" dirty="0" err="1">
                <a:solidFill>
                  <a:srgbClr val="7F9F7F"/>
                </a:solidFill>
                <a:latin typeface="Courier New"/>
              </a:rPr>
              <a:t>Ime</a:t>
            </a:r>
            <a:r>
              <a:rPr lang="en-US" sz="1600" dirty="0">
                <a:solidFill>
                  <a:srgbClr val="7F9F7F"/>
                </a:solidFill>
                <a:latin typeface="Courier New"/>
              </a:rPr>
              <a:t> </a:t>
            </a:r>
            <a:r>
              <a:rPr lang="en-US" sz="1600" dirty="0" err="1">
                <a:solidFill>
                  <a:srgbClr val="7F9F7F"/>
                </a:solidFill>
                <a:latin typeface="Courier New"/>
              </a:rPr>
              <a:t>i</a:t>
            </a:r>
            <a:r>
              <a:rPr lang="en-US" sz="1600" dirty="0">
                <a:solidFill>
                  <a:srgbClr val="7F9F7F"/>
                </a:solidFill>
                <a:latin typeface="Courier New"/>
              </a:rPr>
              <a:t> </a:t>
            </a:r>
            <a:r>
              <a:rPr lang="en-US" sz="1600" dirty="0" err="1">
                <a:solidFill>
                  <a:srgbClr val="7F9F7F"/>
                </a:solidFill>
                <a:latin typeface="Courier New"/>
              </a:rPr>
              <a:t>prezime</a:t>
            </a:r>
            <a:r>
              <a:rPr lang="en-US" sz="1600" dirty="0">
                <a:solidFill>
                  <a:srgbClr val="7F9F7F"/>
                </a:solidFill>
                <a:latin typeface="Courier New"/>
              </a:rPr>
              <a:t> </a:t>
            </a:r>
            <a:r>
              <a:rPr lang="en-US" sz="1600" dirty="0" err="1">
                <a:solidFill>
                  <a:srgbClr val="7F9F7F"/>
                </a:solidFill>
                <a:latin typeface="Courier New"/>
              </a:rPr>
              <a:t>autora</a:t>
            </a:r>
            <a:r>
              <a:rPr lang="en-US" sz="1600" dirty="0">
                <a:solidFill>
                  <a:srgbClr val="7F9F7F"/>
                </a:solidFill>
                <a:latin typeface="Courier New"/>
              </a:rPr>
              <a:t>',</a:t>
            </a:r>
            <a:r>
              <a:rPr lang="en-US" sz="1600" dirty="0">
                <a:solidFill>
                  <a:srgbClr val="DCDCDC"/>
                </a:solidFill>
                <a:latin typeface="Courier New"/>
              </a:rPr>
              <a:t> </a:t>
            </a:r>
            <a:r>
              <a:rPr lang="en-US" sz="1600" dirty="0" err="1">
                <a:solidFill>
                  <a:srgbClr val="DCDCDC"/>
                </a:solidFill>
                <a:latin typeface="Courier New"/>
              </a:rPr>
              <a:t>author_email</a:t>
            </a:r>
            <a:r>
              <a:rPr lang="en-US" sz="1600" dirty="0">
                <a:solidFill>
                  <a:srgbClr val="DCDCDC"/>
                </a:solidFill>
                <a:latin typeface="Courier New"/>
              </a:rPr>
              <a:t>=</a:t>
            </a:r>
            <a:r>
              <a:rPr lang="en-US" sz="1600" dirty="0">
                <a:solidFill>
                  <a:srgbClr val="7F9F7F"/>
                </a:solidFill>
                <a:latin typeface="Courier New"/>
              </a:rPr>
              <a:t>'mailautora@negde.com',</a:t>
            </a:r>
            <a:r>
              <a:rPr lang="en-US" sz="1600" dirty="0">
                <a:solidFill>
                  <a:srgbClr val="DCDCDC"/>
                </a:solidFill>
                <a:latin typeface="Courier New"/>
              </a:rPr>
              <a:t> </a:t>
            </a:r>
            <a:r>
              <a:rPr lang="en-US" sz="1600" dirty="0" err="1">
                <a:solidFill>
                  <a:srgbClr val="DCDCDC"/>
                </a:solidFill>
                <a:latin typeface="Courier New"/>
              </a:rPr>
              <a:t>url</a:t>
            </a:r>
            <a:r>
              <a:rPr lang="en-US" sz="1600" dirty="0">
                <a:solidFill>
                  <a:srgbClr val="DCDCDC"/>
                </a:solidFill>
                <a:latin typeface="Courier New"/>
              </a:rPr>
              <a:t>=</a:t>
            </a:r>
            <a:r>
              <a:rPr lang="en-US" sz="1600" dirty="0">
                <a:solidFill>
                  <a:srgbClr val="7F9F7F"/>
                </a:solidFill>
                <a:latin typeface="Courier New"/>
              </a:rPr>
              <a:t>'http://ulrprojekta.com/',</a:t>
            </a:r>
            <a:r>
              <a:rPr lang="en-US" sz="1600" dirty="0">
                <a:solidFill>
                  <a:srgbClr val="DCDCDC"/>
                </a:solidFill>
                <a:latin typeface="Courier New"/>
              </a:rPr>
              <a:t> </a:t>
            </a:r>
            <a:endParaRPr lang="sr-Latn-RS" sz="1600" dirty="0">
              <a:solidFill>
                <a:srgbClr val="DCDCDC"/>
              </a:solidFill>
              <a:latin typeface="Courier New"/>
            </a:endParaRPr>
          </a:p>
          <a:p>
            <a:pPr lvl="2">
              <a:defRPr/>
            </a:pPr>
            <a:r>
              <a:rPr lang="en-US" sz="1600" dirty="0">
                <a:solidFill>
                  <a:srgbClr val="DCDCDC"/>
                </a:solidFill>
                <a:latin typeface="Courier New"/>
              </a:rPr>
              <a:t>packages=[</a:t>
            </a:r>
            <a:r>
              <a:rPr lang="en-US" sz="1600" dirty="0">
                <a:solidFill>
                  <a:srgbClr val="7F9F7F"/>
                </a:solidFill>
                <a:latin typeface="Courier New"/>
              </a:rPr>
              <a:t>'</a:t>
            </a:r>
            <a:r>
              <a:rPr lang="en-US" sz="1600" dirty="0" err="1">
                <a:solidFill>
                  <a:srgbClr val="7F9F7F"/>
                </a:solidFill>
                <a:latin typeface="Courier New"/>
              </a:rPr>
              <a:t>prvipaket</a:t>
            </a:r>
            <a:r>
              <a:rPr lang="en-US" sz="1600" dirty="0">
                <a:solidFill>
                  <a:srgbClr val="7F9F7F"/>
                </a:solidFill>
                <a:latin typeface="Courier New"/>
              </a:rPr>
              <a:t>', '</a:t>
            </a:r>
            <a:r>
              <a:rPr lang="en-US" sz="1600" dirty="0" err="1">
                <a:solidFill>
                  <a:srgbClr val="7F9F7F"/>
                </a:solidFill>
                <a:latin typeface="Courier New"/>
              </a:rPr>
              <a:t>drugipaket</a:t>
            </a:r>
            <a:r>
              <a:rPr lang="en-US" sz="1600" dirty="0">
                <a:solidFill>
                  <a:srgbClr val="7F9F7F"/>
                </a:solidFill>
                <a:latin typeface="Courier New"/>
              </a:rPr>
              <a:t>', </a:t>
            </a:r>
            <a:endParaRPr lang="sr-Latn-RS" sz="1600" dirty="0">
              <a:solidFill>
                <a:srgbClr val="7F9F7F"/>
              </a:solidFill>
              <a:latin typeface="Courier New"/>
            </a:endParaRPr>
          </a:p>
          <a:p>
            <a:pPr>
              <a:defRPr/>
            </a:pPr>
            <a:r>
              <a:rPr lang="sr-Latn-RS" sz="1600" dirty="0">
                <a:solidFill>
                  <a:srgbClr val="7F9F7F"/>
                </a:solidFill>
                <a:latin typeface="Courier New"/>
              </a:rPr>
              <a:t>		   </a:t>
            </a:r>
            <a:r>
              <a:rPr lang="en-US" sz="1600" dirty="0">
                <a:solidFill>
                  <a:srgbClr val="7F9F7F"/>
                </a:solidFill>
                <a:latin typeface="Courier New"/>
              </a:rPr>
              <a:t>'</a:t>
            </a:r>
            <a:r>
              <a:rPr lang="en-US" sz="1600" dirty="0" err="1">
                <a:solidFill>
                  <a:srgbClr val="7F9F7F"/>
                </a:solidFill>
                <a:latin typeface="Courier New"/>
              </a:rPr>
              <a:t>drugipaket.podpaket</a:t>
            </a:r>
            <a:r>
              <a:rPr lang="en-US" sz="1600" dirty="0">
                <a:solidFill>
                  <a:srgbClr val="7F9F7F"/>
                </a:solidFill>
                <a:latin typeface="Courier New"/>
              </a:rPr>
              <a:t>'],</a:t>
            </a:r>
            <a:r>
              <a:rPr lang="en-US" sz="1600" dirty="0">
                <a:solidFill>
                  <a:srgbClr val="DCDCDC"/>
                </a:solidFill>
                <a:latin typeface="Courier New"/>
              </a:rPr>
              <a:t> # </a:t>
            </a:r>
            <a:r>
              <a:rPr lang="en-US" sz="1600" dirty="0" err="1">
                <a:solidFill>
                  <a:srgbClr val="DCDCDC"/>
                </a:solidFill>
                <a:latin typeface="Courier New"/>
              </a:rPr>
              <a:t>ako</a:t>
            </a:r>
            <a:r>
              <a:rPr lang="en-US" sz="1600" dirty="0">
                <a:solidFill>
                  <a:srgbClr val="DCDCDC"/>
                </a:solidFill>
                <a:latin typeface="Courier New"/>
              </a:rPr>
              <a:t> je </a:t>
            </a:r>
            <a:r>
              <a:rPr lang="en-US" sz="1600" dirty="0" err="1">
                <a:solidFill>
                  <a:srgbClr val="DCDCDC"/>
                </a:solidFill>
                <a:latin typeface="Courier New"/>
              </a:rPr>
              <a:t>kod</a:t>
            </a:r>
            <a:r>
              <a:rPr lang="en-US" sz="1600" dirty="0">
                <a:solidFill>
                  <a:srgbClr val="DCDCDC"/>
                </a:solidFill>
                <a:latin typeface="Courier New"/>
              </a:rPr>
              <a:t> </a:t>
            </a:r>
            <a:r>
              <a:rPr lang="en-US" sz="1600" dirty="0" err="1">
                <a:solidFill>
                  <a:srgbClr val="DCDCDC"/>
                </a:solidFill>
                <a:latin typeface="Courier New"/>
              </a:rPr>
              <a:t>razvrstan</a:t>
            </a:r>
            <a:r>
              <a:rPr lang="en-US" sz="1600" dirty="0">
                <a:solidFill>
                  <a:srgbClr val="DCDCDC"/>
                </a:solidFill>
                <a:latin typeface="Courier New"/>
              </a:rPr>
              <a:t> </a:t>
            </a:r>
            <a:r>
              <a:rPr lang="en-US" sz="1600" dirty="0" err="1">
                <a:solidFill>
                  <a:srgbClr val="DCDCDC"/>
                </a:solidFill>
                <a:latin typeface="Courier New"/>
              </a:rPr>
              <a:t>po</a:t>
            </a:r>
            <a:r>
              <a:rPr lang="en-US" sz="1600" dirty="0">
                <a:solidFill>
                  <a:srgbClr val="DCDCDC"/>
                </a:solidFill>
                <a:latin typeface="Courier New"/>
              </a:rPr>
              <a:t> </a:t>
            </a:r>
            <a:r>
              <a:rPr lang="en-US" sz="1600" dirty="0" err="1">
                <a:solidFill>
                  <a:srgbClr val="DCDCDC"/>
                </a:solidFill>
                <a:latin typeface="Courier New"/>
              </a:rPr>
              <a:t>folderima</a:t>
            </a:r>
            <a:r>
              <a:rPr lang="en-US" sz="1600" dirty="0">
                <a:solidFill>
                  <a:srgbClr val="DCDCDC"/>
                </a:solidFill>
                <a:latin typeface="Courier New"/>
              </a:rPr>
              <a:t> (</a:t>
            </a:r>
            <a:r>
              <a:rPr lang="en-US" sz="1600" dirty="0" err="1">
                <a:solidFill>
                  <a:srgbClr val="DCDCDC"/>
                </a:solidFill>
                <a:latin typeface="Courier New"/>
              </a:rPr>
              <a:t>paketima</a:t>
            </a:r>
            <a:r>
              <a:rPr lang="en-US" sz="1600" dirty="0">
                <a:solidFill>
                  <a:srgbClr val="DCDCDC"/>
                </a:solidFill>
                <a:latin typeface="Courier New"/>
              </a:rPr>
              <a:t>)</a:t>
            </a:r>
            <a:endParaRPr lang="sr-Latn-RS" sz="1600" dirty="0">
              <a:solidFill>
                <a:srgbClr val="DCDCDC"/>
              </a:solidFill>
              <a:latin typeface="Courier New"/>
            </a:endParaRPr>
          </a:p>
          <a:p>
            <a:pPr>
              <a:defRPr/>
            </a:pPr>
            <a:r>
              <a:rPr lang="en-US" sz="1600" dirty="0">
                <a:solidFill>
                  <a:srgbClr val="DCDCDC"/>
                </a:solidFill>
                <a:latin typeface="Courier New"/>
              </a:rPr>
              <a:t>)</a:t>
            </a:r>
            <a:endParaRPr lang="en-US" sz="1600"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96614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195" name="Google Shape;195;p8"/>
          <p:cNvSpPr txBox="1">
            <a:spLocks noGrp="1"/>
          </p:cNvSpPr>
          <p:nvPr>
            <p:ph type="body" idx="1"/>
          </p:nvPr>
        </p:nvSpPr>
        <p:spPr>
          <a:xfrm>
            <a:off x="1043608" y="2780928"/>
            <a:ext cx="6779096" cy="532655"/>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SzPts val="2560"/>
              <a:buNone/>
            </a:pPr>
            <a:r>
              <a:rPr lang="en-US" sz="3200" b="1">
                <a:latin typeface="Arial"/>
                <a:ea typeface="Arial"/>
                <a:cs typeface="Arial"/>
                <a:sym typeface="Arial"/>
              </a:rPr>
              <a:t>Leksičke konvencije:</a:t>
            </a:r>
            <a:endParaRPr/>
          </a:p>
          <a:p>
            <a:pPr marL="342900" lvl="0" indent="-342900" algn="ctr" rtl="0">
              <a:lnSpc>
                <a:spcPct val="100000"/>
              </a:lnSpc>
              <a:spcBef>
                <a:spcPts val="640"/>
              </a:spcBef>
              <a:spcAft>
                <a:spcPts val="0"/>
              </a:spcAft>
              <a:buSzPts val="2560"/>
              <a:buNone/>
            </a:pPr>
            <a:r>
              <a:rPr lang="en-US" sz="3200" b="1" i="1">
                <a:latin typeface="Arial"/>
                <a:ea typeface="Arial"/>
                <a:cs typeface="Arial"/>
                <a:sym typeface="Arial"/>
              </a:rPr>
              <a:t>Sintaksa i pravila pisanja Python programa</a:t>
            </a:r>
            <a:endParaRPr sz="3200" b="1" i="1"/>
          </a:p>
          <a:p>
            <a:pPr marL="342900" lvl="0" indent="-342900" algn="ctr" rtl="0">
              <a:lnSpc>
                <a:spcPct val="100000"/>
              </a:lnSpc>
              <a:spcBef>
                <a:spcPts val="360"/>
              </a:spcBef>
              <a:spcAft>
                <a:spcPts val="0"/>
              </a:spcAft>
              <a:buSzPts val="1440"/>
              <a:buNone/>
            </a:pPr>
            <a:endParaRPr sz="1800"/>
          </a:p>
          <a:p>
            <a:pPr marL="342900" lvl="0" indent="-342900" algn="ctr" rtl="0">
              <a:lnSpc>
                <a:spcPct val="100000"/>
              </a:lnSpc>
              <a:spcBef>
                <a:spcPts val="360"/>
              </a:spcBef>
              <a:spcAft>
                <a:spcPts val="0"/>
              </a:spcAft>
              <a:buSzPts val="1440"/>
              <a:buNone/>
            </a:pPr>
            <a:endParaRPr sz="1800">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a:effectLst/>
              </a:rPr>
              <a:t>Instalacija</a:t>
            </a:r>
            <a:r>
              <a:rPr lang="en-US" dirty="0">
                <a:effectLst/>
              </a:rPr>
              <a:t> </a:t>
            </a:r>
            <a:r>
              <a:rPr lang="en-US" dirty="0" err="1">
                <a:effectLst/>
              </a:rPr>
              <a:t>iz</a:t>
            </a:r>
            <a:r>
              <a:rPr lang="en-US" dirty="0">
                <a:effectLst/>
              </a:rPr>
              <a:t> setup.</a:t>
            </a:r>
            <a:r>
              <a:rPr lang="sr-Latn-RS" dirty="0">
                <a:effectLst/>
              </a:rPr>
              <a:t>p</a:t>
            </a:r>
            <a:r>
              <a:rPr lang="en-US" dirty="0">
                <a:effectLst/>
              </a:rPr>
              <a:t>y</a:t>
            </a:r>
            <a:endParaRPr lang="en-US" dirty="0"/>
          </a:p>
        </p:txBody>
      </p:sp>
      <p:sp>
        <p:nvSpPr>
          <p:cNvPr id="28675" name="Content Placeholder 2"/>
          <p:cNvSpPr>
            <a:spLocks noGrp="1"/>
          </p:cNvSpPr>
          <p:nvPr>
            <p:ph idx="1"/>
          </p:nvPr>
        </p:nvSpPr>
        <p:spPr>
          <a:xfrm>
            <a:off x="457200" y="1052513"/>
            <a:ext cx="8229600" cy="820737"/>
          </a:xfrm>
        </p:spPr>
        <p:txBody>
          <a:bodyPr/>
          <a:lstStyle/>
          <a:p>
            <a:r>
              <a:rPr lang="sv-SE"/>
              <a:t>Instalacija iz izvornog koda sa setup.py fajlom se obavlja komandom:</a:t>
            </a:r>
            <a:endParaRPr lang="en-US"/>
          </a:p>
        </p:txBody>
      </p:sp>
      <p:sp>
        <p:nvSpPr>
          <p:cNvPr id="4" name="Rectangle 3"/>
          <p:cNvSpPr/>
          <p:nvPr/>
        </p:nvSpPr>
        <p:spPr>
          <a:xfrm>
            <a:off x="611188" y="2060575"/>
            <a:ext cx="8064500" cy="41767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C:\Pygments-1.6&gt; python setup.py install </a:t>
            </a:r>
            <a:endParaRPr lang="sr-Latn-RS" sz="1600" dirty="0">
              <a:solidFill>
                <a:srgbClr val="DCDCDC"/>
              </a:solidFill>
              <a:latin typeface="Courier New"/>
            </a:endParaRPr>
          </a:p>
          <a:p>
            <a:pPr>
              <a:defRPr/>
            </a:pPr>
            <a:r>
              <a:rPr lang="en-US" sz="1600" dirty="0">
                <a:solidFill>
                  <a:srgbClr val="DCDCDC"/>
                </a:solidFill>
                <a:latin typeface="Courier New"/>
              </a:rPr>
              <a:t>copying </a:t>
            </a:r>
            <a:r>
              <a:rPr lang="en-US" sz="1600" dirty="0" err="1">
                <a:solidFill>
                  <a:srgbClr val="DCDCDC"/>
                </a:solidFill>
                <a:latin typeface="Courier New"/>
              </a:rPr>
              <a:t>pygments</a:t>
            </a:r>
            <a:r>
              <a:rPr lang="en-US" sz="1600" dirty="0">
                <a:solidFill>
                  <a:srgbClr val="DCDCDC"/>
                </a:solidFill>
                <a:latin typeface="Courier New"/>
              </a:rPr>
              <a:t>\styles\native.py -&gt; build\lib\</a:t>
            </a:r>
            <a:r>
              <a:rPr lang="en-US" sz="1600" dirty="0" err="1">
                <a:solidFill>
                  <a:srgbClr val="DCDCDC"/>
                </a:solidFill>
                <a:latin typeface="Courier New"/>
              </a:rPr>
              <a:t>pygments</a:t>
            </a:r>
            <a:r>
              <a:rPr lang="en-US" sz="1600" dirty="0">
                <a:solidFill>
                  <a:srgbClr val="DCDCDC"/>
                </a:solidFill>
                <a:latin typeface="Courier New"/>
              </a:rPr>
              <a:t>\styles ... </a:t>
            </a:r>
            <a:endParaRPr lang="sr-Latn-RS" sz="1600" dirty="0">
              <a:solidFill>
                <a:srgbClr val="DCDCDC"/>
              </a:solidFill>
              <a:latin typeface="Courier New"/>
            </a:endParaRPr>
          </a:p>
          <a:p>
            <a:pPr>
              <a:defRPr/>
            </a:pPr>
            <a:r>
              <a:rPr lang="en-US" sz="1600" dirty="0">
                <a:solidFill>
                  <a:srgbClr val="DCDCDC"/>
                </a:solidFill>
                <a:latin typeface="Courier New"/>
              </a:rPr>
              <a:t>Processing Pygments-1.6-py2.7.egg </a:t>
            </a:r>
            <a:endParaRPr lang="sr-Latn-RS" sz="1600" dirty="0">
              <a:solidFill>
                <a:srgbClr val="DCDCDC"/>
              </a:solidFill>
              <a:latin typeface="Courier New"/>
            </a:endParaRPr>
          </a:p>
          <a:p>
            <a:pPr>
              <a:defRPr/>
            </a:pPr>
            <a:r>
              <a:rPr lang="en-US" sz="1600" dirty="0">
                <a:solidFill>
                  <a:srgbClr val="DCDCDC"/>
                </a:solidFill>
                <a:latin typeface="Courier New"/>
              </a:rPr>
              <a:t>creating c:\python27\lib\site-packages\Pygments-1.6-py2.7.egg</a:t>
            </a:r>
            <a:endParaRPr lang="sr-Latn-RS" sz="1600" dirty="0">
              <a:solidFill>
                <a:srgbClr val="DCDCDC"/>
              </a:solidFill>
              <a:latin typeface="Courier New"/>
            </a:endParaRPr>
          </a:p>
          <a:p>
            <a:pPr>
              <a:defRPr/>
            </a:pPr>
            <a:r>
              <a:rPr lang="en-US" sz="1600" dirty="0">
                <a:solidFill>
                  <a:srgbClr val="DCDCDC"/>
                </a:solidFill>
                <a:latin typeface="Courier New"/>
              </a:rPr>
              <a:t>Extracting Pygments-1.6-py2.7.egg to c:\python27\lib\site-packages </a:t>
            </a:r>
            <a:endParaRPr lang="sr-Latn-RS" sz="1600" dirty="0">
              <a:solidFill>
                <a:srgbClr val="DCDCDC"/>
              </a:solidFill>
              <a:latin typeface="Courier New"/>
            </a:endParaRPr>
          </a:p>
          <a:p>
            <a:pPr>
              <a:defRPr/>
            </a:pPr>
            <a:r>
              <a:rPr lang="en-US" sz="1600" dirty="0">
                <a:solidFill>
                  <a:srgbClr val="DCDCDC"/>
                </a:solidFill>
                <a:latin typeface="Courier New"/>
              </a:rPr>
              <a:t>Adding </a:t>
            </a:r>
            <a:r>
              <a:rPr lang="en-US" sz="1600" dirty="0" err="1">
                <a:solidFill>
                  <a:srgbClr val="DCDCDC"/>
                </a:solidFill>
                <a:latin typeface="Courier New"/>
              </a:rPr>
              <a:t>Pygments</a:t>
            </a:r>
            <a:r>
              <a:rPr lang="en-US" sz="1600" dirty="0">
                <a:solidFill>
                  <a:srgbClr val="DCDCDC"/>
                </a:solidFill>
                <a:latin typeface="Courier New"/>
              </a:rPr>
              <a:t> 1.6 to easy-install.pth file </a:t>
            </a:r>
            <a:endParaRPr lang="sr-Latn-RS" sz="1600" dirty="0">
              <a:solidFill>
                <a:srgbClr val="DCDCDC"/>
              </a:solidFill>
              <a:latin typeface="Courier New"/>
            </a:endParaRPr>
          </a:p>
          <a:p>
            <a:pPr>
              <a:defRPr/>
            </a:pPr>
            <a:r>
              <a:rPr lang="en-US" sz="1600" dirty="0">
                <a:solidFill>
                  <a:srgbClr val="DCDCDC"/>
                </a:solidFill>
                <a:latin typeface="Courier New"/>
              </a:rPr>
              <a:t>Installing pygmentize-script.py script to c:\python27\Scripts</a:t>
            </a:r>
            <a:endParaRPr lang="sr-Latn-RS" sz="1600" dirty="0">
              <a:solidFill>
                <a:srgbClr val="DCDCDC"/>
              </a:solidFill>
              <a:latin typeface="Courier New"/>
            </a:endParaRPr>
          </a:p>
          <a:p>
            <a:pPr>
              <a:defRPr/>
            </a:pPr>
            <a:r>
              <a:rPr lang="en-US" sz="1600" dirty="0">
                <a:solidFill>
                  <a:srgbClr val="DCDCDC"/>
                </a:solidFill>
                <a:latin typeface="Courier New"/>
              </a:rPr>
              <a:t>Installing pygmentize.exe script to c:\python27\Scripts</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Installed c:\python27\lib\site-packages\pygments-1.6-py2.7.egg</a:t>
            </a:r>
            <a:endParaRPr lang="sr-Latn-RS" sz="1600" dirty="0">
              <a:solidFill>
                <a:srgbClr val="DCDCDC"/>
              </a:solidFill>
              <a:latin typeface="Courier New"/>
            </a:endParaRPr>
          </a:p>
          <a:p>
            <a:pPr>
              <a:defRPr/>
            </a:pPr>
            <a:r>
              <a:rPr lang="en-US" sz="1600" dirty="0">
                <a:solidFill>
                  <a:srgbClr val="DCDCDC"/>
                </a:solidFill>
                <a:latin typeface="Courier New"/>
              </a:rPr>
              <a:t>Processing dependencies for </a:t>
            </a:r>
            <a:r>
              <a:rPr lang="en-US" sz="1600" dirty="0" err="1">
                <a:solidFill>
                  <a:srgbClr val="DCDCDC"/>
                </a:solidFill>
                <a:latin typeface="Courier New"/>
              </a:rPr>
              <a:t>Pygments</a:t>
            </a:r>
            <a:r>
              <a:rPr lang="en-US" sz="1600" dirty="0">
                <a:solidFill>
                  <a:srgbClr val="DCDCDC"/>
                </a:solidFill>
                <a:latin typeface="Courier New"/>
              </a:rPr>
              <a:t>==1.6 </a:t>
            </a:r>
            <a:endParaRPr lang="sr-Latn-RS" sz="1600" dirty="0">
              <a:solidFill>
                <a:srgbClr val="DCDCDC"/>
              </a:solidFill>
              <a:latin typeface="Courier New"/>
            </a:endParaRPr>
          </a:p>
          <a:p>
            <a:pPr>
              <a:defRPr/>
            </a:pPr>
            <a:r>
              <a:rPr lang="en-US" sz="1600" dirty="0">
                <a:solidFill>
                  <a:srgbClr val="DCDCDC"/>
                </a:solidFill>
                <a:latin typeface="Courier New"/>
              </a:rPr>
              <a:t>Finished processing dependencies for </a:t>
            </a:r>
            <a:r>
              <a:rPr lang="en-US" sz="1600" dirty="0" err="1">
                <a:solidFill>
                  <a:srgbClr val="DCDCDC"/>
                </a:solidFill>
                <a:latin typeface="Courier New"/>
              </a:rPr>
              <a:t>Pygments</a:t>
            </a:r>
            <a:r>
              <a:rPr lang="en-US" sz="1600" dirty="0">
                <a:solidFill>
                  <a:srgbClr val="DCDCDC"/>
                </a:solidFill>
                <a:latin typeface="Courier New"/>
              </a:rPr>
              <a:t>==1.6 </a:t>
            </a:r>
            <a:endParaRPr lang="sr-Latn-RS" sz="1600" dirty="0">
              <a:solidFill>
                <a:srgbClr val="DCDCDC"/>
              </a:solidFill>
              <a:latin typeface="Courier New"/>
            </a:endParaRPr>
          </a:p>
          <a:p>
            <a:pPr>
              <a:defRPr/>
            </a:pPr>
            <a:endParaRPr lang="sr-Latn-RS" sz="1600" dirty="0">
              <a:solidFill>
                <a:srgbClr val="DCDCDC"/>
              </a:solidFill>
              <a:latin typeface="Courier New"/>
            </a:endParaRPr>
          </a:p>
          <a:p>
            <a:pPr>
              <a:defRPr/>
            </a:pPr>
            <a:r>
              <a:rPr lang="en-US" sz="1600" dirty="0">
                <a:solidFill>
                  <a:srgbClr val="DCDCDC"/>
                </a:solidFill>
                <a:latin typeface="Courier New"/>
              </a:rPr>
              <a:t>C:\Pygments-1.6&gt;</a:t>
            </a:r>
            <a:endParaRPr lang="en-US" sz="1600"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3067510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err="1">
                <a:effectLst/>
              </a:rPr>
              <a:t>Kreiranje</a:t>
            </a:r>
            <a:r>
              <a:rPr lang="en-US" dirty="0">
                <a:effectLst/>
              </a:rPr>
              <a:t> installer-a </a:t>
            </a:r>
            <a:r>
              <a:rPr lang="en-US" dirty="0" err="1">
                <a:effectLst/>
              </a:rPr>
              <a:t>iz</a:t>
            </a:r>
            <a:r>
              <a:rPr lang="en-US" dirty="0">
                <a:effectLst/>
              </a:rPr>
              <a:t> setup.</a:t>
            </a:r>
            <a:r>
              <a:rPr lang="sr-Latn-RS" dirty="0">
                <a:effectLst/>
              </a:rPr>
              <a:t>p</a:t>
            </a:r>
            <a:r>
              <a:rPr lang="en-US" dirty="0">
                <a:effectLst/>
              </a:rPr>
              <a:t>y</a:t>
            </a:r>
            <a:endParaRPr lang="en-US" dirty="0"/>
          </a:p>
        </p:txBody>
      </p:sp>
      <p:sp>
        <p:nvSpPr>
          <p:cNvPr id="29699" name="Content Placeholder 2"/>
          <p:cNvSpPr>
            <a:spLocks noGrp="1"/>
          </p:cNvSpPr>
          <p:nvPr>
            <p:ph idx="1"/>
          </p:nvPr>
        </p:nvSpPr>
        <p:spPr>
          <a:xfrm>
            <a:off x="457200" y="1268760"/>
            <a:ext cx="8229600" cy="965200"/>
          </a:xfrm>
        </p:spPr>
        <p:txBody>
          <a:bodyPr/>
          <a:lstStyle/>
          <a:p>
            <a:r>
              <a:rPr lang="en-US" dirty="0" err="1"/>
              <a:t>Kreiranje</a:t>
            </a:r>
            <a:r>
              <a:rPr lang="en-US" dirty="0"/>
              <a:t> </a:t>
            </a:r>
            <a:r>
              <a:rPr lang="en-US" dirty="0" err="1"/>
              <a:t>binarnog</a:t>
            </a:r>
            <a:r>
              <a:rPr lang="en-US" dirty="0"/>
              <a:t> </a:t>
            </a:r>
            <a:r>
              <a:rPr lang="en-US" dirty="0" err="1"/>
              <a:t>installera</a:t>
            </a:r>
            <a:r>
              <a:rPr lang="en-US" dirty="0"/>
              <a:t> </a:t>
            </a:r>
            <a:r>
              <a:rPr lang="en-US" dirty="0" err="1"/>
              <a:t>za</a:t>
            </a:r>
            <a:r>
              <a:rPr lang="en-US" dirty="0"/>
              <a:t> windows se </a:t>
            </a:r>
            <a:r>
              <a:rPr lang="en-US" dirty="0" err="1"/>
              <a:t>obavlja</a:t>
            </a:r>
            <a:r>
              <a:rPr lang="en-US" dirty="0"/>
              <a:t> </a:t>
            </a:r>
            <a:r>
              <a:rPr lang="en-US" dirty="0" err="1"/>
              <a:t>sledećom</a:t>
            </a:r>
            <a:r>
              <a:rPr lang="en-US" dirty="0"/>
              <a:t> </a:t>
            </a:r>
            <a:r>
              <a:rPr lang="en-US" dirty="0" err="1"/>
              <a:t>komandom</a:t>
            </a:r>
            <a:r>
              <a:rPr lang="en-US" dirty="0"/>
              <a:t>:</a:t>
            </a:r>
          </a:p>
        </p:txBody>
      </p:sp>
      <p:sp>
        <p:nvSpPr>
          <p:cNvPr id="4" name="Rectangle 3"/>
          <p:cNvSpPr/>
          <p:nvPr/>
        </p:nvSpPr>
        <p:spPr>
          <a:xfrm>
            <a:off x="611188" y="2204864"/>
            <a:ext cx="8064500" cy="576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python setup.py py2exe</a:t>
            </a:r>
            <a:endParaRPr lang="en-US" sz="1600" dirty="0">
              <a:solidFill>
                <a:srgbClr val="DCDCDC"/>
              </a:solidFill>
              <a:latin typeface="Courier New" pitchFamily="49" charset="0"/>
              <a:cs typeface="Courier New" pitchFamily="49" charset="0"/>
            </a:endParaRPr>
          </a:p>
        </p:txBody>
      </p:sp>
      <p:sp>
        <p:nvSpPr>
          <p:cNvPr id="5" name="Rectangle 4"/>
          <p:cNvSpPr/>
          <p:nvPr/>
        </p:nvSpPr>
        <p:spPr>
          <a:xfrm>
            <a:off x="611560" y="3284984"/>
            <a:ext cx="8064500" cy="3240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from </a:t>
            </a:r>
            <a:r>
              <a:rPr lang="en-US" sz="1600" dirty="0" err="1">
                <a:solidFill>
                  <a:srgbClr val="DCDCDC"/>
                </a:solidFill>
                <a:latin typeface="Courier New"/>
              </a:rPr>
              <a:t>setuptools</a:t>
            </a:r>
            <a:r>
              <a:rPr lang="en-US" sz="1600" dirty="0">
                <a:solidFill>
                  <a:srgbClr val="DCDCDC"/>
                </a:solidFill>
                <a:latin typeface="Courier New"/>
              </a:rPr>
              <a:t> import setup</a:t>
            </a:r>
          </a:p>
          <a:p>
            <a:pPr>
              <a:defRPr/>
            </a:pPr>
            <a:r>
              <a:rPr lang="en-US" sz="1600" dirty="0">
                <a:solidFill>
                  <a:srgbClr val="DCDCDC"/>
                </a:solidFill>
                <a:latin typeface="Courier New"/>
              </a:rPr>
              <a:t>import py2exe</a:t>
            </a:r>
          </a:p>
          <a:p>
            <a:pPr>
              <a:defRPr/>
            </a:pPr>
            <a:r>
              <a:rPr lang="en-US" sz="1600" dirty="0">
                <a:solidFill>
                  <a:srgbClr val="DCDCDC"/>
                </a:solidFill>
                <a:latin typeface="Courier New"/>
              </a:rPr>
              <a:t>import </a:t>
            </a:r>
            <a:r>
              <a:rPr lang="en-US" sz="1600" dirty="0" err="1">
                <a:solidFill>
                  <a:srgbClr val="DCDCDC"/>
                </a:solidFill>
                <a:latin typeface="Courier New"/>
              </a:rPr>
              <a:t>os</a:t>
            </a:r>
            <a:endParaRPr lang="en-US" sz="1600" dirty="0">
              <a:solidFill>
                <a:srgbClr val="DCDCDC"/>
              </a:solidFill>
              <a:latin typeface="Courier New"/>
            </a:endParaRPr>
          </a:p>
          <a:p>
            <a:pPr>
              <a:defRPr/>
            </a:pPr>
            <a:endParaRPr lang="en-US" sz="1600" dirty="0">
              <a:solidFill>
                <a:srgbClr val="DCDCDC"/>
              </a:solidFill>
              <a:latin typeface="Courier New"/>
            </a:endParaRPr>
          </a:p>
          <a:p>
            <a:pPr>
              <a:defRPr/>
            </a:pPr>
            <a:r>
              <a:rPr lang="en-US" sz="1600" dirty="0">
                <a:solidFill>
                  <a:srgbClr val="DCDCDC"/>
                </a:solidFill>
                <a:latin typeface="Courier New"/>
              </a:rPr>
              <a:t>setup(console=['file_name.py']</a:t>
            </a:r>
          </a:p>
          <a:p>
            <a:pPr>
              <a:defRPr/>
            </a:pPr>
            <a:r>
              <a:rPr lang="en-US" sz="1600" dirty="0">
                <a:solidFill>
                  <a:srgbClr val="DCDCDC"/>
                </a:solidFill>
                <a:latin typeface="Courier New"/>
              </a:rPr>
              <a:t>     ,</a:t>
            </a:r>
            <a:r>
              <a:rPr lang="en-US" sz="1600" dirty="0" err="1">
                <a:solidFill>
                  <a:srgbClr val="DCDCDC"/>
                </a:solidFill>
                <a:latin typeface="Courier New"/>
              </a:rPr>
              <a:t>data_files</a:t>
            </a:r>
            <a:r>
              <a:rPr lang="en-US" sz="1600" dirty="0">
                <a:solidFill>
                  <a:srgbClr val="DCDCDC"/>
                </a:solidFill>
                <a:latin typeface="Courier New"/>
              </a:rPr>
              <a:t> = [("template", templates)]</a:t>
            </a:r>
          </a:p>
          <a:p>
            <a:pPr>
              <a:defRPr/>
            </a:pPr>
            <a:r>
              <a:rPr lang="en-US" sz="1600" dirty="0">
                <a:solidFill>
                  <a:srgbClr val="DCDCDC"/>
                </a:solidFill>
                <a:latin typeface="Courier New"/>
              </a:rPr>
              <a:t>     ,options={</a:t>
            </a:r>
          </a:p>
          <a:p>
            <a:pPr>
              <a:defRPr/>
            </a:pPr>
            <a:r>
              <a:rPr lang="en-US" sz="1600" dirty="0">
                <a:solidFill>
                  <a:srgbClr val="DCDCDC"/>
                </a:solidFill>
                <a:latin typeface="Courier New"/>
              </a:rPr>
              <a:t>              "py2exe":{</a:t>
            </a:r>
          </a:p>
          <a:p>
            <a:pPr>
              <a:defRPr/>
            </a:pPr>
            <a:r>
              <a:rPr lang="en-US" sz="1600" dirty="0">
                <a:solidFill>
                  <a:srgbClr val="DCDCDC"/>
                </a:solidFill>
                <a:latin typeface="Courier New"/>
              </a:rPr>
              <a:t>                        "packages": ["jinja2"] </a:t>
            </a:r>
          </a:p>
          <a:p>
            <a:pPr>
              <a:defRPr/>
            </a:pPr>
            <a:r>
              <a:rPr lang="en-US" sz="1600" dirty="0">
                <a:solidFill>
                  <a:srgbClr val="DCDCDC"/>
                </a:solidFill>
                <a:latin typeface="Courier New"/>
              </a:rPr>
              <a:t>              }</a:t>
            </a:r>
          </a:p>
          <a:p>
            <a:pPr>
              <a:defRPr/>
            </a:pPr>
            <a:r>
              <a:rPr lang="en-US" sz="1600" dirty="0">
                <a:solidFill>
                  <a:srgbClr val="DCDCDC"/>
                </a:solidFill>
                <a:latin typeface="Courier New"/>
              </a:rPr>
              <a:t>     )</a:t>
            </a:r>
            <a:endParaRPr lang="en-US" sz="1600" dirty="0">
              <a:solidFill>
                <a:srgbClr val="DCDCDC"/>
              </a:solidFill>
              <a:latin typeface="Courier New" pitchFamily="49" charset="0"/>
              <a:cs typeface="Courier New" pitchFamily="49" charset="0"/>
            </a:endParaRPr>
          </a:p>
        </p:txBody>
      </p:sp>
      <p:sp>
        <p:nvSpPr>
          <p:cNvPr id="6" name="Content Placeholder 2"/>
          <p:cNvSpPr txBox="1">
            <a:spLocks/>
          </p:cNvSpPr>
          <p:nvPr/>
        </p:nvSpPr>
        <p:spPr bwMode="auto">
          <a:xfrm>
            <a:off x="446856" y="2780928"/>
            <a:ext cx="8229600" cy="533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6F6185"/>
              </a:buClr>
              <a:buSzPct val="80000"/>
              <a:buFont typeface="Wingdings" pitchFamily="2" charset="2"/>
              <a:buChar char="l"/>
              <a:tabLst/>
              <a:defRPr/>
            </a:pPr>
            <a:r>
              <a:rPr kumimoji="0" lang="en-US" sz="26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Primer setup.py </a:t>
            </a:r>
            <a:r>
              <a:rPr kumimoji="0" lang="en-US" sz="2600" b="0" i="0" u="none" strike="noStrike" kern="1200" cap="none" spc="0" normalizeH="0" baseline="0" noProof="0" dirty="0" err="1">
                <a:ln>
                  <a:noFill/>
                </a:ln>
                <a:solidFill>
                  <a:schemeClr val="tx1"/>
                </a:solidFill>
                <a:effectLst/>
                <a:uLnTx/>
                <a:uFillTx/>
                <a:latin typeface="Arial" pitchFamily="34" charset="0"/>
                <a:ea typeface="+mn-ea"/>
                <a:cs typeface="Arial" pitchFamily="34" charset="0"/>
              </a:rPr>
              <a:t>fajla</a:t>
            </a:r>
            <a:r>
              <a:rPr kumimoji="0" lang="en-US" sz="26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a:t>
            </a:r>
          </a:p>
        </p:txBody>
      </p:sp>
    </p:spTree>
    <p:extLst>
      <p:ext uri="{BB962C8B-B14F-4D97-AF65-F5344CB8AC3E}">
        <p14:creationId xmlns:p14="http://schemas.microsoft.com/office/powerpoint/2010/main" val="1082534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0"/>
            <a:ext cx="7920037" cy="720725"/>
          </a:xfrm>
        </p:spPr>
        <p:txBody>
          <a:bodyPr/>
          <a:lstStyle/>
          <a:p>
            <a:pPr>
              <a:defRPr/>
            </a:pPr>
            <a:r>
              <a:rPr lang="en-US" dirty="0" err="1">
                <a:effectLst/>
              </a:rPr>
              <a:t>Instalacija</a:t>
            </a:r>
            <a:r>
              <a:rPr lang="en-US" dirty="0">
                <a:effectLst/>
              </a:rPr>
              <a:t> </a:t>
            </a:r>
            <a:r>
              <a:rPr lang="en-US" dirty="0" err="1">
                <a:effectLst/>
              </a:rPr>
              <a:t>za</a:t>
            </a:r>
            <a:r>
              <a:rPr lang="en-US" dirty="0">
                <a:effectLst/>
              </a:rPr>
              <a:t> </a:t>
            </a:r>
            <a:r>
              <a:rPr lang="en-US" dirty="0" err="1">
                <a:effectLst/>
              </a:rPr>
              <a:t>razvoj</a:t>
            </a:r>
            <a:endParaRPr lang="en-US" dirty="0"/>
          </a:p>
        </p:txBody>
      </p:sp>
      <p:sp>
        <p:nvSpPr>
          <p:cNvPr id="30723" name="Content Placeholder 2"/>
          <p:cNvSpPr>
            <a:spLocks noGrp="1"/>
          </p:cNvSpPr>
          <p:nvPr>
            <p:ph idx="1"/>
          </p:nvPr>
        </p:nvSpPr>
        <p:spPr>
          <a:xfrm>
            <a:off x="457200" y="1600200"/>
            <a:ext cx="8229600" cy="1684338"/>
          </a:xfrm>
        </p:spPr>
        <p:txBody>
          <a:bodyPr/>
          <a:lstStyle/>
          <a:p>
            <a:r>
              <a:rPr lang="en-US" dirty="0" err="1"/>
              <a:t>Ukoliko</a:t>
            </a:r>
            <a:r>
              <a:rPr lang="en-US" dirty="0"/>
              <a:t> </a:t>
            </a:r>
            <a:r>
              <a:rPr lang="en-US" dirty="0" err="1"/>
              <a:t>kôd</a:t>
            </a:r>
            <a:r>
              <a:rPr lang="en-US" dirty="0"/>
              <a:t> koji </a:t>
            </a:r>
            <a:r>
              <a:rPr lang="en-US" dirty="0" err="1"/>
              <a:t>želimo</a:t>
            </a:r>
            <a:r>
              <a:rPr lang="en-US" dirty="0"/>
              <a:t> da </a:t>
            </a:r>
            <a:r>
              <a:rPr lang="en-US" dirty="0" err="1"/>
              <a:t>instaliramo</a:t>
            </a:r>
            <a:r>
              <a:rPr lang="en-US" dirty="0"/>
              <a:t> </a:t>
            </a:r>
            <a:r>
              <a:rPr lang="en-US" dirty="0" err="1"/>
              <a:t>još</a:t>
            </a:r>
            <a:r>
              <a:rPr lang="en-US" dirty="0"/>
              <a:t> </a:t>
            </a:r>
            <a:r>
              <a:rPr lang="en-US" dirty="0" err="1"/>
              <a:t>uvijek</a:t>
            </a:r>
            <a:r>
              <a:rPr lang="en-US" dirty="0"/>
              <a:t> </a:t>
            </a:r>
            <a:r>
              <a:rPr lang="en-US" dirty="0" err="1"/>
              <a:t>razvijamo</a:t>
            </a:r>
            <a:r>
              <a:rPr lang="en-US" dirty="0"/>
              <a:t> a </a:t>
            </a:r>
            <a:r>
              <a:rPr lang="en-US" dirty="0" err="1"/>
              <a:t>želimo</a:t>
            </a:r>
            <a:r>
              <a:rPr lang="en-US" dirty="0"/>
              <a:t> da </a:t>
            </a:r>
            <a:r>
              <a:rPr lang="en-US" dirty="0" err="1"/>
              <a:t>izbjegnemo</a:t>
            </a:r>
            <a:r>
              <a:rPr lang="en-US" dirty="0"/>
              <a:t> </a:t>
            </a:r>
            <a:r>
              <a:rPr lang="en-US" dirty="0" err="1"/>
              <a:t>ponovnu</a:t>
            </a:r>
            <a:r>
              <a:rPr lang="en-US" dirty="0"/>
              <a:t> </a:t>
            </a:r>
            <a:r>
              <a:rPr lang="en-US" dirty="0" err="1"/>
              <a:t>instalaciju</a:t>
            </a:r>
            <a:r>
              <a:rPr lang="en-US" dirty="0"/>
              <a:t> </a:t>
            </a:r>
            <a:r>
              <a:rPr lang="en-US" dirty="0" err="1"/>
              <a:t>posle</a:t>
            </a:r>
            <a:r>
              <a:rPr lang="en-US" dirty="0"/>
              <a:t> </a:t>
            </a:r>
            <a:r>
              <a:rPr lang="en-US" dirty="0" err="1"/>
              <a:t>svake</a:t>
            </a:r>
            <a:r>
              <a:rPr lang="en-US" dirty="0"/>
              <a:t> </a:t>
            </a:r>
            <a:r>
              <a:rPr lang="en-US" dirty="0" err="1"/>
              <a:t>izmjene</a:t>
            </a:r>
            <a:r>
              <a:rPr lang="en-US" dirty="0"/>
              <a:t> </a:t>
            </a:r>
            <a:r>
              <a:rPr lang="en-US" dirty="0" err="1"/>
              <a:t>potrebno</a:t>
            </a:r>
            <a:r>
              <a:rPr lang="en-US" dirty="0"/>
              <a:t> je da </a:t>
            </a:r>
            <a:r>
              <a:rPr lang="en-US" dirty="0" err="1"/>
              <a:t>instaliramo</a:t>
            </a:r>
            <a:r>
              <a:rPr lang="en-US" dirty="0"/>
              <a:t> </a:t>
            </a:r>
            <a:r>
              <a:rPr lang="en-US" dirty="0" err="1"/>
              <a:t>paket</a:t>
            </a:r>
            <a:r>
              <a:rPr lang="en-US" dirty="0"/>
              <a:t> </a:t>
            </a:r>
            <a:r>
              <a:rPr lang="en-US" dirty="0" err="1"/>
              <a:t>na</a:t>
            </a:r>
            <a:r>
              <a:rPr lang="en-US" dirty="0"/>
              <a:t> </a:t>
            </a:r>
            <a:r>
              <a:rPr lang="en-US" dirty="0" err="1"/>
              <a:t>sljedeći</a:t>
            </a:r>
            <a:r>
              <a:rPr lang="en-US" dirty="0"/>
              <a:t> </a:t>
            </a:r>
            <a:r>
              <a:rPr lang="en-US" dirty="0" err="1"/>
              <a:t>način</a:t>
            </a:r>
            <a:endParaRPr lang="en-US" dirty="0"/>
          </a:p>
        </p:txBody>
      </p:sp>
      <p:sp>
        <p:nvSpPr>
          <p:cNvPr id="4" name="Rectangle 3"/>
          <p:cNvSpPr/>
          <p:nvPr/>
        </p:nvSpPr>
        <p:spPr>
          <a:xfrm>
            <a:off x="611188" y="3357563"/>
            <a:ext cx="8064500" cy="43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DCDCDC"/>
                </a:solidFill>
                <a:latin typeface="Courier New"/>
              </a:rPr>
              <a:t>python setup.py develop</a:t>
            </a:r>
            <a:endParaRPr lang="en-US" sz="1600" dirty="0">
              <a:solidFill>
                <a:srgbClr val="DCDCDC"/>
              </a:solidFill>
              <a:latin typeface="Courier New" pitchFamily="49" charset="0"/>
              <a:cs typeface="Courier New" pitchFamily="49" charset="0"/>
            </a:endParaRPr>
          </a:p>
        </p:txBody>
      </p:sp>
      <p:sp>
        <p:nvSpPr>
          <p:cNvPr id="30725" name="Content Placeholder 2"/>
          <p:cNvSpPr txBox="1">
            <a:spLocks/>
          </p:cNvSpPr>
          <p:nvPr/>
        </p:nvSpPr>
        <p:spPr bwMode="auto">
          <a:xfrm>
            <a:off x="468313" y="3832225"/>
            <a:ext cx="8229600" cy="533400"/>
          </a:xfrm>
          <a:prstGeom prst="rect">
            <a:avLst/>
          </a:prstGeom>
          <a:noFill/>
          <a:ln w="9525">
            <a:noFill/>
            <a:miter lim="800000"/>
            <a:headEnd/>
            <a:tailEnd/>
          </a:ln>
        </p:spPr>
        <p:txBody>
          <a:bodyPr/>
          <a:lstStyle/>
          <a:p>
            <a:pPr marL="342900" indent="-342900" eaLnBrk="0" hangingPunct="0">
              <a:spcBef>
                <a:spcPct val="20000"/>
              </a:spcBef>
              <a:buClr>
                <a:srgbClr val="6F6185"/>
              </a:buClr>
              <a:buSzPct val="80000"/>
              <a:buFont typeface="Wingdings" pitchFamily="2" charset="2"/>
              <a:buChar char="l"/>
            </a:pPr>
            <a:r>
              <a:rPr lang="fi-FI" sz="2600"/>
              <a:t>Za deinstalaciju razvojnog paketa koristi se:</a:t>
            </a:r>
            <a:endParaRPr lang="en-US" sz="2600">
              <a:cs typeface="Arial" pitchFamily="34" charset="0"/>
            </a:endParaRPr>
          </a:p>
        </p:txBody>
      </p:sp>
      <p:sp>
        <p:nvSpPr>
          <p:cNvPr id="6" name="Rectangle 5"/>
          <p:cNvSpPr/>
          <p:nvPr/>
        </p:nvSpPr>
        <p:spPr>
          <a:xfrm>
            <a:off x="611188" y="4437063"/>
            <a:ext cx="8064500" cy="43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latin typeface="Courier New" pitchFamily="49" charset="0"/>
                <a:cs typeface="Courier New" pitchFamily="49" charset="0"/>
              </a:rPr>
              <a:t>python setup.py develop --uninstall</a:t>
            </a:r>
            <a:endParaRPr lang="en-US" sz="1600" dirty="0">
              <a:solidFill>
                <a:srgbClr val="DCDCDC"/>
              </a:solidFill>
              <a:latin typeface="Courier New" pitchFamily="49" charset="0"/>
              <a:cs typeface="Courier New" pitchFamily="49" charset="0"/>
            </a:endParaRPr>
          </a:p>
        </p:txBody>
      </p:sp>
    </p:spTree>
    <p:extLst>
      <p:ext uri="{BB962C8B-B14F-4D97-AF65-F5344CB8AC3E}">
        <p14:creationId xmlns:p14="http://schemas.microsoft.com/office/powerpoint/2010/main" val="2077571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8" y="117475"/>
            <a:ext cx="7920037" cy="719138"/>
          </a:xfrm>
        </p:spPr>
        <p:txBody>
          <a:bodyPr/>
          <a:lstStyle/>
          <a:p>
            <a:pPr>
              <a:defRPr/>
            </a:pPr>
            <a:r>
              <a:rPr lang="en-US" dirty="0">
                <a:effectLst/>
              </a:rPr>
              <a:t>Python package index – </a:t>
            </a:r>
            <a:r>
              <a:rPr lang="sr-Latn-RS" dirty="0">
                <a:effectLst/>
              </a:rPr>
              <a:t>P</a:t>
            </a:r>
            <a:r>
              <a:rPr lang="en-US" dirty="0">
                <a:effectLst/>
              </a:rPr>
              <a:t>y</a:t>
            </a:r>
            <a:r>
              <a:rPr lang="sr-Latn-RS" dirty="0">
                <a:effectLst/>
              </a:rPr>
              <a:t>P</a:t>
            </a:r>
            <a:r>
              <a:rPr lang="en-US" dirty="0" err="1">
                <a:effectLst/>
              </a:rPr>
              <a:t>i</a:t>
            </a:r>
            <a:endParaRPr lang="en-US" dirty="0"/>
          </a:p>
        </p:txBody>
      </p:sp>
      <p:sp>
        <p:nvSpPr>
          <p:cNvPr id="33795" name="Content Placeholder 2"/>
          <p:cNvSpPr>
            <a:spLocks noGrp="1"/>
          </p:cNvSpPr>
          <p:nvPr>
            <p:ph idx="1"/>
          </p:nvPr>
        </p:nvSpPr>
        <p:spPr>
          <a:xfrm>
            <a:off x="457200" y="1600200"/>
            <a:ext cx="8229600" cy="2405063"/>
          </a:xfrm>
        </p:spPr>
        <p:txBody>
          <a:bodyPr/>
          <a:lstStyle/>
          <a:p>
            <a:r>
              <a:rPr lang="en-US"/>
              <a:t>PyPI (</a:t>
            </a:r>
            <a:r>
              <a:rPr lang="en-US" b="1"/>
              <a:t>Py</a:t>
            </a:r>
            <a:r>
              <a:rPr lang="en-US"/>
              <a:t>thon </a:t>
            </a:r>
            <a:r>
              <a:rPr lang="en-US" b="1"/>
              <a:t>P</a:t>
            </a:r>
            <a:r>
              <a:rPr lang="en-US"/>
              <a:t>ackage </a:t>
            </a:r>
            <a:r>
              <a:rPr lang="en-US" b="1"/>
              <a:t>I</a:t>
            </a:r>
            <a:r>
              <a:rPr lang="en-US"/>
              <a:t>ndex) predstavlja repozitorijum python paketa.</a:t>
            </a:r>
          </a:p>
          <a:p>
            <a:r>
              <a:rPr lang="en-US"/>
              <a:t>Dostupan je na adresi </a:t>
            </a:r>
            <a:r>
              <a:rPr lang="en-US">
                <a:hlinkClick r:id="rId3"/>
              </a:rPr>
              <a:t>https://pypi.python.org/</a:t>
            </a:r>
            <a:endParaRPr lang="en-US"/>
          </a:p>
          <a:p>
            <a:r>
              <a:rPr lang="en-US"/>
              <a:t>Paketi se mogu pretraživati i prezimati putem web interfejsa ali i putem specijalizovanih alata.</a:t>
            </a:r>
          </a:p>
        </p:txBody>
      </p:sp>
    </p:spTree>
    <p:extLst>
      <p:ext uri="{BB962C8B-B14F-4D97-AF65-F5344CB8AC3E}">
        <p14:creationId xmlns:p14="http://schemas.microsoft.com/office/powerpoint/2010/main" val="3487993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0242-F589-E4FE-42C8-2A071A2B508B}"/>
              </a:ext>
            </a:extLst>
          </p:cNvPr>
          <p:cNvSpPr>
            <a:spLocks noGrp="1"/>
          </p:cNvSpPr>
          <p:nvPr>
            <p:ph type="title"/>
          </p:nvPr>
        </p:nvSpPr>
        <p:spPr/>
        <p:txBody>
          <a:bodyPr/>
          <a:lstStyle/>
          <a:p>
            <a:r>
              <a:rPr lang="sr-Latn-RS" dirty="0"/>
              <a:t>Zadaci 3</a:t>
            </a:r>
          </a:p>
        </p:txBody>
      </p:sp>
      <p:sp>
        <p:nvSpPr>
          <p:cNvPr id="3" name="Text Placeholder 2">
            <a:extLst>
              <a:ext uri="{FF2B5EF4-FFF2-40B4-BE49-F238E27FC236}">
                <a16:creationId xmlns:a16="http://schemas.microsoft.com/office/drawing/2014/main" id="{FB69A971-9653-BCCB-456B-323A65489ABA}"/>
              </a:ext>
            </a:extLst>
          </p:cNvPr>
          <p:cNvSpPr>
            <a:spLocks noGrp="1"/>
          </p:cNvSpPr>
          <p:nvPr>
            <p:ph type="body" idx="1"/>
          </p:nvPr>
        </p:nvSpPr>
        <p:spPr/>
        <p:txBody>
          <a:bodyPr/>
          <a:lstStyle/>
          <a:p>
            <a:r>
              <a:rPr lang="sr-Latn-RS" dirty="0"/>
              <a:t>Na instaliranom PyCharm, kreirati novi projekat, koji se zove Dan01 i svu dosadašnju zadaću prebaciti u dati projekat</a:t>
            </a:r>
          </a:p>
        </p:txBody>
      </p:sp>
    </p:spTree>
    <p:extLst>
      <p:ext uri="{BB962C8B-B14F-4D97-AF65-F5344CB8AC3E}">
        <p14:creationId xmlns:p14="http://schemas.microsoft.com/office/powerpoint/2010/main" val="1659648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rmAutofit/>
          </a:bodyPr>
          <a:lstStyle/>
          <a:p>
            <a:pPr marL="0" lvl="0" indent="0" algn="ctr" rtl="0">
              <a:lnSpc>
                <a:spcPct val="83333"/>
              </a:lnSpc>
              <a:spcBef>
                <a:spcPts val="0"/>
              </a:spcBef>
              <a:spcAft>
                <a:spcPts val="0"/>
              </a:spcAft>
              <a:buNone/>
            </a:pPr>
            <a:r>
              <a:rPr lang="en-US"/>
              <a:t>ELEMENTI</a:t>
            </a:r>
            <a:br>
              <a:rPr lang="en-US"/>
            </a:br>
            <a:br>
              <a:rPr lang="en-US"/>
            </a:br>
            <a:r>
              <a:rPr lang="en-US"/>
              <a:t>PYTHON JEZIKA</a:t>
            </a:r>
            <a:br>
              <a:rPr lang="en-US"/>
            </a:br>
            <a:endParaRPr/>
          </a:p>
        </p:txBody>
      </p:sp>
      <p:sp>
        <p:nvSpPr>
          <p:cNvPr id="147" name="Google Shape;147;p1"/>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2880"/>
              <a:buNone/>
            </a:pPr>
            <a:r>
              <a:rPr lang="en-US" sz="3600" dirty="0" err="1">
                <a:latin typeface="Arial"/>
                <a:ea typeface="Arial"/>
                <a:cs typeface="Arial"/>
                <a:sym typeface="Arial"/>
              </a:rPr>
              <a:t>Funkcije</a:t>
            </a:r>
            <a:endParaRPr sz="3600" dirty="0">
              <a:latin typeface="Arial"/>
              <a:ea typeface="Arial"/>
              <a:cs typeface="Arial"/>
              <a:sym typeface="Arial"/>
            </a:endParaRPr>
          </a:p>
        </p:txBody>
      </p:sp>
    </p:spTree>
    <p:extLst>
      <p:ext uri="{BB962C8B-B14F-4D97-AF65-F5344CB8AC3E}">
        <p14:creationId xmlns:p14="http://schemas.microsoft.com/office/powerpoint/2010/main" val="21556562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Funkcije</a:t>
            </a:r>
            <a:endParaRPr dirty="0"/>
          </a:p>
        </p:txBody>
      </p:sp>
      <p:sp>
        <p:nvSpPr>
          <p:cNvPr id="159" name="Google Shape;159;p3"/>
          <p:cNvSpPr txBox="1">
            <a:spLocks noGrp="1"/>
          </p:cNvSpPr>
          <p:nvPr>
            <p:ph type="body" idx="1"/>
          </p:nvPr>
        </p:nvSpPr>
        <p:spPr>
          <a:xfrm>
            <a:off x="467544" y="1268760"/>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Enkapsuliraju</a:t>
            </a:r>
            <a:r>
              <a:rPr lang="en-US" sz="2400" dirty="0"/>
              <a:t> </a:t>
            </a:r>
            <a:r>
              <a:rPr lang="en-US" sz="2400" dirty="0" err="1"/>
              <a:t>jedan</a:t>
            </a:r>
            <a:r>
              <a:rPr lang="en-US" sz="2400" dirty="0"/>
              <a:t> </a:t>
            </a:r>
            <a:r>
              <a:rPr lang="en-US" sz="2400" dirty="0" err="1"/>
              <a:t>odredjeni</a:t>
            </a:r>
            <a:r>
              <a:rPr lang="en-US" sz="2400" dirty="0"/>
              <a:t> </a:t>
            </a:r>
            <a:r>
              <a:rPr lang="en-US" sz="2400" dirty="0" err="1"/>
              <a:t>zadatak</a:t>
            </a:r>
            <a:endParaRPr sz="2400" dirty="0"/>
          </a:p>
          <a:p>
            <a:pPr marL="342900" lvl="0" indent="-342900" algn="l" rtl="0">
              <a:spcBef>
                <a:spcPts val="480"/>
              </a:spcBef>
              <a:spcAft>
                <a:spcPts val="0"/>
              </a:spcAft>
              <a:buSzPts val="1920"/>
              <a:buChar char="●"/>
            </a:pPr>
            <a:r>
              <a:rPr lang="en-US" sz="2400" dirty="0"/>
              <a:t>U </a:t>
            </a:r>
            <a:r>
              <a:rPr lang="en-US" sz="2400" dirty="0" err="1"/>
              <a:t>Pythonu</a:t>
            </a:r>
            <a:r>
              <a:rPr lang="en-US" sz="2400" dirty="0"/>
              <a:t> se </a:t>
            </a:r>
            <a:r>
              <a:rPr lang="en-US" sz="2400" dirty="0" err="1"/>
              <a:t>definišu</a:t>
            </a:r>
            <a:r>
              <a:rPr lang="en-US" sz="2400" dirty="0"/>
              <a:t> </a:t>
            </a:r>
            <a:r>
              <a:rPr lang="en-US" sz="2400" dirty="0" err="1"/>
              <a:t>ključnom</a:t>
            </a:r>
            <a:r>
              <a:rPr lang="en-US" sz="2400" dirty="0"/>
              <a:t> </a:t>
            </a:r>
            <a:r>
              <a:rPr lang="en-US" sz="2400" dirty="0" err="1"/>
              <a:t>reči</a:t>
            </a:r>
            <a:r>
              <a:rPr lang="en-US" sz="2400" dirty="0"/>
              <a:t> </a:t>
            </a:r>
            <a:r>
              <a:rPr lang="en-US" sz="2400" i="1" dirty="0"/>
              <a:t>def</a:t>
            </a:r>
            <a:endParaRPr dirty="0"/>
          </a:p>
          <a:p>
            <a:pPr marL="342900" lvl="0" indent="-342900" algn="l" rtl="0">
              <a:spcBef>
                <a:spcPts val="480"/>
              </a:spcBef>
              <a:spcAft>
                <a:spcPts val="0"/>
              </a:spcAft>
              <a:buSzPts val="1920"/>
              <a:buChar char="●"/>
            </a:pPr>
            <a:r>
              <a:rPr lang="en-US" sz="2400" dirty="0" err="1"/>
              <a:t>Tijelo</a:t>
            </a:r>
            <a:r>
              <a:rPr lang="en-US" sz="2400" dirty="0"/>
              <a:t> </a:t>
            </a:r>
            <a:r>
              <a:rPr lang="en-US" sz="2400" dirty="0" err="1"/>
              <a:t>funkcije</a:t>
            </a:r>
            <a:r>
              <a:rPr lang="en-US" sz="2400" dirty="0"/>
              <a:t> </a:t>
            </a:r>
            <a:r>
              <a:rPr lang="en-US" sz="2400" dirty="0" err="1"/>
              <a:t>su</a:t>
            </a:r>
            <a:r>
              <a:rPr lang="en-US" sz="2400" dirty="0"/>
              <a:t> </a:t>
            </a:r>
            <a:r>
              <a:rPr lang="en-US" sz="2400" dirty="0" err="1"/>
              <a:t>izrazi</a:t>
            </a:r>
            <a:r>
              <a:rPr lang="en-US" sz="2400" dirty="0"/>
              <a:t> koji se </a:t>
            </a:r>
            <a:r>
              <a:rPr lang="en-US" sz="2400" dirty="0" err="1"/>
              <a:t>izvršavaju</a:t>
            </a:r>
            <a:r>
              <a:rPr lang="en-US" sz="2400" dirty="0"/>
              <a:t> </a:t>
            </a:r>
            <a:r>
              <a:rPr lang="en-US" sz="2400" dirty="0" err="1"/>
              <a:t>sekvencijalno</a:t>
            </a:r>
            <a:endParaRPr sz="2400" dirty="0"/>
          </a:p>
          <a:p>
            <a:pPr marL="342900" lvl="0" indent="-342900" algn="l" rtl="0">
              <a:spcBef>
                <a:spcPts val="520"/>
              </a:spcBef>
              <a:spcAft>
                <a:spcPts val="0"/>
              </a:spcAft>
              <a:buSzPts val="2080"/>
              <a:buNone/>
            </a:pPr>
            <a:endParaRPr dirty="0"/>
          </a:p>
          <a:p>
            <a:pPr marL="342900" lvl="0" indent="-342900" algn="l" rtl="0">
              <a:spcBef>
                <a:spcPts val="360"/>
              </a:spcBef>
              <a:spcAft>
                <a:spcPts val="0"/>
              </a:spcAft>
              <a:buSzPts val="1440"/>
              <a:buNone/>
            </a:pPr>
            <a:endParaRPr sz="1800" dirty="0"/>
          </a:p>
          <a:p>
            <a:pPr marL="342900" lvl="0" indent="-342900" algn="l" rtl="0">
              <a:spcBef>
                <a:spcPts val="360"/>
              </a:spcBef>
              <a:spcAft>
                <a:spcPts val="0"/>
              </a:spcAft>
              <a:buSzPts val="1440"/>
              <a:buNone/>
            </a:pPr>
            <a:endParaRPr sz="1800" dirty="0">
              <a:latin typeface="Arial"/>
              <a:ea typeface="Arial"/>
              <a:cs typeface="Arial"/>
              <a:sym typeface="Arial"/>
            </a:endParaRPr>
          </a:p>
        </p:txBody>
      </p:sp>
      <p:sp>
        <p:nvSpPr>
          <p:cNvPr id="160" name="Google Shape;160;p3"/>
          <p:cNvSpPr txBox="1"/>
          <p:nvPr/>
        </p:nvSpPr>
        <p:spPr>
          <a:xfrm>
            <a:off x="970712" y="2850768"/>
            <a:ext cx="6552728"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600"/>
              <a:buFont typeface="Arial"/>
              <a:buNone/>
            </a:pPr>
            <a:r>
              <a:rPr lang="en-US" sz="1600" b="0" i="0" u="none" strike="noStrike" cap="none" dirty="0" err="1">
                <a:solidFill>
                  <a:schemeClr val="lt1"/>
                </a:solidFill>
                <a:latin typeface="Arial"/>
                <a:ea typeface="Arial"/>
                <a:cs typeface="Arial"/>
                <a:sym typeface="Arial"/>
              </a:rPr>
              <a:t>def</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xor</a:t>
            </a:r>
            <a:r>
              <a:rPr lang="en-US" sz="1600" b="0" i="0" u="none" strike="noStrike" cap="none" dirty="0">
                <a:solidFill>
                  <a:schemeClr val="lt1"/>
                </a:solidFill>
                <a:latin typeface="Arial"/>
                <a:ea typeface="Arial"/>
                <a:cs typeface="Arial"/>
                <a:sym typeface="Arial"/>
              </a:rPr>
              <a:t>(s1, s2): </a:t>
            </a:r>
            <a:endParaRPr dirty="0"/>
          </a:p>
          <a:p>
            <a:pPr marL="0" marR="0" lvl="0" indent="0" algn="l" rtl="0">
              <a:spcBef>
                <a:spcPts val="0"/>
              </a:spcBef>
              <a:spcAft>
                <a:spcPts val="0"/>
              </a:spcAft>
              <a:buClr>
                <a:schemeClr val="lt1"/>
              </a:buClr>
              <a:buSzPts val="1600"/>
              <a:buFont typeface="Arial"/>
              <a:buNone/>
            </a:pPr>
            <a:r>
              <a:rPr lang="en-US" sz="1600" b="0" i="0" u="none" strike="noStrike" cap="none" dirty="0">
                <a:solidFill>
                  <a:schemeClr val="lt1"/>
                </a:solidFill>
                <a:latin typeface="Arial"/>
                <a:ea typeface="Arial"/>
                <a:cs typeface="Arial"/>
                <a:sym typeface="Arial"/>
              </a:rPr>
              <a:t>	result = "" </a:t>
            </a:r>
            <a:endParaRPr dirty="0"/>
          </a:p>
          <a:p>
            <a:pPr marL="0" marR="0" lvl="0" indent="0" algn="l" rtl="0">
              <a:spcBef>
                <a:spcPts val="0"/>
              </a:spcBef>
              <a:spcAft>
                <a:spcPts val="0"/>
              </a:spcAft>
              <a:buClr>
                <a:schemeClr val="lt1"/>
              </a:buClr>
              <a:buSzPts val="1600"/>
              <a:buFont typeface="Arial"/>
              <a:buNone/>
            </a:pPr>
            <a:r>
              <a:rPr lang="en-US" sz="1600" b="0" i="0" u="none" strike="noStrike" cap="none" dirty="0">
                <a:solidFill>
                  <a:schemeClr val="lt1"/>
                </a:solidFill>
                <a:latin typeface="Arial"/>
                <a:ea typeface="Arial"/>
                <a:cs typeface="Arial"/>
                <a:sym typeface="Arial"/>
              </a:rPr>
              <a:t>	for b1,b2 in zip(s1,s2): </a:t>
            </a:r>
            <a:endParaRPr dirty="0"/>
          </a:p>
          <a:p>
            <a:pPr marL="0" marR="0" lvl="0" indent="0" algn="l" rtl="0">
              <a:spcBef>
                <a:spcPts val="0"/>
              </a:spcBef>
              <a:spcAft>
                <a:spcPts val="0"/>
              </a:spcAft>
              <a:buClr>
                <a:schemeClr val="lt1"/>
              </a:buClr>
              <a:buSzPts val="1600"/>
              <a:buFont typeface="Arial"/>
              <a:buNone/>
            </a:pPr>
            <a:r>
              <a:rPr lang="en-US" sz="1600" b="0" i="0" u="none" strike="noStrike" cap="none" dirty="0">
                <a:solidFill>
                  <a:schemeClr val="lt1"/>
                </a:solidFill>
                <a:latin typeface="Arial"/>
                <a:ea typeface="Arial"/>
                <a:cs typeface="Arial"/>
                <a:sym typeface="Arial"/>
              </a:rPr>
              <a:t>		result += </a:t>
            </a:r>
            <a:r>
              <a:rPr lang="en-US" sz="1600" b="0" i="0" u="none" strike="noStrike" cap="none" dirty="0" err="1">
                <a:solidFill>
                  <a:schemeClr val="lt1"/>
                </a:solidFill>
                <a:latin typeface="Arial"/>
                <a:ea typeface="Arial"/>
                <a:cs typeface="Arial"/>
                <a:sym typeface="Arial"/>
              </a:rPr>
              <a:t>chr</a:t>
            </a:r>
            <a:r>
              <a:rPr lang="en-US" sz="1600" b="0" i="0" u="none" strike="noStrike" cap="none" dirty="0">
                <a:solidFill>
                  <a:schemeClr val="lt1"/>
                </a:solidFill>
                <a:latin typeface="Arial"/>
                <a:ea typeface="Arial"/>
                <a:cs typeface="Arial"/>
                <a:sym typeface="Arial"/>
              </a:rPr>
              <a:t>(</a:t>
            </a:r>
            <a:r>
              <a:rPr lang="en-US" sz="1600" b="0" i="0" u="none" strike="noStrike" cap="none" dirty="0" err="1">
                <a:solidFill>
                  <a:schemeClr val="lt1"/>
                </a:solidFill>
                <a:latin typeface="Arial"/>
                <a:ea typeface="Arial"/>
                <a:cs typeface="Arial"/>
                <a:sym typeface="Arial"/>
              </a:rPr>
              <a:t>ord</a:t>
            </a:r>
            <a:r>
              <a:rPr lang="en-US" sz="1600" b="0" i="0" u="none" strike="noStrike" cap="none" dirty="0">
                <a:solidFill>
                  <a:schemeClr val="lt1"/>
                </a:solidFill>
                <a:latin typeface="Arial"/>
                <a:ea typeface="Arial"/>
                <a:cs typeface="Arial"/>
                <a:sym typeface="Arial"/>
              </a:rPr>
              <a:t>(b1) ^ </a:t>
            </a:r>
            <a:r>
              <a:rPr lang="en-US" sz="1600" b="0" i="0" u="none" strike="noStrike" cap="none" dirty="0" err="1">
                <a:solidFill>
                  <a:schemeClr val="lt1"/>
                </a:solidFill>
                <a:latin typeface="Arial"/>
                <a:ea typeface="Arial"/>
                <a:cs typeface="Arial"/>
                <a:sym typeface="Arial"/>
              </a:rPr>
              <a:t>ord</a:t>
            </a:r>
            <a:r>
              <a:rPr lang="en-US" sz="1600" b="0" i="0" u="none" strike="noStrike" cap="none" dirty="0">
                <a:solidFill>
                  <a:schemeClr val="lt1"/>
                </a:solidFill>
                <a:latin typeface="Arial"/>
                <a:ea typeface="Arial"/>
                <a:cs typeface="Arial"/>
                <a:sym typeface="Arial"/>
              </a:rPr>
              <a:t>(b2)) </a:t>
            </a:r>
            <a:endParaRPr dirty="0"/>
          </a:p>
          <a:p>
            <a:pPr marL="0" marR="0" lvl="0" indent="0" algn="l" rtl="0">
              <a:spcBef>
                <a:spcPts val="0"/>
              </a:spcBef>
              <a:spcAft>
                <a:spcPts val="0"/>
              </a:spcAft>
              <a:buClr>
                <a:schemeClr val="lt1"/>
              </a:buClr>
              <a:buSzPts val="1600"/>
              <a:buFont typeface="Arial"/>
              <a:buNone/>
            </a:pPr>
            <a:r>
              <a:rPr lang="en-US" sz="1600" b="0" i="0" u="none" strike="noStrike" cap="none" dirty="0">
                <a:solidFill>
                  <a:schemeClr val="lt1"/>
                </a:solidFill>
                <a:latin typeface="Arial"/>
                <a:ea typeface="Arial"/>
                <a:cs typeface="Arial"/>
                <a:sym typeface="Arial"/>
              </a:rPr>
              <a:t>	return result</a:t>
            </a:r>
            <a:endParaRPr dirty="0"/>
          </a:p>
        </p:txBody>
      </p:sp>
    </p:spTree>
    <p:extLst>
      <p:ext uri="{BB962C8B-B14F-4D97-AF65-F5344CB8AC3E}">
        <p14:creationId xmlns:p14="http://schemas.microsoft.com/office/powerpoint/2010/main" val="3277066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Parametri funkcije</a:t>
            </a:r>
            <a:endParaRPr dirty="0"/>
          </a:p>
        </p:txBody>
      </p:sp>
      <p:sp>
        <p:nvSpPr>
          <p:cNvPr id="166" name="Google Shape;166;p4"/>
          <p:cNvSpPr txBox="1">
            <a:spLocks noGrp="1"/>
          </p:cNvSpPr>
          <p:nvPr>
            <p:ph type="body" idx="1"/>
          </p:nvPr>
        </p:nvSpPr>
        <p:spPr>
          <a:xfrm>
            <a:off x="84138" y="863600"/>
            <a:ext cx="8948102" cy="5301704"/>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Neograničen</a:t>
            </a:r>
            <a:r>
              <a:rPr lang="en-US" sz="2400" dirty="0"/>
              <a:t> </a:t>
            </a:r>
            <a:r>
              <a:rPr lang="en-US" sz="2400" dirty="0" err="1"/>
              <a:t>broj</a:t>
            </a:r>
            <a:r>
              <a:rPr lang="en-US" sz="2400" dirty="0"/>
              <a:t> </a:t>
            </a:r>
            <a:r>
              <a:rPr lang="en-US" sz="2400" dirty="0" err="1"/>
              <a:t>parametara</a:t>
            </a:r>
            <a:endParaRPr lang="en-US" sz="2400" dirty="0"/>
          </a:p>
          <a:p>
            <a:pPr marL="342900" lvl="0" indent="-342900" algn="l" rtl="0">
              <a:spcBef>
                <a:spcPts val="480"/>
              </a:spcBef>
              <a:spcAft>
                <a:spcPts val="0"/>
              </a:spcAft>
              <a:buSzPts val="1920"/>
              <a:buChar char="●"/>
            </a:pPr>
            <a:r>
              <a:rPr lang="en-US" sz="2400" dirty="0" err="1"/>
              <a:t>Parametri</a:t>
            </a:r>
            <a:r>
              <a:rPr lang="en-US" sz="2400" dirty="0"/>
              <a:t> </a:t>
            </a:r>
            <a:r>
              <a:rPr lang="en-US" sz="2400" dirty="0" err="1"/>
              <a:t>mogu</a:t>
            </a:r>
            <a:r>
              <a:rPr lang="en-US" sz="2400" dirty="0"/>
              <a:t> </a:t>
            </a:r>
            <a:r>
              <a:rPr lang="en-US" sz="2400" dirty="0" err="1"/>
              <a:t>imati</a:t>
            </a:r>
            <a:r>
              <a:rPr lang="en-US" sz="2400" dirty="0"/>
              <a:t> </a:t>
            </a:r>
            <a:r>
              <a:rPr lang="en-US" sz="2400" dirty="0" err="1"/>
              <a:t>podrazumijevane</a:t>
            </a:r>
            <a:r>
              <a:rPr lang="en-US" sz="2400" dirty="0"/>
              <a:t> </a:t>
            </a:r>
            <a:r>
              <a:rPr lang="en-US" sz="2400" dirty="0" err="1"/>
              <a:t>vrijednosti</a:t>
            </a:r>
            <a:r>
              <a:rPr lang="en-US" sz="2400" dirty="0"/>
              <a:t> </a:t>
            </a:r>
            <a:endParaRPr dirty="0"/>
          </a:p>
          <a:p>
            <a:pPr marL="342900" lvl="0" indent="-34290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Nakon</a:t>
            </a:r>
            <a:r>
              <a:rPr lang="en-US" sz="2400" dirty="0"/>
              <a:t> </a:t>
            </a:r>
            <a:r>
              <a:rPr lang="en-US" sz="2400" dirty="0" err="1"/>
              <a:t>prvog</a:t>
            </a:r>
            <a:r>
              <a:rPr lang="en-US" sz="2400" dirty="0"/>
              <a:t> </a:t>
            </a:r>
            <a:r>
              <a:rPr lang="en-US" sz="2400" dirty="0" err="1"/>
              <a:t>opcionog</a:t>
            </a:r>
            <a:r>
              <a:rPr lang="en-US" sz="2400" dirty="0"/>
              <a:t>, </a:t>
            </a:r>
            <a:r>
              <a:rPr lang="en-US" sz="2400" dirty="0" err="1"/>
              <a:t>svi</a:t>
            </a:r>
            <a:r>
              <a:rPr lang="en-US" sz="2400" dirty="0"/>
              <a:t> </a:t>
            </a:r>
            <a:r>
              <a:rPr lang="en-US" sz="2400" dirty="0" err="1"/>
              <a:t>ostali</a:t>
            </a:r>
            <a:r>
              <a:rPr lang="en-US" sz="2400" dirty="0"/>
              <a:t> </a:t>
            </a:r>
            <a:r>
              <a:rPr lang="en-US" sz="2400" dirty="0" err="1"/>
              <a:t>isto</a:t>
            </a:r>
            <a:r>
              <a:rPr lang="en-US" sz="2400" dirty="0"/>
              <a:t> </a:t>
            </a:r>
            <a:r>
              <a:rPr lang="en-US" sz="2400" dirty="0" err="1"/>
              <a:t>moraju</a:t>
            </a:r>
            <a:r>
              <a:rPr lang="en-US" sz="2400" dirty="0"/>
              <a:t> </a:t>
            </a:r>
            <a:r>
              <a:rPr lang="en-US" sz="2400" dirty="0" err="1"/>
              <a:t>biti</a:t>
            </a:r>
            <a:r>
              <a:rPr lang="en-US" sz="2400" dirty="0"/>
              <a:t> </a:t>
            </a:r>
            <a:r>
              <a:rPr lang="en-US" sz="2400" dirty="0" err="1"/>
              <a:t>opcioni</a:t>
            </a:r>
            <a:endParaRPr sz="2400" dirty="0"/>
          </a:p>
          <a:p>
            <a:pPr marL="342900" lvl="0" indent="-342900" algn="l" rtl="0">
              <a:spcBef>
                <a:spcPts val="480"/>
              </a:spcBef>
              <a:spcAft>
                <a:spcPts val="0"/>
              </a:spcAft>
              <a:buSzPts val="1920"/>
              <a:buChar char="●"/>
            </a:pPr>
            <a:r>
              <a:rPr lang="en-US" sz="2400" dirty="0" err="1"/>
              <a:t>Funkcije</a:t>
            </a:r>
            <a:r>
              <a:rPr lang="en-US" sz="2400" dirty="0"/>
              <a:t> </a:t>
            </a:r>
            <a:r>
              <a:rPr lang="en-US" sz="2400" dirty="0" err="1"/>
              <a:t>mogu</a:t>
            </a:r>
            <a:r>
              <a:rPr lang="en-US" sz="2400" dirty="0"/>
              <a:t> </a:t>
            </a:r>
            <a:r>
              <a:rPr lang="en-US" sz="2400" dirty="0" err="1"/>
              <a:t>imati</a:t>
            </a:r>
            <a:r>
              <a:rPr lang="en-US" sz="2400" dirty="0"/>
              <a:t> </a:t>
            </a:r>
            <a:r>
              <a:rPr lang="en-US" sz="2400" dirty="0" err="1"/>
              <a:t>promjenljivi</a:t>
            </a:r>
            <a:r>
              <a:rPr lang="en-US" sz="2400" dirty="0"/>
              <a:t> </a:t>
            </a:r>
            <a:r>
              <a:rPr lang="en-US" sz="2400" dirty="0" err="1"/>
              <a:t>broj</a:t>
            </a:r>
            <a:r>
              <a:rPr lang="en-US" sz="2400" dirty="0"/>
              <a:t> </a:t>
            </a:r>
            <a:r>
              <a:rPr lang="en-US" sz="2400" dirty="0" err="1"/>
              <a:t>parametara</a:t>
            </a:r>
            <a:r>
              <a:rPr lang="en-US" sz="2400" dirty="0"/>
              <a:t> </a:t>
            </a:r>
            <a:endParaRPr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i="1" dirty="0" err="1"/>
              <a:t>args</a:t>
            </a:r>
            <a:r>
              <a:rPr lang="en-US" sz="2400" dirty="0"/>
              <a:t> </a:t>
            </a:r>
            <a:r>
              <a:rPr lang="en-US" sz="2400" dirty="0" err="1"/>
              <a:t>predstavlja</a:t>
            </a:r>
            <a:r>
              <a:rPr lang="en-US" sz="2400" dirty="0"/>
              <a:t> n-</a:t>
            </a:r>
            <a:r>
              <a:rPr lang="en-US" sz="2400" dirty="0" err="1"/>
              <a:t>torku</a:t>
            </a:r>
            <a:r>
              <a:rPr lang="en-US" sz="2400" dirty="0"/>
              <a:t> </a:t>
            </a:r>
            <a:r>
              <a:rPr lang="en-US" sz="2400" dirty="0" err="1"/>
              <a:t>kojoj</a:t>
            </a:r>
            <a:r>
              <a:rPr lang="en-US" sz="2400" dirty="0"/>
              <a:t> se </a:t>
            </a:r>
            <a:r>
              <a:rPr lang="en-US" sz="2400" dirty="0" err="1"/>
              <a:t>mo</a:t>
            </a:r>
            <a:r>
              <a:rPr lang="sr-Latn-RS" sz="2400" dirty="0"/>
              <a:t>ž</a:t>
            </a:r>
            <a:r>
              <a:rPr lang="en-US" sz="2400" dirty="0"/>
              <a:t>e </a:t>
            </a:r>
            <a:r>
              <a:rPr lang="en-US" sz="2400" dirty="0" err="1"/>
              <a:t>pristupati</a:t>
            </a:r>
            <a:r>
              <a:rPr lang="en-US" sz="2400" dirty="0"/>
              <a:t> </a:t>
            </a:r>
            <a:r>
              <a:rPr lang="en-US" sz="2400" dirty="0" err="1"/>
              <a:t>na</a:t>
            </a:r>
            <a:r>
              <a:rPr lang="en-US" sz="2400" dirty="0"/>
              <a:t> </a:t>
            </a:r>
            <a:r>
              <a:rPr lang="en-US" sz="2400" dirty="0" err="1"/>
              <a:t>uobičajen</a:t>
            </a:r>
            <a:r>
              <a:rPr lang="en-US" sz="2400" dirty="0"/>
              <a:t> </a:t>
            </a:r>
            <a:r>
              <a:rPr lang="en-US" sz="2400" dirty="0" err="1"/>
              <a:t>način</a:t>
            </a:r>
            <a:r>
              <a:rPr lang="en-US" sz="2400" dirty="0"/>
              <a:t>, </a:t>
            </a:r>
            <a:r>
              <a:rPr lang="en-US" sz="2400" dirty="0" err="1"/>
              <a:t>postoji</a:t>
            </a:r>
            <a:r>
              <a:rPr lang="en-US" sz="2400" dirty="0"/>
              <a:t> </a:t>
            </a:r>
            <a:r>
              <a:rPr lang="en-US" sz="2400" dirty="0" err="1"/>
              <a:t>i</a:t>
            </a:r>
            <a:r>
              <a:rPr lang="en-US" sz="2400" dirty="0"/>
              <a:t> </a:t>
            </a:r>
            <a:r>
              <a:rPr lang="en-US" sz="2400" dirty="0" err="1"/>
              <a:t>kwargs</a:t>
            </a:r>
            <a:r>
              <a:rPr lang="en-US" sz="2400" dirty="0"/>
              <a:t>, koji </a:t>
            </a:r>
            <a:r>
              <a:rPr lang="en-US" sz="2400" dirty="0" err="1"/>
              <a:t>predstavlja</a:t>
            </a:r>
            <a:r>
              <a:rPr lang="en-US" sz="2400" dirty="0"/>
              <a:t> </a:t>
            </a:r>
            <a:r>
              <a:rPr lang="en-US" sz="2400" dirty="0" err="1"/>
              <a:t>rje</a:t>
            </a:r>
            <a:r>
              <a:rPr lang="sr-Latn-RS" sz="2400" dirty="0"/>
              <a:t>čnik imenovanih argumenata. Pogledati primjer u </a:t>
            </a:r>
            <a:r>
              <a:rPr lang="sr-Latn-RS" sz="2400" b="1" dirty="0"/>
              <a:t>funkcije.py</a:t>
            </a:r>
          </a:p>
          <a:p>
            <a:pPr marL="342900" lvl="0" indent="-342900" algn="l" rtl="0">
              <a:spcBef>
                <a:spcPts val="480"/>
              </a:spcBef>
              <a:spcAft>
                <a:spcPts val="0"/>
              </a:spcAft>
              <a:buSzPts val="1920"/>
              <a:buChar char="●"/>
            </a:pPr>
            <a:r>
              <a:rPr lang="sr-Latn-RS" sz="2400" i="1" dirty="0"/>
              <a:t>args</a:t>
            </a:r>
            <a:r>
              <a:rPr lang="sr-Latn-RS" sz="2400" dirty="0"/>
              <a:t> i </a:t>
            </a:r>
            <a:r>
              <a:rPr lang="sr-Latn-RS" sz="2400" i="1" dirty="0"/>
              <a:t>kwargs </a:t>
            </a:r>
            <a:r>
              <a:rPr lang="sr-Latn-RS" sz="2400" dirty="0"/>
              <a:t>mogu ići zajedno ali prvo </a:t>
            </a:r>
            <a:r>
              <a:rPr lang="sr-Latn-RS" sz="2400" i="1" dirty="0"/>
              <a:t>args</a:t>
            </a:r>
            <a:r>
              <a:rPr lang="sr-Latn-RS" sz="2400" dirty="0"/>
              <a:t>! Jer kwargs je generalizacija opcionih parametara (b</a:t>
            </a:r>
            <a:r>
              <a:rPr lang="en-US" sz="2400" dirty="0"/>
              <a:t>=0 </a:t>
            </a:r>
            <a:r>
              <a:rPr lang="en-US" sz="2400" dirty="0" err="1"/>
              <a:t>iz</a:t>
            </a:r>
            <a:r>
              <a:rPr lang="en-US" sz="2400" dirty="0"/>
              <a:t> </a:t>
            </a:r>
            <a:r>
              <a:rPr lang="en-US" sz="2400" dirty="0" err="1"/>
              <a:t>prvog</a:t>
            </a:r>
            <a:r>
              <a:rPr lang="en-US" sz="2400" dirty="0"/>
              <a:t> </a:t>
            </a:r>
            <a:r>
              <a:rPr lang="en-US" sz="2400" dirty="0" err="1"/>
              <a:t>primjera</a:t>
            </a:r>
            <a:r>
              <a:rPr lang="en-US" sz="2400" dirty="0"/>
              <a:t>)</a:t>
            </a:r>
            <a:endParaRPr sz="2400" dirty="0"/>
          </a:p>
        </p:txBody>
      </p:sp>
      <p:sp>
        <p:nvSpPr>
          <p:cNvPr id="167" name="Google Shape;167;p4"/>
          <p:cNvSpPr txBox="1"/>
          <p:nvPr/>
        </p:nvSpPr>
        <p:spPr>
          <a:xfrm>
            <a:off x="899592" y="3605072"/>
            <a:ext cx="5760640" cy="830956"/>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chemeClr val="lt1"/>
                </a:solidFill>
                <a:latin typeface="Arial"/>
                <a:ea typeface="Arial"/>
                <a:cs typeface="Arial"/>
                <a:sym typeface="Arial"/>
              </a:rPr>
              <a:t>def </a:t>
            </a:r>
            <a:r>
              <a:rPr lang="en-US" sz="1600" b="0" i="0" u="none" strike="noStrike" cap="none" dirty="0" err="1">
                <a:solidFill>
                  <a:schemeClr val="lt1"/>
                </a:solidFill>
                <a:latin typeface="Arial"/>
                <a:ea typeface="Arial"/>
                <a:cs typeface="Arial"/>
                <a:sym typeface="Arial"/>
              </a:rPr>
              <a:t>printf</a:t>
            </a:r>
            <a:r>
              <a:rPr lang="en-US" sz="1600" b="0" i="0" u="none" strike="noStrike" cap="none" dirty="0">
                <a:solidFill>
                  <a:schemeClr val="lt1"/>
                </a:solidFill>
                <a:latin typeface="Arial"/>
                <a:ea typeface="Arial"/>
                <a:cs typeface="Arial"/>
                <a:sym typeface="Arial"/>
              </a:rPr>
              <a:t>(</a:t>
            </a:r>
            <a:r>
              <a:rPr lang="en-US" sz="1600" b="0" i="0" u="none" strike="noStrike" cap="none" dirty="0" err="1">
                <a:solidFill>
                  <a:schemeClr val="lt1"/>
                </a:solidFill>
                <a:latin typeface="Arial"/>
                <a:ea typeface="Arial"/>
                <a:cs typeface="Arial"/>
                <a:sym typeface="Arial"/>
              </a:rPr>
              <a:t>fmt</a:t>
            </a:r>
            <a:r>
              <a:rPr lang="en-US" sz="1600" b="0" i="0" u="none" strike="noStrike" cap="none" dirty="0">
                <a:solidFill>
                  <a:schemeClr val="lt1"/>
                </a:solidFill>
                <a:latin typeface="Arial"/>
                <a:ea typeface="Arial"/>
                <a:cs typeface="Arial"/>
                <a:sym typeface="Arial"/>
              </a:rPr>
              <a:t>,*</a:t>
            </a:r>
            <a:r>
              <a:rPr lang="en-US" sz="1600" b="0" i="0" u="none" strike="noStrike" cap="none" dirty="0" err="1">
                <a:solidFill>
                  <a:schemeClr val="lt1"/>
                </a:solidFill>
                <a:latin typeface="Arial"/>
                <a:ea typeface="Arial"/>
                <a:cs typeface="Arial"/>
                <a:sym typeface="Arial"/>
              </a:rPr>
              <a:t>args</a:t>
            </a:r>
            <a:r>
              <a:rPr lang="en-US" sz="1600" b="0" i="0" u="none" strike="noStrike" cap="none" dirty="0">
                <a:solidFill>
                  <a:schemeClr val="lt1"/>
                </a:solidFill>
                <a:latin typeface="Arial"/>
                <a:ea typeface="Arial"/>
                <a:cs typeface="Arial"/>
                <a:sym typeface="Arial"/>
              </a:rPr>
              <a:t>):</a:t>
            </a:r>
          </a:p>
          <a:p>
            <a:pPr marL="0" marR="0" lvl="0" indent="0" algn="l" rtl="0">
              <a:spcBef>
                <a:spcPts val="0"/>
              </a:spcBef>
              <a:spcAft>
                <a:spcPts val="0"/>
              </a:spcAft>
              <a:buNone/>
            </a:pPr>
            <a:r>
              <a:rPr lang="en-US" sz="1600" b="0" i="0" u="none" strike="noStrike" cap="none" dirty="0">
                <a:solidFill>
                  <a:schemeClr val="lt1"/>
                </a:solidFill>
                <a:latin typeface="Arial"/>
                <a:ea typeface="Arial"/>
                <a:cs typeface="Arial"/>
                <a:sym typeface="Arial"/>
              </a:rPr>
              <a:t>	print(</a:t>
            </a:r>
            <a:r>
              <a:rPr lang="en-US" sz="1600" b="0" i="0" u="none" strike="noStrike" cap="none" dirty="0" err="1">
                <a:solidFill>
                  <a:schemeClr val="lt1"/>
                </a:solidFill>
                <a:latin typeface="Arial"/>
                <a:ea typeface="Arial"/>
                <a:cs typeface="Arial"/>
                <a:sym typeface="Arial"/>
              </a:rPr>
              <a:t>fmt%args</a:t>
            </a:r>
            <a:r>
              <a:rPr lang="en-US" sz="1600" b="0" i="0" u="none" strike="noStrike" cap="none" dirty="0">
                <a:solidFill>
                  <a:schemeClr val="lt1"/>
                </a:solidFill>
                <a:latin typeface="Arial"/>
                <a:ea typeface="Arial"/>
                <a:cs typeface="Arial"/>
                <a:sym typeface="Arial"/>
              </a:rPr>
              <a:t>)</a:t>
            </a:r>
          </a:p>
          <a:p>
            <a:pPr marL="0" marR="0" lvl="0" indent="0" algn="l" rtl="0">
              <a:spcBef>
                <a:spcPts val="0"/>
              </a:spcBef>
              <a:spcAft>
                <a:spcPts val="0"/>
              </a:spcAft>
              <a:buNone/>
            </a:pPr>
            <a:r>
              <a:rPr lang="en-US" sz="1600" b="0" i="0" u="none" strike="noStrike" cap="none" dirty="0" err="1">
                <a:solidFill>
                  <a:schemeClr val="lt1"/>
                </a:solidFill>
                <a:latin typeface="Arial"/>
                <a:ea typeface="Arial"/>
                <a:cs typeface="Arial"/>
                <a:sym typeface="Arial"/>
              </a:rPr>
              <a:t>printf</a:t>
            </a:r>
            <a:r>
              <a:rPr lang="en-US" sz="1600" b="0" i="0" u="none" strike="noStrike" cap="none" dirty="0">
                <a:solidFill>
                  <a:schemeClr val="lt1"/>
                </a:solidFill>
                <a:latin typeface="Arial"/>
                <a:ea typeface="Arial"/>
                <a:cs typeface="Arial"/>
                <a:sym typeface="Arial"/>
              </a:rPr>
              <a:t>("Moje </a:t>
            </a:r>
            <a:r>
              <a:rPr lang="en-US" sz="1600" b="0" i="0" u="none" strike="noStrike" cap="none" dirty="0" err="1">
                <a:solidFill>
                  <a:schemeClr val="lt1"/>
                </a:solidFill>
                <a:latin typeface="Arial"/>
                <a:ea typeface="Arial"/>
                <a:cs typeface="Arial"/>
                <a:sym typeface="Arial"/>
              </a:rPr>
              <a:t>ime</a:t>
            </a:r>
            <a:r>
              <a:rPr lang="en-US" sz="1600" b="0" i="0" u="none" strike="noStrike" cap="none" dirty="0">
                <a:solidFill>
                  <a:schemeClr val="lt1"/>
                </a:solidFill>
                <a:latin typeface="Arial"/>
                <a:ea typeface="Arial"/>
                <a:cs typeface="Arial"/>
                <a:sym typeface="Arial"/>
              </a:rPr>
              <a:t> je %s </a:t>
            </a:r>
            <a:r>
              <a:rPr lang="en-US" sz="1600" b="0" i="0" u="none" strike="noStrike" cap="none" dirty="0" err="1">
                <a:solidFill>
                  <a:schemeClr val="lt1"/>
                </a:solidFill>
                <a:latin typeface="Arial"/>
                <a:ea typeface="Arial"/>
                <a:cs typeface="Arial"/>
                <a:sym typeface="Arial"/>
              </a:rPr>
              <a:t>i</a:t>
            </a:r>
            <a:r>
              <a:rPr lang="en-US" sz="1600" b="0" i="0" u="none" strike="noStrike" cap="none" dirty="0">
                <a:solidFill>
                  <a:schemeClr val="lt1"/>
                </a:solidFill>
                <a:latin typeface="Arial"/>
                <a:ea typeface="Arial"/>
                <a:cs typeface="Arial"/>
                <a:sym typeface="Arial"/>
              </a:rPr>
              <a:t> imam %d godina","Pero",20)</a:t>
            </a:r>
            <a:endParaRPr dirty="0"/>
          </a:p>
        </p:txBody>
      </p:sp>
      <p:sp>
        <p:nvSpPr>
          <p:cNvPr id="168" name="Google Shape;168;p4"/>
          <p:cNvSpPr txBox="1"/>
          <p:nvPr/>
        </p:nvSpPr>
        <p:spPr>
          <a:xfrm>
            <a:off x="899592" y="1875755"/>
            <a:ext cx="5760640" cy="8309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def </a:t>
            </a:r>
            <a:r>
              <a:rPr lang="en-US" sz="1600" dirty="0" err="1">
                <a:solidFill>
                  <a:schemeClr val="lt1"/>
                </a:solidFill>
                <a:latin typeface="Arial"/>
                <a:ea typeface="Arial"/>
                <a:cs typeface="Arial"/>
                <a:sym typeface="Arial"/>
              </a:rPr>
              <a:t>funkcija</a:t>
            </a:r>
            <a:r>
              <a:rPr lang="en-US" sz="1600" dirty="0">
                <a:solidFill>
                  <a:schemeClr val="lt1"/>
                </a:solidFill>
                <a:latin typeface="Arial"/>
                <a:ea typeface="Arial"/>
                <a:cs typeface="Arial"/>
                <a:sym typeface="Arial"/>
              </a:rPr>
              <a:t>(a, b=0):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a:t>
            </a:r>
            <a:r>
              <a:rPr lang="en-US" sz="1600" dirty="0" err="1">
                <a:solidFill>
                  <a:schemeClr val="lt1"/>
                </a:solidFill>
                <a:latin typeface="Arial"/>
                <a:ea typeface="Arial"/>
                <a:cs typeface="Arial"/>
                <a:sym typeface="Arial"/>
              </a:rPr>
              <a:t>a+b</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err="1">
                <a:solidFill>
                  <a:schemeClr val="lt1"/>
                </a:solidFill>
                <a:latin typeface="Arial"/>
                <a:ea typeface="Arial"/>
                <a:cs typeface="Arial"/>
                <a:sym typeface="Arial"/>
              </a:rPr>
              <a:t>funkcija</a:t>
            </a:r>
            <a:r>
              <a:rPr lang="en-US" sz="1600" dirty="0">
                <a:solidFill>
                  <a:schemeClr val="lt1"/>
                </a:solidFill>
                <a:latin typeface="Arial"/>
                <a:ea typeface="Arial"/>
                <a:cs typeface="Arial"/>
                <a:sym typeface="Arial"/>
              </a:rPr>
              <a:t>(4) </a:t>
            </a:r>
            <a:endParaRPr dirty="0"/>
          </a:p>
        </p:txBody>
      </p:sp>
    </p:spTree>
    <p:extLst>
      <p:ext uri="{BB962C8B-B14F-4D97-AF65-F5344CB8AC3E}">
        <p14:creationId xmlns:p14="http://schemas.microsoft.com/office/powerpoint/2010/main" val="20297079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84138" y="60028"/>
            <a:ext cx="7920037" cy="720725"/>
          </a:xfrm>
          <a:prstGeom prst="rect">
            <a:avLst/>
          </a:prstGeom>
          <a:noFill/>
          <a:ln>
            <a:noFill/>
          </a:ln>
        </p:spPr>
        <p:txBody>
          <a:bodyPr spcFirstLastPara="1" wrap="square" lIns="91425" tIns="72000" rIns="91425" bIns="72000" anchor="ctr" anchorCtr="0">
            <a:normAutofit fontScale="90000"/>
          </a:bodyPr>
          <a:lstStyle/>
          <a:p>
            <a:pPr marL="0" lvl="0" indent="0" algn="l" rtl="0">
              <a:lnSpc>
                <a:spcPct val="83333"/>
              </a:lnSpc>
              <a:spcBef>
                <a:spcPts val="0"/>
              </a:spcBef>
              <a:spcAft>
                <a:spcPts val="0"/>
              </a:spcAft>
              <a:buNone/>
            </a:pPr>
            <a:r>
              <a:rPr lang="sr-Latn-RS" dirty="0"/>
              <a:t>Prosljeđivanje parametara i povratne vrijednosti</a:t>
            </a:r>
            <a:endParaRPr dirty="0"/>
          </a:p>
        </p:txBody>
      </p:sp>
      <p:sp>
        <p:nvSpPr>
          <p:cNvPr id="174" name="Google Shape;174;p5"/>
          <p:cNvSpPr txBox="1">
            <a:spLocks noGrp="1"/>
          </p:cNvSpPr>
          <p:nvPr>
            <p:ph type="body" idx="1"/>
          </p:nvPr>
        </p:nvSpPr>
        <p:spPr>
          <a:xfrm>
            <a:off x="467544" y="1124744"/>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Mješavina</a:t>
            </a:r>
            <a:r>
              <a:rPr lang="en-US" sz="2400" dirty="0"/>
              <a:t> "pass by value" </a:t>
            </a:r>
            <a:r>
              <a:rPr lang="en-US" sz="2400" dirty="0" err="1"/>
              <a:t>i</a:t>
            </a:r>
            <a:r>
              <a:rPr lang="en-US" sz="2400" dirty="0"/>
              <a:t> "pass by reference"</a:t>
            </a:r>
            <a:endParaRPr dirty="0"/>
          </a:p>
          <a:p>
            <a:pPr marL="742950" lvl="1" indent="-285750" algn="l" rtl="0">
              <a:spcBef>
                <a:spcPts val="480"/>
              </a:spcBef>
              <a:spcAft>
                <a:spcPts val="0"/>
              </a:spcAft>
              <a:buSzPts val="1920"/>
              <a:buChar char="●"/>
            </a:pPr>
            <a:r>
              <a:rPr lang="en-US" sz="2400" dirty="0" err="1"/>
              <a:t>Ukoliko</a:t>
            </a:r>
            <a:r>
              <a:rPr lang="en-US" sz="2400" dirty="0"/>
              <a:t> je </a:t>
            </a:r>
            <a:r>
              <a:rPr lang="en-US" sz="2400" dirty="0" err="1"/>
              <a:t>proslije</a:t>
            </a:r>
            <a:r>
              <a:rPr lang="sr-Latn-RS" sz="2400" dirty="0"/>
              <a:t>đ</a:t>
            </a:r>
            <a:r>
              <a:rPr lang="en-US" sz="2400" dirty="0" err="1"/>
              <a:t>eni</a:t>
            </a:r>
            <a:r>
              <a:rPr lang="en-US" sz="2400" dirty="0"/>
              <a:t> </a:t>
            </a:r>
            <a:r>
              <a:rPr lang="en-US" sz="2400" dirty="0" err="1"/>
              <a:t>parametar</a:t>
            </a:r>
            <a:r>
              <a:rPr lang="en-US" sz="2400" dirty="0"/>
              <a:t> immutable, </a:t>
            </a:r>
            <a:r>
              <a:rPr lang="en-US" sz="2400" dirty="0" err="1"/>
              <a:t>može</a:t>
            </a:r>
            <a:r>
              <a:rPr lang="en-US" sz="2400" dirty="0"/>
              <a:t> se </a:t>
            </a:r>
            <a:r>
              <a:rPr lang="en-US" sz="2400" dirty="0" err="1"/>
              <a:t>smatrati</a:t>
            </a:r>
            <a:r>
              <a:rPr lang="en-US" sz="2400" dirty="0"/>
              <a:t> da je "pass by value"</a:t>
            </a:r>
            <a:endParaRPr dirty="0"/>
          </a:p>
          <a:p>
            <a:pPr marL="742950" lvl="1" indent="-285750" algn="l" rtl="0">
              <a:spcBef>
                <a:spcPts val="480"/>
              </a:spcBef>
              <a:spcAft>
                <a:spcPts val="0"/>
              </a:spcAft>
              <a:buSzPts val="1920"/>
              <a:buChar char="●"/>
            </a:pPr>
            <a:r>
              <a:rPr lang="en-US" sz="2400" dirty="0" err="1"/>
              <a:t>Ukoliko</a:t>
            </a:r>
            <a:r>
              <a:rPr lang="en-US" sz="2400" dirty="0"/>
              <a:t> je mutable tip, </a:t>
            </a:r>
            <a:r>
              <a:rPr lang="en-US" sz="2400" dirty="0" err="1"/>
              <a:t>ako</a:t>
            </a:r>
            <a:r>
              <a:rPr lang="en-US" sz="2400" dirty="0"/>
              <a:t> mu se prom</a:t>
            </a:r>
            <a:r>
              <a:rPr lang="sr-Latn-RS" sz="2400" dirty="0"/>
              <a:t>ij</a:t>
            </a:r>
            <a:r>
              <a:rPr lang="en-US" sz="2400" dirty="0" err="1"/>
              <a:t>eni</a:t>
            </a:r>
            <a:r>
              <a:rPr lang="en-US" sz="2400" dirty="0"/>
              <a:t> </a:t>
            </a:r>
            <a:r>
              <a:rPr lang="en-US" sz="2400" dirty="0" err="1"/>
              <a:t>vrednost</a:t>
            </a:r>
            <a:r>
              <a:rPr lang="en-US" sz="2400" dirty="0"/>
              <a:t> u </a:t>
            </a:r>
            <a:r>
              <a:rPr lang="en-US" sz="2400" dirty="0" err="1"/>
              <a:t>funkciji</a:t>
            </a:r>
            <a:r>
              <a:rPr lang="en-US" sz="2400" dirty="0"/>
              <a:t>, prom</a:t>
            </a:r>
            <a:r>
              <a:rPr lang="sr-Latn-RS" sz="2400" dirty="0"/>
              <a:t>j</a:t>
            </a:r>
            <a:r>
              <a:rPr lang="en-US" sz="2400" dirty="0" err="1"/>
              <a:t>ena</a:t>
            </a:r>
            <a:r>
              <a:rPr lang="en-US" sz="2400" dirty="0"/>
              <a:t> je </a:t>
            </a:r>
            <a:r>
              <a:rPr lang="en-US" sz="2400" dirty="0" err="1"/>
              <a:t>vidljiva</a:t>
            </a:r>
            <a:r>
              <a:rPr lang="en-US" sz="2400" dirty="0"/>
              <a:t> </a:t>
            </a:r>
            <a:r>
              <a:rPr lang="en-US" sz="2400" dirty="0" err="1"/>
              <a:t>i</a:t>
            </a:r>
            <a:r>
              <a:rPr lang="en-US" sz="2400" dirty="0"/>
              <a:t> van </a:t>
            </a:r>
            <a:r>
              <a:rPr lang="en-US" sz="2400" dirty="0" err="1"/>
              <a:t>funkcije</a:t>
            </a:r>
            <a:endParaRPr sz="2400" dirty="0"/>
          </a:p>
          <a:p>
            <a:pPr marL="742950" lvl="1" indent="-285750" algn="l" rtl="0">
              <a:spcBef>
                <a:spcPts val="480"/>
              </a:spcBef>
              <a:spcAft>
                <a:spcPts val="0"/>
              </a:spcAft>
              <a:buSzPts val="1920"/>
              <a:buChar char="●"/>
            </a:pPr>
            <a:r>
              <a:rPr lang="en-US" sz="2400" dirty="0" err="1"/>
              <a:t>Preporuk</a:t>
            </a:r>
            <a:r>
              <a:rPr lang="sr-Latn-RS" sz="2400" dirty="0"/>
              <a:t>a</a:t>
            </a:r>
            <a:r>
              <a:rPr lang="en-US" sz="2400" dirty="0"/>
              <a:t> je </a:t>
            </a:r>
            <a:r>
              <a:rPr lang="en-US" sz="2400" dirty="0" err="1"/>
              <a:t>pisati</a:t>
            </a:r>
            <a:r>
              <a:rPr lang="en-US" sz="2400" dirty="0"/>
              <a:t> "side-effect free" </a:t>
            </a:r>
            <a:r>
              <a:rPr lang="en-US" sz="2400" dirty="0" err="1"/>
              <a:t>funkcije</a:t>
            </a:r>
            <a:endParaRPr sz="2400" dirty="0"/>
          </a:p>
          <a:p>
            <a:pPr marL="1143000" lvl="2" indent="-228600" algn="l" rtl="0">
              <a:spcBef>
                <a:spcPts val="400"/>
              </a:spcBef>
              <a:spcAft>
                <a:spcPts val="0"/>
              </a:spcAft>
              <a:buSzPts val="1600"/>
              <a:buChar char="●"/>
            </a:pPr>
            <a:r>
              <a:rPr lang="en-US" dirty="0" err="1"/>
              <a:t>Ulazne</a:t>
            </a:r>
            <a:r>
              <a:rPr lang="en-US" dirty="0"/>
              <a:t> </a:t>
            </a:r>
            <a:r>
              <a:rPr lang="en-US" dirty="0" err="1"/>
              <a:t>liste</a:t>
            </a:r>
            <a:r>
              <a:rPr lang="en-US" dirty="0"/>
              <a:t> </a:t>
            </a:r>
            <a:r>
              <a:rPr lang="en-US" dirty="0" err="1"/>
              <a:t>moraju</a:t>
            </a:r>
            <a:r>
              <a:rPr lang="en-US" dirty="0"/>
              <a:t> </a:t>
            </a:r>
            <a:r>
              <a:rPr lang="en-US" dirty="0" err="1"/>
              <a:t>proći</a:t>
            </a:r>
            <a:r>
              <a:rPr lang="en-US" dirty="0"/>
              <a:t> </a:t>
            </a:r>
            <a:r>
              <a:rPr lang="en-US" dirty="0" err="1"/>
              <a:t>kroz</a:t>
            </a:r>
            <a:r>
              <a:rPr lang="en-US" dirty="0"/>
              <a:t> </a:t>
            </a:r>
            <a:r>
              <a:rPr lang="en-US" dirty="0" err="1"/>
              <a:t>funkciju</a:t>
            </a:r>
            <a:r>
              <a:rPr lang="en-US" dirty="0"/>
              <a:t> </a:t>
            </a:r>
            <a:r>
              <a:rPr lang="en-US" dirty="0" err="1"/>
              <a:t>kao</a:t>
            </a:r>
            <a:r>
              <a:rPr lang="en-US" dirty="0"/>
              <a:t> „read only“</a:t>
            </a:r>
            <a:endParaRPr dirty="0"/>
          </a:p>
        </p:txBody>
      </p:sp>
      <p:sp>
        <p:nvSpPr>
          <p:cNvPr id="175" name="Google Shape;175;p5"/>
          <p:cNvSpPr txBox="1"/>
          <p:nvPr/>
        </p:nvSpPr>
        <p:spPr>
          <a:xfrm>
            <a:off x="611560" y="4707141"/>
            <a:ext cx="3816424" cy="1077218"/>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def doubler(values):</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for </a:t>
            </a:r>
            <a:r>
              <a:rPr lang="en-US" sz="1600" dirty="0" err="1">
                <a:solidFill>
                  <a:schemeClr val="lt1"/>
                </a:solidFill>
                <a:latin typeface="Arial"/>
                <a:ea typeface="Arial"/>
                <a:cs typeface="Arial"/>
                <a:sym typeface="Arial"/>
              </a:rPr>
              <a:t>i</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old_value</a:t>
            </a:r>
            <a:r>
              <a:rPr lang="en-US" sz="1600" dirty="0">
                <a:solidFill>
                  <a:schemeClr val="lt1"/>
                </a:solidFill>
                <a:latin typeface="Arial"/>
                <a:ea typeface="Arial"/>
                <a:cs typeface="Arial"/>
                <a:sym typeface="Arial"/>
              </a:rPr>
              <a:t> in enumerate(values):</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values[</a:t>
            </a:r>
            <a:r>
              <a:rPr lang="en-US" sz="1600" dirty="0" err="1">
                <a:solidFill>
                  <a:schemeClr val="lt1"/>
                </a:solidFill>
                <a:latin typeface="Arial"/>
                <a:ea typeface="Arial"/>
                <a:cs typeface="Arial"/>
                <a:sym typeface="Arial"/>
              </a:rPr>
              <a:t>i</a:t>
            </a:r>
            <a:r>
              <a:rPr lang="en-US" sz="1600" dirty="0">
                <a:solidFill>
                  <a:schemeClr val="lt1"/>
                </a:solidFill>
                <a:latin typeface="Arial"/>
                <a:ea typeface="Arial"/>
                <a:cs typeface="Arial"/>
                <a:sym typeface="Arial"/>
              </a:rPr>
              <a:t>] = </a:t>
            </a:r>
            <a:r>
              <a:rPr lang="en-US" sz="1600" dirty="0" err="1">
                <a:solidFill>
                  <a:schemeClr val="lt1"/>
                </a:solidFill>
                <a:latin typeface="Arial"/>
                <a:ea typeface="Arial"/>
                <a:cs typeface="Arial"/>
                <a:sym typeface="Arial"/>
              </a:rPr>
              <a:t>old_value</a:t>
            </a:r>
            <a:r>
              <a:rPr lang="en-US" sz="1600" dirty="0">
                <a:solidFill>
                  <a:schemeClr val="lt1"/>
                </a:solidFill>
                <a:latin typeface="Arial"/>
                <a:ea typeface="Arial"/>
                <a:cs typeface="Arial"/>
                <a:sym typeface="Arial"/>
              </a:rPr>
              <a:t> * 2</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values</a:t>
            </a:r>
            <a:endParaRPr sz="1600" dirty="0">
              <a:solidFill>
                <a:schemeClr val="lt1"/>
              </a:solidFill>
              <a:latin typeface="Arial"/>
              <a:ea typeface="Arial"/>
              <a:cs typeface="Arial"/>
              <a:sym typeface="Arial"/>
            </a:endParaRPr>
          </a:p>
        </p:txBody>
      </p:sp>
      <p:sp>
        <p:nvSpPr>
          <p:cNvPr id="176" name="Google Shape;176;p5"/>
          <p:cNvSpPr txBox="1"/>
          <p:nvPr/>
        </p:nvSpPr>
        <p:spPr>
          <a:xfrm>
            <a:off x="4985908" y="4707141"/>
            <a:ext cx="3546532"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def doubler(values):</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new_values</a:t>
            </a:r>
            <a:r>
              <a:rPr lang="en-US" sz="1600" dirty="0">
                <a:solidFill>
                  <a:schemeClr val="lt1"/>
                </a:solidFill>
                <a:latin typeface="Arial"/>
                <a:ea typeface="Arial"/>
                <a:cs typeface="Arial"/>
                <a:sym typeface="Arial"/>
              </a:rPr>
              <a:t> =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for value in values:</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new_values.append</a:t>
            </a:r>
            <a:r>
              <a:rPr lang="en-US" sz="1600" dirty="0">
                <a:solidFill>
                  <a:schemeClr val="lt1"/>
                </a:solidFill>
                <a:latin typeface="Arial"/>
                <a:ea typeface="Arial"/>
                <a:cs typeface="Arial"/>
                <a:sym typeface="Arial"/>
              </a:rPr>
              <a:t>(value * 2)</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a:t>
            </a:r>
            <a:r>
              <a:rPr lang="en-US" sz="1600" dirty="0" err="1">
                <a:solidFill>
                  <a:schemeClr val="lt1"/>
                </a:solidFill>
                <a:latin typeface="Arial"/>
                <a:ea typeface="Arial"/>
                <a:cs typeface="Arial"/>
                <a:sym typeface="Arial"/>
              </a:rPr>
              <a:t>new_values</a:t>
            </a:r>
            <a:endParaRPr sz="16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301199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fontScale="90000"/>
          </a:bodyPr>
          <a:lstStyle/>
          <a:p>
            <a:pPr marL="0" lvl="0" indent="0" algn="l" rtl="0">
              <a:lnSpc>
                <a:spcPct val="83333"/>
              </a:lnSpc>
              <a:spcBef>
                <a:spcPts val="0"/>
              </a:spcBef>
              <a:spcAft>
                <a:spcPts val="0"/>
              </a:spcAft>
              <a:buNone/>
            </a:pPr>
            <a:r>
              <a:rPr lang="sr-Latn-RS" dirty="0"/>
              <a:t>Prosljeđivanje parametara i povratne vrijednosti</a:t>
            </a:r>
            <a:endParaRPr dirty="0"/>
          </a:p>
        </p:txBody>
      </p:sp>
      <p:sp>
        <p:nvSpPr>
          <p:cNvPr id="182" name="Google Shape;182;p6"/>
          <p:cNvSpPr txBox="1">
            <a:spLocks noGrp="1"/>
          </p:cNvSpPr>
          <p:nvPr>
            <p:ph type="body" idx="1"/>
          </p:nvPr>
        </p:nvSpPr>
        <p:spPr>
          <a:xfrm>
            <a:off x="467544" y="1124744"/>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Ključna</a:t>
            </a:r>
            <a:r>
              <a:rPr lang="en-US" sz="2400" dirty="0"/>
              <a:t> </a:t>
            </a:r>
            <a:r>
              <a:rPr lang="en-US" sz="2400" dirty="0" err="1"/>
              <a:t>reč</a:t>
            </a:r>
            <a:r>
              <a:rPr lang="en-US" sz="2400" dirty="0"/>
              <a:t> </a:t>
            </a:r>
            <a:r>
              <a:rPr lang="en-US" sz="2400" i="1" dirty="0"/>
              <a:t>return</a:t>
            </a:r>
            <a:r>
              <a:rPr lang="en-US" sz="2400" dirty="0"/>
              <a:t> za </a:t>
            </a:r>
            <a:r>
              <a:rPr lang="en-US" sz="2400" dirty="0" err="1"/>
              <a:t>povratne</a:t>
            </a:r>
            <a:r>
              <a:rPr lang="en-US" sz="2400" dirty="0"/>
              <a:t> </a:t>
            </a:r>
            <a:r>
              <a:rPr lang="en-US" sz="2400" dirty="0" err="1"/>
              <a:t>vr</a:t>
            </a:r>
            <a:r>
              <a:rPr lang="sr-Latn-RS" sz="2400" dirty="0"/>
              <a:t>ij</a:t>
            </a:r>
            <a:r>
              <a:rPr lang="en-US" sz="2400" dirty="0" err="1"/>
              <a:t>ednosti</a:t>
            </a:r>
            <a:endParaRPr sz="2400" dirty="0"/>
          </a:p>
          <a:p>
            <a:pPr marL="742950" lvl="1" indent="-285750" algn="l" rtl="0">
              <a:spcBef>
                <a:spcPts val="480"/>
              </a:spcBef>
              <a:spcAft>
                <a:spcPts val="0"/>
              </a:spcAft>
              <a:buSzPts val="1920"/>
              <a:buChar char="●"/>
            </a:pPr>
            <a:r>
              <a:rPr lang="en-US" sz="2400" i="1" dirty="0"/>
              <a:t>None</a:t>
            </a:r>
            <a:r>
              <a:rPr lang="en-US" sz="2400" dirty="0"/>
              <a:t> je </a:t>
            </a:r>
            <a:r>
              <a:rPr lang="en-US" sz="2400" dirty="0" err="1"/>
              <a:t>podrazum</a:t>
            </a:r>
            <a:r>
              <a:rPr lang="sr-Latn-RS" sz="2400" dirty="0"/>
              <a:t>j</a:t>
            </a:r>
            <a:r>
              <a:rPr lang="en-US" sz="2400" dirty="0" err="1"/>
              <a:t>evana</a:t>
            </a:r>
            <a:r>
              <a:rPr lang="en-US" sz="2400" dirty="0"/>
              <a:t> </a:t>
            </a:r>
            <a:r>
              <a:rPr lang="en-US" sz="2400" dirty="0" err="1"/>
              <a:t>povratna</a:t>
            </a:r>
            <a:r>
              <a:rPr lang="en-US" sz="2400" dirty="0"/>
              <a:t> </a:t>
            </a:r>
            <a:r>
              <a:rPr lang="en-US" sz="2400" dirty="0" err="1"/>
              <a:t>vr</a:t>
            </a:r>
            <a:r>
              <a:rPr lang="sr-Latn-RS" sz="2400" dirty="0"/>
              <a:t>ij</a:t>
            </a:r>
            <a:r>
              <a:rPr lang="en-US" sz="2400" dirty="0" err="1"/>
              <a:t>ednost</a:t>
            </a:r>
            <a:r>
              <a:rPr lang="sr-Latn-RS" sz="2400" dirty="0"/>
              <a:t> (kada nema ključne riječi </a:t>
            </a:r>
            <a:r>
              <a:rPr lang="sr-Latn-RS" sz="2400" i="1" dirty="0"/>
              <a:t>return)</a:t>
            </a:r>
            <a:endParaRPr sz="2400" dirty="0"/>
          </a:p>
          <a:p>
            <a:pPr marL="742950" lvl="1" indent="-285750" algn="l" rtl="0">
              <a:spcBef>
                <a:spcPts val="480"/>
              </a:spcBef>
              <a:spcAft>
                <a:spcPts val="0"/>
              </a:spcAft>
              <a:buSzPts val="1920"/>
              <a:buChar char="●"/>
            </a:pPr>
            <a:r>
              <a:rPr lang="en-US" sz="2400" dirty="0" err="1"/>
              <a:t>Više</a:t>
            </a:r>
            <a:r>
              <a:rPr lang="en-US" sz="2400" dirty="0"/>
              <a:t> od </a:t>
            </a:r>
            <a:r>
              <a:rPr lang="en-US" sz="2400" dirty="0" err="1"/>
              <a:t>jednog</a:t>
            </a:r>
            <a:r>
              <a:rPr lang="en-US" sz="2400" dirty="0"/>
              <a:t> </a:t>
            </a:r>
            <a:r>
              <a:rPr lang="en-US" sz="2400" dirty="0" err="1"/>
              <a:t>rezultata</a:t>
            </a:r>
            <a:r>
              <a:rPr lang="en-US" sz="2400" dirty="0"/>
              <a:t> se </a:t>
            </a:r>
            <a:r>
              <a:rPr lang="en-US" sz="2400" dirty="0" err="1"/>
              <a:t>može</a:t>
            </a:r>
            <a:r>
              <a:rPr lang="en-US" sz="2400" dirty="0"/>
              <a:t> </a:t>
            </a:r>
            <a:r>
              <a:rPr lang="en-US" sz="2400" dirty="0" err="1"/>
              <a:t>vratiti</a:t>
            </a:r>
            <a:r>
              <a:rPr lang="en-US" sz="2400" dirty="0"/>
              <a:t> </a:t>
            </a:r>
            <a:r>
              <a:rPr lang="en-US" sz="2400" dirty="0" err="1"/>
              <a:t>pomoću</a:t>
            </a:r>
            <a:r>
              <a:rPr lang="en-US" sz="2400" dirty="0"/>
              <a:t> </a:t>
            </a:r>
            <a:r>
              <a:rPr lang="en-US" sz="2400" dirty="0" err="1"/>
              <a:t>torki</a:t>
            </a:r>
            <a:endParaRPr sz="2400" dirty="0"/>
          </a:p>
        </p:txBody>
      </p:sp>
      <p:sp>
        <p:nvSpPr>
          <p:cNvPr id="183" name="Google Shape;183;p6"/>
          <p:cNvSpPr txBox="1"/>
          <p:nvPr/>
        </p:nvSpPr>
        <p:spPr>
          <a:xfrm>
            <a:off x="1163836" y="3083560"/>
            <a:ext cx="5760640"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lt1"/>
                </a:solidFill>
                <a:latin typeface="Arial"/>
                <a:ea typeface="Arial"/>
                <a:cs typeface="Arial"/>
                <a:sym typeface="Arial"/>
              </a:rPr>
              <a:t>def</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krug</a:t>
            </a: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poluprecnik</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povrsina</a:t>
            </a:r>
            <a:r>
              <a:rPr lang="en-US" sz="1600" dirty="0">
                <a:solidFill>
                  <a:schemeClr val="lt1"/>
                </a:solidFill>
                <a:latin typeface="Arial"/>
                <a:ea typeface="Arial"/>
                <a:cs typeface="Arial"/>
                <a:sym typeface="Arial"/>
              </a:rPr>
              <a:t> = 3.14 * (</a:t>
            </a:r>
            <a:r>
              <a:rPr lang="en-US" sz="1600" dirty="0" err="1">
                <a:solidFill>
                  <a:schemeClr val="lt1"/>
                </a:solidFill>
                <a:latin typeface="Arial"/>
                <a:ea typeface="Arial"/>
                <a:cs typeface="Arial"/>
                <a:sym typeface="Arial"/>
              </a:rPr>
              <a:t>poluprecnik</a:t>
            </a:r>
            <a:r>
              <a:rPr lang="en-US" sz="1600" dirty="0">
                <a:solidFill>
                  <a:schemeClr val="lt1"/>
                </a:solidFill>
                <a:latin typeface="Arial"/>
                <a:ea typeface="Arial"/>
                <a:cs typeface="Arial"/>
                <a:sym typeface="Arial"/>
              </a:rPr>
              <a:t>**2)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obim</a:t>
            </a:r>
            <a:r>
              <a:rPr lang="en-US" sz="1600" dirty="0">
                <a:solidFill>
                  <a:schemeClr val="lt1"/>
                </a:solidFill>
                <a:latin typeface="Arial"/>
                <a:ea typeface="Arial"/>
                <a:cs typeface="Arial"/>
                <a:sym typeface="Arial"/>
              </a:rPr>
              <a:t> = 2 * </a:t>
            </a:r>
            <a:r>
              <a:rPr lang="en-US" sz="1600" dirty="0" err="1">
                <a:solidFill>
                  <a:schemeClr val="lt1"/>
                </a:solidFill>
                <a:latin typeface="Arial"/>
                <a:ea typeface="Arial"/>
                <a:cs typeface="Arial"/>
                <a:sym typeface="Arial"/>
              </a:rPr>
              <a:t>poluprecnik</a:t>
            </a:r>
            <a:r>
              <a:rPr lang="en-US" sz="1600" dirty="0">
                <a:solidFill>
                  <a:schemeClr val="lt1"/>
                </a:solidFill>
                <a:latin typeface="Arial"/>
                <a:ea typeface="Arial"/>
                <a:cs typeface="Arial"/>
                <a:sym typeface="Arial"/>
              </a:rPr>
              <a:t> * 3.14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a:t>
            </a:r>
            <a:r>
              <a:rPr lang="en-US" sz="1600" dirty="0" err="1">
                <a:solidFill>
                  <a:schemeClr val="lt1"/>
                </a:solidFill>
                <a:latin typeface="Arial"/>
                <a:ea typeface="Arial"/>
                <a:cs typeface="Arial"/>
                <a:sym typeface="Arial"/>
              </a:rPr>
              <a:t>povrsina,obim</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err="1">
                <a:solidFill>
                  <a:schemeClr val="lt1"/>
                </a:solidFill>
                <a:latin typeface="Arial"/>
                <a:ea typeface="Arial"/>
                <a:cs typeface="Arial"/>
                <a:sym typeface="Arial"/>
              </a:rPr>
              <a:t>p,o</a:t>
            </a:r>
            <a:r>
              <a:rPr lang="en-US" sz="1600" dirty="0">
                <a:solidFill>
                  <a:schemeClr val="lt1"/>
                </a:solidFill>
                <a:latin typeface="Arial"/>
                <a:ea typeface="Arial"/>
                <a:cs typeface="Arial"/>
                <a:sym typeface="Arial"/>
              </a:rPr>
              <a:t> = </a:t>
            </a:r>
            <a:r>
              <a:rPr lang="en-US" sz="1600" dirty="0" err="1">
                <a:solidFill>
                  <a:schemeClr val="lt1"/>
                </a:solidFill>
                <a:latin typeface="Arial"/>
                <a:ea typeface="Arial"/>
                <a:cs typeface="Arial"/>
                <a:sym typeface="Arial"/>
              </a:rPr>
              <a:t>krug</a:t>
            </a:r>
            <a:r>
              <a:rPr lang="en-US" sz="1600" dirty="0">
                <a:solidFill>
                  <a:schemeClr val="lt1"/>
                </a:solidFill>
                <a:latin typeface="Arial"/>
                <a:ea typeface="Arial"/>
                <a:cs typeface="Arial"/>
                <a:sym typeface="Arial"/>
              </a:rPr>
              <a:t>(4) </a:t>
            </a:r>
            <a:r>
              <a:rPr lang="sr-Latn-RS" sz="1600" dirty="0">
                <a:solidFill>
                  <a:schemeClr val="lt1"/>
                </a:solidFill>
                <a:latin typeface="Arial"/>
                <a:ea typeface="Arial"/>
                <a:cs typeface="Arial"/>
                <a:sym typeface="Arial"/>
              </a:rPr>
              <a:t># raspakivanje</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print</a:t>
            </a:r>
            <a:r>
              <a:rPr lang="sr-Latn-RS" sz="1600" dirty="0">
                <a:solidFill>
                  <a:schemeClr val="lt1"/>
                </a:solidFill>
              </a:rPr>
              <a:t>(</a:t>
            </a: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Površina</a:t>
            </a:r>
            <a:r>
              <a:rPr lang="en-US" sz="1600" dirty="0">
                <a:solidFill>
                  <a:schemeClr val="lt1"/>
                </a:solidFill>
                <a:latin typeface="Arial"/>
                <a:ea typeface="Arial"/>
                <a:cs typeface="Arial"/>
                <a:sym typeface="Arial"/>
              </a:rPr>
              <a:t> je %f a </a:t>
            </a:r>
            <a:r>
              <a:rPr lang="en-US" sz="1600" dirty="0" err="1">
                <a:solidFill>
                  <a:schemeClr val="lt1"/>
                </a:solidFill>
                <a:latin typeface="Arial"/>
                <a:ea typeface="Arial"/>
                <a:cs typeface="Arial"/>
                <a:sym typeface="Arial"/>
              </a:rPr>
              <a:t>obim</a:t>
            </a:r>
            <a:r>
              <a:rPr lang="en-US" sz="1600" dirty="0">
                <a:solidFill>
                  <a:schemeClr val="lt1"/>
                </a:solidFill>
                <a:latin typeface="Arial"/>
                <a:ea typeface="Arial"/>
                <a:cs typeface="Arial"/>
                <a:sym typeface="Arial"/>
              </a:rPr>
              <a:t> %f"%(</a:t>
            </a:r>
            <a:r>
              <a:rPr lang="en-US" sz="1600" dirty="0" err="1">
                <a:solidFill>
                  <a:schemeClr val="lt1"/>
                </a:solidFill>
                <a:latin typeface="Arial"/>
                <a:ea typeface="Arial"/>
                <a:cs typeface="Arial"/>
                <a:sym typeface="Arial"/>
              </a:rPr>
              <a:t>p,o</a:t>
            </a:r>
            <a:r>
              <a:rPr lang="en-US" sz="1600" dirty="0">
                <a:solidFill>
                  <a:schemeClr val="lt1"/>
                </a:solidFill>
                <a:latin typeface="Arial"/>
                <a:ea typeface="Arial"/>
                <a:cs typeface="Arial"/>
                <a:sym typeface="Arial"/>
              </a:rPr>
              <a:t>)</a:t>
            </a:r>
            <a:r>
              <a:rPr lang="sr-Latn-RS" sz="1600" dirty="0">
                <a:solidFill>
                  <a:schemeClr val="lt1"/>
                </a:solidFill>
              </a:rPr>
              <a:t>)</a:t>
            </a:r>
            <a:endParaRPr dirty="0"/>
          </a:p>
        </p:txBody>
      </p:sp>
    </p:spTree>
    <p:extLst>
      <p:ext uri="{BB962C8B-B14F-4D97-AF65-F5344CB8AC3E}">
        <p14:creationId xmlns:p14="http://schemas.microsoft.com/office/powerpoint/2010/main" val="401164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84138" y="-24"/>
            <a:ext cx="7920037" cy="720000"/>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pic>
        <p:nvPicPr>
          <p:cNvPr id="201" name="Google Shape;201;p9"/>
          <p:cNvPicPr preferRelativeResize="0">
            <a:picLocks noGrp="1"/>
          </p:cNvPicPr>
          <p:nvPr>
            <p:ph type="body" idx="1"/>
          </p:nvPr>
        </p:nvPicPr>
        <p:blipFill rotWithShape="1">
          <a:blip r:embed="rId3">
            <a:alphaModFix/>
          </a:blip>
          <a:srcRect/>
          <a:stretch/>
        </p:blipFill>
        <p:spPr>
          <a:xfrm>
            <a:off x="2309018" y="1600200"/>
            <a:ext cx="4525963" cy="452596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Lokalne</a:t>
            </a:r>
            <a:r>
              <a:rPr lang="en-US" dirty="0"/>
              <a:t> </a:t>
            </a:r>
            <a:r>
              <a:rPr lang="en-US" dirty="0" err="1"/>
              <a:t>i</a:t>
            </a:r>
            <a:r>
              <a:rPr lang="en-US" dirty="0"/>
              <a:t> </a:t>
            </a:r>
            <a:r>
              <a:rPr lang="en-US" dirty="0" err="1"/>
              <a:t>globalne</a:t>
            </a:r>
            <a:r>
              <a:rPr lang="en-US" dirty="0"/>
              <a:t> </a:t>
            </a:r>
            <a:r>
              <a:rPr lang="en-US" dirty="0" err="1"/>
              <a:t>promenljive</a:t>
            </a:r>
            <a:endParaRPr lang="en-US" dirty="0"/>
          </a:p>
        </p:txBody>
      </p:sp>
      <p:sp>
        <p:nvSpPr>
          <p:cNvPr id="189" name="Google Shape;189;p7"/>
          <p:cNvSpPr txBox="1">
            <a:spLocks noGrp="1"/>
          </p:cNvSpPr>
          <p:nvPr>
            <p:ph type="body" idx="1"/>
          </p:nvPr>
        </p:nvSpPr>
        <p:spPr>
          <a:xfrm>
            <a:off x="251520" y="1124744"/>
            <a:ext cx="8784976" cy="4896544"/>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Svaki</a:t>
            </a:r>
            <a:r>
              <a:rPr lang="en-US" sz="2400" dirty="0"/>
              <a:t> </a:t>
            </a:r>
            <a:r>
              <a:rPr lang="en-US" sz="2400" dirty="0" err="1"/>
              <a:t>poziv</a:t>
            </a:r>
            <a:r>
              <a:rPr lang="en-US" sz="2400" dirty="0"/>
              <a:t> </a:t>
            </a:r>
            <a:r>
              <a:rPr lang="en-US" sz="2400" dirty="0" err="1"/>
              <a:t>funkcije</a:t>
            </a:r>
            <a:r>
              <a:rPr lang="en-US" sz="2400" dirty="0"/>
              <a:t> </a:t>
            </a:r>
            <a:r>
              <a:rPr lang="en-US" sz="2400" dirty="0" err="1"/>
              <a:t>pravi</a:t>
            </a:r>
            <a:r>
              <a:rPr lang="en-US" sz="2400" dirty="0"/>
              <a:t> </a:t>
            </a:r>
            <a:r>
              <a:rPr lang="en-US" sz="2400" dirty="0" err="1"/>
              <a:t>novi</a:t>
            </a:r>
            <a:r>
              <a:rPr lang="en-US" sz="2400" dirty="0"/>
              <a:t> </a:t>
            </a:r>
            <a:r>
              <a:rPr lang="en-US" sz="2400" dirty="0" err="1"/>
              <a:t>lokalni</a:t>
            </a:r>
            <a:r>
              <a:rPr lang="en-US" sz="2400" dirty="0"/>
              <a:t> namespace </a:t>
            </a:r>
            <a:endParaRPr dirty="0"/>
          </a:p>
          <a:p>
            <a:pPr marL="342900" lvl="0" indent="-342900" algn="l" rtl="0">
              <a:spcBef>
                <a:spcPts val="480"/>
              </a:spcBef>
              <a:spcAft>
                <a:spcPts val="0"/>
              </a:spcAft>
              <a:buSzPts val="1920"/>
              <a:buChar char="●"/>
            </a:pPr>
            <a:r>
              <a:rPr lang="en-US" sz="2400" dirty="0"/>
              <a:t>Interpreter </a:t>
            </a:r>
            <a:r>
              <a:rPr lang="en-US" sz="2400" dirty="0" err="1"/>
              <a:t>promjenljivu</a:t>
            </a:r>
            <a:r>
              <a:rPr lang="en-US" sz="2400" dirty="0"/>
              <a:t> po </a:t>
            </a:r>
            <a:r>
              <a:rPr lang="en-US" sz="2400" dirty="0" err="1"/>
              <a:t>imenu</a:t>
            </a:r>
            <a:r>
              <a:rPr lang="en-US" sz="2400" dirty="0"/>
              <a:t> </a:t>
            </a:r>
            <a:r>
              <a:rPr lang="en-US" sz="2400" dirty="0" err="1"/>
              <a:t>traži</a:t>
            </a:r>
            <a:r>
              <a:rPr lang="en-US" sz="2400" dirty="0"/>
              <a:t> </a:t>
            </a:r>
            <a:r>
              <a:rPr lang="en-US" sz="2400" dirty="0" err="1"/>
              <a:t>prvo</a:t>
            </a:r>
            <a:r>
              <a:rPr lang="en-US" sz="2400" dirty="0"/>
              <a:t> u </a:t>
            </a:r>
            <a:r>
              <a:rPr lang="en-US" sz="2400" dirty="0" err="1"/>
              <a:t>lokalnom</a:t>
            </a:r>
            <a:r>
              <a:rPr lang="en-US" sz="2400" dirty="0"/>
              <a:t> namespace-u pa </a:t>
            </a:r>
            <a:r>
              <a:rPr lang="en-US" sz="2400" dirty="0" err="1"/>
              <a:t>zatim</a:t>
            </a:r>
            <a:r>
              <a:rPr lang="en-US" sz="2400" dirty="0"/>
              <a:t> u </a:t>
            </a:r>
            <a:r>
              <a:rPr lang="en-US" sz="2400" dirty="0" err="1"/>
              <a:t>globalnom</a:t>
            </a:r>
            <a:endParaRPr sz="2400" dirty="0"/>
          </a:p>
          <a:p>
            <a:pPr marL="342900" lvl="0" indent="-342900" algn="l" rtl="0">
              <a:spcBef>
                <a:spcPts val="480"/>
              </a:spcBef>
              <a:spcAft>
                <a:spcPts val="0"/>
              </a:spcAft>
              <a:buSzPts val="1920"/>
              <a:buChar char="●"/>
            </a:pPr>
            <a:r>
              <a:rPr lang="en-US" sz="2400" dirty="0" err="1"/>
              <a:t>Primjer</a:t>
            </a:r>
            <a:r>
              <a:rPr lang="en-US" sz="2400" dirty="0"/>
              <a:t>:</a:t>
            </a:r>
            <a:endParaRPr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Promjenljiva</a:t>
            </a:r>
            <a:r>
              <a:rPr lang="en-US" sz="2400" dirty="0"/>
              <a:t> se </a:t>
            </a:r>
            <a:r>
              <a:rPr lang="en-US" sz="2400" dirty="0" err="1"/>
              <a:t>eksplicitno</a:t>
            </a:r>
            <a:r>
              <a:rPr lang="en-US" sz="2400" dirty="0"/>
              <a:t> </a:t>
            </a:r>
            <a:r>
              <a:rPr lang="en-US" sz="2400" dirty="0" err="1"/>
              <a:t>proglasi</a:t>
            </a:r>
            <a:r>
              <a:rPr lang="en-US" sz="2400" dirty="0"/>
              <a:t> </a:t>
            </a:r>
            <a:r>
              <a:rPr lang="en-US" sz="2400" dirty="0" err="1"/>
              <a:t>globalnom</a:t>
            </a:r>
            <a:r>
              <a:rPr lang="en-US" sz="2400" dirty="0"/>
              <a:t> </a:t>
            </a:r>
            <a:r>
              <a:rPr lang="en-US" sz="2400" dirty="0" err="1"/>
              <a:t>pomoću</a:t>
            </a:r>
            <a:r>
              <a:rPr lang="en-US" sz="2400" dirty="0"/>
              <a:t> </a:t>
            </a:r>
            <a:r>
              <a:rPr lang="en-US" sz="2400" i="1" dirty="0"/>
              <a:t>global</a:t>
            </a:r>
            <a:r>
              <a:rPr lang="en-US" sz="2400" dirty="0"/>
              <a:t>.</a:t>
            </a:r>
            <a:endParaRPr sz="2400" dirty="0"/>
          </a:p>
        </p:txBody>
      </p:sp>
      <p:sp>
        <p:nvSpPr>
          <p:cNvPr id="190" name="Google Shape;190;p7"/>
          <p:cNvSpPr txBox="1"/>
          <p:nvPr/>
        </p:nvSpPr>
        <p:spPr>
          <a:xfrm>
            <a:off x="981760" y="2859916"/>
            <a:ext cx="6480720" cy="132343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a = 4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def test():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 = 10 # </a:t>
            </a:r>
            <a:r>
              <a:rPr lang="en-US" sz="1600" dirty="0" err="1">
                <a:solidFill>
                  <a:schemeClr val="lt1"/>
                </a:solidFill>
                <a:latin typeface="Arial"/>
                <a:ea typeface="Arial"/>
                <a:cs typeface="Arial"/>
                <a:sym typeface="Arial"/>
              </a:rPr>
              <a:t>osim</a:t>
            </a:r>
            <a:r>
              <a:rPr lang="en-US" sz="1600" dirty="0">
                <a:solidFill>
                  <a:schemeClr val="lt1"/>
                </a:solidFill>
                <a:latin typeface="Arial"/>
                <a:ea typeface="Arial"/>
                <a:cs typeface="Arial"/>
                <a:sym typeface="Arial"/>
              </a:rPr>
              <a:t> toga </a:t>
            </a:r>
            <a:r>
              <a:rPr lang="en-US" sz="1600" dirty="0" err="1">
                <a:solidFill>
                  <a:schemeClr val="lt1"/>
                </a:solidFill>
                <a:latin typeface="Arial"/>
                <a:ea typeface="Arial"/>
                <a:cs typeface="Arial"/>
                <a:sym typeface="Arial"/>
              </a:rPr>
              <a:t>sto</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nema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smisla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takodje</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i</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zbunjuje</a:t>
            </a:r>
            <a:r>
              <a:rPr lang="en-US" sz="1600" dirty="0">
                <a:solidFill>
                  <a:schemeClr val="lt1"/>
                </a:solidFill>
                <a:latin typeface="Arial"/>
                <a:ea typeface="Arial"/>
                <a:cs typeface="Arial"/>
                <a:sym typeface="Arial"/>
              </a:rPr>
              <a:t> </a:t>
            </a:r>
            <a:endParaRPr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test()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print(a)</a:t>
            </a:r>
            <a:endParaRPr dirty="0"/>
          </a:p>
        </p:txBody>
      </p:sp>
      <p:sp>
        <p:nvSpPr>
          <p:cNvPr id="191" name="Google Shape;191;p7"/>
          <p:cNvSpPr txBox="1"/>
          <p:nvPr/>
        </p:nvSpPr>
        <p:spPr>
          <a:xfrm>
            <a:off x="1800275" y="4752444"/>
            <a:ext cx="5662205" cy="1538842"/>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a = 4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def test():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global a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 = 10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test()</a:t>
            </a:r>
            <a:endParaRPr lang="sr-Latn-RS" dirty="0"/>
          </a:p>
          <a:p>
            <a:pPr marL="0" marR="0" lvl="0" indent="0" algn="l" rtl="0">
              <a:spcBef>
                <a:spcPts val="0"/>
              </a:spcBef>
              <a:spcAft>
                <a:spcPts val="0"/>
              </a:spcAft>
              <a:buNone/>
            </a:pPr>
            <a:r>
              <a:rPr lang="sr-Latn-RS" sz="1400" dirty="0">
                <a:solidFill>
                  <a:schemeClr val="lt1"/>
                </a:solidFill>
                <a:latin typeface="Arial"/>
                <a:ea typeface="Arial"/>
                <a:cs typeface="Arial"/>
                <a:sym typeface="Arial"/>
              </a:rPr>
              <a:t>print(a)</a:t>
            </a:r>
            <a:endParaRPr lang="sr-Latn-RS" dirty="0"/>
          </a:p>
        </p:txBody>
      </p:sp>
    </p:spTree>
    <p:extLst>
      <p:ext uri="{BB962C8B-B14F-4D97-AF65-F5344CB8AC3E}">
        <p14:creationId xmlns:p14="http://schemas.microsoft.com/office/powerpoint/2010/main" val="2238289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r>
              <a:rPr lang="sr-Latn-RS" dirty="0"/>
              <a:t>F</a:t>
            </a:r>
            <a:r>
              <a:rPr lang="en-US" dirty="0" err="1"/>
              <a:t>unkcije</a:t>
            </a:r>
            <a:r>
              <a:rPr lang="en-US" dirty="0"/>
              <a:t> </a:t>
            </a:r>
            <a:r>
              <a:rPr lang="en-US" dirty="0" err="1"/>
              <a:t>kao</a:t>
            </a:r>
            <a:r>
              <a:rPr lang="en-US" dirty="0"/>
              <a:t> </a:t>
            </a:r>
            <a:r>
              <a:rPr lang="en-US" dirty="0" err="1"/>
              <a:t>objekti</a:t>
            </a:r>
            <a:endParaRPr dirty="0"/>
          </a:p>
        </p:txBody>
      </p:sp>
      <p:sp>
        <p:nvSpPr>
          <p:cNvPr id="197" name="Google Shape;197;p8"/>
          <p:cNvSpPr txBox="1">
            <a:spLocks noGrp="1"/>
          </p:cNvSpPr>
          <p:nvPr>
            <p:ph type="body" idx="1"/>
          </p:nvPr>
        </p:nvSpPr>
        <p:spPr>
          <a:xfrm>
            <a:off x="251520" y="1268760"/>
            <a:ext cx="8784976" cy="4752528"/>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Funkcije</a:t>
            </a:r>
            <a:r>
              <a:rPr lang="en-US" sz="2400" dirty="0"/>
              <a:t> </a:t>
            </a:r>
            <a:r>
              <a:rPr lang="en-US" sz="2400" dirty="0" err="1"/>
              <a:t>su</a:t>
            </a:r>
            <a:r>
              <a:rPr lang="en-US" sz="2400" dirty="0"/>
              <a:t> "first class" </a:t>
            </a:r>
            <a:r>
              <a:rPr lang="en-US" sz="2400" dirty="0" err="1"/>
              <a:t>objekti</a:t>
            </a:r>
            <a:r>
              <a:rPr lang="en-US" sz="2400" dirty="0"/>
              <a:t> u </a:t>
            </a:r>
            <a:r>
              <a:rPr lang="en-US" sz="2400" dirty="0" err="1"/>
              <a:t>Pythonu</a:t>
            </a:r>
            <a:endParaRPr sz="2400" dirty="0"/>
          </a:p>
          <a:p>
            <a:pPr marL="342900" lvl="0" indent="-342900" algn="l" rtl="0">
              <a:spcBef>
                <a:spcPts val="480"/>
              </a:spcBef>
              <a:spcAft>
                <a:spcPts val="0"/>
              </a:spcAft>
              <a:buSzPts val="1920"/>
              <a:buChar char="●"/>
            </a:pPr>
            <a:r>
              <a:rPr lang="en-US" sz="2400" dirty="0" err="1"/>
              <a:t>Mogu</a:t>
            </a:r>
            <a:r>
              <a:rPr lang="en-US" sz="2400" dirty="0"/>
              <a:t> </a:t>
            </a:r>
            <a:r>
              <a:rPr lang="en-US" sz="2400" dirty="0" err="1"/>
              <a:t>biti</a:t>
            </a:r>
            <a:r>
              <a:rPr lang="en-US" sz="2400" dirty="0"/>
              <a:t> </a:t>
            </a:r>
            <a:r>
              <a:rPr lang="en-US" sz="2400" dirty="0" err="1"/>
              <a:t>proslije</a:t>
            </a:r>
            <a:r>
              <a:rPr lang="sr-Latn-RS" sz="2400" dirty="0"/>
              <a:t>đ</a:t>
            </a:r>
            <a:r>
              <a:rPr lang="en-US" sz="2400" dirty="0" err="1"/>
              <a:t>ene</a:t>
            </a:r>
            <a:r>
              <a:rPr lang="en-US" sz="2400" dirty="0"/>
              <a:t> </a:t>
            </a:r>
            <a:r>
              <a:rPr lang="en-US" sz="2400" dirty="0" err="1"/>
              <a:t>kao</a:t>
            </a:r>
            <a:r>
              <a:rPr lang="en-US" sz="2400" dirty="0"/>
              <a:t> </a:t>
            </a:r>
            <a:r>
              <a:rPr lang="en-US" sz="2400" dirty="0" err="1"/>
              <a:t>parametri</a:t>
            </a:r>
            <a:r>
              <a:rPr lang="en-US" sz="2400" dirty="0"/>
              <a:t> </a:t>
            </a:r>
            <a:r>
              <a:rPr lang="en-US" sz="2400" dirty="0" err="1"/>
              <a:t>ili</a:t>
            </a:r>
            <a:r>
              <a:rPr lang="en-US" sz="2400" dirty="0"/>
              <a:t> </a:t>
            </a:r>
            <a:r>
              <a:rPr lang="en-US" sz="2400" dirty="0" err="1"/>
              <a:t>vraćene</a:t>
            </a:r>
            <a:r>
              <a:rPr lang="en-US" sz="2400" dirty="0"/>
              <a:t> </a:t>
            </a:r>
            <a:r>
              <a:rPr lang="en-US" sz="2400" dirty="0" err="1"/>
              <a:t>kao</a:t>
            </a:r>
            <a:r>
              <a:rPr lang="en-US" sz="2400" dirty="0"/>
              <a:t> </a:t>
            </a:r>
            <a:r>
              <a:rPr lang="en-US" sz="2400" dirty="0" err="1"/>
              <a:t>rezultat</a:t>
            </a:r>
            <a:endParaRPr sz="2400" dirty="0"/>
          </a:p>
          <a:p>
            <a:pPr marL="342900" lvl="0" indent="-342900" algn="l" rtl="0">
              <a:spcBef>
                <a:spcPts val="480"/>
              </a:spcBef>
              <a:spcAft>
                <a:spcPts val="0"/>
              </a:spcAft>
              <a:buSzPts val="1920"/>
              <a:buChar char="●"/>
            </a:pPr>
            <a:r>
              <a:rPr lang="en-US" sz="2400" dirty="0" err="1"/>
              <a:t>Funkcije</a:t>
            </a:r>
            <a:r>
              <a:rPr lang="en-US" sz="2400" dirty="0"/>
              <a:t> </a:t>
            </a:r>
            <a:r>
              <a:rPr lang="en-US" sz="2400" dirty="0" err="1"/>
              <a:t>mogu</a:t>
            </a:r>
            <a:r>
              <a:rPr lang="en-US" sz="2400" dirty="0"/>
              <a:t> </a:t>
            </a:r>
            <a:r>
              <a:rPr lang="en-US" sz="2400" dirty="0" err="1"/>
              <a:t>biti</a:t>
            </a:r>
            <a:r>
              <a:rPr lang="en-US" sz="2400" dirty="0"/>
              <a:t> </a:t>
            </a:r>
            <a:r>
              <a:rPr lang="en-US" sz="2400" dirty="0" err="1"/>
              <a:t>definisane</a:t>
            </a:r>
            <a:r>
              <a:rPr lang="en-US" sz="2400" dirty="0"/>
              <a:t> </a:t>
            </a:r>
            <a:r>
              <a:rPr lang="en-US" sz="2400" dirty="0" err="1"/>
              <a:t>unutar</a:t>
            </a:r>
            <a:r>
              <a:rPr lang="en-US" sz="2400" dirty="0"/>
              <a:t> </a:t>
            </a:r>
            <a:r>
              <a:rPr lang="en-US" sz="2400" dirty="0" err="1"/>
              <a:t>drugih</a:t>
            </a:r>
            <a:r>
              <a:rPr lang="en-US" sz="2400" dirty="0"/>
              <a:t> </a:t>
            </a:r>
            <a:r>
              <a:rPr lang="en-US" sz="2400" dirty="0" err="1"/>
              <a:t>funkcija</a:t>
            </a: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Ovako</a:t>
            </a:r>
            <a:r>
              <a:rPr lang="en-US" sz="2400" dirty="0"/>
              <a:t> </a:t>
            </a:r>
            <a:r>
              <a:rPr lang="en-US" sz="2400" dirty="0" err="1"/>
              <a:t>definisane</a:t>
            </a:r>
            <a:r>
              <a:rPr lang="en-US" sz="2400" dirty="0"/>
              <a:t> </a:t>
            </a:r>
            <a:r>
              <a:rPr lang="en-US" sz="2400" dirty="0" err="1"/>
              <a:t>funkcije</a:t>
            </a:r>
            <a:r>
              <a:rPr lang="en-US" sz="2400" dirty="0"/>
              <a:t> se </a:t>
            </a:r>
            <a:r>
              <a:rPr lang="en-US" sz="2400" dirty="0" err="1"/>
              <a:t>nazivaju</a:t>
            </a:r>
            <a:r>
              <a:rPr lang="en-US" sz="2400" dirty="0"/>
              <a:t> </a:t>
            </a:r>
            <a:r>
              <a:rPr lang="en-US" sz="2400" i="1" dirty="0"/>
              <a:t>closure</a:t>
            </a:r>
            <a:r>
              <a:rPr lang="en-US" sz="2400" dirty="0"/>
              <a:t> </a:t>
            </a:r>
            <a:r>
              <a:rPr lang="en-US" sz="2400" dirty="0" err="1"/>
              <a:t>i</a:t>
            </a:r>
            <a:r>
              <a:rPr lang="en-US" sz="2400" dirty="0"/>
              <a:t> </a:t>
            </a:r>
            <a:r>
              <a:rPr lang="en-US" sz="2400" dirty="0" err="1"/>
              <a:t>obično</a:t>
            </a:r>
            <a:r>
              <a:rPr lang="en-US" sz="2400" dirty="0"/>
              <a:t> se </a:t>
            </a:r>
            <a:r>
              <a:rPr lang="en-US" sz="2400" dirty="0" err="1"/>
              <a:t>koriste</a:t>
            </a:r>
            <a:r>
              <a:rPr lang="en-US" sz="2400" dirty="0"/>
              <a:t> za:</a:t>
            </a:r>
            <a:endParaRPr dirty="0"/>
          </a:p>
          <a:p>
            <a:pPr marL="742950" lvl="1" indent="-285750" algn="l" rtl="0">
              <a:spcBef>
                <a:spcPts val="480"/>
              </a:spcBef>
              <a:spcAft>
                <a:spcPts val="0"/>
              </a:spcAft>
              <a:buSzPts val="1920"/>
              <a:buChar char="●"/>
            </a:pPr>
            <a:r>
              <a:rPr lang="en-US" sz="2400" dirty="0"/>
              <a:t>um</a:t>
            </a:r>
            <a:r>
              <a:rPr lang="sr-Latn-RS" sz="2400" dirty="0"/>
              <a:t>j</a:t>
            </a:r>
            <a:r>
              <a:rPr lang="en-US" sz="2400" dirty="0" err="1"/>
              <a:t>esto</a:t>
            </a:r>
            <a:r>
              <a:rPr lang="en-US" sz="2400" dirty="0"/>
              <a:t> </a:t>
            </a:r>
            <a:r>
              <a:rPr lang="en-US" sz="2400" dirty="0" err="1"/>
              <a:t>hardkodiranih</a:t>
            </a:r>
            <a:r>
              <a:rPr lang="en-US" sz="2400" dirty="0"/>
              <a:t> </a:t>
            </a:r>
            <a:r>
              <a:rPr lang="en-US" sz="2400" dirty="0" err="1"/>
              <a:t>konstanti</a:t>
            </a:r>
            <a:endParaRPr sz="2400" dirty="0"/>
          </a:p>
          <a:p>
            <a:pPr marL="742950" lvl="1" indent="-285750" algn="l" rtl="0">
              <a:spcBef>
                <a:spcPts val="480"/>
              </a:spcBef>
              <a:spcAft>
                <a:spcPts val="0"/>
              </a:spcAft>
              <a:buSzPts val="1920"/>
              <a:buChar char="●"/>
            </a:pPr>
            <a:r>
              <a:rPr lang="en-US" sz="2400" dirty="0"/>
              <a:t>um</a:t>
            </a:r>
            <a:r>
              <a:rPr lang="sr-Latn-RS" sz="2400" dirty="0"/>
              <a:t>j</a:t>
            </a:r>
            <a:r>
              <a:rPr lang="en-US" sz="2400" dirty="0" err="1"/>
              <a:t>esto</a:t>
            </a:r>
            <a:r>
              <a:rPr lang="en-US" sz="2400" dirty="0"/>
              <a:t> </a:t>
            </a:r>
            <a:r>
              <a:rPr lang="en-US" sz="2400" dirty="0" err="1"/>
              <a:t>globalnih</a:t>
            </a:r>
            <a:r>
              <a:rPr lang="en-US" sz="2400" dirty="0"/>
              <a:t> prom</a:t>
            </a:r>
            <a:r>
              <a:rPr lang="sr-Latn-RS" sz="2400" dirty="0"/>
              <a:t>j</a:t>
            </a:r>
            <a:r>
              <a:rPr lang="en-US" sz="2400" dirty="0" err="1"/>
              <a:t>enljivih</a:t>
            </a:r>
            <a:endParaRPr sz="2400" dirty="0"/>
          </a:p>
        </p:txBody>
      </p:sp>
      <p:sp>
        <p:nvSpPr>
          <p:cNvPr id="198" name="Google Shape;198;p8"/>
          <p:cNvSpPr txBox="1"/>
          <p:nvPr/>
        </p:nvSpPr>
        <p:spPr>
          <a:xfrm>
            <a:off x="941120" y="2644170"/>
            <a:ext cx="5760640"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def </a:t>
            </a:r>
            <a:r>
              <a:rPr lang="en-US" sz="1600" dirty="0" err="1">
                <a:solidFill>
                  <a:schemeClr val="lt1"/>
                </a:solidFill>
                <a:latin typeface="Arial"/>
                <a:ea typeface="Arial"/>
                <a:cs typeface="Arial"/>
                <a:sym typeface="Arial"/>
              </a:rPr>
              <a:t>makeInc</a:t>
            </a:r>
            <a:r>
              <a:rPr lang="en-US" sz="1600" dirty="0">
                <a:solidFill>
                  <a:schemeClr val="lt1"/>
                </a:solidFill>
                <a:latin typeface="Arial"/>
                <a:ea typeface="Arial"/>
                <a:cs typeface="Arial"/>
                <a:sym typeface="Arial"/>
              </a:rPr>
              <a:t>(x):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a:t>
            </a:r>
            <a:r>
              <a:rPr lang="en-US" sz="1600" dirty="0" err="1">
                <a:solidFill>
                  <a:schemeClr val="lt1"/>
                </a:solidFill>
                <a:latin typeface="Arial"/>
                <a:ea typeface="Arial"/>
                <a:cs typeface="Arial"/>
                <a:sym typeface="Arial"/>
              </a:rPr>
              <a:t>inc</a:t>
            </a:r>
            <a:r>
              <a:rPr lang="en-US" sz="1600" dirty="0">
                <a:solidFill>
                  <a:schemeClr val="lt1"/>
                </a:solidFill>
                <a:latin typeface="Arial"/>
                <a:ea typeface="Arial"/>
                <a:cs typeface="Arial"/>
                <a:sym typeface="Arial"/>
              </a:rPr>
              <a:t>(y):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a:t>
            </a:r>
            <a:r>
              <a:rPr lang="en-US" sz="1600" dirty="0" err="1">
                <a:solidFill>
                  <a:schemeClr val="lt1"/>
                </a:solidFill>
                <a:latin typeface="Arial"/>
                <a:ea typeface="Arial"/>
                <a:cs typeface="Arial"/>
                <a:sym typeface="Arial"/>
              </a:rPr>
              <a:t>x+y</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a:t>
            </a:r>
            <a:r>
              <a:rPr lang="en-US" sz="1600" dirty="0" err="1">
                <a:solidFill>
                  <a:schemeClr val="lt1"/>
                </a:solidFill>
                <a:latin typeface="Arial"/>
                <a:ea typeface="Arial"/>
                <a:cs typeface="Arial"/>
                <a:sym typeface="Arial"/>
              </a:rPr>
              <a:t>inc</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inc10 = </a:t>
            </a:r>
            <a:r>
              <a:rPr lang="en-US" sz="1600" dirty="0" err="1">
                <a:solidFill>
                  <a:schemeClr val="lt1"/>
                </a:solidFill>
                <a:latin typeface="Arial"/>
                <a:ea typeface="Arial"/>
                <a:cs typeface="Arial"/>
                <a:sym typeface="Arial"/>
              </a:rPr>
              <a:t>makeInc</a:t>
            </a:r>
            <a:r>
              <a:rPr lang="en-US" sz="1600" dirty="0">
                <a:solidFill>
                  <a:schemeClr val="lt1"/>
                </a:solidFill>
                <a:latin typeface="Arial"/>
                <a:ea typeface="Arial"/>
                <a:cs typeface="Arial"/>
                <a:sym typeface="Arial"/>
              </a:rPr>
              <a:t>(10)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print</a:t>
            </a:r>
            <a:r>
              <a:rPr lang="sr-Latn-RS" sz="1600" dirty="0">
                <a:solidFill>
                  <a:schemeClr val="lt1"/>
                </a:solidFill>
                <a:latin typeface="Arial"/>
                <a:ea typeface="Arial"/>
                <a:cs typeface="Arial"/>
                <a:sym typeface="Arial"/>
              </a:rPr>
              <a:t>( </a:t>
            </a:r>
            <a:r>
              <a:rPr lang="en-US" sz="1600" dirty="0">
                <a:solidFill>
                  <a:schemeClr val="lt1"/>
                </a:solidFill>
                <a:latin typeface="Arial"/>
                <a:ea typeface="Arial"/>
                <a:cs typeface="Arial"/>
                <a:sym typeface="Arial"/>
              </a:rPr>
              <a:t>inc10(1)</a:t>
            </a:r>
            <a:r>
              <a:rPr lang="sr-Latn-RS" sz="1600" dirty="0">
                <a:solidFill>
                  <a:schemeClr val="lt1"/>
                </a:solidFill>
                <a:latin typeface="Arial"/>
                <a:ea typeface="Arial"/>
                <a:cs typeface="Arial"/>
                <a:sym typeface="Arial"/>
              </a:rPr>
              <a:t> </a:t>
            </a:r>
            <a:r>
              <a:rPr lang="sr-Latn-RS" sz="1600" dirty="0">
                <a:solidFill>
                  <a:schemeClr val="lt1"/>
                </a:solidFill>
              </a:rPr>
              <a:t>)</a:t>
            </a:r>
            <a:endParaRPr dirty="0"/>
          </a:p>
        </p:txBody>
      </p:sp>
    </p:spTree>
    <p:extLst>
      <p:ext uri="{BB962C8B-B14F-4D97-AF65-F5344CB8AC3E}">
        <p14:creationId xmlns:p14="http://schemas.microsoft.com/office/powerpoint/2010/main" val="6265781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Dekoratori</a:t>
            </a:r>
            <a:endParaRPr lang="en-US" dirty="0"/>
          </a:p>
        </p:txBody>
      </p:sp>
      <p:sp>
        <p:nvSpPr>
          <p:cNvPr id="204" name="Google Shape;204;p9"/>
          <p:cNvSpPr txBox="1">
            <a:spLocks noGrp="1"/>
          </p:cNvSpPr>
          <p:nvPr>
            <p:ph type="body" idx="1"/>
          </p:nvPr>
        </p:nvSpPr>
        <p:spPr>
          <a:xfrm>
            <a:off x="251520" y="1124744"/>
            <a:ext cx="8784976" cy="4896544"/>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sr-Latn-RS" sz="2400" dirty="0"/>
              <a:t>Slično </a:t>
            </a:r>
            <a:r>
              <a:rPr lang="sr-Latn-RS" sz="2400" i="1" dirty="0"/>
              <a:t>closure-</a:t>
            </a:r>
            <a:r>
              <a:rPr lang="sr-Latn-RS" sz="2400" dirty="0"/>
              <a:t>u. Isto se definiše</a:t>
            </a:r>
            <a:r>
              <a:rPr lang="sr-Cyrl-RS" sz="2400" dirty="0"/>
              <a:t>, </a:t>
            </a:r>
            <a:r>
              <a:rPr lang="sr-Latn-RS" sz="2400" dirty="0"/>
              <a:t>sa razlikom da se dekoratoru prosljeđuje funkcija, koja se onda poziva u drugoj funkciji koja se pravi u dekoratoru</a:t>
            </a:r>
          </a:p>
          <a:p>
            <a:pPr marL="342900" lvl="0" indent="-342900" algn="l" rtl="0">
              <a:spcBef>
                <a:spcPts val="480"/>
              </a:spcBef>
              <a:spcAft>
                <a:spcPts val="0"/>
              </a:spcAft>
              <a:buSzPts val="1920"/>
              <a:buChar char="●"/>
            </a:pPr>
            <a:r>
              <a:rPr lang="en-US" sz="2400" dirty="0" err="1"/>
              <a:t>Funkcija</a:t>
            </a:r>
            <a:r>
              <a:rPr lang="en-US" sz="2400" dirty="0"/>
              <a:t> </a:t>
            </a:r>
            <a:r>
              <a:rPr lang="en-US" sz="2400" dirty="0" err="1"/>
              <a:t>koja</a:t>
            </a:r>
            <a:r>
              <a:rPr lang="en-US" sz="2400" dirty="0"/>
              <a:t> "</a:t>
            </a:r>
            <a:r>
              <a:rPr lang="en-US" sz="2400" dirty="0" err="1"/>
              <a:t>obuhvata</a:t>
            </a:r>
            <a:r>
              <a:rPr lang="en-US" sz="2400" dirty="0"/>
              <a:t>" </a:t>
            </a:r>
            <a:r>
              <a:rPr lang="en-US" sz="2400" dirty="0" err="1"/>
              <a:t>drugu</a:t>
            </a:r>
            <a:r>
              <a:rPr lang="en-US" sz="2400" dirty="0"/>
              <a:t> </a:t>
            </a:r>
            <a:r>
              <a:rPr lang="en-US" sz="2400" dirty="0" err="1"/>
              <a:t>funkciju</a:t>
            </a:r>
            <a:endParaRPr sz="2400" dirty="0"/>
          </a:p>
          <a:p>
            <a:pPr marL="342900" lvl="0" indent="-342900" algn="l" rtl="0">
              <a:spcBef>
                <a:spcPts val="480"/>
              </a:spcBef>
              <a:spcAft>
                <a:spcPts val="0"/>
              </a:spcAft>
              <a:buSzPts val="1920"/>
              <a:buChar char="●"/>
            </a:pPr>
            <a:r>
              <a:rPr lang="sr-Latn-RS" sz="2400" dirty="0"/>
              <a:t>Funkcije koje se obuhvataju, p</a:t>
            </a:r>
            <a:r>
              <a:rPr lang="en-US" sz="2400" dirty="0" err="1"/>
              <a:t>očinju</a:t>
            </a:r>
            <a:r>
              <a:rPr lang="en-US" sz="2400" dirty="0"/>
              <a:t> </a:t>
            </a:r>
            <a:r>
              <a:rPr lang="en-US" sz="2400" dirty="0" err="1"/>
              <a:t>sa</a:t>
            </a:r>
            <a:r>
              <a:rPr lang="en-US" sz="2400" dirty="0"/>
              <a:t> </a:t>
            </a:r>
            <a:r>
              <a:rPr lang="en-US" sz="2400" i="1" dirty="0"/>
              <a:t>@</a:t>
            </a:r>
            <a:endParaRPr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p:txBody>
      </p:sp>
      <p:sp>
        <p:nvSpPr>
          <p:cNvPr id="205" name="Google Shape;205;p9"/>
          <p:cNvSpPr txBox="1"/>
          <p:nvPr/>
        </p:nvSpPr>
        <p:spPr>
          <a:xfrm>
            <a:off x="1115616" y="3250952"/>
            <a:ext cx="6912768" cy="329316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def something(f):</a:t>
            </a:r>
          </a:p>
          <a:p>
            <a:pPr marL="0" marR="0" lvl="0" indent="0" algn="l" rtl="0">
              <a:spcBef>
                <a:spcPts val="0"/>
              </a:spcBef>
              <a:spcAft>
                <a:spcPts val="0"/>
              </a:spcAft>
              <a:buNone/>
            </a:pPr>
            <a:r>
              <a:rPr lang="en-US" sz="1600" dirty="0">
                <a:solidFill>
                  <a:schemeClr val="lt1"/>
                </a:solidFill>
                <a:latin typeface="Arial"/>
                <a:ea typeface="Arial"/>
                <a:cs typeface="Arial"/>
                <a:sym typeface="Arial"/>
              </a:rPr>
              <a:t>	def debug(*</a:t>
            </a:r>
            <a:r>
              <a:rPr lang="en-US" sz="1600" dirty="0" err="1">
                <a:solidFill>
                  <a:schemeClr val="lt1"/>
                </a:solidFill>
                <a:latin typeface="Arial"/>
                <a:ea typeface="Arial"/>
                <a:cs typeface="Arial"/>
                <a:sym typeface="Arial"/>
              </a:rPr>
              <a:t>args</a:t>
            </a: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kwargs</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a:t>
            </a:r>
            <a:r>
              <a:rPr lang="en-US" sz="1600" dirty="0" err="1">
                <a:solidFill>
                  <a:schemeClr val="lt1"/>
                </a:solidFill>
                <a:latin typeface="Arial"/>
                <a:ea typeface="Arial"/>
                <a:cs typeface="Arial"/>
                <a:sym typeface="Arial"/>
              </a:rPr>
              <a:t>Pozivam</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funkciju</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s"%f.__name</a:t>
            </a:r>
            <a:r>
              <a:rPr lang="en-US" sz="1600" dirty="0">
                <a:solidFill>
                  <a:schemeClr val="lt1"/>
                </a:solidFill>
                <a:latin typeface="Arial"/>
                <a:ea typeface="Arial"/>
                <a:cs typeface="Arial"/>
                <a:sym typeface="Arial"/>
              </a:rPr>
              <a:t>__)</a:t>
            </a:r>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f(*</a:t>
            </a:r>
            <a:r>
              <a:rPr lang="en-US" sz="1600" dirty="0" err="1">
                <a:solidFill>
                  <a:schemeClr val="lt1"/>
                </a:solidFill>
                <a:latin typeface="Arial"/>
                <a:ea typeface="Arial"/>
                <a:cs typeface="Arial"/>
                <a:sym typeface="Arial"/>
              </a:rPr>
              <a:t>args</a:t>
            </a: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kwargs</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return debug</a:t>
            </a:r>
          </a:p>
          <a:p>
            <a:pPr marL="0" marR="0" lvl="0" indent="0" algn="l" rtl="0">
              <a:spcBef>
                <a:spcPts val="0"/>
              </a:spcBef>
              <a:spcAft>
                <a:spcPts val="0"/>
              </a:spcAft>
              <a:buNone/>
            </a:pP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@something</a:t>
            </a:r>
          </a:p>
          <a:p>
            <a:pPr marL="0" marR="0" lvl="0" indent="0" algn="l" rtl="0">
              <a:spcBef>
                <a:spcPts val="0"/>
              </a:spcBef>
              <a:spcAft>
                <a:spcPts val="0"/>
              </a:spcAft>
              <a:buNone/>
            </a:pPr>
            <a:r>
              <a:rPr lang="en-US" sz="1600" dirty="0">
                <a:solidFill>
                  <a:schemeClr val="lt1"/>
                </a:solidFill>
                <a:latin typeface="Arial"/>
                <a:ea typeface="Arial"/>
                <a:cs typeface="Arial"/>
                <a:sym typeface="Arial"/>
              </a:rPr>
              <a:t>def test():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print("test </a:t>
            </a:r>
            <a:r>
              <a:rPr lang="en-US" sz="1600" dirty="0" err="1">
                <a:solidFill>
                  <a:schemeClr val="lt1"/>
                </a:solidFill>
                <a:latin typeface="Arial"/>
                <a:ea typeface="Arial"/>
                <a:cs typeface="Arial"/>
                <a:sym typeface="Arial"/>
              </a:rPr>
              <a:t>funkcija</a:t>
            </a:r>
            <a:r>
              <a:rPr lang="en-US" sz="1600" dirty="0">
                <a:solidFill>
                  <a:schemeClr val="lt1"/>
                </a:solidFill>
                <a:latin typeface="Arial"/>
                <a:ea typeface="Arial"/>
                <a:cs typeface="Arial"/>
                <a:sym typeface="Arial"/>
              </a:rPr>
              <a:t>", 4)</a:t>
            </a:r>
          </a:p>
          <a:p>
            <a:pPr marL="0" marR="0" lvl="0" indent="0" algn="l" rtl="0">
              <a:spcBef>
                <a:spcPts val="0"/>
              </a:spcBef>
              <a:spcAft>
                <a:spcPts val="0"/>
              </a:spcAft>
              <a:buNone/>
            </a:pP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@something</a:t>
            </a:r>
          </a:p>
          <a:p>
            <a:pPr marL="0" marR="0" lvl="0" indent="0" algn="l" rtl="0">
              <a:spcBef>
                <a:spcPts val="0"/>
              </a:spcBef>
              <a:spcAft>
                <a:spcPts val="0"/>
              </a:spcAft>
              <a:buNone/>
            </a:pPr>
            <a:r>
              <a:rPr lang="en-US" sz="1600" dirty="0">
                <a:solidFill>
                  <a:schemeClr val="lt1"/>
                </a:solidFill>
                <a:latin typeface="Arial"/>
                <a:ea typeface="Arial"/>
                <a:cs typeface="Arial"/>
                <a:sym typeface="Arial"/>
              </a:rPr>
              <a:t>def </a:t>
            </a:r>
            <a:r>
              <a:rPr lang="en-US" sz="1600" dirty="0" err="1">
                <a:solidFill>
                  <a:schemeClr val="lt1"/>
                </a:solidFill>
                <a:latin typeface="Arial"/>
                <a:ea typeface="Arial"/>
                <a:cs typeface="Arial"/>
                <a:sym typeface="Arial"/>
              </a:rPr>
              <a:t>druga_funkcija</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a:t>
            </a:r>
            <a:r>
              <a:rPr lang="en-US" sz="1600" dirty="0" err="1">
                <a:solidFill>
                  <a:schemeClr val="lt1"/>
                </a:solidFill>
                <a:latin typeface="Arial"/>
                <a:ea typeface="Arial"/>
                <a:cs typeface="Arial"/>
                <a:sym typeface="Arial"/>
              </a:rPr>
              <a:t>druga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funkcija</a:t>
            </a:r>
            <a:r>
              <a:rPr lang="en-US" sz="1600" dirty="0">
                <a:solidFill>
                  <a:schemeClr val="lt1"/>
                </a:solidFill>
                <a:latin typeface="Arial"/>
                <a:ea typeface="Arial"/>
                <a:cs typeface="Arial"/>
                <a:sym typeface="Arial"/>
              </a:rPr>
              <a:t>", 10)</a:t>
            </a:r>
            <a:endParaRPr dirty="0"/>
          </a:p>
        </p:txBody>
      </p:sp>
    </p:spTree>
    <p:extLst>
      <p:ext uri="{BB962C8B-B14F-4D97-AF65-F5344CB8AC3E}">
        <p14:creationId xmlns:p14="http://schemas.microsoft.com/office/powerpoint/2010/main" val="39565563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en-US" dirty="0" err="1"/>
              <a:t>Dekoratori</a:t>
            </a:r>
            <a:endParaRPr dirty="0"/>
          </a:p>
        </p:txBody>
      </p:sp>
      <p:sp>
        <p:nvSpPr>
          <p:cNvPr id="211" name="Google Shape;211;p10"/>
          <p:cNvSpPr txBox="1">
            <a:spLocks noGrp="1"/>
          </p:cNvSpPr>
          <p:nvPr>
            <p:ph type="body" idx="1"/>
          </p:nvPr>
        </p:nvSpPr>
        <p:spPr>
          <a:xfrm>
            <a:off x="251520" y="1268760"/>
            <a:ext cx="8784976" cy="4752528"/>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Korisni</a:t>
            </a:r>
            <a:r>
              <a:rPr lang="en-US" sz="2400" dirty="0"/>
              <a:t> </a:t>
            </a:r>
            <a:r>
              <a:rPr lang="en-US" sz="2400" dirty="0" err="1"/>
              <a:t>su</a:t>
            </a:r>
            <a:r>
              <a:rPr lang="en-US" sz="2400" dirty="0"/>
              <a:t> </a:t>
            </a:r>
            <a:r>
              <a:rPr lang="en-US" sz="2400" dirty="0" err="1"/>
              <a:t>kod</a:t>
            </a:r>
            <a:r>
              <a:rPr lang="en-US" sz="2400" dirty="0"/>
              <a:t> </a:t>
            </a:r>
            <a:r>
              <a:rPr lang="en-US" sz="2400" dirty="0" err="1"/>
              <a:t>operacija</a:t>
            </a:r>
            <a:r>
              <a:rPr lang="en-US" sz="2400" dirty="0"/>
              <a:t> </a:t>
            </a:r>
            <a:r>
              <a:rPr lang="en-US" sz="2400" dirty="0" err="1"/>
              <a:t>koje</a:t>
            </a:r>
            <a:r>
              <a:rPr lang="en-US" sz="2400" dirty="0"/>
              <a:t> </a:t>
            </a:r>
            <a:r>
              <a:rPr lang="sr-Latn-RS" sz="2400" dirty="0"/>
              <a:t>ž</a:t>
            </a:r>
            <a:r>
              <a:rPr lang="en-US" sz="2400" dirty="0" err="1"/>
              <a:t>elimo</a:t>
            </a:r>
            <a:r>
              <a:rPr lang="en-US" sz="2400" dirty="0"/>
              <a:t> u </a:t>
            </a:r>
            <a:r>
              <a:rPr lang="en-US" sz="2400" dirty="0" err="1"/>
              <a:t>svakoj</a:t>
            </a:r>
            <a:r>
              <a:rPr lang="en-US" sz="2400" dirty="0"/>
              <a:t> </a:t>
            </a:r>
            <a:r>
              <a:rPr lang="en-US" sz="2400" dirty="0" err="1"/>
              <a:t>funkciji</a:t>
            </a:r>
            <a:r>
              <a:rPr lang="en-US" sz="2400" dirty="0"/>
              <a:t> debug </a:t>
            </a:r>
            <a:r>
              <a:rPr lang="en-US" sz="2400" dirty="0" err="1"/>
              <a:t>ispis</a:t>
            </a:r>
            <a:endParaRPr sz="2400" dirty="0"/>
          </a:p>
          <a:p>
            <a:pPr marL="342900" lvl="0" indent="-342900" algn="l" rtl="0">
              <a:spcBef>
                <a:spcPts val="480"/>
              </a:spcBef>
              <a:spcAft>
                <a:spcPts val="0"/>
              </a:spcAft>
              <a:buSzPts val="1920"/>
              <a:buChar char="●"/>
            </a:pPr>
            <a:r>
              <a:rPr lang="en-US" sz="2400" dirty="0" err="1"/>
              <a:t>logovanje</a:t>
            </a:r>
            <a:r>
              <a:rPr lang="en-US" sz="2400" dirty="0"/>
              <a:t> u </a:t>
            </a:r>
            <a:r>
              <a:rPr lang="en-US" sz="2400" dirty="0" err="1"/>
              <a:t>fajl</a:t>
            </a:r>
            <a:endParaRPr sz="2400" dirty="0"/>
          </a:p>
          <a:p>
            <a:pPr marL="342900" lvl="0" indent="-342900" algn="l" rtl="0">
              <a:spcBef>
                <a:spcPts val="480"/>
              </a:spcBef>
              <a:spcAft>
                <a:spcPts val="0"/>
              </a:spcAft>
              <a:buSzPts val="1920"/>
              <a:buChar char="●"/>
            </a:pPr>
            <a:r>
              <a:rPr lang="en-US" sz="2400" dirty="0"/>
              <a:t> ...</a:t>
            </a:r>
            <a:endParaRPr dirty="0"/>
          </a:p>
          <a:p>
            <a:pPr marL="342900" lvl="0" indent="-342900" algn="l" rtl="0">
              <a:spcBef>
                <a:spcPts val="480"/>
              </a:spcBef>
              <a:spcAft>
                <a:spcPts val="0"/>
              </a:spcAft>
              <a:buSzPts val="1920"/>
              <a:buChar char="●"/>
            </a:pPr>
            <a:r>
              <a:rPr lang="en-US" sz="2400" dirty="0"/>
              <a:t> </a:t>
            </a:r>
            <a:r>
              <a:rPr lang="en-US" sz="2400" dirty="0" err="1"/>
              <a:t>Može</a:t>
            </a:r>
            <a:r>
              <a:rPr lang="en-US" sz="2400" dirty="0"/>
              <a:t> </a:t>
            </a:r>
            <a:r>
              <a:rPr lang="en-US" sz="2400" dirty="0" err="1"/>
              <a:t>biti</a:t>
            </a:r>
            <a:r>
              <a:rPr lang="en-US" sz="2400" dirty="0"/>
              <a:t> </a:t>
            </a:r>
            <a:r>
              <a:rPr lang="en-US" sz="2400" dirty="0" err="1"/>
              <a:t>više</a:t>
            </a:r>
            <a:r>
              <a:rPr lang="en-US" sz="2400" dirty="0"/>
              <a:t> </a:t>
            </a:r>
            <a:r>
              <a:rPr lang="en-US" sz="2400" dirty="0" err="1"/>
              <a:t>dekoratora</a:t>
            </a:r>
            <a:r>
              <a:rPr lang="en-US" sz="2400" dirty="0"/>
              <a:t> </a:t>
            </a:r>
            <a:r>
              <a:rPr lang="en-US" sz="2400" dirty="0" err="1"/>
              <a:t>i</a:t>
            </a:r>
            <a:r>
              <a:rPr lang="en-US" sz="2400" dirty="0"/>
              <a:t> </a:t>
            </a:r>
            <a:r>
              <a:rPr lang="en-US" sz="2400" dirty="0" err="1"/>
              <a:t>mogu</a:t>
            </a:r>
            <a:r>
              <a:rPr lang="en-US" sz="2400" dirty="0"/>
              <a:t> </a:t>
            </a:r>
            <a:r>
              <a:rPr lang="en-US" sz="2400" dirty="0" err="1"/>
              <a:t>imati</a:t>
            </a:r>
            <a:r>
              <a:rPr lang="en-US" sz="2400" dirty="0"/>
              <a:t> </a:t>
            </a:r>
            <a:r>
              <a:rPr lang="en-US" sz="2400" dirty="0" err="1"/>
              <a:t>parametre</a:t>
            </a: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p:txBody>
      </p:sp>
    </p:spTree>
    <p:extLst>
      <p:ext uri="{BB962C8B-B14F-4D97-AF65-F5344CB8AC3E}">
        <p14:creationId xmlns:p14="http://schemas.microsoft.com/office/powerpoint/2010/main" val="5270865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sr-Latn-RS" dirty="0"/>
              <a:t>Generatori i </a:t>
            </a:r>
            <a:r>
              <a:rPr lang="sr-Latn-RS" i="1" dirty="0"/>
              <a:t>yield</a:t>
            </a:r>
            <a:endParaRPr i="1" dirty="0"/>
          </a:p>
        </p:txBody>
      </p:sp>
      <p:sp>
        <p:nvSpPr>
          <p:cNvPr id="217" name="Google Shape;217;p11"/>
          <p:cNvSpPr txBox="1">
            <a:spLocks noGrp="1"/>
          </p:cNvSpPr>
          <p:nvPr>
            <p:ph type="body" idx="1"/>
          </p:nvPr>
        </p:nvSpPr>
        <p:spPr>
          <a:xfrm>
            <a:off x="251520" y="924560"/>
            <a:ext cx="8784976" cy="5096728"/>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Generatori</a:t>
            </a:r>
            <a:r>
              <a:rPr lang="en-US" sz="2400" dirty="0"/>
              <a:t> </a:t>
            </a:r>
            <a:r>
              <a:rPr lang="en-US" sz="2400" dirty="0" err="1"/>
              <a:t>emituju</a:t>
            </a:r>
            <a:r>
              <a:rPr lang="en-US" sz="2400" dirty="0"/>
              <a:t> </a:t>
            </a:r>
            <a:r>
              <a:rPr lang="en-US" sz="2400" dirty="0" err="1"/>
              <a:t>sekvencu</a:t>
            </a:r>
            <a:r>
              <a:rPr lang="en-US" sz="2400" dirty="0"/>
              <a:t> </a:t>
            </a:r>
            <a:r>
              <a:rPr lang="en-US" sz="2400" dirty="0" err="1"/>
              <a:t>vrijednosti</a:t>
            </a:r>
            <a:r>
              <a:rPr lang="en-US" sz="2400" dirty="0"/>
              <a:t> za </a:t>
            </a:r>
            <a:r>
              <a:rPr lang="en-US" sz="2400" dirty="0" err="1"/>
              <a:t>iteracije</a:t>
            </a:r>
            <a:r>
              <a:rPr lang="en-US" sz="2400" dirty="0"/>
              <a:t>.</a:t>
            </a:r>
            <a:endParaRPr dirty="0"/>
          </a:p>
          <a:p>
            <a:pPr marL="342900" lvl="0" indent="-342900" algn="l" rtl="0">
              <a:spcBef>
                <a:spcPts val="480"/>
              </a:spcBef>
              <a:spcAft>
                <a:spcPts val="0"/>
              </a:spcAft>
              <a:buSzPts val="1920"/>
              <a:buChar char="●"/>
            </a:pPr>
            <a:r>
              <a:rPr lang="en-US" sz="2400" dirty="0" err="1"/>
              <a:t>Rezultat</a:t>
            </a:r>
            <a:r>
              <a:rPr lang="en-US" sz="2400" dirty="0"/>
              <a:t> se </a:t>
            </a:r>
            <a:r>
              <a:rPr lang="en-US" sz="2400" dirty="0" err="1"/>
              <a:t>naznačuje</a:t>
            </a:r>
            <a:r>
              <a:rPr lang="en-US" sz="2400" dirty="0"/>
              <a:t> </a:t>
            </a:r>
            <a:r>
              <a:rPr lang="en-US" sz="2400" dirty="0" err="1"/>
              <a:t>pomoći</a:t>
            </a:r>
            <a:r>
              <a:rPr lang="en-US" sz="2400" dirty="0"/>
              <a:t> </a:t>
            </a:r>
            <a:r>
              <a:rPr lang="en-US" sz="2400" i="1" dirty="0"/>
              <a:t>yield, </a:t>
            </a:r>
            <a:r>
              <a:rPr lang="en-US" sz="2400" i="1" dirty="0" err="1"/>
              <a:t>j</a:t>
            </a:r>
            <a:r>
              <a:rPr lang="en-US" sz="2400" dirty="0" err="1"/>
              <a:t>asnije</a:t>
            </a:r>
            <a:r>
              <a:rPr lang="en-US" sz="2400" dirty="0"/>
              <a:t> </a:t>
            </a:r>
            <a:r>
              <a:rPr lang="en-US" sz="2400" dirty="0" err="1"/>
              <a:t>na</a:t>
            </a:r>
            <a:r>
              <a:rPr lang="en-US" sz="2400" dirty="0"/>
              <a:t> </a:t>
            </a:r>
            <a:r>
              <a:rPr lang="en-US" sz="2400" dirty="0" err="1"/>
              <a:t>primjeru</a:t>
            </a:r>
            <a:r>
              <a:rPr lang="en-US" sz="2400" dirty="0"/>
              <a:t>:</a:t>
            </a:r>
            <a:endParaRPr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Char char="●"/>
            </a:pPr>
            <a:endParaRPr lang="en-US" sz="2400" dirty="0"/>
          </a:p>
          <a:p>
            <a:pPr marL="342900" lvl="0" indent="-342900" algn="l" rtl="0">
              <a:spcBef>
                <a:spcPts val="480"/>
              </a:spcBef>
              <a:spcAft>
                <a:spcPts val="0"/>
              </a:spcAft>
              <a:buSzPts val="1920"/>
              <a:buChar char="●"/>
            </a:pPr>
            <a:r>
              <a:rPr lang="en-US" sz="2400" dirty="0" err="1"/>
              <a:t>Poziva</a:t>
            </a:r>
            <a:r>
              <a:rPr lang="en-US" sz="2400" dirty="0"/>
              <a:t> se </a:t>
            </a:r>
            <a:r>
              <a:rPr lang="en-US" sz="2400" i="1" dirty="0"/>
              <a:t>next()</a:t>
            </a:r>
            <a:r>
              <a:rPr lang="en-US" sz="2400" dirty="0"/>
              <a:t> </a:t>
            </a:r>
            <a:r>
              <a:rPr lang="en-US" sz="2400" dirty="0" err="1"/>
              <a:t>metoda</a:t>
            </a:r>
            <a:r>
              <a:rPr lang="en-US" sz="2400" dirty="0"/>
              <a:t> </a:t>
            </a:r>
            <a:r>
              <a:rPr lang="en-US" sz="2400" dirty="0" err="1"/>
              <a:t>generatora</a:t>
            </a:r>
            <a:r>
              <a:rPr lang="en-US" sz="2400" dirty="0"/>
              <a:t>. </a:t>
            </a:r>
          </a:p>
          <a:p>
            <a:pPr marL="800100" lvl="1" indent="-342900">
              <a:spcBef>
                <a:spcPts val="480"/>
              </a:spcBef>
              <a:buSzPts val="1920"/>
            </a:pPr>
            <a:r>
              <a:rPr lang="en-US" sz="2000" dirty="0"/>
              <a:t>Python 2 - </a:t>
            </a:r>
            <a:r>
              <a:rPr lang="en-US" sz="2000" dirty="0" err="1"/>
              <a:t>generator.next</a:t>
            </a:r>
            <a:r>
              <a:rPr lang="en-US" sz="2000" dirty="0"/>
              <a:t>(), </a:t>
            </a:r>
          </a:p>
          <a:p>
            <a:pPr marL="800100" lvl="1" indent="-342900">
              <a:spcBef>
                <a:spcPts val="480"/>
              </a:spcBef>
              <a:buSzPts val="1920"/>
            </a:pPr>
            <a:r>
              <a:rPr lang="en-US" sz="2000" dirty="0"/>
              <a:t>Python 3 – next(generator)</a:t>
            </a:r>
            <a:endParaRPr dirty="0"/>
          </a:p>
          <a:p>
            <a:pPr marL="342900" lvl="0" indent="-342900" algn="l" rtl="0">
              <a:spcBef>
                <a:spcPts val="480"/>
              </a:spcBef>
              <a:spcAft>
                <a:spcPts val="0"/>
              </a:spcAft>
              <a:buSzPts val="1920"/>
              <a:buChar char="●"/>
            </a:pPr>
            <a:r>
              <a:rPr lang="en-US" sz="2400" dirty="0" err="1"/>
              <a:t>Izvršenje</a:t>
            </a:r>
            <a:r>
              <a:rPr lang="en-US" sz="2400" dirty="0"/>
              <a:t> se </a:t>
            </a:r>
            <a:r>
              <a:rPr lang="en-US" sz="2400" dirty="0" err="1"/>
              <a:t>prekida</a:t>
            </a:r>
            <a:r>
              <a:rPr lang="en-US" sz="2400" dirty="0"/>
              <a:t> </a:t>
            </a:r>
            <a:r>
              <a:rPr lang="en-US" sz="2400" dirty="0" err="1"/>
              <a:t>nakon</a:t>
            </a:r>
            <a:r>
              <a:rPr lang="en-US" sz="2400" dirty="0"/>
              <a:t> </a:t>
            </a:r>
            <a:r>
              <a:rPr lang="en-US" sz="2400" dirty="0" err="1"/>
              <a:t>yeild</a:t>
            </a:r>
            <a:r>
              <a:rPr lang="en-US" sz="2400" dirty="0"/>
              <a:t> </a:t>
            </a:r>
            <a:r>
              <a:rPr lang="en-US" sz="2400" dirty="0" err="1"/>
              <a:t>i</a:t>
            </a:r>
            <a:r>
              <a:rPr lang="en-US" sz="2400" dirty="0"/>
              <a:t> </a:t>
            </a:r>
            <a:r>
              <a:rPr lang="en-US" sz="2400" dirty="0" err="1"/>
              <a:t>nastavlja</a:t>
            </a:r>
            <a:r>
              <a:rPr lang="en-US" sz="2400" dirty="0"/>
              <a:t> </a:t>
            </a:r>
            <a:r>
              <a:rPr lang="en-US" sz="2400" dirty="0" err="1"/>
              <a:t>sljedećim</a:t>
            </a:r>
            <a:r>
              <a:rPr lang="en-US" sz="2400" dirty="0"/>
              <a:t> </a:t>
            </a:r>
            <a:r>
              <a:rPr lang="en-US" sz="2400" dirty="0" err="1"/>
              <a:t>pozivom</a:t>
            </a:r>
            <a:r>
              <a:rPr lang="en-US" sz="2400" dirty="0"/>
              <a:t> </a:t>
            </a:r>
            <a:r>
              <a:rPr lang="en-US" sz="2400" i="1" dirty="0"/>
              <a:t>next()</a:t>
            </a:r>
            <a:endParaRPr dirty="0"/>
          </a:p>
          <a:p>
            <a:pPr marL="342900" lvl="0" indent="-342900" algn="l" rtl="0">
              <a:spcBef>
                <a:spcPts val="480"/>
              </a:spcBef>
              <a:spcAft>
                <a:spcPts val="0"/>
              </a:spcAft>
              <a:buSzPts val="1920"/>
              <a:buChar char="●"/>
            </a:pPr>
            <a:r>
              <a:rPr lang="en-US" sz="2400" dirty="0" err="1"/>
              <a:t>Obično</a:t>
            </a:r>
            <a:r>
              <a:rPr lang="en-US" sz="2400" dirty="0"/>
              <a:t> se </a:t>
            </a:r>
            <a:r>
              <a:rPr lang="en-US" sz="2400" i="1" dirty="0"/>
              <a:t>next() </a:t>
            </a:r>
            <a:r>
              <a:rPr lang="en-US" sz="2400" dirty="0"/>
              <a:t>ne </a:t>
            </a:r>
            <a:r>
              <a:rPr lang="en-US" sz="2400" dirty="0" err="1"/>
              <a:t>poziva</a:t>
            </a:r>
            <a:r>
              <a:rPr lang="en-US" sz="2400" dirty="0"/>
              <a:t> </a:t>
            </a:r>
            <a:r>
              <a:rPr lang="en-US" sz="2400" dirty="0" err="1"/>
              <a:t>eksplicitno</a:t>
            </a:r>
            <a:r>
              <a:rPr lang="en-US" sz="2400" dirty="0"/>
              <a:t>, </a:t>
            </a:r>
            <a:r>
              <a:rPr lang="en-US" sz="2400" dirty="0" err="1"/>
              <a:t>već</a:t>
            </a:r>
            <a:r>
              <a:rPr lang="en-US" sz="2400" dirty="0"/>
              <a:t> u </a:t>
            </a:r>
            <a:r>
              <a:rPr lang="en-US" sz="2400" dirty="0" err="1"/>
              <a:t>okviru</a:t>
            </a:r>
            <a:r>
              <a:rPr lang="en-US" sz="2400" dirty="0"/>
              <a:t> </a:t>
            </a:r>
            <a:r>
              <a:rPr lang="en-US" sz="2400" i="1" dirty="0"/>
              <a:t>for, sum </a:t>
            </a:r>
            <a:r>
              <a:rPr lang="en-US" sz="2400" dirty="0" err="1"/>
              <a:t>i</a:t>
            </a:r>
            <a:r>
              <a:rPr lang="en-US" sz="2400" dirty="0"/>
              <a:t> </a:t>
            </a:r>
            <a:r>
              <a:rPr lang="en-US" sz="2400" dirty="0" err="1"/>
              <a:t>sličnim</a:t>
            </a:r>
            <a:r>
              <a:rPr lang="en-US" sz="2400" dirty="0"/>
              <a:t> </a:t>
            </a:r>
            <a:r>
              <a:rPr lang="en-US" sz="2400" dirty="0" err="1"/>
              <a:t>operacijama</a:t>
            </a:r>
            <a:r>
              <a:rPr lang="en-US" sz="2400" dirty="0"/>
              <a:t>.</a:t>
            </a:r>
            <a:endParaRPr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p:txBody>
      </p:sp>
      <p:sp>
        <p:nvSpPr>
          <p:cNvPr id="218" name="Google Shape;218;p11"/>
          <p:cNvSpPr txBox="1"/>
          <p:nvPr/>
        </p:nvSpPr>
        <p:spPr>
          <a:xfrm>
            <a:off x="687120" y="1903264"/>
            <a:ext cx="5760640" cy="156966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600" dirty="0">
                <a:solidFill>
                  <a:schemeClr val="lt1"/>
                </a:solidFill>
                <a:latin typeface="Arial"/>
                <a:ea typeface="Arial"/>
                <a:cs typeface="Arial"/>
                <a:sym typeface="Arial"/>
              </a:rPr>
              <a:t>def brojac(n):</a:t>
            </a:r>
          </a:p>
          <a:p>
            <a:pPr marL="0" marR="0" lvl="0" indent="0" algn="l" rtl="0">
              <a:spcBef>
                <a:spcPts val="0"/>
              </a:spcBef>
              <a:spcAft>
                <a:spcPts val="0"/>
              </a:spcAft>
              <a:buNone/>
            </a:pPr>
            <a:r>
              <a:rPr lang="pt-BR" sz="1600" dirty="0">
                <a:solidFill>
                  <a:schemeClr val="lt1"/>
                </a:solidFill>
                <a:latin typeface="Arial"/>
                <a:ea typeface="Arial"/>
                <a:cs typeface="Arial"/>
                <a:sym typeface="Arial"/>
              </a:rPr>
              <a:t>	while n &gt; 0:</a:t>
            </a:r>
          </a:p>
          <a:p>
            <a:pPr marL="0" marR="0" lvl="0" indent="0" algn="l" rtl="0">
              <a:spcBef>
                <a:spcPts val="0"/>
              </a:spcBef>
              <a:spcAft>
                <a:spcPts val="0"/>
              </a:spcAft>
              <a:buNone/>
            </a:pPr>
            <a:r>
              <a:rPr lang="pt-BR" sz="1600" dirty="0">
                <a:solidFill>
                  <a:schemeClr val="lt1"/>
                </a:solidFill>
                <a:latin typeface="Arial"/>
                <a:ea typeface="Arial"/>
                <a:cs typeface="Arial"/>
                <a:sym typeface="Arial"/>
              </a:rPr>
              <a:t>		print("Stigao sam do %d"%n)</a:t>
            </a:r>
          </a:p>
          <a:p>
            <a:pPr marL="0" marR="0" lvl="0" indent="0" algn="l" rtl="0">
              <a:spcBef>
                <a:spcPts val="0"/>
              </a:spcBef>
              <a:spcAft>
                <a:spcPts val="0"/>
              </a:spcAft>
              <a:buNone/>
            </a:pPr>
            <a:r>
              <a:rPr lang="pt-BR" sz="1600" dirty="0">
                <a:solidFill>
                  <a:schemeClr val="lt1"/>
                </a:solidFill>
                <a:latin typeface="Arial"/>
                <a:ea typeface="Arial"/>
                <a:cs typeface="Arial"/>
                <a:sym typeface="Arial"/>
              </a:rPr>
              <a:t>		yield n</a:t>
            </a:r>
          </a:p>
          <a:p>
            <a:pPr marL="0" marR="0" lvl="0" indent="0" algn="l" rtl="0">
              <a:spcBef>
                <a:spcPts val="0"/>
              </a:spcBef>
              <a:spcAft>
                <a:spcPts val="0"/>
              </a:spcAft>
              <a:buNone/>
            </a:pPr>
            <a:r>
              <a:rPr lang="pt-BR" sz="1600" dirty="0">
                <a:solidFill>
                  <a:schemeClr val="lt1"/>
                </a:solidFill>
                <a:latin typeface="Arial"/>
                <a:ea typeface="Arial"/>
                <a:cs typeface="Arial"/>
                <a:sym typeface="Arial"/>
              </a:rPr>
              <a:t>		n -= 1</a:t>
            </a:r>
          </a:p>
          <a:p>
            <a:pPr marL="0" marR="0" lvl="0" indent="0" algn="l" rtl="0">
              <a:spcBef>
                <a:spcPts val="0"/>
              </a:spcBef>
              <a:spcAft>
                <a:spcPts val="0"/>
              </a:spcAft>
              <a:buNone/>
            </a:pPr>
            <a:r>
              <a:rPr lang="pt-BR" sz="1600" dirty="0">
                <a:solidFill>
                  <a:schemeClr val="lt1"/>
                </a:solidFill>
                <a:latin typeface="Arial"/>
                <a:ea typeface="Arial"/>
                <a:cs typeface="Arial"/>
                <a:sym typeface="Arial"/>
              </a:rPr>
              <a:t>	return</a:t>
            </a:r>
            <a:endParaRPr dirty="0"/>
          </a:p>
        </p:txBody>
      </p:sp>
    </p:spTree>
    <p:extLst>
      <p:ext uri="{BB962C8B-B14F-4D97-AF65-F5344CB8AC3E}">
        <p14:creationId xmlns:p14="http://schemas.microsoft.com/office/powerpoint/2010/main" val="28238651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Korutine</a:t>
            </a:r>
            <a:r>
              <a:rPr lang="en-US" dirty="0"/>
              <a:t> </a:t>
            </a:r>
            <a:r>
              <a:rPr lang="en-US" dirty="0" err="1"/>
              <a:t>i</a:t>
            </a:r>
            <a:r>
              <a:rPr lang="en-US" dirty="0"/>
              <a:t> </a:t>
            </a:r>
            <a:r>
              <a:rPr lang="en-US" i="1" dirty="0"/>
              <a:t>yield</a:t>
            </a:r>
            <a:endParaRPr lang="en-US" dirty="0"/>
          </a:p>
        </p:txBody>
      </p:sp>
      <p:sp>
        <p:nvSpPr>
          <p:cNvPr id="224" name="Google Shape;224;p12"/>
          <p:cNvSpPr txBox="1">
            <a:spLocks noGrp="1"/>
          </p:cNvSpPr>
          <p:nvPr>
            <p:ph type="body" idx="1"/>
          </p:nvPr>
        </p:nvSpPr>
        <p:spPr>
          <a:xfrm>
            <a:off x="251520" y="1052736"/>
            <a:ext cx="8784976" cy="4968552"/>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Za </a:t>
            </a:r>
            <a:r>
              <a:rPr lang="en-US" sz="2400" dirty="0" err="1"/>
              <a:t>razliku</a:t>
            </a:r>
            <a:r>
              <a:rPr lang="en-US" sz="2400" dirty="0"/>
              <a:t> od </a:t>
            </a:r>
            <a:r>
              <a:rPr lang="en-US" sz="2400" dirty="0" err="1"/>
              <a:t>generatora</a:t>
            </a:r>
            <a:r>
              <a:rPr lang="en-US" sz="2400" dirty="0"/>
              <a:t>, </a:t>
            </a:r>
            <a:r>
              <a:rPr lang="en-US" sz="2400" dirty="0" err="1"/>
              <a:t>korutine</a:t>
            </a:r>
            <a:r>
              <a:rPr lang="en-US" sz="2400" dirty="0"/>
              <a:t> </a:t>
            </a:r>
            <a:r>
              <a:rPr lang="en-US" sz="2400" dirty="0" err="1"/>
              <a:t>primaju</a:t>
            </a:r>
            <a:r>
              <a:rPr lang="en-US" sz="2400" dirty="0"/>
              <a:t> </a:t>
            </a:r>
            <a:r>
              <a:rPr lang="en-US" sz="2400" dirty="0" err="1"/>
              <a:t>vrijednosti</a:t>
            </a:r>
            <a:r>
              <a:rPr lang="en-US" sz="2400" dirty="0"/>
              <a:t>.</a:t>
            </a:r>
            <a:endParaRPr dirty="0"/>
          </a:p>
          <a:p>
            <a:pPr marL="342900" lvl="0" indent="-342900" algn="l" rtl="0">
              <a:spcBef>
                <a:spcPts val="480"/>
              </a:spcBef>
              <a:spcAft>
                <a:spcPts val="0"/>
              </a:spcAft>
              <a:buSzPts val="1920"/>
              <a:buChar char="●"/>
            </a:pPr>
            <a:r>
              <a:rPr lang="en-US" sz="2400" i="1" dirty="0"/>
              <a:t>yield</a:t>
            </a:r>
            <a:r>
              <a:rPr lang="en-US" sz="2400" dirty="0"/>
              <a:t> </a:t>
            </a:r>
            <a:r>
              <a:rPr lang="en-US" sz="2400" dirty="0" err="1"/>
              <a:t>predstavlja</a:t>
            </a:r>
            <a:r>
              <a:rPr lang="en-US" sz="2400" dirty="0"/>
              <a:t> </a:t>
            </a:r>
            <a:r>
              <a:rPr lang="en-US" sz="2400" dirty="0" err="1"/>
              <a:t>vrijednost</a:t>
            </a:r>
            <a:r>
              <a:rPr lang="en-US" sz="2400" dirty="0"/>
              <a:t> </a:t>
            </a:r>
            <a:r>
              <a:rPr lang="en-US" sz="2400" dirty="0" err="1"/>
              <a:t>proslije</a:t>
            </a:r>
            <a:r>
              <a:rPr lang="sr-Latn-RS" sz="2400" dirty="0"/>
              <a:t>đ</a:t>
            </a:r>
            <a:r>
              <a:rPr lang="en-US" sz="2400" dirty="0" err="1"/>
              <a:t>enu</a:t>
            </a:r>
            <a:r>
              <a:rPr lang="en-US" sz="2400" dirty="0"/>
              <a:t> </a:t>
            </a:r>
            <a:r>
              <a:rPr lang="en-US" sz="2400" dirty="0" err="1"/>
              <a:t>korutini</a:t>
            </a:r>
            <a:r>
              <a:rPr lang="en-US" sz="2400" dirty="0"/>
              <a:t>.</a:t>
            </a:r>
            <a:endParaRPr dirty="0"/>
          </a:p>
          <a:p>
            <a:pPr marL="342900" lvl="0" indent="-342900" algn="l" rtl="0">
              <a:spcBef>
                <a:spcPts val="480"/>
              </a:spcBef>
              <a:spcAft>
                <a:spcPts val="0"/>
              </a:spcAft>
              <a:buSzPts val="1920"/>
              <a:buChar char="●"/>
            </a:pPr>
            <a:r>
              <a:rPr lang="en-US" sz="2400" dirty="0" err="1"/>
              <a:t>Jasnije</a:t>
            </a:r>
            <a:r>
              <a:rPr lang="en-US" sz="2400" dirty="0"/>
              <a:t> </a:t>
            </a:r>
            <a:r>
              <a:rPr lang="en-US" sz="2400" dirty="0" err="1"/>
              <a:t>na</a:t>
            </a:r>
            <a:r>
              <a:rPr lang="en-US" sz="2400" dirty="0"/>
              <a:t> </a:t>
            </a:r>
            <a:r>
              <a:rPr lang="en-US" sz="2400" dirty="0" err="1"/>
              <a:t>primjeru</a:t>
            </a:r>
            <a:r>
              <a:rPr lang="en-US" sz="2400" dirty="0"/>
              <a:t>: </a:t>
            </a:r>
            <a:endParaRPr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Neophodno</a:t>
            </a:r>
            <a:r>
              <a:rPr lang="en-US" sz="2400" dirty="0"/>
              <a:t> je </a:t>
            </a:r>
            <a:r>
              <a:rPr lang="en-US" sz="2400" dirty="0" err="1"/>
              <a:t>prvo</a:t>
            </a:r>
            <a:r>
              <a:rPr lang="en-US" sz="2400" dirty="0"/>
              <a:t> </a:t>
            </a:r>
            <a:r>
              <a:rPr lang="en-US" sz="2400" dirty="0" err="1"/>
              <a:t>pozvati</a:t>
            </a:r>
            <a:r>
              <a:rPr lang="en-US" sz="2400" dirty="0"/>
              <a:t> </a:t>
            </a:r>
            <a:r>
              <a:rPr lang="en-US" sz="2400" i="1" dirty="0"/>
              <a:t>next()</a:t>
            </a:r>
            <a:r>
              <a:rPr lang="en-US" sz="2400" dirty="0"/>
              <a:t> </a:t>
            </a:r>
            <a:r>
              <a:rPr lang="en-US" sz="2400" dirty="0" err="1"/>
              <a:t>kako</a:t>
            </a:r>
            <a:r>
              <a:rPr lang="en-US" sz="2400" dirty="0"/>
              <a:t> bi se </a:t>
            </a:r>
            <a:r>
              <a:rPr lang="en-US" sz="2400" dirty="0" err="1"/>
              <a:t>došlo</a:t>
            </a:r>
            <a:r>
              <a:rPr lang="en-US" sz="2400" dirty="0"/>
              <a:t> do </a:t>
            </a:r>
            <a:r>
              <a:rPr lang="en-US" sz="2400" i="1" dirty="0"/>
              <a:t>yield</a:t>
            </a:r>
            <a:r>
              <a:rPr lang="en-US" sz="2400" dirty="0"/>
              <a:t>.</a:t>
            </a:r>
            <a:endParaRPr dirty="0"/>
          </a:p>
          <a:p>
            <a:pPr marL="342900" lvl="0" indent="-342900" algn="l" rtl="0">
              <a:spcBef>
                <a:spcPts val="480"/>
              </a:spcBef>
              <a:spcAft>
                <a:spcPts val="0"/>
              </a:spcAft>
              <a:buSzPts val="1920"/>
              <a:buChar char="●"/>
            </a:pPr>
            <a:r>
              <a:rPr lang="en-US" sz="2400" dirty="0" err="1"/>
              <a:t>Zatim</a:t>
            </a:r>
            <a:r>
              <a:rPr lang="en-US" sz="2400" dirty="0"/>
              <a:t> </a:t>
            </a:r>
            <a:r>
              <a:rPr lang="en-US" sz="2400" dirty="0" err="1"/>
              <a:t>sa</a:t>
            </a:r>
            <a:r>
              <a:rPr lang="en-US" sz="2400" dirty="0"/>
              <a:t> </a:t>
            </a:r>
            <a:r>
              <a:rPr lang="en-US" sz="2400" i="1" dirty="0"/>
              <a:t>send()</a:t>
            </a:r>
            <a:r>
              <a:rPr lang="en-US" sz="2400" dirty="0"/>
              <a:t> </a:t>
            </a:r>
            <a:r>
              <a:rPr lang="en-US" sz="2400" dirty="0" err="1"/>
              <a:t>poslati</a:t>
            </a:r>
            <a:r>
              <a:rPr lang="en-US" sz="2400" dirty="0"/>
              <a:t> </a:t>
            </a:r>
            <a:r>
              <a:rPr lang="en-US" sz="2400" dirty="0" err="1"/>
              <a:t>odgovarajuću</a:t>
            </a:r>
            <a:r>
              <a:rPr lang="en-US" sz="2400" dirty="0"/>
              <a:t> </a:t>
            </a:r>
            <a:r>
              <a:rPr lang="en-US" sz="2400" dirty="0" err="1"/>
              <a:t>vrijednost</a:t>
            </a:r>
            <a:r>
              <a:rPr lang="en-US" sz="2400" dirty="0"/>
              <a:t>.</a:t>
            </a:r>
            <a:endParaRPr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p:txBody>
      </p:sp>
      <p:sp>
        <p:nvSpPr>
          <p:cNvPr id="225" name="Google Shape;225;p12"/>
          <p:cNvSpPr txBox="1"/>
          <p:nvPr/>
        </p:nvSpPr>
        <p:spPr>
          <a:xfrm>
            <a:off x="991920" y="2397948"/>
            <a:ext cx="5760640" cy="2062103"/>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def </a:t>
            </a:r>
            <a:r>
              <a:rPr lang="en-US" sz="1600" dirty="0" err="1">
                <a:solidFill>
                  <a:schemeClr val="lt1"/>
                </a:solidFill>
                <a:latin typeface="Arial"/>
                <a:ea typeface="Arial"/>
                <a:cs typeface="Arial"/>
                <a:sym typeface="Arial"/>
              </a:rPr>
              <a:t>korutina</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a:t>
            </a:r>
            <a:r>
              <a:rPr lang="en-US" sz="1600" dirty="0" err="1">
                <a:solidFill>
                  <a:schemeClr val="lt1"/>
                </a:solidFill>
                <a:latin typeface="Arial"/>
                <a:ea typeface="Arial"/>
                <a:cs typeface="Arial"/>
                <a:sym typeface="Arial"/>
              </a:rPr>
              <a:t>Cekam</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na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podatak</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try:</a:t>
            </a:r>
          </a:p>
          <a:p>
            <a:pPr marL="0" marR="0" lvl="0" indent="0" algn="l" rtl="0">
              <a:spcBef>
                <a:spcPts val="0"/>
              </a:spcBef>
              <a:spcAft>
                <a:spcPts val="0"/>
              </a:spcAft>
              <a:buNone/>
            </a:pPr>
            <a:r>
              <a:rPr lang="en-US" sz="1600" dirty="0">
                <a:solidFill>
                  <a:schemeClr val="lt1"/>
                </a:solidFill>
                <a:latin typeface="Arial"/>
                <a:ea typeface="Arial"/>
                <a:cs typeface="Arial"/>
                <a:sym typeface="Arial"/>
              </a:rPr>
              <a:t>		while True:</a:t>
            </a:r>
          </a:p>
          <a:p>
            <a:pPr marL="0" marR="0" lvl="0" indent="0" algn="l" rtl="0">
              <a:spcBef>
                <a:spcPts val="0"/>
              </a:spcBef>
              <a:spcAft>
                <a:spcPts val="0"/>
              </a:spcAft>
              <a:buNone/>
            </a:pPr>
            <a:r>
              <a:rPr lang="en-US" sz="1600" dirty="0">
                <a:solidFill>
                  <a:schemeClr val="lt1"/>
                </a:solidFill>
                <a:latin typeface="Arial"/>
                <a:ea typeface="Arial"/>
                <a:cs typeface="Arial"/>
                <a:sym typeface="Arial"/>
              </a:rPr>
              <a:t>			n = (yield)</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a:t>
            </a:r>
            <a:r>
              <a:rPr lang="en-US" sz="1600" dirty="0" err="1">
                <a:solidFill>
                  <a:schemeClr val="lt1"/>
                </a:solidFill>
                <a:latin typeface="Arial"/>
                <a:ea typeface="Arial"/>
                <a:cs typeface="Arial"/>
                <a:sym typeface="Arial"/>
              </a:rPr>
              <a:t>Primljeno</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r"%n</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except </a:t>
            </a:r>
            <a:r>
              <a:rPr lang="en-US" sz="1600" dirty="0" err="1">
                <a:solidFill>
                  <a:schemeClr val="lt1"/>
                </a:solidFill>
                <a:latin typeface="Arial"/>
                <a:ea typeface="Arial"/>
                <a:cs typeface="Arial"/>
                <a:sym typeface="Arial"/>
              </a:rPr>
              <a:t>GeneratorExit</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r>
              <a:rPr lang="en-US" sz="1600" dirty="0">
                <a:solidFill>
                  <a:schemeClr val="lt1"/>
                </a:solidFill>
                <a:latin typeface="Arial"/>
                <a:ea typeface="Arial"/>
                <a:cs typeface="Arial"/>
                <a:sym typeface="Arial"/>
              </a:rPr>
              <a:t>		print("</a:t>
            </a:r>
            <a:r>
              <a:rPr lang="en-US" sz="1600" dirty="0" err="1">
                <a:solidFill>
                  <a:schemeClr val="lt1"/>
                </a:solidFill>
                <a:latin typeface="Arial"/>
                <a:ea typeface="Arial"/>
                <a:cs typeface="Arial"/>
                <a:sym typeface="Arial"/>
              </a:rPr>
              <a:t>Kraj</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korutine</a:t>
            </a:r>
            <a:r>
              <a:rPr lang="en-US" sz="1600" dirty="0">
                <a:solidFill>
                  <a:schemeClr val="lt1"/>
                </a:solidFill>
                <a:latin typeface="Arial"/>
                <a:ea typeface="Arial"/>
                <a:cs typeface="Arial"/>
                <a:sym typeface="Arial"/>
              </a:rPr>
              <a:t>")</a:t>
            </a:r>
            <a:endParaRPr dirty="0"/>
          </a:p>
        </p:txBody>
      </p:sp>
    </p:spTree>
    <p:extLst>
      <p:ext uri="{BB962C8B-B14F-4D97-AF65-F5344CB8AC3E}">
        <p14:creationId xmlns:p14="http://schemas.microsoft.com/office/powerpoint/2010/main" val="12971516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en-US" dirty="0" err="1"/>
              <a:t>Elementi</a:t>
            </a:r>
            <a:r>
              <a:rPr lang="en-US" dirty="0"/>
              <a:t> python </a:t>
            </a:r>
            <a:r>
              <a:rPr lang="en-US" dirty="0" err="1"/>
              <a:t>jezika</a:t>
            </a:r>
            <a:endParaRPr dirty="0"/>
          </a:p>
        </p:txBody>
      </p:sp>
      <p:sp>
        <p:nvSpPr>
          <p:cNvPr id="231" name="Google Shape;231;p13"/>
          <p:cNvSpPr txBox="1">
            <a:spLocks noGrp="1"/>
          </p:cNvSpPr>
          <p:nvPr>
            <p:ph type="body" idx="1"/>
          </p:nvPr>
        </p:nvSpPr>
        <p:spPr>
          <a:xfrm>
            <a:off x="251520" y="1052736"/>
            <a:ext cx="8784976" cy="496855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None/>
            </a:pPr>
            <a:r>
              <a:rPr lang="en-US" b="1" dirty="0" err="1"/>
              <a:t>Čemu</a:t>
            </a:r>
            <a:r>
              <a:rPr lang="en-US" b="1" dirty="0"/>
              <a:t> </a:t>
            </a:r>
            <a:r>
              <a:rPr lang="en-US" b="1" dirty="0" err="1"/>
              <a:t>sve</a:t>
            </a:r>
            <a:r>
              <a:rPr lang="en-US" b="1" dirty="0"/>
              <a:t> to?</a:t>
            </a:r>
            <a:endParaRPr dirty="0"/>
          </a:p>
          <a:p>
            <a:pPr marL="342900" lvl="0" indent="-342900" algn="l" rtl="0">
              <a:spcBef>
                <a:spcPts val="480"/>
              </a:spcBef>
              <a:spcAft>
                <a:spcPts val="0"/>
              </a:spcAft>
              <a:buSzPts val="1920"/>
              <a:buChar char="●"/>
            </a:pPr>
            <a:r>
              <a:rPr lang="en-US" sz="2400" dirty="0"/>
              <a:t>Na </a:t>
            </a:r>
            <a:r>
              <a:rPr lang="en-US" sz="2400" dirty="0" err="1"/>
              <a:t>prvi</a:t>
            </a:r>
            <a:r>
              <a:rPr lang="en-US" sz="2400" dirty="0"/>
              <a:t> </a:t>
            </a:r>
            <a:r>
              <a:rPr lang="en-US" sz="2400" dirty="0" err="1"/>
              <a:t>pogled</a:t>
            </a:r>
            <a:r>
              <a:rPr lang="en-US" sz="2400" dirty="0"/>
              <a:t> </a:t>
            </a:r>
            <a:r>
              <a:rPr lang="en-US" sz="2400" dirty="0" err="1"/>
              <a:t>sve</a:t>
            </a:r>
            <a:r>
              <a:rPr lang="en-US" sz="2400" dirty="0"/>
              <a:t> </a:t>
            </a:r>
            <a:r>
              <a:rPr lang="en-US" sz="2400" dirty="0" err="1"/>
              <a:t>sto</a:t>
            </a:r>
            <a:r>
              <a:rPr lang="en-US" sz="2400" dirty="0"/>
              <a:t> </a:t>
            </a:r>
            <a:r>
              <a:rPr lang="en-US" sz="2400" dirty="0" err="1"/>
              <a:t>mogu</a:t>
            </a:r>
            <a:r>
              <a:rPr lang="en-US" sz="2400" dirty="0"/>
              <a:t> </a:t>
            </a:r>
            <a:r>
              <a:rPr lang="en-US" sz="2400" dirty="0" err="1"/>
              <a:t>dekoratori</a:t>
            </a:r>
            <a:r>
              <a:rPr lang="en-US" sz="2400" dirty="0"/>
              <a:t>, </a:t>
            </a:r>
            <a:r>
              <a:rPr lang="en-US" sz="2400" dirty="0" err="1"/>
              <a:t>generatori</a:t>
            </a:r>
            <a:r>
              <a:rPr lang="en-US" sz="2400" dirty="0"/>
              <a:t> </a:t>
            </a:r>
            <a:r>
              <a:rPr lang="en-US" sz="2400" dirty="0" err="1"/>
              <a:t>i</a:t>
            </a:r>
            <a:r>
              <a:rPr lang="en-US" sz="2400" dirty="0"/>
              <a:t> </a:t>
            </a:r>
            <a:r>
              <a:rPr lang="en-US" sz="2400" dirty="0" err="1"/>
              <a:t>korutine</a:t>
            </a:r>
            <a:r>
              <a:rPr lang="en-US" sz="2400" dirty="0"/>
              <a:t> </a:t>
            </a:r>
            <a:r>
              <a:rPr lang="en-US" sz="2400" dirty="0" err="1"/>
              <a:t>može</a:t>
            </a:r>
            <a:r>
              <a:rPr lang="en-US" sz="2400" dirty="0"/>
              <a:t> da se </a:t>
            </a:r>
            <a:r>
              <a:rPr lang="en-US" sz="2400" dirty="0" err="1"/>
              <a:t>postigne</a:t>
            </a:r>
            <a:r>
              <a:rPr lang="en-US" sz="2400" dirty="0"/>
              <a:t> </a:t>
            </a:r>
            <a:r>
              <a:rPr lang="en-US" sz="2400" dirty="0" err="1"/>
              <a:t>i</a:t>
            </a:r>
            <a:r>
              <a:rPr lang="en-US" sz="2400" dirty="0"/>
              <a:t> bez </a:t>
            </a:r>
            <a:r>
              <a:rPr lang="en-US" sz="2400" dirty="0" err="1"/>
              <a:t>njih</a:t>
            </a:r>
            <a:r>
              <a:rPr lang="en-US" sz="2400" dirty="0"/>
              <a:t>.</a:t>
            </a:r>
            <a:endParaRPr dirty="0"/>
          </a:p>
          <a:p>
            <a:pPr marL="342900" lvl="0" indent="-342900" algn="l" rtl="0">
              <a:spcBef>
                <a:spcPts val="480"/>
              </a:spcBef>
              <a:spcAft>
                <a:spcPts val="0"/>
              </a:spcAft>
              <a:buSzPts val="1920"/>
              <a:buChar char="●"/>
            </a:pPr>
            <a:r>
              <a:rPr lang="en-US" sz="2400" dirty="0"/>
              <a:t>ALI, </a:t>
            </a:r>
            <a:r>
              <a:rPr lang="en-US" sz="2400" dirty="0" err="1"/>
              <a:t>pravilnim</a:t>
            </a:r>
            <a:r>
              <a:rPr lang="en-US" sz="2400" dirty="0"/>
              <a:t> </a:t>
            </a:r>
            <a:r>
              <a:rPr lang="en-US" sz="2400" dirty="0" err="1"/>
              <a:t>korišćenjem</a:t>
            </a:r>
            <a:r>
              <a:rPr lang="en-US" sz="2400" dirty="0"/>
              <a:t> se </a:t>
            </a:r>
            <a:r>
              <a:rPr lang="en-US" sz="2400" dirty="0" err="1"/>
              <a:t>dobija</a:t>
            </a:r>
            <a:r>
              <a:rPr lang="en-US" sz="2400" dirty="0"/>
              <a:t> </a:t>
            </a:r>
            <a:r>
              <a:rPr lang="en-US" sz="2400" dirty="0" err="1"/>
              <a:t>čistiji</a:t>
            </a:r>
            <a:r>
              <a:rPr lang="en-US" sz="2400" dirty="0"/>
              <a:t> </a:t>
            </a:r>
            <a:r>
              <a:rPr lang="en-US" sz="2400" dirty="0" err="1"/>
              <a:t>i</a:t>
            </a:r>
            <a:r>
              <a:rPr lang="en-US" sz="2400" dirty="0"/>
              <a:t> </a:t>
            </a:r>
            <a:r>
              <a:rPr lang="en-US" sz="2400" dirty="0" err="1"/>
              <a:t>efikasniji</a:t>
            </a:r>
            <a:r>
              <a:rPr lang="en-US" sz="2400" dirty="0"/>
              <a:t> </a:t>
            </a:r>
            <a:r>
              <a:rPr lang="en-US" sz="2400" dirty="0" err="1"/>
              <a:t>kod</a:t>
            </a:r>
            <a:r>
              <a:rPr lang="en-US" sz="2400" dirty="0"/>
              <a:t>.</a:t>
            </a:r>
            <a:endParaRPr dirty="0"/>
          </a:p>
          <a:p>
            <a:pPr marL="342900" lvl="0" indent="-342900" algn="l" rtl="0">
              <a:spcBef>
                <a:spcPts val="480"/>
              </a:spcBef>
              <a:spcAft>
                <a:spcPts val="0"/>
              </a:spcAft>
              <a:buSzPts val="1920"/>
              <a:buChar char="●"/>
            </a:pPr>
            <a:r>
              <a:rPr lang="en-US" sz="2400" dirty="0" err="1"/>
              <a:t>Primjer</a:t>
            </a:r>
            <a:r>
              <a:rPr lang="en-US" sz="2400" dirty="0"/>
              <a:t> - pipeline za </a:t>
            </a:r>
            <a:r>
              <a:rPr lang="en-US" sz="2400" dirty="0" err="1"/>
              <a:t>obradu</a:t>
            </a:r>
            <a:r>
              <a:rPr lang="en-US" sz="2400" dirty="0"/>
              <a:t> </a:t>
            </a:r>
            <a:r>
              <a:rPr lang="en-US" sz="2400" dirty="0" err="1"/>
              <a:t>podataka</a:t>
            </a:r>
            <a:r>
              <a:rPr lang="en-US" sz="2400" dirty="0"/>
              <a:t>:</a:t>
            </a:r>
            <a:endParaRPr dirty="0"/>
          </a:p>
          <a:p>
            <a:pPr marL="742950" lvl="1" indent="-285750" algn="l" rtl="0">
              <a:spcBef>
                <a:spcPts val="480"/>
              </a:spcBef>
              <a:spcAft>
                <a:spcPts val="0"/>
              </a:spcAft>
              <a:buSzPts val="1920"/>
              <a:buChar char="●"/>
            </a:pPr>
            <a:r>
              <a:rPr lang="en-US" sz="2400" dirty="0" err="1"/>
              <a:t>Iz</a:t>
            </a:r>
            <a:r>
              <a:rPr lang="en-US" sz="2400" dirty="0"/>
              <a:t> </a:t>
            </a:r>
            <a:r>
              <a:rPr lang="en-US" sz="2400" dirty="0" err="1"/>
              <a:t>jednog</a:t>
            </a:r>
            <a:r>
              <a:rPr lang="en-US" sz="2400" dirty="0"/>
              <a:t> </a:t>
            </a:r>
            <a:r>
              <a:rPr lang="en-US" sz="2400" dirty="0" err="1"/>
              <a:t>skupa</a:t>
            </a:r>
            <a:r>
              <a:rPr lang="en-US" sz="2400" dirty="0"/>
              <a:t> </a:t>
            </a:r>
            <a:r>
              <a:rPr lang="en-US" sz="2400" dirty="0" err="1"/>
              <a:t>filtriraj</a:t>
            </a:r>
            <a:r>
              <a:rPr lang="en-US" sz="2400" dirty="0"/>
              <a:t> </a:t>
            </a:r>
            <a:r>
              <a:rPr lang="en-US" sz="2400" dirty="0" err="1"/>
              <a:t>podatke</a:t>
            </a:r>
            <a:r>
              <a:rPr lang="en-US" sz="2400" dirty="0"/>
              <a:t> u </a:t>
            </a:r>
            <a:r>
              <a:rPr lang="en-US" sz="2400" dirty="0" err="1"/>
              <a:t>podskup</a:t>
            </a:r>
            <a:r>
              <a:rPr lang="en-US" sz="2400" dirty="0"/>
              <a:t>.</a:t>
            </a:r>
            <a:endParaRPr dirty="0"/>
          </a:p>
          <a:p>
            <a:pPr marL="742950" lvl="1" indent="-285750" algn="l" rtl="0">
              <a:spcBef>
                <a:spcPts val="480"/>
              </a:spcBef>
              <a:spcAft>
                <a:spcPts val="0"/>
              </a:spcAft>
              <a:buSzPts val="1920"/>
              <a:buChar char="●"/>
            </a:pPr>
            <a:r>
              <a:rPr lang="en-US" sz="2400" dirty="0" err="1"/>
              <a:t>Obradi</a:t>
            </a:r>
            <a:r>
              <a:rPr lang="en-US" sz="2400" dirty="0"/>
              <a:t> </a:t>
            </a:r>
            <a:r>
              <a:rPr lang="en-US" sz="2400" dirty="0" err="1"/>
              <a:t>podatke</a:t>
            </a:r>
            <a:r>
              <a:rPr lang="en-US" sz="2400" dirty="0"/>
              <a:t> </a:t>
            </a:r>
            <a:r>
              <a:rPr lang="en-US" sz="2400" dirty="0" err="1"/>
              <a:t>i</a:t>
            </a:r>
            <a:r>
              <a:rPr lang="en-US" sz="2400" dirty="0"/>
              <a:t> </a:t>
            </a:r>
            <a:r>
              <a:rPr lang="en-US" sz="2400" dirty="0" err="1"/>
              <a:t>napravi</a:t>
            </a:r>
            <a:r>
              <a:rPr lang="en-US" sz="2400" dirty="0"/>
              <a:t> </a:t>
            </a:r>
            <a:r>
              <a:rPr lang="en-US" sz="2400" dirty="0" err="1"/>
              <a:t>novi</a:t>
            </a:r>
            <a:r>
              <a:rPr lang="en-US" sz="2400" dirty="0"/>
              <a:t> </a:t>
            </a:r>
            <a:r>
              <a:rPr lang="en-US" sz="2400" dirty="0" err="1"/>
              <a:t>podskup</a:t>
            </a:r>
            <a:r>
              <a:rPr lang="en-US" sz="2400" dirty="0"/>
              <a:t>.</a:t>
            </a:r>
            <a:endParaRPr dirty="0"/>
          </a:p>
          <a:p>
            <a:pPr marL="742950" lvl="1" indent="-285750" algn="l" rtl="0">
              <a:spcBef>
                <a:spcPts val="480"/>
              </a:spcBef>
              <a:spcAft>
                <a:spcPts val="0"/>
              </a:spcAft>
              <a:buSzPts val="1920"/>
              <a:buChar char="●"/>
            </a:pPr>
            <a:r>
              <a:rPr lang="en-US" sz="2400" dirty="0" err="1"/>
              <a:t>Još</a:t>
            </a:r>
            <a:r>
              <a:rPr lang="en-US" sz="2400" dirty="0"/>
              <a:t> </a:t>
            </a:r>
            <a:r>
              <a:rPr lang="en-US" sz="2400" dirty="0" err="1"/>
              <a:t>jedna</a:t>
            </a:r>
            <a:r>
              <a:rPr lang="en-US" sz="2400" dirty="0"/>
              <a:t> </a:t>
            </a:r>
            <a:r>
              <a:rPr lang="en-US" sz="2400" dirty="0" err="1"/>
              <a:t>obrada</a:t>
            </a:r>
            <a:r>
              <a:rPr lang="en-US" sz="2400" dirty="0"/>
              <a:t> </a:t>
            </a:r>
            <a:r>
              <a:rPr lang="en-US" sz="2400" dirty="0" err="1"/>
              <a:t>i</a:t>
            </a:r>
            <a:r>
              <a:rPr lang="en-US" sz="2400" dirty="0"/>
              <a:t> </a:t>
            </a:r>
            <a:r>
              <a:rPr lang="en-US" sz="2400" dirty="0" err="1"/>
              <a:t>još</a:t>
            </a:r>
            <a:r>
              <a:rPr lang="en-US" sz="2400" dirty="0"/>
              <a:t> </a:t>
            </a:r>
            <a:r>
              <a:rPr lang="en-US" sz="2400" dirty="0" err="1"/>
              <a:t>jedan</a:t>
            </a:r>
            <a:r>
              <a:rPr lang="en-US" sz="2400" dirty="0"/>
              <a:t> </a:t>
            </a:r>
            <a:r>
              <a:rPr lang="en-US" sz="2400" dirty="0" err="1"/>
              <a:t>podskup</a:t>
            </a:r>
            <a:r>
              <a:rPr lang="en-US" sz="2400" dirty="0"/>
              <a:t>.</a:t>
            </a:r>
            <a:endParaRPr dirty="0"/>
          </a:p>
          <a:p>
            <a:pPr marL="742950" lvl="1" indent="-285750" algn="l" rtl="0">
              <a:spcBef>
                <a:spcPts val="480"/>
              </a:spcBef>
              <a:spcAft>
                <a:spcPts val="0"/>
              </a:spcAft>
              <a:buSzPts val="1920"/>
              <a:buChar char="●"/>
            </a:pPr>
            <a:r>
              <a:rPr lang="en-US" sz="2400" dirty="0" err="1"/>
              <a:t>Prikaži</a:t>
            </a:r>
            <a:r>
              <a:rPr lang="en-US" sz="2400" dirty="0"/>
              <a:t> </a:t>
            </a:r>
            <a:r>
              <a:rPr lang="en-US" sz="2400" dirty="0" err="1"/>
              <a:t>rezultate</a:t>
            </a:r>
            <a:r>
              <a:rPr lang="en-US" sz="2400" dirty="0"/>
              <a:t>.</a:t>
            </a:r>
          </a:p>
          <a:p>
            <a:pPr marL="342900" lvl="0" indent="-342900" algn="l" rtl="0">
              <a:spcBef>
                <a:spcPts val="480"/>
              </a:spcBef>
              <a:spcAft>
                <a:spcPts val="0"/>
              </a:spcAft>
              <a:buSzPts val="1920"/>
              <a:buChar char="●"/>
            </a:pPr>
            <a:r>
              <a:rPr lang="en-US" sz="2400" dirty="0" err="1"/>
              <a:t>Implementacijom</a:t>
            </a:r>
            <a:r>
              <a:rPr lang="en-US" sz="2400" dirty="0"/>
              <a:t> </a:t>
            </a:r>
            <a:r>
              <a:rPr lang="en-US" sz="2400" dirty="0" err="1"/>
              <a:t>pomocu</a:t>
            </a:r>
            <a:r>
              <a:rPr lang="en-US" sz="2400" dirty="0"/>
              <a:t> </a:t>
            </a:r>
            <a:r>
              <a:rPr lang="en-US" sz="2400" dirty="0" err="1"/>
              <a:t>generatora</a:t>
            </a:r>
            <a:r>
              <a:rPr lang="en-US" sz="2400" dirty="0"/>
              <a:t> </a:t>
            </a:r>
            <a:r>
              <a:rPr lang="en-US" sz="2400" dirty="0" err="1"/>
              <a:t>nema</a:t>
            </a:r>
            <a:r>
              <a:rPr lang="en-US" sz="2400" dirty="0"/>
              <a:t> </a:t>
            </a:r>
            <a:r>
              <a:rPr lang="en-US" sz="2400" dirty="0" err="1"/>
              <a:t>privremenih</a:t>
            </a:r>
            <a:r>
              <a:rPr lang="en-US" sz="2400" dirty="0"/>
              <a:t> </a:t>
            </a:r>
            <a:r>
              <a:rPr lang="en-US" sz="2400" dirty="0" err="1"/>
              <a:t>listi</a:t>
            </a:r>
            <a:r>
              <a:rPr lang="en-US" sz="2400" dirty="0"/>
              <a:t>/</a:t>
            </a:r>
            <a:r>
              <a:rPr lang="en-US" sz="2400" dirty="0" err="1"/>
              <a:t>rje</a:t>
            </a:r>
            <a:r>
              <a:rPr lang="sr-Latn-RS" sz="2400" dirty="0"/>
              <a:t>č</a:t>
            </a:r>
            <a:r>
              <a:rPr lang="en-US" sz="2400" dirty="0" err="1"/>
              <a:t>nika</a:t>
            </a:r>
            <a:r>
              <a:rPr lang="en-US" sz="2400" dirty="0"/>
              <a:t>/prom</a:t>
            </a:r>
            <a:r>
              <a:rPr lang="sr-Latn-RS" sz="2400" dirty="0"/>
              <a:t>j</a:t>
            </a:r>
            <a:r>
              <a:rPr lang="en-US" sz="2400" dirty="0" err="1"/>
              <a:t>enljivih</a:t>
            </a:r>
            <a:r>
              <a:rPr lang="en-US" sz="2400" dirty="0"/>
              <a:t>.</a:t>
            </a:r>
            <a:endParaRPr dirty="0"/>
          </a:p>
          <a:p>
            <a:pPr marL="342900" lvl="0" indent="-342900" algn="l" rtl="0">
              <a:spcBef>
                <a:spcPts val="480"/>
              </a:spcBef>
              <a:spcAft>
                <a:spcPts val="0"/>
              </a:spcAft>
              <a:buSzPts val="1920"/>
              <a:buChar char="●"/>
            </a:pPr>
            <a:r>
              <a:rPr lang="en-US" sz="2400" dirty="0" err="1"/>
              <a:t>Efikasniji</a:t>
            </a:r>
            <a:r>
              <a:rPr lang="en-US" sz="2400" dirty="0"/>
              <a:t> </a:t>
            </a:r>
            <a:r>
              <a:rPr lang="en-US" sz="2400" dirty="0" err="1"/>
              <a:t>kod</a:t>
            </a:r>
            <a:r>
              <a:rPr lang="en-US" sz="2400" dirty="0"/>
              <a:t> </a:t>
            </a:r>
            <a:r>
              <a:rPr lang="en-US" sz="2400" dirty="0" err="1"/>
              <a:t>sa</a:t>
            </a:r>
            <a:r>
              <a:rPr lang="en-US" sz="2400" dirty="0"/>
              <a:t> </a:t>
            </a:r>
            <a:r>
              <a:rPr lang="en-US" sz="2400" dirty="0" err="1"/>
              <a:t>manje</a:t>
            </a:r>
            <a:r>
              <a:rPr lang="en-US" sz="2400" dirty="0"/>
              <a:t> </a:t>
            </a:r>
            <a:r>
              <a:rPr lang="en-US" sz="2400" dirty="0" err="1"/>
              <a:t>zauzeća</a:t>
            </a:r>
            <a:r>
              <a:rPr lang="en-US" sz="2400" dirty="0"/>
              <a:t> </a:t>
            </a:r>
            <a:r>
              <a:rPr lang="en-US" sz="2400" dirty="0" err="1"/>
              <a:t>memorije</a:t>
            </a:r>
            <a:r>
              <a:rPr lang="en-US" sz="2400" dirty="0"/>
              <a:t>.</a:t>
            </a:r>
            <a:endParaRPr dirty="0"/>
          </a:p>
          <a:p>
            <a:pPr marL="342900" lvl="0" indent="-342900" algn="l" rtl="0">
              <a:spcBef>
                <a:spcPts val="480"/>
              </a:spcBef>
              <a:spcAft>
                <a:spcPts val="0"/>
              </a:spcAft>
              <a:buSzPts val="1920"/>
              <a:buChar char="●"/>
            </a:pPr>
            <a:r>
              <a:rPr lang="en-US" sz="2400" dirty="0" err="1"/>
              <a:t>Zgodno</a:t>
            </a:r>
            <a:r>
              <a:rPr lang="en-US" sz="2400" dirty="0"/>
              <a:t> za </a:t>
            </a:r>
            <a:r>
              <a:rPr lang="en-US" sz="2400" dirty="0" err="1"/>
              <a:t>potencijalnu</a:t>
            </a:r>
            <a:r>
              <a:rPr lang="en-US" sz="2400" dirty="0"/>
              <a:t> </a:t>
            </a:r>
            <a:r>
              <a:rPr lang="en-US" sz="2400" dirty="0" err="1"/>
              <a:t>paralelizaciju</a:t>
            </a:r>
            <a:r>
              <a:rPr lang="en-US" sz="2400" dirty="0"/>
              <a:t> </a:t>
            </a:r>
            <a:r>
              <a:rPr lang="en-US" sz="2400" dirty="0" err="1"/>
              <a:t>i</a:t>
            </a:r>
            <a:r>
              <a:rPr lang="en-US" sz="2400" dirty="0"/>
              <a:t> </a:t>
            </a:r>
            <a:r>
              <a:rPr lang="en-US" sz="2400" dirty="0" err="1"/>
              <a:t>distribuiranje</a:t>
            </a:r>
            <a:r>
              <a:rPr lang="en-US" sz="2400" dirty="0"/>
              <a:t>.</a:t>
            </a:r>
            <a:endParaRPr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p:txBody>
      </p:sp>
    </p:spTree>
    <p:extLst>
      <p:ext uri="{BB962C8B-B14F-4D97-AF65-F5344CB8AC3E}">
        <p14:creationId xmlns:p14="http://schemas.microsoft.com/office/powerpoint/2010/main" val="8070360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0" lvl="0" indent="0" algn="l" rtl="0">
              <a:lnSpc>
                <a:spcPct val="83333"/>
              </a:lnSpc>
              <a:spcBef>
                <a:spcPts val="0"/>
              </a:spcBef>
              <a:spcAft>
                <a:spcPts val="0"/>
              </a:spcAft>
              <a:buNone/>
            </a:pPr>
            <a:r>
              <a:rPr lang="en-US"/>
              <a:t>Elementi python jezika</a:t>
            </a:r>
            <a:endParaRPr/>
          </a:p>
        </p:txBody>
      </p:sp>
      <p:sp>
        <p:nvSpPr>
          <p:cNvPr id="237" name="Google Shape;237;p14"/>
          <p:cNvSpPr txBox="1">
            <a:spLocks noGrp="1"/>
          </p:cNvSpPr>
          <p:nvPr>
            <p:ph type="body" idx="1"/>
          </p:nvPr>
        </p:nvSpPr>
        <p:spPr>
          <a:xfrm>
            <a:off x="251520" y="1452880"/>
            <a:ext cx="8784976" cy="456840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None/>
            </a:pPr>
            <a:r>
              <a:rPr lang="en-US" sz="2400" b="1" dirty="0" err="1"/>
              <a:t>Čemu</a:t>
            </a:r>
            <a:r>
              <a:rPr lang="en-US" sz="2400" b="1" dirty="0"/>
              <a:t> </a:t>
            </a:r>
            <a:r>
              <a:rPr lang="en-US" sz="2400" b="1" dirty="0" err="1"/>
              <a:t>sve</a:t>
            </a:r>
            <a:r>
              <a:rPr lang="en-US" sz="2400" b="1" dirty="0"/>
              <a:t> to?</a:t>
            </a:r>
            <a:endParaRPr lang="sr-Latn-RS" sz="2400" b="1" dirty="0"/>
          </a:p>
          <a:p>
            <a:pPr indent="-457200">
              <a:spcBef>
                <a:spcPts val="0"/>
              </a:spcBef>
              <a:buSzPts val="1920"/>
            </a:pPr>
            <a:r>
              <a:rPr lang="sr-Latn-RS" sz="2400" dirty="0"/>
              <a:t>Pogledati primjer 12_pajplajn.py</a:t>
            </a:r>
          </a:p>
          <a:p>
            <a:pPr indent="-457200">
              <a:spcBef>
                <a:spcPts val="0"/>
              </a:spcBef>
              <a:buSzPts val="1920"/>
            </a:pPr>
            <a:r>
              <a:rPr lang="sr-Latn-RS" sz="2400" dirty="0"/>
              <a:t>I od samih generatora se moze napraviti pajplajn, u ovom slučaju 4 generatora:</a:t>
            </a:r>
          </a:p>
          <a:p>
            <a:pPr lvl="1" indent="-457200">
              <a:spcBef>
                <a:spcPts val="0"/>
              </a:spcBef>
              <a:buSzPts val="1920"/>
              <a:buFont typeface="+mj-lt"/>
              <a:buAutoNum type="arabicPeriod"/>
            </a:pPr>
            <a:r>
              <a:rPr lang="sr-Latn-RS" dirty="0"/>
              <a:t>Nalazi sve fajlove po odgovarajućem šablonu u odgovarajućem folderu -  generator, generiše fajl po fajl</a:t>
            </a:r>
          </a:p>
          <a:p>
            <a:pPr lvl="1" indent="-457200">
              <a:spcBef>
                <a:spcPts val="0"/>
              </a:spcBef>
              <a:buSzPts val="1920"/>
              <a:buFont typeface="+mj-lt"/>
              <a:buAutoNum type="arabicPeriod"/>
            </a:pPr>
            <a:r>
              <a:rPr lang="sr-Latn-RS" dirty="0"/>
              <a:t>Otvara ih jedan po jedan. Ima tu i malo više od filterisanja, jer za različite tipove imaju različiti otvarači. Naveden je loš primjer</a:t>
            </a:r>
            <a:r>
              <a:rPr lang="sr-Cyrl-RS" dirty="0"/>
              <a:t>, </a:t>
            </a:r>
            <a:r>
              <a:rPr lang="en-US" dirty="0" err="1"/>
              <a:t>ali</a:t>
            </a:r>
            <a:r>
              <a:rPr lang="en-US" dirty="0"/>
              <a:t> je </a:t>
            </a:r>
            <a:r>
              <a:rPr lang="en-US" dirty="0" err="1"/>
              <a:t>tu</a:t>
            </a:r>
            <a:r>
              <a:rPr lang="en-US" dirty="0"/>
              <a:t> da bi </a:t>
            </a:r>
            <a:r>
              <a:rPr lang="en-US" dirty="0" err="1"/>
              <a:t>objasnio</a:t>
            </a:r>
            <a:r>
              <a:rPr lang="en-US" dirty="0"/>
              <a:t> </a:t>
            </a:r>
            <a:r>
              <a:rPr lang="sr-Latn-RS" dirty="0"/>
              <a:t>mogućnosti.</a:t>
            </a:r>
          </a:p>
          <a:p>
            <a:pPr lvl="1" indent="-457200">
              <a:spcBef>
                <a:spcPts val="0"/>
              </a:spcBef>
              <a:buSzPts val="1920"/>
              <a:buFont typeface="+mj-lt"/>
              <a:buAutoNum type="arabicPeriod"/>
            </a:pPr>
            <a:r>
              <a:rPr lang="sr-Latn-RS" dirty="0"/>
              <a:t>Čita linije iz otvorenih fajlova – linija po linija</a:t>
            </a:r>
          </a:p>
          <a:p>
            <a:pPr lvl="1" indent="-457200">
              <a:spcBef>
                <a:spcPts val="0"/>
              </a:spcBef>
              <a:buSzPts val="1920"/>
              <a:buFont typeface="+mj-lt"/>
              <a:buAutoNum type="arabicPeriod"/>
            </a:pPr>
            <a:r>
              <a:rPr lang="sr-Latn-RS" dirty="0"/>
              <a:t>Filtrira linije</a:t>
            </a:r>
          </a:p>
          <a:p>
            <a:pPr indent="-457200">
              <a:spcBef>
                <a:spcPts val="0"/>
              </a:spcBef>
              <a:buSzPts val="1920"/>
            </a:pPr>
            <a:r>
              <a:rPr lang="sr-Latn-RS" sz="2400" dirty="0"/>
              <a:t>Promijeniti i pokrenuti</a:t>
            </a:r>
            <a:endParaRPr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p:txBody>
      </p:sp>
    </p:spTree>
    <p:extLst>
      <p:ext uri="{BB962C8B-B14F-4D97-AF65-F5344CB8AC3E}">
        <p14:creationId xmlns:p14="http://schemas.microsoft.com/office/powerpoint/2010/main" val="9220664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Sekvence</a:t>
            </a:r>
            <a:r>
              <a:rPr lang="en-US" dirty="0"/>
              <a:t> </a:t>
            </a:r>
            <a:r>
              <a:rPr lang="en-US" dirty="0" err="1"/>
              <a:t>i</a:t>
            </a:r>
            <a:r>
              <a:rPr lang="en-US" dirty="0"/>
              <a:t> </a:t>
            </a:r>
            <a:r>
              <a:rPr lang="en-US" dirty="0" err="1"/>
              <a:t>funkcije</a:t>
            </a:r>
            <a:endParaRPr lang="en-US" dirty="0"/>
          </a:p>
        </p:txBody>
      </p:sp>
      <p:sp>
        <p:nvSpPr>
          <p:cNvPr id="251" name="Google Shape;251;p16"/>
          <p:cNvSpPr txBox="1">
            <a:spLocks noGrp="1"/>
          </p:cNvSpPr>
          <p:nvPr>
            <p:ph type="body" idx="1"/>
          </p:nvPr>
        </p:nvSpPr>
        <p:spPr>
          <a:xfrm>
            <a:off x="251520" y="1196752"/>
            <a:ext cx="8784976" cy="4824536"/>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Česta</a:t>
            </a:r>
            <a:r>
              <a:rPr lang="en-US" sz="2400" dirty="0"/>
              <a:t> je </a:t>
            </a:r>
            <a:r>
              <a:rPr lang="en-US" sz="2400" dirty="0" err="1"/>
              <a:t>potreba</a:t>
            </a:r>
            <a:r>
              <a:rPr lang="en-US" sz="2400" dirty="0"/>
              <a:t> da </a:t>
            </a:r>
            <a:r>
              <a:rPr lang="en-US" sz="2400" dirty="0" err="1"/>
              <a:t>primenimo</a:t>
            </a:r>
            <a:r>
              <a:rPr lang="en-US" sz="2400" dirty="0"/>
              <a:t> </a:t>
            </a:r>
            <a:r>
              <a:rPr lang="en-US" sz="2400" dirty="0" err="1"/>
              <a:t>funkciju</a:t>
            </a:r>
            <a:r>
              <a:rPr lang="en-US" sz="2400" dirty="0"/>
              <a:t> </a:t>
            </a:r>
            <a:r>
              <a:rPr lang="en-US" sz="2400" dirty="0" err="1"/>
              <a:t>nad</a:t>
            </a:r>
            <a:r>
              <a:rPr lang="en-US" sz="2400" dirty="0"/>
              <a:t> </a:t>
            </a:r>
            <a:r>
              <a:rPr lang="en-US" sz="2400" dirty="0" err="1"/>
              <a:t>svim</a:t>
            </a:r>
            <a:r>
              <a:rPr lang="en-US" sz="2400" dirty="0"/>
              <a:t> </a:t>
            </a:r>
            <a:r>
              <a:rPr lang="en-US" sz="2400" dirty="0" err="1"/>
              <a:t>članovima</a:t>
            </a:r>
            <a:r>
              <a:rPr lang="en-US" sz="2400" dirty="0"/>
              <a:t> </a:t>
            </a:r>
            <a:r>
              <a:rPr lang="en-US" sz="2400" dirty="0" err="1"/>
              <a:t>liste</a:t>
            </a:r>
            <a:endParaRPr sz="2400" dirty="0"/>
          </a:p>
          <a:p>
            <a:pPr marL="342900" lvl="0" indent="-342900" algn="l" rtl="0">
              <a:spcBef>
                <a:spcPts val="480"/>
              </a:spcBef>
              <a:spcAft>
                <a:spcPts val="0"/>
              </a:spcAft>
              <a:buSzPts val="1920"/>
              <a:buChar char="●"/>
            </a:pPr>
            <a:r>
              <a:rPr lang="en-US" sz="2400" dirty="0" err="1"/>
              <a:t>Poseban</a:t>
            </a:r>
            <a:r>
              <a:rPr lang="en-US" sz="2400" dirty="0"/>
              <a:t> operator </a:t>
            </a:r>
            <a:r>
              <a:rPr lang="en-US" sz="2400" dirty="0" err="1"/>
              <a:t>nazvan</a:t>
            </a:r>
            <a:r>
              <a:rPr lang="en-US" sz="2400" dirty="0"/>
              <a:t> </a:t>
            </a:r>
            <a:r>
              <a:rPr lang="en-US" sz="2400" i="1" dirty="0"/>
              <a:t>list comprehension</a:t>
            </a:r>
            <a:endParaRPr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Moguće</a:t>
            </a:r>
            <a:r>
              <a:rPr lang="en-US" sz="2400" dirty="0"/>
              <a:t> je </a:t>
            </a:r>
            <a:r>
              <a:rPr lang="en-US" sz="2400" dirty="0" err="1"/>
              <a:t>dodati</a:t>
            </a:r>
            <a:r>
              <a:rPr lang="en-US" sz="2400" dirty="0"/>
              <a:t> </a:t>
            </a:r>
            <a:r>
              <a:rPr lang="en-US" sz="2400" dirty="0" err="1"/>
              <a:t>i</a:t>
            </a:r>
            <a:r>
              <a:rPr lang="en-US" sz="2400" dirty="0"/>
              <a:t> </a:t>
            </a:r>
            <a:r>
              <a:rPr lang="en-US" sz="2400" dirty="0" err="1"/>
              <a:t>uslove</a:t>
            </a:r>
            <a:r>
              <a:rPr lang="en-US" sz="2400" dirty="0"/>
              <a:t>:</a:t>
            </a:r>
            <a:endParaRPr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p:txBody>
      </p:sp>
      <p:sp>
        <p:nvSpPr>
          <p:cNvPr id="252" name="Google Shape;252;p16"/>
          <p:cNvSpPr txBox="1"/>
          <p:nvPr/>
        </p:nvSpPr>
        <p:spPr>
          <a:xfrm>
            <a:off x="717600" y="2653849"/>
            <a:ext cx="7560840" cy="58477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lt1"/>
                </a:solidFill>
                <a:latin typeface="Arial"/>
                <a:ea typeface="Arial"/>
                <a:cs typeface="Arial"/>
                <a:sym typeface="Arial"/>
              </a:rPr>
              <a:t>brojevi</a:t>
            </a:r>
            <a:r>
              <a:rPr lang="en-US" sz="1600" dirty="0">
                <a:solidFill>
                  <a:schemeClr val="lt1"/>
                </a:solidFill>
                <a:latin typeface="Arial"/>
                <a:ea typeface="Arial"/>
                <a:cs typeface="Arial"/>
                <a:sym typeface="Arial"/>
              </a:rPr>
              <a:t> = range(5) </a:t>
            </a:r>
            <a:endParaRPr dirty="0"/>
          </a:p>
          <a:p>
            <a:pPr marL="0" marR="0" lvl="0" indent="0" algn="l" rtl="0">
              <a:spcBef>
                <a:spcPts val="0"/>
              </a:spcBef>
              <a:spcAft>
                <a:spcPts val="0"/>
              </a:spcAft>
              <a:buNone/>
            </a:pPr>
            <a:r>
              <a:rPr lang="en-US" sz="1600" dirty="0" err="1">
                <a:solidFill>
                  <a:schemeClr val="lt1"/>
                </a:solidFill>
                <a:latin typeface="Arial"/>
                <a:ea typeface="Arial"/>
                <a:cs typeface="Arial"/>
                <a:sym typeface="Arial"/>
              </a:rPr>
              <a:t>kvadrati</a:t>
            </a:r>
            <a:r>
              <a:rPr lang="en-US" sz="1600" dirty="0">
                <a:solidFill>
                  <a:schemeClr val="lt1"/>
                </a:solidFill>
                <a:latin typeface="Arial"/>
                <a:ea typeface="Arial"/>
                <a:cs typeface="Arial"/>
                <a:sym typeface="Arial"/>
              </a:rPr>
              <a:t> = [n * n for n in </a:t>
            </a:r>
            <a:r>
              <a:rPr lang="en-US" sz="1600" dirty="0" err="1">
                <a:solidFill>
                  <a:schemeClr val="lt1"/>
                </a:solidFill>
                <a:latin typeface="Arial"/>
                <a:ea typeface="Arial"/>
                <a:cs typeface="Arial"/>
                <a:sym typeface="Arial"/>
              </a:rPr>
              <a:t>brojevi</a:t>
            </a:r>
            <a:r>
              <a:rPr lang="en-US" sz="1600" dirty="0">
                <a:solidFill>
                  <a:schemeClr val="lt1"/>
                </a:solidFill>
                <a:latin typeface="Arial"/>
                <a:ea typeface="Arial"/>
                <a:cs typeface="Arial"/>
                <a:sym typeface="Arial"/>
              </a:rPr>
              <a:t>] </a:t>
            </a:r>
            <a:endParaRPr dirty="0"/>
          </a:p>
        </p:txBody>
      </p:sp>
      <p:sp>
        <p:nvSpPr>
          <p:cNvPr id="253" name="Google Shape;253;p16"/>
          <p:cNvSpPr txBox="1"/>
          <p:nvPr/>
        </p:nvSpPr>
        <p:spPr>
          <a:xfrm>
            <a:off x="717600" y="4022001"/>
            <a:ext cx="7560840" cy="584775"/>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lt1"/>
                </a:solidFill>
                <a:latin typeface="Arial"/>
                <a:ea typeface="Arial"/>
                <a:cs typeface="Arial"/>
                <a:sym typeface="Arial"/>
              </a:rPr>
              <a:t>brojevi</a:t>
            </a:r>
            <a:r>
              <a:rPr lang="en-US" sz="1600" dirty="0">
                <a:solidFill>
                  <a:schemeClr val="lt1"/>
                </a:solidFill>
                <a:latin typeface="Arial"/>
                <a:ea typeface="Arial"/>
                <a:cs typeface="Arial"/>
                <a:sym typeface="Arial"/>
              </a:rPr>
              <a:t> = range(5) </a:t>
            </a:r>
            <a:endParaRPr dirty="0"/>
          </a:p>
          <a:p>
            <a:pPr marL="0" marR="0" lvl="0" indent="0" algn="l" rtl="0">
              <a:spcBef>
                <a:spcPts val="0"/>
              </a:spcBef>
              <a:spcAft>
                <a:spcPts val="0"/>
              </a:spcAft>
              <a:buNone/>
            </a:pPr>
            <a:r>
              <a:rPr lang="en-US" sz="1600" dirty="0" err="1">
                <a:solidFill>
                  <a:schemeClr val="lt1"/>
                </a:solidFill>
                <a:latin typeface="Arial"/>
                <a:ea typeface="Arial"/>
                <a:cs typeface="Arial"/>
                <a:sym typeface="Arial"/>
              </a:rPr>
              <a:t>parni_kvadrati</a:t>
            </a:r>
            <a:r>
              <a:rPr lang="en-US" sz="1600" dirty="0">
                <a:solidFill>
                  <a:schemeClr val="lt1"/>
                </a:solidFill>
                <a:latin typeface="Arial"/>
                <a:ea typeface="Arial"/>
                <a:cs typeface="Arial"/>
                <a:sym typeface="Arial"/>
              </a:rPr>
              <a:t> = [n * n for n in </a:t>
            </a:r>
            <a:r>
              <a:rPr lang="en-US" sz="1600" dirty="0" err="1">
                <a:solidFill>
                  <a:schemeClr val="lt1"/>
                </a:solidFill>
                <a:latin typeface="Arial"/>
                <a:ea typeface="Arial"/>
                <a:cs typeface="Arial"/>
                <a:sym typeface="Arial"/>
              </a:rPr>
              <a:t>brojevi</a:t>
            </a:r>
            <a:r>
              <a:rPr lang="en-US" sz="1600" dirty="0">
                <a:solidFill>
                  <a:schemeClr val="lt1"/>
                </a:solidFill>
                <a:latin typeface="Arial"/>
                <a:ea typeface="Arial"/>
                <a:cs typeface="Arial"/>
                <a:sym typeface="Arial"/>
              </a:rPr>
              <a:t> if n%2 == 0 ] </a:t>
            </a:r>
            <a:endParaRPr dirty="0"/>
          </a:p>
        </p:txBody>
      </p:sp>
    </p:spTree>
    <p:extLst>
      <p:ext uri="{BB962C8B-B14F-4D97-AF65-F5344CB8AC3E}">
        <p14:creationId xmlns:p14="http://schemas.microsoft.com/office/powerpoint/2010/main" val="9762031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rmAutofit/>
          </a:bodyPr>
          <a:lstStyle/>
          <a:p>
            <a:pPr marL="342900" lvl="0" indent="-342900" algn="l" rtl="0">
              <a:spcBef>
                <a:spcPts val="0"/>
              </a:spcBef>
              <a:spcAft>
                <a:spcPts val="0"/>
              </a:spcAft>
              <a:buSzPts val="2080"/>
              <a:buNone/>
            </a:pPr>
            <a:r>
              <a:rPr lang="en-US" dirty="0" err="1"/>
              <a:t>Sekvence</a:t>
            </a:r>
            <a:r>
              <a:rPr lang="en-US" dirty="0"/>
              <a:t> </a:t>
            </a:r>
            <a:r>
              <a:rPr lang="en-US" dirty="0" err="1"/>
              <a:t>i</a:t>
            </a:r>
            <a:r>
              <a:rPr lang="en-US" dirty="0"/>
              <a:t> </a:t>
            </a:r>
            <a:r>
              <a:rPr lang="en-US" dirty="0" err="1"/>
              <a:t>funkcije</a:t>
            </a:r>
            <a:endParaRPr lang="en-US" dirty="0"/>
          </a:p>
        </p:txBody>
      </p:sp>
      <p:sp>
        <p:nvSpPr>
          <p:cNvPr id="259" name="Google Shape;259;p17"/>
          <p:cNvSpPr txBox="1">
            <a:spLocks noGrp="1"/>
          </p:cNvSpPr>
          <p:nvPr>
            <p:ph type="body" idx="1"/>
          </p:nvPr>
        </p:nvSpPr>
        <p:spPr>
          <a:xfrm>
            <a:off x="251520" y="836712"/>
            <a:ext cx="8784976" cy="5184576"/>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Ili </a:t>
            </a:r>
            <a:r>
              <a:rPr lang="en-US" sz="2400" dirty="0" err="1"/>
              <a:t>više</a:t>
            </a:r>
            <a:r>
              <a:rPr lang="en-US" sz="2400" dirty="0"/>
              <a:t> </a:t>
            </a:r>
            <a:r>
              <a:rPr lang="en-US" sz="2400" dirty="0" err="1"/>
              <a:t>sekvenci</a:t>
            </a:r>
            <a:r>
              <a:rPr lang="en-US" sz="2400" dirty="0"/>
              <a:t>:</a:t>
            </a:r>
            <a:endParaRPr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Raspetljano</a:t>
            </a:r>
            <a:r>
              <a:rPr lang="en-US" sz="2400" dirty="0"/>
              <a:t>, </a:t>
            </a:r>
            <a:r>
              <a:rPr lang="en-US" sz="2400" dirty="0" err="1"/>
              <a:t>prethodni</a:t>
            </a:r>
            <a:r>
              <a:rPr lang="en-US" sz="2400" dirty="0"/>
              <a:t> prim</a:t>
            </a:r>
            <a:r>
              <a:rPr lang="sr-Latn-RS" sz="2400" dirty="0"/>
              <a:t>j</a:t>
            </a:r>
            <a:r>
              <a:rPr lang="en-US" sz="2400" dirty="0"/>
              <a:t>er u </a:t>
            </a:r>
            <a:r>
              <a:rPr lang="en-US" sz="2400" dirty="0" err="1"/>
              <a:t>stvari</a:t>
            </a:r>
            <a:r>
              <a:rPr lang="en-US" sz="2400" dirty="0"/>
              <a:t> </a:t>
            </a:r>
            <a:r>
              <a:rPr lang="en-US" sz="2400" dirty="0" err="1"/>
              <a:t>izgleda</a:t>
            </a:r>
            <a:r>
              <a:rPr lang="en-US" sz="2400" dirty="0"/>
              <a:t> </a:t>
            </a:r>
            <a:r>
              <a:rPr lang="en-US" sz="2400" dirty="0" err="1"/>
              <a:t>ovako</a:t>
            </a:r>
            <a:r>
              <a:rPr lang="en-US" sz="2400" dirty="0"/>
              <a:t>: </a:t>
            </a:r>
            <a:endParaRPr dirty="0"/>
          </a:p>
        </p:txBody>
      </p:sp>
      <p:sp>
        <p:nvSpPr>
          <p:cNvPr id="260" name="Google Shape;260;p17"/>
          <p:cNvSpPr txBox="1"/>
          <p:nvPr/>
        </p:nvSpPr>
        <p:spPr>
          <a:xfrm>
            <a:off x="674400" y="1397784"/>
            <a:ext cx="7560840" cy="830997"/>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lt1"/>
                </a:solidFill>
                <a:latin typeface="Arial"/>
                <a:ea typeface="Arial"/>
                <a:cs typeface="Arial"/>
                <a:sym typeface="Arial"/>
              </a:rPr>
              <a:t>i</a:t>
            </a:r>
            <a:r>
              <a:rPr lang="en-US" sz="1600" dirty="0">
                <a:solidFill>
                  <a:schemeClr val="lt1"/>
                </a:solidFill>
                <a:latin typeface="Arial"/>
                <a:ea typeface="Arial"/>
                <a:cs typeface="Arial"/>
                <a:sym typeface="Arial"/>
              </a:rPr>
              <a:t> = [1,2,3,4,5]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a = ['</a:t>
            </a:r>
            <a:r>
              <a:rPr lang="en-US" sz="1600" dirty="0" err="1">
                <a:solidFill>
                  <a:schemeClr val="lt1"/>
                </a:solidFill>
                <a:latin typeface="Arial"/>
                <a:ea typeface="Arial"/>
                <a:cs typeface="Arial"/>
                <a:sym typeface="Arial"/>
              </a:rPr>
              <a:t>a','b','c','d','e</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z = [(</a:t>
            </a:r>
            <a:r>
              <a:rPr lang="en-US" sz="1600" dirty="0" err="1">
                <a:solidFill>
                  <a:schemeClr val="lt1"/>
                </a:solidFill>
                <a:latin typeface="Arial"/>
                <a:ea typeface="Arial"/>
                <a:cs typeface="Arial"/>
                <a:sym typeface="Arial"/>
              </a:rPr>
              <a:t>x,y</a:t>
            </a:r>
            <a:r>
              <a:rPr lang="en-US" sz="1600" dirty="0">
                <a:solidFill>
                  <a:schemeClr val="lt1"/>
                </a:solidFill>
                <a:latin typeface="Arial"/>
                <a:ea typeface="Arial"/>
                <a:cs typeface="Arial"/>
                <a:sym typeface="Arial"/>
              </a:rPr>
              <a:t>) for x in a for y in </a:t>
            </a:r>
            <a:r>
              <a:rPr lang="en-US" sz="1600" dirty="0" err="1">
                <a:solidFill>
                  <a:schemeClr val="lt1"/>
                </a:solidFill>
                <a:latin typeface="Arial"/>
                <a:ea typeface="Arial"/>
                <a:cs typeface="Arial"/>
                <a:sym typeface="Arial"/>
              </a:rPr>
              <a:t>i</a:t>
            </a:r>
            <a:r>
              <a:rPr lang="en-US" sz="1600" dirty="0">
                <a:solidFill>
                  <a:schemeClr val="lt1"/>
                </a:solidFill>
                <a:latin typeface="Arial"/>
                <a:ea typeface="Arial"/>
                <a:cs typeface="Arial"/>
                <a:sym typeface="Arial"/>
              </a:rPr>
              <a:t> if y &gt; 2] </a:t>
            </a:r>
            <a:endParaRPr dirty="0"/>
          </a:p>
        </p:txBody>
      </p:sp>
      <p:sp>
        <p:nvSpPr>
          <p:cNvPr id="261" name="Google Shape;261;p17"/>
          <p:cNvSpPr txBox="1"/>
          <p:nvPr/>
        </p:nvSpPr>
        <p:spPr>
          <a:xfrm>
            <a:off x="674400" y="3197984"/>
            <a:ext cx="7560840" cy="1815882"/>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lt1"/>
                </a:solidFill>
                <a:latin typeface="Arial"/>
                <a:ea typeface="Arial"/>
                <a:cs typeface="Arial"/>
                <a:sym typeface="Arial"/>
              </a:rPr>
              <a:t>i</a:t>
            </a:r>
            <a:r>
              <a:rPr lang="en-US" sz="1600" dirty="0">
                <a:solidFill>
                  <a:schemeClr val="lt1"/>
                </a:solidFill>
                <a:latin typeface="Arial"/>
                <a:ea typeface="Arial"/>
                <a:cs typeface="Arial"/>
                <a:sym typeface="Arial"/>
              </a:rPr>
              <a:t> = [1,2,3,4,5]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a = ['</a:t>
            </a:r>
            <a:r>
              <a:rPr lang="en-US" sz="1600" dirty="0" err="1">
                <a:solidFill>
                  <a:schemeClr val="lt1"/>
                </a:solidFill>
                <a:latin typeface="Arial"/>
                <a:ea typeface="Arial"/>
                <a:cs typeface="Arial"/>
                <a:sym typeface="Arial"/>
              </a:rPr>
              <a:t>a','b','c','d','e</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z = []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for x in a: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for y in i: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if y &gt; 2:</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z.append</a:t>
            </a: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y,x</a:t>
            </a:r>
            <a:r>
              <a:rPr lang="en-US" sz="1600" dirty="0">
                <a:solidFill>
                  <a:schemeClr val="lt1"/>
                </a:solidFill>
                <a:latin typeface="Arial"/>
                <a:ea typeface="Arial"/>
                <a:cs typeface="Arial"/>
                <a:sym typeface="Arial"/>
              </a:rPr>
              <a:t>))</a:t>
            </a:r>
            <a:endParaRPr dirty="0"/>
          </a:p>
        </p:txBody>
      </p:sp>
      <p:sp>
        <p:nvSpPr>
          <p:cNvPr id="2" name="Rectangle 1"/>
          <p:cNvSpPr/>
          <p:nvPr/>
        </p:nvSpPr>
        <p:spPr>
          <a:xfrm>
            <a:off x="4454820" y="327511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6499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07" name="Google Shape;207;p10"/>
          <p:cNvSpPr txBox="1">
            <a:spLocks noGrp="1"/>
          </p:cNvSpPr>
          <p:nvPr>
            <p:ph type="body" idx="1"/>
          </p:nvPr>
        </p:nvSpPr>
        <p:spPr>
          <a:xfrm>
            <a:off x="467544" y="1268760"/>
            <a:ext cx="8229600" cy="504056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Struktura</a:t>
            </a:r>
            <a:r>
              <a:rPr lang="en-US" b="1" dirty="0"/>
              <a:t> </a:t>
            </a:r>
            <a:r>
              <a:rPr lang="en-US" b="1" dirty="0" err="1"/>
              <a:t>linije</a:t>
            </a:r>
            <a:endParaRPr b="1" dirty="0"/>
          </a:p>
          <a:p>
            <a:pPr marL="342900" lvl="0" indent="-342900" algn="l" rtl="0">
              <a:lnSpc>
                <a:spcPct val="100000"/>
              </a:lnSpc>
              <a:spcBef>
                <a:spcPts val="480"/>
              </a:spcBef>
              <a:spcAft>
                <a:spcPts val="0"/>
              </a:spcAft>
              <a:buSzPts val="1920"/>
              <a:buChar char="●"/>
            </a:pPr>
            <a:r>
              <a:rPr lang="en-US" sz="2400" dirty="0" err="1"/>
              <a:t>Svaki</a:t>
            </a:r>
            <a:r>
              <a:rPr lang="en-US" sz="2400" dirty="0"/>
              <a:t> </a:t>
            </a:r>
            <a:r>
              <a:rPr lang="en-US" sz="2400" dirty="0" err="1"/>
              <a:t>iskaz</a:t>
            </a:r>
            <a:r>
              <a:rPr lang="en-US" sz="2400" dirty="0"/>
              <a:t> se </a:t>
            </a:r>
            <a:r>
              <a:rPr lang="en-US" sz="2400" dirty="0" err="1"/>
              <a:t>završava</a:t>
            </a:r>
            <a:r>
              <a:rPr lang="en-US" sz="2400" dirty="0"/>
              <a:t> u </a:t>
            </a:r>
            <a:r>
              <a:rPr lang="en-US" sz="2400" dirty="0" err="1"/>
              <a:t>novoj</a:t>
            </a:r>
            <a:r>
              <a:rPr lang="en-US" sz="2400" dirty="0"/>
              <a:t> </a:t>
            </a:r>
            <a:r>
              <a:rPr lang="en-US" sz="2400" dirty="0" err="1"/>
              <a:t>liniji</a:t>
            </a:r>
            <a:r>
              <a:rPr lang="en-US" sz="2400" dirty="0"/>
              <a:t> </a:t>
            </a:r>
            <a:endParaRPr dirty="0"/>
          </a:p>
          <a:p>
            <a:pPr marL="342900" lvl="0" indent="-342900" algn="l" rtl="0">
              <a:lnSpc>
                <a:spcPct val="100000"/>
              </a:lnSpc>
              <a:spcBef>
                <a:spcPts val="520"/>
              </a:spcBef>
              <a:spcAft>
                <a:spcPts val="0"/>
              </a:spcAft>
              <a:buSzPts val="2080"/>
              <a:buNone/>
            </a:pPr>
            <a:endParaRPr dirty="0"/>
          </a:p>
          <a:p>
            <a:pPr marL="342900" lvl="0" indent="-342900" algn="l" rtl="0">
              <a:lnSpc>
                <a:spcPct val="100000"/>
              </a:lnSpc>
              <a:spcBef>
                <a:spcPts val="520"/>
              </a:spcBef>
              <a:spcAft>
                <a:spcPts val="0"/>
              </a:spcAft>
              <a:buSzPts val="2080"/>
              <a:buNone/>
            </a:pPr>
            <a:endParaRPr dirty="0"/>
          </a:p>
          <a:p>
            <a:pPr marL="342900" lvl="0" indent="-342900" algn="l" rtl="0">
              <a:lnSpc>
                <a:spcPct val="100000"/>
              </a:lnSpc>
              <a:spcBef>
                <a:spcPts val="480"/>
              </a:spcBef>
              <a:spcAft>
                <a:spcPts val="0"/>
              </a:spcAft>
              <a:buSzPts val="1920"/>
              <a:buChar char="●"/>
            </a:pPr>
            <a:r>
              <a:rPr lang="en-US" sz="2400" dirty="0"/>
              <a:t>Dugi </a:t>
            </a:r>
            <a:r>
              <a:rPr lang="en-US" sz="2400" dirty="0" err="1"/>
              <a:t>iskazi</a:t>
            </a:r>
            <a:r>
              <a:rPr lang="en-US" sz="2400" dirty="0"/>
              <a:t> se </a:t>
            </a:r>
            <a:r>
              <a:rPr lang="en-US" sz="2400" dirty="0" err="1"/>
              <a:t>mogu</a:t>
            </a:r>
            <a:r>
              <a:rPr lang="en-US" sz="2400" dirty="0"/>
              <a:t> pod</a:t>
            </a:r>
            <a:r>
              <a:rPr lang="sr-Latn-RS" sz="2400" dirty="0"/>
              <a:t>ij</a:t>
            </a:r>
            <a:r>
              <a:rPr lang="en-US" sz="2400" dirty="0" err="1"/>
              <a:t>elit</a:t>
            </a:r>
            <a:r>
              <a:rPr lang="sr-Latn-RS" sz="2400" dirty="0"/>
              <a:t>i</a:t>
            </a:r>
            <a:r>
              <a:rPr lang="en-US" sz="2400" dirty="0"/>
              <a:t> u vi</a:t>
            </a:r>
            <a:r>
              <a:rPr lang="sr-Latn-RS" sz="2400" dirty="0"/>
              <a:t>š</a:t>
            </a:r>
            <a:r>
              <a:rPr lang="en-US" sz="2400" dirty="0"/>
              <a:t>e </a:t>
            </a:r>
            <a:r>
              <a:rPr lang="en-US" sz="2400" dirty="0" err="1"/>
              <a:t>redova</a:t>
            </a:r>
            <a:r>
              <a:rPr lang="en-US" sz="2400" dirty="0"/>
              <a:t>: </a:t>
            </a:r>
            <a:endParaRPr dirty="0"/>
          </a:p>
          <a:p>
            <a:pPr marL="342900" lvl="0" indent="-342900" algn="l" rtl="0">
              <a:lnSpc>
                <a:spcPct val="100000"/>
              </a:lnSpc>
              <a:spcBef>
                <a:spcPts val="520"/>
              </a:spcBef>
              <a:spcAft>
                <a:spcPts val="0"/>
              </a:spcAft>
              <a:buSzPts val="2080"/>
              <a:buNone/>
            </a:pPr>
            <a:endParaRPr dirty="0"/>
          </a:p>
          <a:p>
            <a:pPr marL="342900" lvl="0" indent="-210820" algn="l" rtl="0">
              <a:lnSpc>
                <a:spcPct val="100000"/>
              </a:lnSpc>
              <a:spcBef>
                <a:spcPts val="520"/>
              </a:spcBef>
              <a:spcAft>
                <a:spcPts val="0"/>
              </a:spcAft>
              <a:buSzPts val="2080"/>
              <a:buNone/>
            </a:pPr>
            <a:endParaRPr dirty="0"/>
          </a:p>
          <a:p>
            <a:pPr marL="342900" lvl="0" indent="-342900" algn="l" rtl="0">
              <a:lnSpc>
                <a:spcPct val="100000"/>
              </a:lnSpc>
              <a:spcBef>
                <a:spcPts val="480"/>
              </a:spcBef>
              <a:spcAft>
                <a:spcPts val="0"/>
              </a:spcAft>
              <a:buSzPts val="1920"/>
              <a:buChar char="●"/>
            </a:pPr>
            <a:r>
              <a:rPr lang="en-US" sz="2400" dirty="0" err="1"/>
              <a:t>Osim</a:t>
            </a:r>
            <a:r>
              <a:rPr lang="en-US" sz="2400" dirty="0"/>
              <a:t> </a:t>
            </a:r>
            <a:r>
              <a:rPr lang="en-US" sz="2400" dirty="0" err="1"/>
              <a:t>kada</a:t>
            </a:r>
            <a:r>
              <a:rPr lang="en-US" sz="2400" dirty="0"/>
              <a:t> se </a:t>
            </a:r>
            <a:r>
              <a:rPr lang="en-US" sz="2400" dirty="0" err="1"/>
              <a:t>koriste</a:t>
            </a:r>
            <a:r>
              <a:rPr lang="en-US" sz="2400" dirty="0"/>
              <a:t> (), {}, [] ... </a:t>
            </a:r>
            <a:endParaRPr dirty="0"/>
          </a:p>
          <a:p>
            <a:pPr marL="342900" lvl="0" indent="-210820" algn="l" rtl="0">
              <a:lnSpc>
                <a:spcPct val="100000"/>
              </a:lnSpc>
              <a:spcBef>
                <a:spcPts val="520"/>
              </a:spcBef>
              <a:spcAft>
                <a:spcPts val="0"/>
              </a:spcAft>
              <a:buSzPts val="2080"/>
              <a:buNone/>
            </a:pPr>
            <a:endParaRPr dirty="0"/>
          </a:p>
          <a:p>
            <a:pPr marL="342900" lvl="0" indent="-342900" algn="l" rtl="0">
              <a:lnSpc>
                <a:spcPct val="100000"/>
              </a:lnSpc>
              <a:spcBef>
                <a:spcPts val="360"/>
              </a:spcBef>
              <a:spcAft>
                <a:spcPts val="0"/>
              </a:spcAft>
              <a:buSzPts val="1440"/>
              <a:buNone/>
            </a:pPr>
            <a:endParaRPr sz="1800" dirty="0"/>
          </a:p>
          <a:p>
            <a:pPr marL="342900" lvl="0" indent="-342900" algn="l" rtl="0">
              <a:lnSpc>
                <a:spcPct val="100000"/>
              </a:lnSpc>
              <a:spcBef>
                <a:spcPts val="360"/>
              </a:spcBef>
              <a:spcAft>
                <a:spcPts val="0"/>
              </a:spcAft>
              <a:buSzPts val="1440"/>
              <a:buNone/>
            </a:pPr>
            <a:endParaRPr sz="1800" dirty="0">
              <a:latin typeface="Arial"/>
              <a:ea typeface="Arial"/>
              <a:cs typeface="Arial"/>
              <a:sym typeface="Arial"/>
            </a:endParaRPr>
          </a:p>
        </p:txBody>
      </p:sp>
      <p:sp>
        <p:nvSpPr>
          <p:cNvPr id="208" name="Google Shape;208;p10"/>
          <p:cNvSpPr txBox="1"/>
          <p:nvPr/>
        </p:nvSpPr>
        <p:spPr>
          <a:xfrm>
            <a:off x="899592" y="2276872"/>
            <a:ext cx="3168352"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a = b -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b = b -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a = b + a</a:t>
            </a:r>
            <a:endParaRPr sz="1400" b="0" i="0" u="none" strike="noStrike" cap="none">
              <a:solidFill>
                <a:srgbClr val="000000"/>
              </a:solidFill>
              <a:latin typeface="Arial"/>
              <a:ea typeface="Arial"/>
              <a:cs typeface="Arial"/>
              <a:sym typeface="Arial"/>
            </a:endParaRPr>
          </a:p>
        </p:txBody>
      </p:sp>
      <p:sp>
        <p:nvSpPr>
          <p:cNvPr id="209" name="Google Shape;209;p10"/>
          <p:cNvSpPr txBox="1"/>
          <p:nvPr/>
        </p:nvSpPr>
        <p:spPr>
          <a:xfrm>
            <a:off x="899592" y="3717032"/>
            <a:ext cx="3168352"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a = </a:t>
            </a:r>
            <a:r>
              <a:rPr lang="en-US" sz="1600" b="0" i="0" u="none" strike="noStrike" cap="none" dirty="0" err="1">
                <a:solidFill>
                  <a:schemeClr val="lt1"/>
                </a:solidFill>
                <a:latin typeface="Arial"/>
                <a:ea typeface="Arial"/>
                <a:cs typeface="Arial"/>
                <a:sym typeface="Arial"/>
              </a:rPr>
              <a:t>math.sqrt</a:t>
            </a:r>
            <a:r>
              <a:rPr lang="en-US" sz="1600" b="0" i="0" u="none" strike="noStrike" cap="none" dirty="0">
                <a:solidFill>
                  <a:schemeClr val="lt1"/>
                </a:solidFill>
                <a:latin typeface="Arial"/>
                <a:ea typeface="Arial"/>
                <a:cs typeface="Arial"/>
                <a:sym typeface="Arial"/>
              </a:rPr>
              <a:t>(</a:t>
            </a:r>
            <a:r>
              <a:rPr lang="en-US" sz="1600" b="0" i="0" u="none" strike="noStrike" cap="none" dirty="0" err="1">
                <a:solidFill>
                  <a:schemeClr val="lt1"/>
                </a:solidFill>
                <a:latin typeface="Arial"/>
                <a:ea typeface="Arial"/>
                <a:cs typeface="Arial"/>
                <a:sym typeface="Arial"/>
              </a:rPr>
              <a:t>math.sin</a:t>
            </a:r>
            <a:r>
              <a:rPr lang="en-US" sz="1600" b="0" i="0" u="none" strike="noStrike" cap="none" dirty="0">
                <a:solidFill>
                  <a:schemeClr val="lt1"/>
                </a:solidFill>
                <a:latin typeface="Arial"/>
                <a:ea typeface="Arial"/>
                <a:cs typeface="Arial"/>
                <a:sym typeface="Arial"/>
              </a:rPr>
              <a:t>(b) + \ 	</a:t>
            </a:r>
            <a:r>
              <a:rPr lang="en-US" sz="1600" b="0" i="0" u="none" strike="noStrike" cap="none" dirty="0" err="1">
                <a:solidFill>
                  <a:schemeClr val="lt1"/>
                </a:solidFill>
                <a:latin typeface="Arial"/>
                <a:ea typeface="Arial"/>
                <a:cs typeface="Arial"/>
                <a:sym typeface="Arial"/>
              </a:rPr>
              <a:t>math.cos</a:t>
            </a:r>
            <a:r>
              <a:rPr lang="en-US" sz="1600" b="0" i="0" u="none" strike="noStrike" cap="none" dirty="0">
                <a:solidFill>
                  <a:schemeClr val="lt1"/>
                </a:solidFill>
                <a:latin typeface="Arial"/>
                <a:ea typeface="Arial"/>
                <a:cs typeface="Arial"/>
                <a:sym typeface="Arial"/>
              </a:rPr>
              <a:t>(c)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210" name="Google Shape;210;p10"/>
          <p:cNvSpPr txBox="1"/>
          <p:nvPr/>
        </p:nvSpPr>
        <p:spPr>
          <a:xfrm>
            <a:off x="899592" y="5085184"/>
            <a:ext cx="3168352"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a = {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	"a": 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	"b": 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	"c": 3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14C9-5424-3767-1073-999D441DA95E}"/>
              </a:ext>
            </a:extLst>
          </p:cNvPr>
          <p:cNvSpPr>
            <a:spLocks noGrp="1"/>
          </p:cNvSpPr>
          <p:nvPr>
            <p:ph type="title"/>
          </p:nvPr>
        </p:nvSpPr>
        <p:spPr/>
        <p:txBody>
          <a:bodyPr/>
          <a:lstStyle/>
          <a:p>
            <a:r>
              <a:rPr lang="en-US" dirty="0" err="1"/>
              <a:t>Elementi</a:t>
            </a:r>
            <a:r>
              <a:rPr lang="en-US" dirty="0"/>
              <a:t> python </a:t>
            </a:r>
            <a:r>
              <a:rPr lang="en-US" dirty="0" err="1"/>
              <a:t>jezika</a:t>
            </a:r>
            <a:endParaRPr lang="sr-Latn-RS" dirty="0"/>
          </a:p>
        </p:txBody>
      </p:sp>
      <p:sp>
        <p:nvSpPr>
          <p:cNvPr id="3" name="Text Placeholder 2">
            <a:extLst>
              <a:ext uri="{FF2B5EF4-FFF2-40B4-BE49-F238E27FC236}">
                <a16:creationId xmlns:a16="http://schemas.microsoft.com/office/drawing/2014/main" id="{A2C1FB7D-58D5-2E3F-23E0-6E680A9E0277}"/>
              </a:ext>
            </a:extLst>
          </p:cNvPr>
          <p:cNvSpPr>
            <a:spLocks noGrp="1"/>
          </p:cNvSpPr>
          <p:nvPr>
            <p:ph type="body" idx="1"/>
          </p:nvPr>
        </p:nvSpPr>
        <p:spPr/>
        <p:txBody>
          <a:bodyPr/>
          <a:lstStyle/>
          <a:p>
            <a:r>
              <a:rPr lang="en-US" dirty="0"/>
              <a:t>Ni </a:t>
            </a:r>
            <a:r>
              <a:rPr lang="en-US" dirty="0" err="1"/>
              <a:t>rjecnici</a:t>
            </a:r>
            <a:r>
              <a:rPr lang="en-US" dirty="0"/>
              <a:t> </a:t>
            </a:r>
            <a:r>
              <a:rPr lang="en-US" dirty="0" err="1"/>
              <a:t>nisu</a:t>
            </a:r>
            <a:r>
              <a:rPr lang="en-US" dirty="0"/>
              <a:t> </a:t>
            </a:r>
            <a:r>
              <a:rPr lang="en-US" dirty="0" err="1"/>
              <a:t>imuni</a:t>
            </a:r>
            <a:r>
              <a:rPr lang="en-US" dirty="0"/>
              <a:t> </a:t>
            </a:r>
            <a:r>
              <a:rPr lang="en-US" dirty="0" err="1"/>
              <a:t>na</a:t>
            </a:r>
            <a:r>
              <a:rPr lang="en-US" dirty="0"/>
              <a:t> </a:t>
            </a:r>
            <a:r>
              <a:rPr lang="en-US" dirty="0" err="1"/>
              <a:t>komprehenziju</a:t>
            </a:r>
            <a:r>
              <a:rPr lang="en-US" dirty="0"/>
              <a:t>, </a:t>
            </a:r>
            <a:r>
              <a:rPr lang="en-US" dirty="0" err="1"/>
              <a:t>napravimo</a:t>
            </a:r>
            <a:r>
              <a:rPr lang="en-US" dirty="0"/>
              <a:t> </a:t>
            </a:r>
            <a:r>
              <a:rPr lang="en-US" dirty="0" err="1"/>
              <a:t>novi</a:t>
            </a:r>
            <a:r>
              <a:rPr lang="en-US" dirty="0"/>
              <a:t> </a:t>
            </a:r>
            <a:r>
              <a:rPr lang="en-US" dirty="0" err="1"/>
              <a:t>rjecnik</a:t>
            </a:r>
            <a:r>
              <a:rPr lang="en-US" dirty="0"/>
              <a:t> koji </a:t>
            </a:r>
            <a:r>
              <a:rPr lang="en-US" dirty="0" err="1"/>
              <a:t>ima</a:t>
            </a:r>
            <a:r>
              <a:rPr lang="en-US" dirty="0"/>
              <a:t> </a:t>
            </a:r>
            <a:r>
              <a:rPr lang="en-US" dirty="0" err="1"/>
              <a:t>samo</a:t>
            </a:r>
            <a:r>
              <a:rPr lang="en-US" dirty="0"/>
              <a:t> </a:t>
            </a:r>
            <a:r>
              <a:rPr lang="en-US" dirty="0" err="1"/>
              <a:t>ime</a:t>
            </a:r>
            <a:r>
              <a:rPr lang="en-US" dirty="0"/>
              <a:t> </a:t>
            </a:r>
            <a:r>
              <a:rPr lang="en-US" dirty="0" err="1"/>
              <a:t>i</a:t>
            </a:r>
            <a:r>
              <a:rPr lang="en-US" dirty="0"/>
              <a:t> </a:t>
            </a:r>
            <a:r>
              <a:rPr lang="en-US" dirty="0" err="1"/>
              <a:t>platu</a:t>
            </a:r>
            <a:r>
              <a:rPr lang="en-US" dirty="0"/>
              <a:t>:</a:t>
            </a:r>
          </a:p>
          <a:p>
            <a:endParaRPr lang="en-US" dirty="0"/>
          </a:p>
          <a:p>
            <a:pPr marL="137160" indent="0">
              <a:buNone/>
            </a:pPr>
            <a:endParaRPr lang="sr-Latn-RS" dirty="0"/>
          </a:p>
        </p:txBody>
      </p:sp>
      <p:sp>
        <p:nvSpPr>
          <p:cNvPr id="4" name="Google Shape;261;p17">
            <a:extLst>
              <a:ext uri="{FF2B5EF4-FFF2-40B4-BE49-F238E27FC236}">
                <a16:creationId xmlns:a16="http://schemas.microsoft.com/office/drawing/2014/main" id="{8CBA6F28-004F-1D03-ADFC-1A64B6301E82}"/>
              </a:ext>
            </a:extLst>
          </p:cNvPr>
          <p:cNvSpPr txBox="1"/>
          <p:nvPr/>
        </p:nvSpPr>
        <p:spPr>
          <a:xfrm>
            <a:off x="791580" y="2694033"/>
            <a:ext cx="7560840" cy="2769949"/>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err="1">
                <a:solidFill>
                  <a:schemeClr val="lt1"/>
                </a:solidFill>
                <a:latin typeface="Arial"/>
                <a:ea typeface="Arial"/>
                <a:cs typeface="Arial"/>
                <a:sym typeface="Arial"/>
              </a:rPr>
              <a:t>sampleDict</a:t>
            </a:r>
            <a:r>
              <a:rPr lang="en-US" sz="1600" dirty="0">
                <a:solidFill>
                  <a:schemeClr val="lt1"/>
                </a:solidFill>
                <a:latin typeface="Arial"/>
                <a:ea typeface="Arial"/>
                <a:cs typeface="Arial"/>
                <a:sym typeface="Arial"/>
              </a:rPr>
              <a:t> = { </a:t>
            </a:r>
          </a:p>
          <a:p>
            <a:pPr marL="0" marR="0" lvl="0" indent="0" algn="l" rtl="0">
              <a:spcBef>
                <a:spcPts val="0"/>
              </a:spcBef>
              <a:spcAft>
                <a:spcPts val="0"/>
              </a:spcAft>
              <a:buNone/>
            </a:pPr>
            <a:r>
              <a:rPr lang="en-US" sz="1600" dirty="0">
                <a:solidFill>
                  <a:schemeClr val="lt1"/>
                </a:solidFill>
                <a:latin typeface="Arial"/>
                <a:ea typeface="Arial"/>
                <a:cs typeface="Arial"/>
                <a:sym typeface="Arial"/>
              </a:rPr>
              <a:t>  "name": "Kelly",</a:t>
            </a:r>
          </a:p>
          <a:p>
            <a:pPr marL="0" marR="0" lvl="0" indent="0" algn="l" rtl="0">
              <a:spcBef>
                <a:spcPts val="0"/>
              </a:spcBef>
              <a:spcAft>
                <a:spcPts val="0"/>
              </a:spcAft>
              <a:buNone/>
            </a:pPr>
            <a:r>
              <a:rPr lang="en-US" sz="1600" dirty="0">
                <a:solidFill>
                  <a:schemeClr val="lt1"/>
                </a:solidFill>
                <a:latin typeface="Arial"/>
                <a:ea typeface="Arial"/>
                <a:cs typeface="Arial"/>
                <a:sym typeface="Arial"/>
              </a:rPr>
              <a:t>  "age":25, </a:t>
            </a:r>
          </a:p>
          <a:p>
            <a:pPr marL="0" marR="0" lvl="0" indent="0" algn="l" rtl="0">
              <a:spcBef>
                <a:spcPts val="0"/>
              </a:spcBef>
              <a:spcAft>
                <a:spcPts val="0"/>
              </a:spcAft>
              <a:buNone/>
            </a:pPr>
            <a:r>
              <a:rPr lang="en-US" sz="1600" dirty="0">
                <a:solidFill>
                  <a:schemeClr val="lt1"/>
                </a:solidFill>
                <a:latin typeface="Arial"/>
                <a:ea typeface="Arial"/>
                <a:cs typeface="Arial"/>
                <a:sym typeface="Arial"/>
              </a:rPr>
              <a:t>  "salary": 8000, </a:t>
            </a:r>
          </a:p>
          <a:p>
            <a:pPr marL="0" marR="0" lvl="0" indent="0" algn="l" rtl="0">
              <a:spcBef>
                <a:spcPts val="0"/>
              </a:spcBef>
              <a:spcAft>
                <a:spcPts val="0"/>
              </a:spcAft>
              <a:buNone/>
            </a:pPr>
            <a:r>
              <a:rPr lang="en-US" sz="1600" dirty="0">
                <a:solidFill>
                  <a:schemeClr val="lt1"/>
                </a:solidFill>
                <a:latin typeface="Arial"/>
                <a:ea typeface="Arial"/>
                <a:cs typeface="Arial"/>
                <a:sym typeface="Arial"/>
              </a:rPr>
              <a:t>  "city": "New </a:t>
            </a:r>
            <a:r>
              <a:rPr lang="en-US" sz="1600" dirty="0" err="1">
                <a:solidFill>
                  <a:schemeClr val="lt1"/>
                </a:solidFill>
                <a:latin typeface="Arial"/>
                <a:ea typeface="Arial"/>
                <a:cs typeface="Arial"/>
                <a:sym typeface="Arial"/>
              </a:rPr>
              <a:t>york</a:t>
            </a:r>
            <a:r>
              <a:rPr lang="en-US" sz="1600" dirty="0">
                <a:solidFill>
                  <a:schemeClr val="lt1"/>
                </a:solidFill>
                <a:latin typeface="Arial"/>
                <a:ea typeface="Arial"/>
                <a:cs typeface="Arial"/>
                <a:sym typeface="Arial"/>
              </a:rPr>
              <a:t>" }</a:t>
            </a:r>
          </a:p>
          <a:p>
            <a:pPr marL="0" marR="0" lvl="0" indent="0" algn="l" rtl="0">
              <a:spcBef>
                <a:spcPts val="0"/>
              </a:spcBef>
              <a:spcAft>
                <a:spcPts val="0"/>
              </a:spcAft>
              <a:buNone/>
            </a:pP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keys = ["name", "salary"]</a:t>
            </a:r>
          </a:p>
          <a:p>
            <a:pPr marL="0" marR="0" lvl="0" indent="0" algn="l" rtl="0">
              <a:spcBef>
                <a:spcPts val="0"/>
              </a:spcBef>
              <a:spcAft>
                <a:spcPts val="0"/>
              </a:spcAft>
              <a:buNone/>
            </a:pPr>
            <a:endParaRPr lang="en-US"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err="1">
                <a:solidFill>
                  <a:schemeClr val="lt1"/>
                </a:solidFill>
                <a:latin typeface="Arial"/>
                <a:ea typeface="Arial"/>
                <a:cs typeface="Arial"/>
                <a:sym typeface="Arial"/>
              </a:rPr>
              <a:t>newDict</a:t>
            </a:r>
            <a:r>
              <a:rPr lang="en-US" sz="1600" dirty="0">
                <a:solidFill>
                  <a:schemeClr val="lt1"/>
                </a:solidFill>
                <a:latin typeface="Arial"/>
                <a:ea typeface="Arial"/>
                <a:cs typeface="Arial"/>
                <a:sym typeface="Arial"/>
              </a:rPr>
              <a:t> = {k: </a:t>
            </a:r>
            <a:r>
              <a:rPr lang="en-US" sz="1600" dirty="0" err="1">
                <a:solidFill>
                  <a:schemeClr val="lt1"/>
                </a:solidFill>
                <a:latin typeface="Arial"/>
                <a:ea typeface="Arial"/>
                <a:cs typeface="Arial"/>
                <a:sym typeface="Arial"/>
              </a:rPr>
              <a:t>sampleDict</a:t>
            </a:r>
            <a:r>
              <a:rPr lang="en-US" sz="1600" dirty="0">
                <a:solidFill>
                  <a:schemeClr val="lt1"/>
                </a:solidFill>
                <a:latin typeface="Arial"/>
                <a:ea typeface="Arial"/>
                <a:cs typeface="Arial"/>
                <a:sym typeface="Arial"/>
              </a:rPr>
              <a:t>[k] for k in keys}</a:t>
            </a:r>
          </a:p>
          <a:p>
            <a:pPr marL="0" marR="0" lvl="0" indent="0" algn="l" rtl="0">
              <a:spcBef>
                <a:spcPts val="0"/>
              </a:spcBef>
              <a:spcAft>
                <a:spcPts val="0"/>
              </a:spcAft>
              <a:buNone/>
            </a:pPr>
            <a:r>
              <a:rPr lang="en-US" sz="1600" dirty="0">
                <a:solidFill>
                  <a:schemeClr val="lt1"/>
                </a:solidFill>
                <a:latin typeface="Arial"/>
                <a:ea typeface="Arial"/>
                <a:cs typeface="Arial"/>
                <a:sym typeface="Arial"/>
              </a:rPr>
              <a:t>print(</a:t>
            </a:r>
            <a:r>
              <a:rPr lang="en-US" sz="1600" dirty="0" err="1">
                <a:solidFill>
                  <a:schemeClr val="lt1"/>
                </a:solidFill>
                <a:latin typeface="Arial"/>
                <a:ea typeface="Arial"/>
                <a:cs typeface="Arial"/>
                <a:sym typeface="Arial"/>
              </a:rPr>
              <a:t>newDict</a:t>
            </a:r>
            <a:r>
              <a:rPr lang="en-US" sz="1600" dirty="0">
                <a:solidFill>
                  <a:schemeClr val="lt1"/>
                </a:solidFill>
                <a:latin typeface="Arial"/>
                <a:ea typeface="Arial"/>
                <a:cs typeface="Arial"/>
                <a:sym typeface="Arial"/>
              </a:rPr>
              <a:t>)</a:t>
            </a:r>
          </a:p>
          <a:p>
            <a:pPr marL="0" marR="0" lvl="0" indent="0" algn="l" rtl="0">
              <a:spcBef>
                <a:spcPts val="0"/>
              </a:spcBef>
              <a:spcAft>
                <a:spcPts val="0"/>
              </a:spcAft>
              <a:buNone/>
            </a:pPr>
            <a:endParaRPr lang="en-US" dirty="0"/>
          </a:p>
        </p:txBody>
      </p:sp>
    </p:spTree>
    <p:extLst>
      <p:ext uri="{BB962C8B-B14F-4D97-AF65-F5344CB8AC3E}">
        <p14:creationId xmlns:p14="http://schemas.microsoft.com/office/powerpoint/2010/main" val="6085872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387C-B9F0-4138-C227-1A038DBFD5F7}"/>
              </a:ext>
            </a:extLst>
          </p:cNvPr>
          <p:cNvSpPr>
            <a:spLocks noGrp="1"/>
          </p:cNvSpPr>
          <p:nvPr>
            <p:ph type="title"/>
          </p:nvPr>
        </p:nvSpPr>
        <p:spPr/>
        <p:txBody>
          <a:bodyPr/>
          <a:lstStyle/>
          <a:p>
            <a:r>
              <a:rPr lang="sr-Latn-RS" dirty="0"/>
              <a:t>Zadaci 4</a:t>
            </a:r>
          </a:p>
        </p:txBody>
      </p:sp>
      <p:sp>
        <p:nvSpPr>
          <p:cNvPr id="3" name="Text Placeholder 2">
            <a:extLst>
              <a:ext uri="{FF2B5EF4-FFF2-40B4-BE49-F238E27FC236}">
                <a16:creationId xmlns:a16="http://schemas.microsoft.com/office/drawing/2014/main" id="{967A036B-A205-6B9A-730C-59492C64EAFF}"/>
              </a:ext>
            </a:extLst>
          </p:cNvPr>
          <p:cNvSpPr>
            <a:spLocks noGrp="1"/>
          </p:cNvSpPr>
          <p:nvPr>
            <p:ph type="body" idx="1"/>
          </p:nvPr>
        </p:nvSpPr>
        <p:spPr>
          <a:xfrm>
            <a:off x="0" y="853440"/>
            <a:ext cx="9144000" cy="5537200"/>
          </a:xfrm>
        </p:spPr>
        <p:txBody>
          <a:bodyPr/>
          <a:lstStyle/>
          <a:p>
            <a:r>
              <a:rPr lang="sr-Latn-RS" dirty="0"/>
              <a:t>Prepraviti sve zadatke do sada urađene tako da su funkcije</a:t>
            </a:r>
          </a:p>
          <a:p>
            <a:r>
              <a:rPr lang="sr-Latn-RS" dirty="0"/>
              <a:t>Napraviti funkciju koja dijeli dva ulazna parametra i vraća količnik, a zatim napraviti dekorator koji će provjeriti da li može da se dijeli: da li su oba podatka brojevi i da li je djeljenik različit od nule</a:t>
            </a:r>
          </a:p>
          <a:p>
            <a:r>
              <a:rPr lang="sr-Latn-RS" dirty="0"/>
              <a:t>Napraviti </a:t>
            </a:r>
            <a:r>
              <a:rPr lang="sr-Latn-RS" i="1" dirty="0"/>
              <a:t>closure </a:t>
            </a:r>
            <a:r>
              <a:rPr lang="sr-Latn-RS" dirty="0"/>
              <a:t>funkciju koja za različit ulazni argument kreira funkciju za izračunavanja površina, kruga, kvadrata i pravougaonika. </a:t>
            </a:r>
          </a:p>
          <a:p>
            <a:r>
              <a:rPr lang="sr-Latn-RS" dirty="0"/>
              <a:t>Napraviti generator koji generiše sve proste brojeve između dva zadata broja.</a:t>
            </a:r>
          </a:p>
          <a:p>
            <a:r>
              <a:rPr lang="sr-Latn-RS" dirty="0"/>
              <a:t>Napraviti korutinu koja za dati generator pronalazi najbliži broj djeljiv sa 7</a:t>
            </a:r>
          </a:p>
        </p:txBody>
      </p:sp>
    </p:spTree>
    <p:extLst>
      <p:ext uri="{BB962C8B-B14F-4D97-AF65-F5344CB8AC3E}">
        <p14:creationId xmlns:p14="http://schemas.microsoft.com/office/powerpoint/2010/main" val="10140010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9783-F4B2-807A-C04E-2E04E9DBEED9}"/>
              </a:ext>
            </a:extLst>
          </p:cNvPr>
          <p:cNvSpPr>
            <a:spLocks noGrp="1"/>
          </p:cNvSpPr>
          <p:nvPr>
            <p:ph type="title"/>
          </p:nvPr>
        </p:nvSpPr>
        <p:spPr/>
        <p:txBody>
          <a:bodyPr/>
          <a:lstStyle/>
          <a:p>
            <a:r>
              <a:rPr lang="sr-Latn-RS" dirty="0"/>
              <a:t>Zadaci 5</a:t>
            </a:r>
          </a:p>
        </p:txBody>
      </p:sp>
      <p:sp>
        <p:nvSpPr>
          <p:cNvPr id="3" name="Text Placeholder 2">
            <a:extLst>
              <a:ext uri="{FF2B5EF4-FFF2-40B4-BE49-F238E27FC236}">
                <a16:creationId xmlns:a16="http://schemas.microsoft.com/office/drawing/2014/main" id="{477758C5-044E-BFF0-7229-736120E437AE}"/>
              </a:ext>
            </a:extLst>
          </p:cNvPr>
          <p:cNvSpPr>
            <a:spLocks noGrp="1"/>
          </p:cNvSpPr>
          <p:nvPr>
            <p:ph type="body" idx="1"/>
          </p:nvPr>
        </p:nvSpPr>
        <p:spPr>
          <a:xfrm>
            <a:off x="457200" y="1107440"/>
            <a:ext cx="8229600" cy="5313680"/>
          </a:xfrm>
        </p:spPr>
        <p:txBody>
          <a:bodyPr/>
          <a:lstStyle/>
          <a:p>
            <a:r>
              <a:rPr lang="sr-Latn-RS" dirty="0"/>
              <a:t>Po uzoru na pajplajn primjer, napraviti pajplajn koji lista sve fajlove(jedan pajp), filteruje samo txt i py fajlove (drugi pajp), pronalazi (u Pajtonu liniju u kojoj piše print, u txt liniju koja nije prazna) treći pajp, i štampa je ali velikim slovima (kod pajtona štampa samo ono unutar navodnika printa)</a:t>
            </a:r>
          </a:p>
          <a:p>
            <a:r>
              <a:rPr lang="sr-Latn-RS" dirty="0"/>
              <a:t>Koristeći generator prostih brojeva napraviti listu prostih brojeva čiji zbir cifri je djeljiv sa 7 - pomoću komprehenzije</a:t>
            </a:r>
            <a:endParaRPr lang="en-US" dirty="0"/>
          </a:p>
          <a:p>
            <a:r>
              <a:rPr lang="en-US" dirty="0"/>
              <a:t>Pomo</a:t>
            </a:r>
            <a:r>
              <a:rPr lang="sr-Latn-RS" dirty="0"/>
              <a:t>ću komprehenzije i riječnika sa nazivom(ključ) i cijenom (vrijednost) proizvoda napraviti rječnik u kojem su cijene uvećane za PDV (17%)</a:t>
            </a:r>
          </a:p>
        </p:txBody>
      </p:sp>
    </p:spTree>
    <p:extLst>
      <p:ext uri="{BB962C8B-B14F-4D97-AF65-F5344CB8AC3E}">
        <p14:creationId xmlns:p14="http://schemas.microsoft.com/office/powerpoint/2010/main" val="24028178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None/>
            </a:pPr>
            <a:r>
              <a:rPr lang="en-US"/>
              <a:t>ELEMENTI</a:t>
            </a:r>
            <a:br>
              <a:rPr lang="en-US"/>
            </a:br>
            <a:br>
              <a:rPr lang="en-US"/>
            </a:br>
            <a:r>
              <a:rPr lang="en-US"/>
              <a:t>PYTHON JEZIKA</a:t>
            </a:r>
            <a:br>
              <a:rPr lang="en-US"/>
            </a:br>
            <a:endParaRPr/>
          </a:p>
        </p:txBody>
      </p:sp>
      <p:sp>
        <p:nvSpPr>
          <p:cNvPr id="147" name="Google Shape;147;p14"/>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2880"/>
              <a:buNone/>
            </a:pPr>
            <a:r>
              <a:rPr lang="en-US" sz="3600" dirty="0">
                <a:latin typeface="Arial"/>
                <a:ea typeface="Arial"/>
                <a:cs typeface="Arial"/>
                <a:sym typeface="Arial"/>
              </a:rPr>
              <a:t>Moduli </a:t>
            </a:r>
            <a:r>
              <a:rPr lang="en-US" sz="3600" dirty="0" err="1">
                <a:latin typeface="Arial"/>
                <a:ea typeface="Arial"/>
                <a:cs typeface="Arial"/>
                <a:sym typeface="Arial"/>
              </a:rPr>
              <a:t>i</a:t>
            </a:r>
            <a:r>
              <a:rPr lang="en-US" sz="3600" dirty="0">
                <a:latin typeface="Arial"/>
                <a:ea typeface="Arial"/>
                <a:cs typeface="Arial"/>
                <a:sym typeface="Arial"/>
              </a:rPr>
              <a:t> </a:t>
            </a:r>
            <a:r>
              <a:rPr lang="en-US" sz="3600" dirty="0" err="1">
                <a:latin typeface="Arial"/>
                <a:ea typeface="Arial"/>
                <a:cs typeface="Arial"/>
                <a:sym typeface="Arial"/>
              </a:rPr>
              <a:t>Paketi</a:t>
            </a:r>
            <a:endParaRPr sz="3600" dirty="0">
              <a:latin typeface="Arial"/>
              <a:ea typeface="Arial"/>
              <a:cs typeface="Arial"/>
              <a:sym typeface="Arial"/>
            </a:endParaRPr>
          </a:p>
        </p:txBody>
      </p:sp>
    </p:spTree>
    <p:extLst>
      <p:ext uri="{BB962C8B-B14F-4D97-AF65-F5344CB8AC3E}">
        <p14:creationId xmlns:p14="http://schemas.microsoft.com/office/powerpoint/2010/main" val="41034391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dirty="0"/>
              <a:t>Moduli</a:t>
            </a:r>
          </a:p>
        </p:txBody>
      </p:sp>
      <p:sp>
        <p:nvSpPr>
          <p:cNvPr id="160" name="Google Shape;160;p16"/>
          <p:cNvSpPr txBox="1">
            <a:spLocks noGrp="1"/>
          </p:cNvSpPr>
          <p:nvPr>
            <p:ph type="body" idx="1"/>
          </p:nvPr>
        </p:nvSpPr>
        <p:spPr>
          <a:xfrm>
            <a:off x="539552" y="980728"/>
            <a:ext cx="8064896" cy="496855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None/>
            </a:pPr>
            <a:endParaRPr/>
          </a:p>
          <a:p>
            <a:pPr marL="342900" lvl="0" indent="-342900" algn="l" rtl="0">
              <a:spcBef>
                <a:spcPts val="480"/>
              </a:spcBef>
              <a:spcAft>
                <a:spcPts val="0"/>
              </a:spcAft>
              <a:buSzPts val="1920"/>
              <a:buNone/>
            </a:pPr>
            <a:endParaRPr sz="2400" i="1"/>
          </a:p>
          <a:p>
            <a:pPr marL="342900" lvl="0" indent="-342900" algn="l" rtl="0">
              <a:spcBef>
                <a:spcPts val="520"/>
              </a:spcBef>
              <a:spcAft>
                <a:spcPts val="0"/>
              </a:spcAft>
              <a:buSzPts val="2080"/>
              <a:buNone/>
            </a:pPr>
            <a:endParaRPr/>
          </a:p>
        </p:txBody>
      </p:sp>
      <p:sp>
        <p:nvSpPr>
          <p:cNvPr id="161" name="Google Shape;161;p16"/>
          <p:cNvSpPr txBox="1"/>
          <p:nvPr/>
        </p:nvSpPr>
        <p:spPr>
          <a:xfrm>
            <a:off x="539552" y="1196752"/>
            <a:ext cx="8064896" cy="5328592"/>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dk1"/>
              </a:buClr>
              <a:buSzPts val="2400"/>
              <a:buFont typeface="Arial"/>
              <a:buChar char="•"/>
            </a:pPr>
            <a:r>
              <a:rPr lang="en-US" sz="2400" dirty="0" err="1">
                <a:solidFill>
                  <a:schemeClr val="dk1"/>
                </a:solidFill>
                <a:latin typeface="Arial"/>
                <a:ea typeface="Arial"/>
                <a:cs typeface="Arial"/>
                <a:sym typeface="Arial"/>
              </a:rPr>
              <a:t>Veliki</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delovi</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koda</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biblioteke</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su</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organizovani</a:t>
            </a:r>
            <a:r>
              <a:rPr lang="en-US" sz="2400" dirty="0">
                <a:solidFill>
                  <a:schemeClr val="dk1"/>
                </a:solidFill>
                <a:latin typeface="Arial"/>
                <a:ea typeface="Arial"/>
                <a:cs typeface="Arial"/>
                <a:sym typeface="Arial"/>
              </a:rPr>
              <a:t> u module.</a:t>
            </a:r>
            <a:endParaRPr dirty="0"/>
          </a:p>
          <a:p>
            <a:pPr marL="0" marR="0" lvl="0" indent="-152400" algn="l" rtl="0">
              <a:spcBef>
                <a:spcPts val="0"/>
              </a:spcBef>
              <a:spcAft>
                <a:spcPts val="0"/>
              </a:spcAft>
              <a:buClr>
                <a:schemeClr val="dk1"/>
              </a:buClr>
              <a:buSzPts val="2400"/>
              <a:buFont typeface="Arial"/>
              <a:buChar char="•"/>
            </a:pPr>
            <a:r>
              <a:rPr lang="en-US" sz="2400" dirty="0" err="1">
                <a:solidFill>
                  <a:schemeClr val="dk1"/>
                </a:solidFill>
                <a:latin typeface="Arial"/>
                <a:ea typeface="Arial"/>
                <a:cs typeface="Arial"/>
                <a:sym typeface="Arial"/>
              </a:rPr>
              <a:t>Standardna</a:t>
            </a:r>
            <a:r>
              <a:rPr lang="en-US" sz="2400" dirty="0">
                <a:solidFill>
                  <a:schemeClr val="dk1"/>
                </a:solidFill>
                <a:latin typeface="Arial"/>
                <a:ea typeface="Arial"/>
                <a:cs typeface="Arial"/>
                <a:sym typeface="Arial"/>
              </a:rPr>
              <a:t> Python </a:t>
            </a:r>
            <a:r>
              <a:rPr lang="en-US" sz="2400" dirty="0" err="1">
                <a:solidFill>
                  <a:schemeClr val="dk1"/>
                </a:solidFill>
                <a:latin typeface="Arial"/>
                <a:ea typeface="Arial"/>
                <a:cs typeface="Arial"/>
                <a:sym typeface="Arial"/>
              </a:rPr>
              <a:t>instalacija</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dolazi</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sa</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velikim</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brojem</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modula</a:t>
            </a:r>
            <a:r>
              <a:rPr lang="en-US" sz="2400" dirty="0">
                <a:solidFill>
                  <a:schemeClr val="dk1"/>
                </a:solidFill>
                <a:latin typeface="Arial"/>
                <a:ea typeface="Arial"/>
                <a:cs typeface="Arial"/>
                <a:sym typeface="Arial"/>
              </a:rPr>
              <a:t>.</a:t>
            </a:r>
            <a:endParaRPr dirty="0"/>
          </a:p>
          <a:p>
            <a:pPr marL="0" marR="0" lvl="0" indent="-1524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Bilo koji Python </a:t>
            </a:r>
            <a:r>
              <a:rPr lang="en-US" sz="2400" dirty="0" err="1">
                <a:solidFill>
                  <a:schemeClr val="dk1"/>
                </a:solidFill>
                <a:latin typeface="Arial"/>
                <a:ea typeface="Arial"/>
                <a:cs typeface="Arial"/>
                <a:sym typeface="Arial"/>
              </a:rPr>
              <a:t>izvorni</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kod</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može</a:t>
            </a:r>
            <a:r>
              <a:rPr lang="en-US" sz="2400" dirty="0">
                <a:solidFill>
                  <a:schemeClr val="dk1"/>
                </a:solidFill>
                <a:latin typeface="Arial"/>
                <a:ea typeface="Arial"/>
                <a:cs typeface="Arial"/>
                <a:sym typeface="Arial"/>
              </a:rPr>
              <a:t> da se </a:t>
            </a:r>
            <a:r>
              <a:rPr lang="en-US" sz="2400" dirty="0" err="1">
                <a:solidFill>
                  <a:schemeClr val="dk1"/>
                </a:solidFill>
                <a:latin typeface="Arial"/>
                <a:ea typeface="Arial"/>
                <a:cs typeface="Arial"/>
                <a:sym typeface="Arial"/>
              </a:rPr>
              <a:t>koristi</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kao</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modul</a:t>
            </a:r>
            <a:r>
              <a:rPr lang="en-US" sz="2400" dirty="0">
                <a:solidFill>
                  <a:schemeClr val="dk1"/>
                </a:solidFill>
                <a:latin typeface="Arial"/>
                <a:ea typeface="Arial"/>
                <a:cs typeface="Arial"/>
                <a:sym typeface="Arial"/>
              </a:rPr>
              <a:t>. </a:t>
            </a:r>
            <a:endParaRPr dirty="0"/>
          </a:p>
          <a:p>
            <a:pPr marL="0" marR="0" lvl="0" indent="-1524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Za </a:t>
            </a:r>
            <a:r>
              <a:rPr lang="en-US" sz="2400" dirty="0" err="1">
                <a:solidFill>
                  <a:schemeClr val="dk1"/>
                </a:solidFill>
                <a:latin typeface="Arial"/>
                <a:ea typeface="Arial"/>
                <a:cs typeface="Arial"/>
                <a:sym typeface="Arial"/>
              </a:rPr>
              <a:t>uključivanje</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modula</a:t>
            </a:r>
            <a:r>
              <a:rPr lang="en-US" sz="2400" dirty="0">
                <a:solidFill>
                  <a:schemeClr val="dk1"/>
                </a:solidFill>
                <a:latin typeface="Arial"/>
                <a:ea typeface="Arial"/>
                <a:cs typeface="Arial"/>
                <a:sym typeface="Arial"/>
              </a:rPr>
              <a:t> u </a:t>
            </a:r>
            <a:r>
              <a:rPr lang="en-US" sz="2400" dirty="0" err="1">
                <a:solidFill>
                  <a:schemeClr val="dk1"/>
                </a:solidFill>
                <a:latin typeface="Arial"/>
                <a:ea typeface="Arial"/>
                <a:cs typeface="Arial"/>
                <a:sym typeface="Arial"/>
              </a:rPr>
              <a:t>izvorni</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kod</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koristi</a:t>
            </a:r>
            <a:r>
              <a:rPr lang="en-US" sz="2400" dirty="0">
                <a:solidFill>
                  <a:schemeClr val="dk1"/>
                </a:solidFill>
                <a:latin typeface="Arial"/>
                <a:ea typeface="Arial"/>
                <a:cs typeface="Arial"/>
                <a:sym typeface="Arial"/>
              </a:rPr>
              <a:t> se</a:t>
            </a:r>
            <a:endParaRPr dirty="0"/>
          </a:p>
          <a:p>
            <a:pPr marL="0" marR="0" lvl="0" indent="0" algn="l" rtl="0">
              <a:spcBef>
                <a:spcPts val="0"/>
              </a:spcBef>
              <a:spcAft>
                <a:spcPts val="0"/>
              </a:spcAft>
              <a:buClr>
                <a:schemeClr val="dk1"/>
              </a:buClr>
              <a:buSzPts val="2400"/>
              <a:buFont typeface="Arial"/>
              <a:buNone/>
            </a:pPr>
            <a:endParaRPr sz="2400" dirty="0">
              <a:solidFill>
                <a:schemeClr val="dk1"/>
              </a:solidFill>
              <a:latin typeface="Arial"/>
              <a:ea typeface="Arial"/>
              <a:cs typeface="Arial"/>
              <a:sym typeface="Arial"/>
            </a:endParaRPr>
          </a:p>
          <a:p>
            <a:pPr marL="342900" marR="0" lvl="0" indent="-342900" algn="l" rtl="0">
              <a:lnSpc>
                <a:spcPct val="100000"/>
              </a:lnSpc>
              <a:spcBef>
                <a:spcPts val="480"/>
              </a:spcBef>
              <a:spcAft>
                <a:spcPts val="0"/>
              </a:spcAft>
              <a:buClr>
                <a:srgbClr val="6F6185"/>
              </a:buClr>
              <a:buSzPts val="1920"/>
              <a:buFont typeface="Noto Sans Symbols"/>
              <a:buNone/>
            </a:pPr>
            <a:endParaRPr sz="2400" b="0" i="1" u="none" strike="noStrike" cap="none" dirty="0">
              <a:solidFill>
                <a:schemeClr val="dk1"/>
              </a:solidFill>
              <a:latin typeface="Arial"/>
              <a:ea typeface="Arial"/>
              <a:cs typeface="Arial"/>
              <a:sym typeface="Arial"/>
            </a:endParaRPr>
          </a:p>
          <a:p>
            <a:pPr marL="342900" marR="0" lvl="0" indent="-342900" algn="l" rtl="0">
              <a:lnSpc>
                <a:spcPct val="100000"/>
              </a:lnSpc>
              <a:spcBef>
                <a:spcPts val="520"/>
              </a:spcBef>
              <a:spcAft>
                <a:spcPts val="0"/>
              </a:spcAft>
              <a:buClr>
                <a:srgbClr val="6F6185"/>
              </a:buClr>
              <a:buSzPts val="2080"/>
              <a:buFont typeface="Noto Sans Symbols"/>
              <a:buNone/>
            </a:pPr>
            <a:endParaRPr sz="2600" b="0" i="0" u="none" strike="noStrike" cap="none" dirty="0">
              <a:solidFill>
                <a:schemeClr val="dk1"/>
              </a:solidFill>
              <a:latin typeface="Arial"/>
              <a:ea typeface="Arial"/>
              <a:cs typeface="Arial"/>
              <a:sym typeface="Arial"/>
            </a:endParaRPr>
          </a:p>
        </p:txBody>
      </p:sp>
      <p:sp>
        <p:nvSpPr>
          <p:cNvPr id="162" name="Google Shape;162;p16"/>
          <p:cNvSpPr txBox="1"/>
          <p:nvPr/>
        </p:nvSpPr>
        <p:spPr>
          <a:xfrm>
            <a:off x="725984" y="3691771"/>
            <a:ext cx="7416824" cy="33855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import </a:t>
            </a:r>
            <a:r>
              <a:rPr lang="en-US" sz="1600" dirty="0" err="1">
                <a:solidFill>
                  <a:schemeClr val="lt1"/>
                </a:solidFill>
                <a:latin typeface="Arial"/>
                <a:ea typeface="Arial"/>
                <a:cs typeface="Arial"/>
                <a:sym typeface="Arial"/>
              </a:rPr>
              <a:t>ime_modula</a:t>
            </a:r>
            <a:endParaRPr sz="16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175131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dirty="0"/>
              <a:t>Moduli</a:t>
            </a:r>
            <a:endParaRPr dirty="0"/>
          </a:p>
        </p:txBody>
      </p:sp>
      <p:sp>
        <p:nvSpPr>
          <p:cNvPr id="168" name="Google Shape;168;p17"/>
          <p:cNvSpPr txBox="1">
            <a:spLocks noGrp="1"/>
          </p:cNvSpPr>
          <p:nvPr>
            <p:ph type="body" idx="1"/>
          </p:nvPr>
        </p:nvSpPr>
        <p:spPr>
          <a:xfrm>
            <a:off x="539552" y="980728"/>
            <a:ext cx="8064896" cy="496855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80"/>
              <a:buNone/>
            </a:pPr>
            <a:endParaRPr/>
          </a:p>
          <a:p>
            <a:pPr marL="342900" lvl="0" indent="-342900" algn="l" rtl="0">
              <a:spcBef>
                <a:spcPts val="480"/>
              </a:spcBef>
              <a:spcAft>
                <a:spcPts val="0"/>
              </a:spcAft>
              <a:buSzPts val="1920"/>
              <a:buNone/>
            </a:pPr>
            <a:endParaRPr sz="2400" i="1"/>
          </a:p>
          <a:p>
            <a:pPr marL="342900" lvl="0" indent="-342900" algn="l" rtl="0">
              <a:spcBef>
                <a:spcPts val="520"/>
              </a:spcBef>
              <a:spcAft>
                <a:spcPts val="0"/>
              </a:spcAft>
              <a:buSzPts val="2080"/>
              <a:buNone/>
            </a:pPr>
            <a:endParaRPr/>
          </a:p>
        </p:txBody>
      </p:sp>
      <p:sp>
        <p:nvSpPr>
          <p:cNvPr id="169" name="Google Shape;169;p17"/>
          <p:cNvSpPr txBox="1"/>
          <p:nvPr/>
        </p:nvSpPr>
        <p:spPr>
          <a:xfrm>
            <a:off x="539552" y="1196752"/>
            <a:ext cx="8064896" cy="53285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dirty="0">
              <a:solidFill>
                <a:schemeClr val="dk1"/>
              </a:solidFill>
              <a:latin typeface="Arial"/>
              <a:ea typeface="Arial"/>
              <a:cs typeface="Arial"/>
              <a:sym typeface="Arial"/>
            </a:endParaRPr>
          </a:p>
          <a:p>
            <a:pPr marL="0" marR="0" lvl="0" indent="-1524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U </a:t>
            </a:r>
            <a:r>
              <a:rPr lang="en-US" sz="2400" dirty="0" err="1">
                <a:solidFill>
                  <a:schemeClr val="dk1"/>
                </a:solidFill>
                <a:latin typeface="Arial"/>
                <a:ea typeface="Arial"/>
                <a:cs typeface="Arial"/>
                <a:sym typeface="Arial"/>
              </a:rPr>
              <a:t>modulu</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mogu</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biti</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definisane</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klase</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funkcije</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i</a:t>
            </a:r>
            <a:r>
              <a:rPr lang="en-US" sz="2400" dirty="0">
                <a:solidFill>
                  <a:schemeClr val="dk1"/>
                </a:solidFill>
                <a:latin typeface="Arial"/>
                <a:ea typeface="Arial"/>
                <a:cs typeface="Arial"/>
                <a:sym typeface="Arial"/>
              </a:rPr>
              <a:t> </a:t>
            </a:r>
            <a:r>
              <a:rPr lang="en-US" sz="2400" dirty="0" err="1">
                <a:solidFill>
                  <a:schemeClr val="dk1"/>
                </a:solidFill>
                <a:latin typeface="Arial"/>
                <a:ea typeface="Arial"/>
                <a:cs typeface="Arial"/>
                <a:sym typeface="Arial"/>
              </a:rPr>
              <a:t>globalne</a:t>
            </a:r>
            <a:r>
              <a:rPr lang="en-US" sz="2400" dirty="0">
                <a:solidFill>
                  <a:schemeClr val="dk1"/>
                </a:solidFill>
                <a:latin typeface="Arial"/>
                <a:ea typeface="Arial"/>
                <a:cs typeface="Arial"/>
                <a:sym typeface="Arial"/>
              </a:rPr>
              <a:t> prom</a:t>
            </a:r>
            <a:r>
              <a:rPr lang="sr-Latn-RS" sz="2400" dirty="0">
                <a:solidFill>
                  <a:schemeClr val="dk1"/>
                </a:solidFill>
                <a:latin typeface="Arial"/>
                <a:ea typeface="Arial"/>
                <a:cs typeface="Arial"/>
                <a:sym typeface="Arial"/>
              </a:rPr>
              <a:t>j</a:t>
            </a:r>
            <a:r>
              <a:rPr lang="en-US" sz="2400" dirty="0" err="1">
                <a:solidFill>
                  <a:schemeClr val="dk1"/>
                </a:solidFill>
                <a:latin typeface="Arial"/>
                <a:ea typeface="Arial"/>
                <a:cs typeface="Arial"/>
                <a:sym typeface="Arial"/>
              </a:rPr>
              <a:t>enljive</a:t>
            </a:r>
            <a:r>
              <a:rPr lang="en-US" sz="2400" dirty="0">
                <a:solidFill>
                  <a:schemeClr val="dk1"/>
                </a:solidFill>
                <a:latin typeface="Arial"/>
                <a:ea typeface="Arial"/>
                <a:cs typeface="Arial"/>
                <a:sym typeface="Arial"/>
              </a:rPr>
              <a:t>.</a:t>
            </a:r>
            <a:endParaRPr dirty="0"/>
          </a:p>
          <a:p>
            <a:pPr marL="0" marR="0" lvl="0" indent="-15240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Prim</a:t>
            </a:r>
            <a:r>
              <a:rPr lang="sr-Latn-RS" sz="2400" dirty="0">
                <a:solidFill>
                  <a:schemeClr val="dk1"/>
                </a:solidFill>
                <a:latin typeface="Arial"/>
                <a:ea typeface="Arial"/>
                <a:cs typeface="Arial"/>
                <a:sym typeface="Arial"/>
              </a:rPr>
              <a:t>j</a:t>
            </a:r>
            <a:r>
              <a:rPr lang="en-US" sz="2400" dirty="0">
                <a:solidFill>
                  <a:schemeClr val="dk1"/>
                </a:solidFill>
                <a:latin typeface="Arial"/>
                <a:ea typeface="Arial"/>
                <a:cs typeface="Arial"/>
                <a:sym typeface="Arial"/>
              </a:rPr>
              <a:t>er:</a:t>
            </a:r>
            <a:endParaRPr dirty="0"/>
          </a:p>
          <a:p>
            <a:pPr marL="342900" marR="0" lvl="0" indent="-342900" algn="l" rtl="0">
              <a:lnSpc>
                <a:spcPct val="100000"/>
              </a:lnSpc>
              <a:spcBef>
                <a:spcPts val="480"/>
              </a:spcBef>
              <a:spcAft>
                <a:spcPts val="0"/>
              </a:spcAft>
              <a:buClr>
                <a:srgbClr val="6F6185"/>
              </a:buClr>
              <a:buSzPts val="1920"/>
              <a:buFont typeface="Noto Sans Symbols"/>
              <a:buNone/>
            </a:pPr>
            <a:endParaRPr sz="2400" b="0" i="1" u="none" strike="noStrike" cap="none" dirty="0">
              <a:solidFill>
                <a:schemeClr val="dk1"/>
              </a:solidFill>
              <a:latin typeface="Arial"/>
              <a:ea typeface="Arial"/>
              <a:cs typeface="Arial"/>
              <a:sym typeface="Arial"/>
            </a:endParaRPr>
          </a:p>
          <a:p>
            <a:pPr marL="342900" marR="0" lvl="0" indent="-342900" algn="l" rtl="0">
              <a:lnSpc>
                <a:spcPct val="100000"/>
              </a:lnSpc>
              <a:spcBef>
                <a:spcPts val="520"/>
              </a:spcBef>
              <a:spcAft>
                <a:spcPts val="0"/>
              </a:spcAft>
              <a:buClr>
                <a:srgbClr val="6F6185"/>
              </a:buClr>
              <a:buSzPts val="2080"/>
              <a:buFont typeface="Noto Sans Symbols"/>
              <a:buNone/>
            </a:pPr>
            <a:endParaRPr sz="2600" b="0" i="0" u="none" strike="noStrike" cap="none" dirty="0">
              <a:solidFill>
                <a:schemeClr val="dk1"/>
              </a:solidFill>
              <a:latin typeface="Arial"/>
              <a:ea typeface="Arial"/>
              <a:cs typeface="Arial"/>
              <a:sym typeface="Arial"/>
            </a:endParaRPr>
          </a:p>
        </p:txBody>
      </p:sp>
      <p:sp>
        <p:nvSpPr>
          <p:cNvPr id="170" name="Google Shape;170;p17"/>
          <p:cNvSpPr txBox="1"/>
          <p:nvPr/>
        </p:nvSpPr>
        <p:spPr>
          <a:xfrm>
            <a:off x="827584" y="3140968"/>
            <a:ext cx="7416824"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#modul</a:t>
            </a:r>
            <a:r>
              <a:rPr lang="sr-Latn-RS" sz="1600" dirty="0">
                <a:solidFill>
                  <a:schemeClr val="lt1"/>
                </a:solidFill>
                <a:latin typeface="Arial"/>
                <a:ea typeface="Arial"/>
                <a:cs typeface="Arial"/>
                <a:sym typeface="Arial"/>
              </a:rPr>
              <a:t>.py</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def spam(eggs):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print</a:t>
            </a:r>
            <a:r>
              <a:rPr lang="sr-Latn-RS" sz="1600" dirty="0">
                <a:solidFill>
                  <a:schemeClr val="lt1"/>
                </a:solidFill>
                <a:latin typeface="Arial"/>
                <a:ea typeface="Arial"/>
                <a:cs typeface="Arial"/>
                <a:sym typeface="Arial"/>
              </a:rPr>
              <a:t>(</a:t>
            </a:r>
            <a:r>
              <a:rPr lang="en-US" sz="1600" dirty="0">
                <a:solidFill>
                  <a:schemeClr val="lt1"/>
                </a:solidFill>
                <a:latin typeface="Arial"/>
                <a:ea typeface="Arial"/>
                <a:cs typeface="Arial"/>
                <a:sym typeface="Arial"/>
              </a:rPr>
              <a:t>eggs</a:t>
            </a:r>
            <a:r>
              <a:rPr lang="sr-Latn-RS" sz="1600" dirty="0">
                <a:solidFill>
                  <a:schemeClr val="lt1"/>
                </a:solidFill>
              </a:rPr>
              <a:t>)</a:t>
            </a:r>
            <a:endParaRPr sz="1600" dirty="0">
              <a:solidFill>
                <a:schemeClr val="lt1"/>
              </a:solidFill>
              <a:latin typeface="Arial"/>
              <a:ea typeface="Arial"/>
              <a:cs typeface="Arial"/>
              <a:sym typeface="Arial"/>
            </a:endParaRPr>
          </a:p>
        </p:txBody>
      </p:sp>
      <p:sp>
        <p:nvSpPr>
          <p:cNvPr id="171" name="Google Shape;171;p17"/>
          <p:cNvSpPr txBox="1"/>
          <p:nvPr/>
        </p:nvSpPr>
        <p:spPr>
          <a:xfrm>
            <a:off x="827584" y="4221088"/>
            <a:ext cx="741682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#program</a:t>
            </a:r>
            <a:r>
              <a:rPr lang="sr-Latn-RS" sz="1600" dirty="0">
                <a:solidFill>
                  <a:schemeClr val="lt1"/>
                </a:solidFill>
                <a:latin typeface="Arial"/>
                <a:ea typeface="Arial"/>
                <a:cs typeface="Arial"/>
                <a:sym typeface="Arial"/>
              </a:rPr>
              <a:t>.py</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import </a:t>
            </a:r>
            <a:r>
              <a:rPr lang="en-US" sz="1600" dirty="0" err="1">
                <a:solidFill>
                  <a:schemeClr val="lt1"/>
                </a:solidFill>
                <a:latin typeface="Arial"/>
                <a:ea typeface="Arial"/>
                <a:cs typeface="Arial"/>
                <a:sym typeface="Arial"/>
              </a:rPr>
              <a:t>modul</a:t>
            </a:r>
            <a:endParaRPr sz="1600" dirty="0">
              <a:solidFill>
                <a:schemeClr val="lt1"/>
              </a:solidFill>
              <a:latin typeface="Arial"/>
              <a:ea typeface="Arial"/>
              <a:cs typeface="Arial"/>
              <a:sym typeface="Arial"/>
            </a:endParaRPr>
          </a:p>
          <a:p>
            <a:pPr marL="0" marR="0" lvl="0" indent="0" algn="l" rtl="0">
              <a:spcBef>
                <a:spcPts val="0"/>
              </a:spcBef>
              <a:spcAft>
                <a:spcPts val="0"/>
              </a:spcAft>
              <a:buNone/>
            </a:pPr>
            <a:endParaRPr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a:solidFill>
                  <a:schemeClr val="lt1"/>
                </a:solidFill>
                <a:latin typeface="Arial"/>
                <a:ea typeface="Arial"/>
                <a:cs typeface="Arial"/>
                <a:sym typeface="Arial"/>
              </a:rPr>
              <a:t>#poziv </a:t>
            </a:r>
            <a:r>
              <a:rPr lang="en-US" sz="1600" dirty="0" err="1">
                <a:solidFill>
                  <a:schemeClr val="lt1"/>
                </a:solidFill>
                <a:latin typeface="Arial"/>
                <a:ea typeface="Arial"/>
                <a:cs typeface="Arial"/>
                <a:sym typeface="Arial"/>
              </a:rPr>
              <a:t>funkcije</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iz</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modula</a:t>
            </a:r>
            <a:endParaRPr sz="1600" dirty="0">
              <a:solidFill>
                <a:schemeClr val="lt1"/>
              </a:solidFill>
              <a:latin typeface="Arial"/>
              <a:ea typeface="Arial"/>
              <a:cs typeface="Arial"/>
              <a:sym typeface="Arial"/>
            </a:endParaRPr>
          </a:p>
          <a:p>
            <a:pPr marL="0" marR="0" lvl="0" indent="0" algn="l" rtl="0">
              <a:spcBef>
                <a:spcPts val="0"/>
              </a:spcBef>
              <a:spcAft>
                <a:spcPts val="0"/>
              </a:spcAft>
              <a:buNone/>
            </a:pPr>
            <a:r>
              <a:rPr lang="en-US" sz="1600" dirty="0" err="1">
                <a:solidFill>
                  <a:schemeClr val="lt1"/>
                </a:solidFill>
                <a:latin typeface="Arial"/>
                <a:ea typeface="Arial"/>
                <a:cs typeface="Arial"/>
                <a:sym typeface="Arial"/>
              </a:rPr>
              <a:t>modul.spam</a:t>
            </a:r>
            <a:r>
              <a:rPr lang="en-US" sz="1600" dirty="0">
                <a:solidFill>
                  <a:schemeClr val="lt1"/>
                </a:solidFill>
                <a:latin typeface="Arial"/>
                <a:ea typeface="Arial"/>
                <a:cs typeface="Arial"/>
                <a:sym typeface="Arial"/>
              </a:rPr>
              <a:t>("test")</a:t>
            </a:r>
            <a:endParaRPr sz="16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250575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sr-Latn-RS" dirty="0"/>
              <a:t>Moduli i </a:t>
            </a:r>
            <a:r>
              <a:rPr lang="sr-Latn-RS" i="1" dirty="0"/>
              <a:t>import</a:t>
            </a:r>
            <a:endParaRPr dirty="0"/>
          </a:p>
        </p:txBody>
      </p:sp>
      <p:sp>
        <p:nvSpPr>
          <p:cNvPr id="177" name="Google Shape;177;p18"/>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Pri</a:t>
            </a:r>
            <a:r>
              <a:rPr lang="en-US" sz="2400" dirty="0"/>
              <a:t> </a:t>
            </a:r>
            <a:r>
              <a:rPr lang="en-US" sz="2400" dirty="0" err="1"/>
              <a:t>importovanju</a:t>
            </a:r>
            <a:r>
              <a:rPr lang="en-US" sz="2400" dirty="0"/>
              <a:t> </a:t>
            </a:r>
            <a:r>
              <a:rPr lang="en-US" sz="2400" dirty="0" err="1"/>
              <a:t>modula</a:t>
            </a:r>
            <a:r>
              <a:rPr lang="en-US" sz="2400" dirty="0"/>
              <a:t>, </a:t>
            </a:r>
            <a:r>
              <a:rPr lang="en-US" sz="2400" dirty="0" err="1"/>
              <a:t>modul</a:t>
            </a:r>
            <a:r>
              <a:rPr lang="en-US" sz="2400" dirty="0"/>
              <a:t> u </a:t>
            </a:r>
            <a:r>
              <a:rPr lang="en-US" sz="2400" dirty="0" err="1"/>
              <a:t>stvari</a:t>
            </a:r>
            <a:r>
              <a:rPr lang="en-US" sz="2400" dirty="0"/>
              <a:t> </a:t>
            </a:r>
            <a:r>
              <a:rPr lang="en-US" sz="2400" dirty="0" err="1"/>
              <a:t>biva</a:t>
            </a:r>
            <a:r>
              <a:rPr lang="en-US" sz="2400" dirty="0"/>
              <a:t> </a:t>
            </a:r>
            <a:r>
              <a:rPr lang="en-US" sz="2400" dirty="0" err="1"/>
              <a:t>izvršen</a:t>
            </a:r>
            <a:r>
              <a:rPr lang="en-US" sz="2400" dirty="0"/>
              <a:t>.</a:t>
            </a:r>
            <a:endParaRPr dirty="0"/>
          </a:p>
          <a:p>
            <a:pPr marL="342900" lvl="0" indent="-342900" algn="l" rtl="0">
              <a:spcBef>
                <a:spcPts val="480"/>
              </a:spcBef>
              <a:spcAft>
                <a:spcPts val="0"/>
              </a:spcAft>
              <a:buSzPts val="1920"/>
              <a:buChar char="●"/>
            </a:pPr>
            <a:r>
              <a:rPr lang="en-US" sz="2400" dirty="0" err="1"/>
              <a:t>Ako</a:t>
            </a:r>
            <a:r>
              <a:rPr lang="en-US" sz="2400" dirty="0"/>
              <a:t> se u </a:t>
            </a:r>
            <a:r>
              <a:rPr lang="en-US" sz="2400" dirty="0" err="1"/>
              <a:t>modulu</a:t>
            </a:r>
            <a:r>
              <a:rPr lang="en-US" sz="2400" dirty="0"/>
              <a:t> </a:t>
            </a:r>
            <a:r>
              <a:rPr lang="en-US" sz="2400" dirty="0" err="1"/>
              <a:t>osim</a:t>
            </a:r>
            <a:r>
              <a:rPr lang="en-US" sz="2400" dirty="0"/>
              <a:t> </a:t>
            </a:r>
            <a:r>
              <a:rPr lang="en-US" sz="2400" dirty="0" err="1"/>
              <a:t>definicija</a:t>
            </a:r>
            <a:r>
              <a:rPr lang="en-US" sz="2400" dirty="0"/>
              <a:t> </a:t>
            </a:r>
            <a:r>
              <a:rPr lang="en-US" sz="2400" dirty="0" err="1"/>
              <a:t>klasa</a:t>
            </a:r>
            <a:r>
              <a:rPr lang="en-US" sz="2400" dirty="0"/>
              <a:t>, prom</a:t>
            </a:r>
            <a:r>
              <a:rPr lang="sr-Latn-RS" sz="2400" dirty="0"/>
              <a:t>j</a:t>
            </a:r>
            <a:r>
              <a:rPr lang="en-US" sz="2400" dirty="0" err="1"/>
              <a:t>enljivih</a:t>
            </a:r>
            <a:r>
              <a:rPr lang="en-US" sz="2400" dirty="0"/>
              <a:t> </a:t>
            </a:r>
            <a:r>
              <a:rPr lang="en-US" sz="2400" dirty="0" err="1"/>
              <a:t>i</a:t>
            </a:r>
            <a:r>
              <a:rPr lang="en-US" sz="2400" dirty="0"/>
              <a:t> </a:t>
            </a:r>
            <a:r>
              <a:rPr lang="en-US" sz="2400" dirty="0" err="1"/>
              <a:t>funkcija</a:t>
            </a:r>
            <a:r>
              <a:rPr lang="en-US" sz="2400" dirty="0"/>
              <a:t> </a:t>
            </a:r>
            <a:r>
              <a:rPr lang="en-US" sz="2400" dirty="0" err="1"/>
              <a:t>nalaze</a:t>
            </a:r>
            <a:r>
              <a:rPr lang="en-US" sz="2400" dirty="0"/>
              <a:t> </a:t>
            </a:r>
            <a:r>
              <a:rPr lang="en-US" sz="2400" dirty="0" err="1"/>
              <a:t>izvršni</a:t>
            </a:r>
            <a:r>
              <a:rPr lang="en-US" sz="2400" dirty="0"/>
              <a:t> </a:t>
            </a:r>
            <a:r>
              <a:rPr lang="en-US" sz="2400" dirty="0" err="1"/>
              <a:t>izrazi</a:t>
            </a:r>
            <a:r>
              <a:rPr lang="en-US" sz="2400" dirty="0"/>
              <a:t>, </a:t>
            </a:r>
            <a:r>
              <a:rPr lang="en-US" sz="2400" dirty="0" err="1"/>
              <a:t>biće</a:t>
            </a:r>
            <a:r>
              <a:rPr lang="en-US" sz="2400" dirty="0"/>
              <a:t> </a:t>
            </a:r>
            <a:r>
              <a:rPr lang="en-US" sz="2400" dirty="0" err="1"/>
              <a:t>izvršeni</a:t>
            </a:r>
            <a:r>
              <a:rPr lang="en-US" sz="2400" dirty="0"/>
              <a:t> </a:t>
            </a:r>
            <a:r>
              <a:rPr lang="en-US" sz="2400" dirty="0" err="1"/>
              <a:t>pri</a:t>
            </a:r>
            <a:r>
              <a:rPr lang="en-US" sz="2400" dirty="0"/>
              <a:t> </a:t>
            </a:r>
            <a:r>
              <a:rPr lang="en-US" sz="2400" dirty="0" err="1"/>
              <a:t>importovanju</a:t>
            </a:r>
            <a:r>
              <a:rPr lang="en-US" sz="2400" dirty="0"/>
              <a:t>.</a:t>
            </a:r>
            <a:endParaRPr dirty="0"/>
          </a:p>
          <a:p>
            <a:pPr marL="342900" lvl="0" indent="-342900" algn="l" rtl="0">
              <a:spcBef>
                <a:spcPts val="480"/>
              </a:spcBef>
              <a:spcAft>
                <a:spcPts val="0"/>
              </a:spcAft>
              <a:buSzPts val="1920"/>
              <a:buChar char="●"/>
            </a:pPr>
            <a:r>
              <a:rPr lang="en-US" sz="2400" dirty="0"/>
              <a:t>Prim</a:t>
            </a:r>
            <a:r>
              <a:rPr lang="sr-Latn-RS" sz="2400" dirty="0"/>
              <a:t>j</a:t>
            </a:r>
            <a:r>
              <a:rPr lang="en-US" sz="2400" dirty="0"/>
              <a:t>er:</a:t>
            </a:r>
            <a:endParaRPr dirty="0"/>
          </a:p>
          <a:p>
            <a:pPr marL="342900" lvl="0" indent="-342900" algn="l" rtl="0">
              <a:spcBef>
                <a:spcPts val="480"/>
              </a:spcBef>
              <a:spcAft>
                <a:spcPts val="0"/>
              </a:spcAft>
              <a:buSzPts val="1920"/>
              <a:buNone/>
            </a:pPr>
            <a:endParaRPr sz="2400" i="1" dirty="0"/>
          </a:p>
          <a:p>
            <a:pPr marL="342900" lvl="0" indent="-342900" algn="l" rtl="0">
              <a:spcBef>
                <a:spcPts val="520"/>
              </a:spcBef>
              <a:spcAft>
                <a:spcPts val="0"/>
              </a:spcAft>
              <a:buSzPts val="2080"/>
              <a:buNone/>
            </a:pPr>
            <a:endParaRPr dirty="0"/>
          </a:p>
        </p:txBody>
      </p:sp>
      <p:sp>
        <p:nvSpPr>
          <p:cNvPr id="178" name="Google Shape;178;p18"/>
          <p:cNvSpPr txBox="1"/>
          <p:nvPr/>
        </p:nvSpPr>
        <p:spPr>
          <a:xfrm>
            <a:off x="899592" y="4221088"/>
            <a:ext cx="7416824" cy="107721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class Spam(object):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def __</a:t>
            </a:r>
            <a:r>
              <a:rPr lang="en-US" sz="1600" dirty="0" err="1">
                <a:solidFill>
                  <a:schemeClr val="lt1"/>
                </a:solidFill>
                <a:latin typeface="Arial"/>
                <a:ea typeface="Arial"/>
                <a:cs typeface="Arial"/>
                <a:sym typeface="Arial"/>
              </a:rPr>
              <a:t>init</a:t>
            </a:r>
            <a:r>
              <a:rPr lang="en-US" sz="1600" dirty="0">
                <a:solidFill>
                  <a:schemeClr val="lt1"/>
                </a:solidFill>
                <a:latin typeface="Arial"/>
                <a:ea typeface="Arial"/>
                <a:cs typeface="Arial"/>
                <a:sym typeface="Arial"/>
              </a:rPr>
              <a:t>__(</a:t>
            </a:r>
            <a:r>
              <a:rPr lang="en-US" sz="1600" dirty="0" err="1">
                <a:solidFill>
                  <a:schemeClr val="lt1"/>
                </a:solidFill>
                <a:latin typeface="Arial"/>
                <a:ea typeface="Arial"/>
                <a:cs typeface="Arial"/>
                <a:sym typeface="Arial"/>
              </a:rPr>
              <a:t>self,eggs</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self.eggs</a:t>
            </a:r>
            <a:r>
              <a:rPr lang="en-US" sz="1600" dirty="0">
                <a:solidFill>
                  <a:schemeClr val="lt1"/>
                </a:solidFill>
                <a:latin typeface="Arial"/>
                <a:ea typeface="Arial"/>
                <a:cs typeface="Arial"/>
                <a:sym typeface="Arial"/>
              </a:rPr>
              <a:t> = eggs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print</a:t>
            </a:r>
            <a:r>
              <a:rPr lang="sr-Latn-RS" sz="1600" dirty="0">
                <a:solidFill>
                  <a:schemeClr val="lt1"/>
                </a:solidFill>
              </a:rPr>
              <a:t>(</a:t>
            </a:r>
            <a:r>
              <a:rPr lang="en-US" sz="1600" dirty="0">
                <a:solidFill>
                  <a:schemeClr val="lt1"/>
                </a:solidFill>
                <a:latin typeface="Arial"/>
                <a:ea typeface="Arial"/>
                <a:cs typeface="Arial"/>
                <a:sym typeface="Arial"/>
              </a:rPr>
              <a:t>"Ovo </a:t>
            </a:r>
            <a:r>
              <a:rPr lang="en-US" sz="1600" dirty="0" err="1">
                <a:solidFill>
                  <a:schemeClr val="lt1"/>
                </a:solidFill>
                <a:latin typeface="Arial"/>
                <a:ea typeface="Arial"/>
                <a:cs typeface="Arial"/>
                <a:sym typeface="Arial"/>
              </a:rPr>
              <a:t>ce</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biti</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izvrseno</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pri</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importovanju</a:t>
            </a:r>
            <a:r>
              <a:rPr lang="en-US" sz="1600" dirty="0">
                <a:solidFill>
                  <a:schemeClr val="lt1"/>
                </a:solidFill>
                <a:latin typeface="Arial"/>
                <a:ea typeface="Arial"/>
                <a:cs typeface="Arial"/>
                <a:sym typeface="Arial"/>
              </a:rPr>
              <a:t>"</a:t>
            </a:r>
            <a:r>
              <a:rPr lang="sr-Latn-RS" sz="1600" dirty="0">
                <a:solidFill>
                  <a:schemeClr val="lt1"/>
                </a:solidFill>
              </a:rPr>
              <a:t>)</a:t>
            </a:r>
            <a:endParaRPr dirty="0"/>
          </a:p>
        </p:txBody>
      </p:sp>
    </p:spTree>
    <p:extLst>
      <p:ext uri="{BB962C8B-B14F-4D97-AF65-F5344CB8AC3E}">
        <p14:creationId xmlns:p14="http://schemas.microsoft.com/office/powerpoint/2010/main" val="3895257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a:t>Moduli i import</a:t>
            </a:r>
            <a:endParaRPr lang="en-US" dirty="0" err="1"/>
          </a:p>
        </p:txBody>
      </p:sp>
      <p:sp>
        <p:nvSpPr>
          <p:cNvPr id="184" name="Google Shape;184;p19"/>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Ime </a:t>
            </a:r>
            <a:r>
              <a:rPr lang="en-US" sz="2400" dirty="0" err="1"/>
              <a:t>importovanog</a:t>
            </a:r>
            <a:r>
              <a:rPr lang="en-US" sz="2400" dirty="0"/>
              <a:t> </a:t>
            </a:r>
            <a:r>
              <a:rPr lang="en-US" sz="2400" dirty="0" err="1"/>
              <a:t>modula</a:t>
            </a:r>
            <a:r>
              <a:rPr lang="en-US" sz="2400" dirty="0"/>
              <a:t> </a:t>
            </a:r>
            <a:r>
              <a:rPr lang="en-US" sz="2400" dirty="0" err="1"/>
              <a:t>može</a:t>
            </a:r>
            <a:r>
              <a:rPr lang="en-US" sz="2400" dirty="0"/>
              <a:t> </a:t>
            </a:r>
            <a:r>
              <a:rPr lang="en-US" sz="2400" dirty="0" err="1"/>
              <a:t>biti</a:t>
            </a:r>
            <a:r>
              <a:rPr lang="en-US" sz="2400" dirty="0"/>
              <a:t> </a:t>
            </a:r>
            <a:r>
              <a:rPr lang="en-US" sz="2400" dirty="0" err="1"/>
              <a:t>promijenjeno</a:t>
            </a:r>
            <a:r>
              <a:rPr lang="en-US" sz="2400" dirty="0"/>
              <a:t>:</a:t>
            </a:r>
            <a:endParaRPr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Importovanje</a:t>
            </a:r>
            <a:r>
              <a:rPr lang="en-US" sz="2400" dirty="0"/>
              <a:t> ne mora </a:t>
            </a:r>
            <a:r>
              <a:rPr lang="en-US" sz="2400" dirty="0" err="1"/>
              <a:t>biti</a:t>
            </a:r>
            <a:r>
              <a:rPr lang="en-US" sz="2400" dirty="0"/>
              <a:t> </a:t>
            </a:r>
            <a:r>
              <a:rPr lang="en-US" sz="2400" dirty="0" err="1"/>
              <a:t>na</a:t>
            </a:r>
            <a:r>
              <a:rPr lang="en-US" sz="2400" dirty="0"/>
              <a:t> </a:t>
            </a:r>
            <a:r>
              <a:rPr lang="en-US" sz="2400" dirty="0" err="1"/>
              <a:t>početku</a:t>
            </a:r>
            <a:r>
              <a:rPr lang="en-US" sz="2400" dirty="0"/>
              <a:t> </a:t>
            </a:r>
            <a:r>
              <a:rPr lang="en-US" sz="2400" dirty="0" err="1"/>
              <a:t>fajla</a:t>
            </a:r>
            <a:r>
              <a:rPr lang="en-US" sz="2400" dirty="0"/>
              <a:t>, a </a:t>
            </a:r>
            <a:r>
              <a:rPr lang="en-US" sz="2400" dirty="0" err="1"/>
              <a:t>može</a:t>
            </a:r>
            <a:r>
              <a:rPr lang="en-US" sz="2400" dirty="0"/>
              <a:t> </a:t>
            </a:r>
            <a:r>
              <a:rPr lang="en-US" sz="2400" dirty="0" err="1"/>
              <a:t>biti</a:t>
            </a:r>
            <a:r>
              <a:rPr lang="en-US" sz="2400" dirty="0"/>
              <a:t> </a:t>
            </a:r>
            <a:r>
              <a:rPr lang="en-US" sz="2400" dirty="0" err="1"/>
              <a:t>i</a:t>
            </a:r>
            <a:r>
              <a:rPr lang="en-US" sz="2400" dirty="0"/>
              <a:t> </a:t>
            </a:r>
            <a:r>
              <a:rPr lang="en-US" sz="2400" dirty="0" err="1"/>
              <a:t>uslovno</a:t>
            </a:r>
            <a:r>
              <a:rPr lang="en-US" sz="2400" dirty="0"/>
              <a:t>:</a:t>
            </a:r>
            <a:endParaRPr sz="2400" i="1" dirty="0"/>
          </a:p>
          <a:p>
            <a:pPr marL="342900" lvl="0" indent="-342900" algn="l" rtl="0">
              <a:spcBef>
                <a:spcPts val="520"/>
              </a:spcBef>
              <a:spcAft>
                <a:spcPts val="0"/>
              </a:spcAft>
              <a:buSzPts val="2080"/>
              <a:buNone/>
            </a:pPr>
            <a:endParaRPr dirty="0"/>
          </a:p>
        </p:txBody>
      </p:sp>
      <p:sp>
        <p:nvSpPr>
          <p:cNvPr id="185" name="Google Shape;185;p19"/>
          <p:cNvSpPr txBox="1"/>
          <p:nvPr/>
        </p:nvSpPr>
        <p:spPr>
          <a:xfrm>
            <a:off x="863588" y="2222865"/>
            <a:ext cx="7416824" cy="58477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import spam as eggs </a:t>
            </a:r>
            <a:endParaRPr/>
          </a:p>
          <a:p>
            <a:pPr marL="0" marR="0" lvl="0" indent="0" algn="l" rtl="0">
              <a:spcBef>
                <a:spcPts val="0"/>
              </a:spcBef>
              <a:spcAft>
                <a:spcPts val="0"/>
              </a:spcAft>
              <a:buNone/>
            </a:pPr>
            <a:r>
              <a:rPr lang="en-US" sz="1600">
                <a:solidFill>
                  <a:schemeClr val="lt1"/>
                </a:solidFill>
                <a:latin typeface="Arial"/>
                <a:ea typeface="Arial"/>
                <a:cs typeface="Arial"/>
                <a:sym typeface="Arial"/>
              </a:rPr>
              <a:t>a = eggs.Spam("test")</a:t>
            </a:r>
            <a:endParaRPr/>
          </a:p>
        </p:txBody>
      </p:sp>
      <p:sp>
        <p:nvSpPr>
          <p:cNvPr id="186" name="Google Shape;186;p19"/>
          <p:cNvSpPr txBox="1"/>
          <p:nvPr/>
        </p:nvSpPr>
        <p:spPr>
          <a:xfrm>
            <a:off x="863588" y="3977769"/>
            <a:ext cx="741682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if format == "xml":</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import </a:t>
            </a:r>
            <a:r>
              <a:rPr lang="en-US" sz="1600" dirty="0" err="1">
                <a:solidFill>
                  <a:schemeClr val="lt1"/>
                </a:solidFill>
                <a:latin typeface="Arial"/>
                <a:ea typeface="Arial"/>
                <a:cs typeface="Arial"/>
                <a:sym typeface="Arial"/>
              </a:rPr>
              <a:t>xmlreader</a:t>
            </a:r>
            <a:r>
              <a:rPr lang="en-US" sz="1600" dirty="0">
                <a:solidFill>
                  <a:schemeClr val="lt1"/>
                </a:solidFill>
                <a:latin typeface="Arial"/>
                <a:ea typeface="Arial"/>
                <a:cs typeface="Arial"/>
                <a:sym typeface="Arial"/>
              </a:rPr>
              <a:t> as reader</a:t>
            </a:r>
            <a:endParaRPr dirty="0"/>
          </a:p>
          <a:p>
            <a:pPr marL="0" marR="0" lvl="0" indent="0" algn="l" rtl="0">
              <a:spcBef>
                <a:spcPts val="0"/>
              </a:spcBef>
              <a:spcAft>
                <a:spcPts val="0"/>
              </a:spcAft>
              <a:buNone/>
            </a:pPr>
            <a:r>
              <a:rPr lang="en-US" sz="1600" dirty="0" err="1">
                <a:solidFill>
                  <a:schemeClr val="lt1"/>
                </a:solidFill>
                <a:latin typeface="Arial"/>
                <a:ea typeface="Arial"/>
                <a:cs typeface="Arial"/>
                <a:sym typeface="Arial"/>
              </a:rPr>
              <a:t>elif</a:t>
            </a:r>
            <a:r>
              <a:rPr lang="en-US" sz="1600" dirty="0">
                <a:solidFill>
                  <a:schemeClr val="lt1"/>
                </a:solidFill>
                <a:latin typeface="Arial"/>
                <a:ea typeface="Arial"/>
                <a:cs typeface="Arial"/>
                <a:sym typeface="Arial"/>
              </a:rPr>
              <a:t> format == "csv":</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import </a:t>
            </a:r>
            <a:r>
              <a:rPr lang="en-US" sz="1600" dirty="0" err="1">
                <a:solidFill>
                  <a:schemeClr val="lt1"/>
                </a:solidFill>
                <a:latin typeface="Arial"/>
                <a:ea typeface="Arial"/>
                <a:cs typeface="Arial"/>
                <a:sym typeface="Arial"/>
              </a:rPr>
              <a:t>csvreader</a:t>
            </a:r>
            <a:r>
              <a:rPr lang="en-US" sz="1600" dirty="0">
                <a:solidFill>
                  <a:schemeClr val="lt1"/>
                </a:solidFill>
                <a:latin typeface="Arial"/>
                <a:ea typeface="Arial"/>
                <a:cs typeface="Arial"/>
                <a:sym typeface="Arial"/>
              </a:rPr>
              <a:t> as reader</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data = </a:t>
            </a:r>
            <a:r>
              <a:rPr lang="en-US" sz="1600" dirty="0" err="1">
                <a:solidFill>
                  <a:schemeClr val="lt1"/>
                </a:solidFill>
                <a:latin typeface="Arial"/>
                <a:ea typeface="Arial"/>
                <a:cs typeface="Arial"/>
                <a:sym typeface="Arial"/>
              </a:rPr>
              <a:t>reader.read_data</a:t>
            </a:r>
            <a:r>
              <a:rPr lang="en-US" sz="1600" dirty="0">
                <a:solidFill>
                  <a:schemeClr val="lt1"/>
                </a:solidFill>
                <a:latin typeface="Arial"/>
                <a:ea typeface="Arial"/>
                <a:cs typeface="Arial"/>
                <a:sym typeface="Arial"/>
              </a:rPr>
              <a:t>(filename)</a:t>
            </a:r>
            <a:endParaRPr dirty="0"/>
          </a:p>
        </p:txBody>
      </p:sp>
    </p:spTree>
    <p:extLst>
      <p:ext uri="{BB962C8B-B14F-4D97-AF65-F5344CB8AC3E}">
        <p14:creationId xmlns:p14="http://schemas.microsoft.com/office/powerpoint/2010/main" val="78218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sr-Latn-RS" dirty="0"/>
              <a:t>Selektivno importovanje</a:t>
            </a:r>
            <a:endParaRPr dirty="0"/>
          </a:p>
        </p:txBody>
      </p:sp>
      <p:sp>
        <p:nvSpPr>
          <p:cNvPr id="192" name="Google Shape;192;p20"/>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Kada</a:t>
            </a:r>
            <a:r>
              <a:rPr lang="en-US" sz="2400" dirty="0"/>
              <a:t> ne </a:t>
            </a:r>
            <a:r>
              <a:rPr lang="en-US" sz="2400" dirty="0" err="1"/>
              <a:t>želimo</a:t>
            </a:r>
            <a:r>
              <a:rPr lang="en-US" sz="2400" dirty="0"/>
              <a:t> </a:t>
            </a:r>
            <a:r>
              <a:rPr lang="en-US" sz="2400" dirty="0" err="1"/>
              <a:t>čitav</a:t>
            </a:r>
            <a:r>
              <a:rPr lang="en-US" sz="2400" dirty="0"/>
              <a:t> </a:t>
            </a:r>
            <a:r>
              <a:rPr lang="en-US" sz="2400" dirty="0" err="1"/>
              <a:t>modul</a:t>
            </a:r>
            <a:r>
              <a:rPr lang="en-US" sz="2400" dirty="0"/>
              <a:t>.</a:t>
            </a:r>
            <a:endParaRPr dirty="0"/>
          </a:p>
          <a:p>
            <a:pPr marL="342900" lvl="0" indent="-342900" algn="l" rtl="0">
              <a:spcBef>
                <a:spcPts val="480"/>
              </a:spcBef>
              <a:spcAft>
                <a:spcPts val="0"/>
              </a:spcAft>
              <a:buSzPts val="1920"/>
              <a:buChar char="●"/>
            </a:pPr>
            <a:r>
              <a:rPr lang="en-US" sz="2400" i="1" dirty="0"/>
              <a:t>from </a:t>
            </a:r>
            <a:r>
              <a:rPr lang="en-US" sz="2400" i="1" dirty="0" err="1"/>
              <a:t>modul</a:t>
            </a:r>
            <a:r>
              <a:rPr lang="en-US" sz="2400" i="1" dirty="0"/>
              <a:t> import </a:t>
            </a:r>
            <a:r>
              <a:rPr lang="en-US" sz="2400" i="1" dirty="0" err="1"/>
              <a:t>definicija</a:t>
            </a:r>
            <a:r>
              <a:rPr lang="en-US" sz="2400" i="1" dirty="0"/>
              <a:t> &lt;as </a:t>
            </a:r>
            <a:r>
              <a:rPr lang="en-US" sz="2400" i="1" dirty="0" err="1"/>
              <a:t>ime</a:t>
            </a:r>
            <a:r>
              <a:rPr lang="en-US" sz="2400" i="1" dirty="0"/>
              <a:t>&gt;</a:t>
            </a:r>
            <a:endParaRPr dirty="0"/>
          </a:p>
          <a:p>
            <a:pPr marL="342900" lvl="0" indent="-342900" algn="l" rtl="0">
              <a:spcBef>
                <a:spcPts val="480"/>
              </a:spcBef>
              <a:spcAft>
                <a:spcPts val="0"/>
              </a:spcAft>
              <a:buSzPts val="1920"/>
              <a:buChar char="●"/>
            </a:pPr>
            <a:r>
              <a:rPr lang="en-US" sz="2400" dirty="0" err="1"/>
              <a:t>Izbjegavamo</a:t>
            </a:r>
            <a:r>
              <a:rPr lang="en-US" sz="2400" dirty="0"/>
              <a:t> </a:t>
            </a:r>
            <a:r>
              <a:rPr lang="en-US" sz="2400" dirty="0" err="1"/>
              <a:t>novi</a:t>
            </a:r>
            <a:r>
              <a:rPr lang="en-US" sz="2400" dirty="0"/>
              <a:t> namespace.</a:t>
            </a:r>
            <a:endParaRPr dirty="0"/>
          </a:p>
          <a:p>
            <a:pPr marL="342900" lvl="0" indent="-342900" algn="l" rtl="0">
              <a:spcBef>
                <a:spcPts val="520"/>
              </a:spcBef>
              <a:spcAft>
                <a:spcPts val="0"/>
              </a:spcAft>
              <a:buSzPts val="2080"/>
              <a:buNone/>
            </a:pPr>
            <a:endParaRPr dirty="0"/>
          </a:p>
        </p:txBody>
      </p:sp>
      <p:sp>
        <p:nvSpPr>
          <p:cNvPr id="193" name="Google Shape;193;p20"/>
          <p:cNvSpPr txBox="1"/>
          <p:nvPr/>
        </p:nvSpPr>
        <p:spPr>
          <a:xfrm>
            <a:off x="899592" y="3443516"/>
            <a:ext cx="7416824" cy="156966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from math import </a:t>
            </a:r>
            <a:r>
              <a:rPr lang="en-US" sz="1600" dirty="0" err="1">
                <a:solidFill>
                  <a:schemeClr val="lt1"/>
                </a:solidFill>
                <a:latin typeface="Arial"/>
                <a:ea typeface="Arial"/>
                <a:cs typeface="Arial"/>
                <a:sym typeface="Arial"/>
              </a:rPr>
              <a:t>sqrt</a:t>
            </a:r>
            <a:r>
              <a:rPr lang="en-US" sz="1600" dirty="0">
                <a:solidFill>
                  <a:schemeClr val="lt1"/>
                </a:solidFill>
                <a:latin typeface="Arial"/>
                <a:ea typeface="Arial"/>
                <a:cs typeface="Arial"/>
                <a:sym typeface="Arial"/>
              </a:rPr>
              <a:t> </a:t>
            </a:r>
          </a:p>
          <a:p>
            <a:pPr marL="0" marR="0" lvl="0" indent="0" algn="l" rtl="0">
              <a:spcBef>
                <a:spcPts val="0"/>
              </a:spcBef>
              <a:spcAft>
                <a:spcPts val="0"/>
              </a:spcAft>
              <a:buNone/>
            </a:pPr>
            <a:r>
              <a:rPr lang="en-US" sz="1600" dirty="0">
                <a:solidFill>
                  <a:schemeClr val="lt1"/>
                </a:solidFill>
                <a:latin typeface="Arial"/>
                <a:ea typeface="Arial"/>
                <a:cs typeface="Arial"/>
                <a:sym typeface="Arial"/>
              </a:rPr>
              <a:t>sqrt(45) # </a:t>
            </a:r>
            <a:r>
              <a:rPr lang="en-US" sz="1600" dirty="0" err="1">
                <a:solidFill>
                  <a:schemeClr val="lt1"/>
                </a:solidFill>
                <a:latin typeface="Arial"/>
                <a:ea typeface="Arial"/>
                <a:cs typeface="Arial"/>
                <a:sym typeface="Arial"/>
              </a:rPr>
              <a:t>importujemo</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samo</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jednu</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funkciju</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from </a:t>
            </a:r>
            <a:r>
              <a:rPr lang="en-US" sz="1600" dirty="0" err="1">
                <a:solidFill>
                  <a:schemeClr val="lt1"/>
                </a:solidFill>
                <a:latin typeface="Arial"/>
                <a:ea typeface="Arial"/>
                <a:cs typeface="Arial"/>
                <a:sym typeface="Arial"/>
              </a:rPr>
              <a:t>os</a:t>
            </a:r>
            <a:r>
              <a:rPr lang="en-US" sz="1600" dirty="0">
                <a:solidFill>
                  <a:schemeClr val="lt1"/>
                </a:solidFill>
                <a:latin typeface="Arial"/>
                <a:ea typeface="Arial"/>
                <a:cs typeface="Arial"/>
                <a:sym typeface="Arial"/>
              </a:rPr>
              <a:t> import *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system("</a:t>
            </a:r>
            <a:r>
              <a:rPr lang="en-US" sz="1600" dirty="0" err="1">
                <a:solidFill>
                  <a:schemeClr val="lt1"/>
                </a:solidFill>
                <a:latin typeface="Arial"/>
                <a:ea typeface="Arial"/>
                <a:cs typeface="Arial"/>
                <a:sym typeface="Arial"/>
              </a:rPr>
              <a:t>dir</a:t>
            </a:r>
            <a:r>
              <a:rPr lang="en-US" sz="1600" dirty="0">
                <a:solidFill>
                  <a:schemeClr val="lt1"/>
                </a:solidFill>
                <a:latin typeface="Arial"/>
                <a:ea typeface="Arial"/>
                <a:cs typeface="Arial"/>
                <a:sym typeface="Arial"/>
              </a:rPr>
              <a:t>") # </a:t>
            </a:r>
            <a:r>
              <a:rPr lang="en-US" sz="1600" dirty="0" err="1">
                <a:solidFill>
                  <a:schemeClr val="lt1"/>
                </a:solidFill>
                <a:latin typeface="Arial"/>
                <a:ea typeface="Arial"/>
                <a:cs typeface="Arial"/>
                <a:sym typeface="Arial"/>
              </a:rPr>
              <a:t>importovali</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smo</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sve</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ali</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ih</a:t>
            </a:r>
            <a:r>
              <a:rPr lang="en-US" sz="1600" dirty="0">
                <a:solidFill>
                  <a:schemeClr val="lt1"/>
                </a:solidFill>
                <a:latin typeface="Arial"/>
                <a:ea typeface="Arial"/>
                <a:cs typeface="Arial"/>
                <a:sym typeface="Arial"/>
              </a:rPr>
              <a:t> ne </a:t>
            </a:r>
            <a:r>
              <a:rPr lang="en-US" sz="1600" dirty="0" err="1">
                <a:solidFill>
                  <a:schemeClr val="lt1"/>
                </a:solidFill>
                <a:latin typeface="Arial"/>
                <a:ea typeface="Arial"/>
                <a:cs typeface="Arial"/>
                <a:sym typeface="Arial"/>
              </a:rPr>
              <a:t>moramo</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pozivati</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sa</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os</a:t>
            </a:r>
            <a:r>
              <a:rPr lang="en-US" sz="1600" dirty="0">
                <a:solidFill>
                  <a:schemeClr val="lt1"/>
                </a:solidFill>
                <a:latin typeface="Arial"/>
                <a:ea typeface="Arial"/>
                <a:cs typeface="Arial"/>
                <a:sym typeface="Arial"/>
              </a:rPr>
              <a:t>.</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from socket import socket as sock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s = sock() # </a:t>
            </a:r>
            <a:r>
              <a:rPr lang="en-US" sz="1600" dirty="0" err="1">
                <a:solidFill>
                  <a:schemeClr val="lt1"/>
                </a:solidFill>
                <a:latin typeface="Arial"/>
                <a:ea typeface="Arial"/>
                <a:cs typeface="Arial"/>
                <a:sym typeface="Arial"/>
              </a:rPr>
              <a:t>importovali</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jednu</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stvar</a:t>
            </a:r>
            <a:r>
              <a:rPr lang="en-US" sz="1600" dirty="0">
                <a:solidFill>
                  <a:schemeClr val="lt1"/>
                </a:solidFill>
                <a:latin typeface="Arial"/>
                <a:ea typeface="Arial"/>
                <a:cs typeface="Arial"/>
                <a:sym typeface="Arial"/>
              </a:rPr>
              <a:t> I </a:t>
            </a:r>
            <a:r>
              <a:rPr lang="en-US" sz="1600" dirty="0" err="1">
                <a:solidFill>
                  <a:schemeClr val="lt1"/>
                </a:solidFill>
                <a:latin typeface="Arial"/>
                <a:ea typeface="Arial"/>
                <a:cs typeface="Arial"/>
                <a:sym typeface="Arial"/>
              </a:rPr>
              <a:t>jos</a:t>
            </a:r>
            <a:r>
              <a:rPr lang="en-US" sz="1600" dirty="0">
                <a:solidFill>
                  <a:schemeClr val="lt1"/>
                </a:solidFill>
                <a:latin typeface="Arial"/>
                <a:ea typeface="Arial"/>
                <a:cs typeface="Arial"/>
                <a:sym typeface="Arial"/>
              </a:rPr>
              <a:t> je </a:t>
            </a:r>
            <a:r>
              <a:rPr lang="en-US" sz="1600" dirty="0" err="1">
                <a:solidFill>
                  <a:schemeClr val="lt1"/>
                </a:solidFill>
                <a:latin typeface="Arial"/>
                <a:ea typeface="Arial"/>
                <a:cs typeface="Arial"/>
                <a:sym typeface="Arial"/>
              </a:rPr>
              <a:t>preimenovali</a:t>
            </a:r>
            <a:endParaRPr dirty="0"/>
          </a:p>
        </p:txBody>
      </p:sp>
    </p:spTree>
    <p:extLst>
      <p:ext uri="{BB962C8B-B14F-4D97-AF65-F5344CB8AC3E}">
        <p14:creationId xmlns:p14="http://schemas.microsoft.com/office/powerpoint/2010/main" val="2667142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dirty="0" err="1"/>
              <a:t>Izvršavanje</a:t>
            </a:r>
            <a:r>
              <a:rPr lang="en-US" dirty="0"/>
              <a:t> </a:t>
            </a:r>
            <a:r>
              <a:rPr lang="en-US" dirty="0" err="1"/>
              <a:t>glavnog</a:t>
            </a:r>
            <a:r>
              <a:rPr lang="en-US" dirty="0"/>
              <a:t> </a:t>
            </a:r>
            <a:r>
              <a:rPr lang="en-US" dirty="0" err="1"/>
              <a:t>programa</a:t>
            </a:r>
            <a:endParaRPr dirty="0"/>
          </a:p>
        </p:txBody>
      </p:sp>
      <p:sp>
        <p:nvSpPr>
          <p:cNvPr id="199" name="Google Shape;199;p21"/>
          <p:cNvSpPr txBox="1">
            <a:spLocks noGrp="1"/>
          </p:cNvSpPr>
          <p:nvPr>
            <p:ph type="body" idx="1"/>
          </p:nvPr>
        </p:nvSpPr>
        <p:spPr>
          <a:xfrm>
            <a:off x="284480" y="965200"/>
            <a:ext cx="8859520" cy="5848176"/>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a:t>Kao </a:t>
            </a:r>
            <a:r>
              <a:rPr lang="en-US" sz="2400" dirty="0" err="1"/>
              <a:t>što</a:t>
            </a:r>
            <a:r>
              <a:rPr lang="en-US" sz="2400" dirty="0"/>
              <a:t> je </a:t>
            </a:r>
            <a:r>
              <a:rPr lang="en-US" sz="2400" dirty="0" err="1"/>
              <a:t>već</a:t>
            </a:r>
            <a:r>
              <a:rPr lang="en-US" sz="2400" dirty="0"/>
              <a:t> vi</a:t>
            </a:r>
            <a:r>
              <a:rPr lang="sr-Latn-RS" sz="2400" dirty="0"/>
              <a:t>đ</a:t>
            </a:r>
            <a:r>
              <a:rPr lang="en-US" sz="2400" dirty="0" err="1"/>
              <a:t>eno</a:t>
            </a:r>
            <a:r>
              <a:rPr lang="en-US" sz="2400" dirty="0"/>
              <a:t>, program </a:t>
            </a:r>
            <a:r>
              <a:rPr lang="en-US" sz="2400" dirty="0" err="1"/>
              <a:t>pokrećemo</a:t>
            </a:r>
            <a:r>
              <a:rPr lang="en-US" sz="2400" dirty="0"/>
              <a:t> </a:t>
            </a:r>
            <a:r>
              <a:rPr lang="en-US" sz="2400" dirty="0" err="1"/>
              <a:t>tako</a:t>
            </a:r>
            <a:r>
              <a:rPr lang="en-US" sz="2400" dirty="0"/>
              <a:t> </a:t>
            </a:r>
            <a:r>
              <a:rPr lang="en-US" sz="2400" dirty="0" err="1"/>
              <a:t>što</a:t>
            </a:r>
            <a:r>
              <a:rPr lang="en-US" sz="2400" dirty="0"/>
              <a:t> </a:t>
            </a:r>
            <a:r>
              <a:rPr lang="en-US" sz="2400" dirty="0" err="1"/>
              <a:t>prosl</a:t>
            </a:r>
            <a:r>
              <a:rPr lang="sr-Latn-RS" sz="2400" dirty="0"/>
              <a:t>ij</a:t>
            </a:r>
            <a:r>
              <a:rPr lang="en-US" sz="2400" dirty="0" err="1"/>
              <a:t>edimo</a:t>
            </a:r>
            <a:r>
              <a:rPr lang="en-US" sz="2400" dirty="0"/>
              <a:t> </a:t>
            </a:r>
            <a:r>
              <a:rPr lang="en-US" sz="2400" dirty="0" err="1"/>
              <a:t>ime</a:t>
            </a:r>
            <a:r>
              <a:rPr lang="en-US" sz="2400" dirty="0"/>
              <a:t> </a:t>
            </a:r>
            <a:r>
              <a:rPr lang="en-US" sz="2400" dirty="0" err="1"/>
              <a:t>fajla</a:t>
            </a:r>
            <a:r>
              <a:rPr lang="en-US" sz="2400" dirty="0"/>
              <a:t> </a:t>
            </a:r>
            <a:r>
              <a:rPr lang="en-US" sz="2400" dirty="0" err="1"/>
              <a:t>interpreteru</a:t>
            </a:r>
            <a:r>
              <a:rPr lang="en-US" sz="2400" dirty="0"/>
              <a:t>.</a:t>
            </a:r>
            <a:endParaRPr sz="2400" dirty="0"/>
          </a:p>
          <a:p>
            <a:pPr marL="342900" lvl="0" indent="-34290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Svaki</a:t>
            </a:r>
            <a:r>
              <a:rPr lang="en-US" sz="2400" dirty="0"/>
              <a:t> </a:t>
            </a:r>
            <a:r>
              <a:rPr lang="en-US" sz="2400" dirty="0" err="1"/>
              <a:t>modul</a:t>
            </a:r>
            <a:r>
              <a:rPr lang="en-US" sz="2400" dirty="0"/>
              <a:t> </a:t>
            </a:r>
            <a:r>
              <a:rPr lang="en-US" sz="2400" dirty="0" err="1"/>
              <a:t>implicitno</a:t>
            </a:r>
            <a:r>
              <a:rPr lang="en-US" sz="2400" dirty="0"/>
              <a:t> </a:t>
            </a:r>
            <a:r>
              <a:rPr lang="en-US" sz="2400" dirty="0" err="1"/>
              <a:t>definiše</a:t>
            </a:r>
            <a:r>
              <a:rPr lang="en-US" sz="2400" dirty="0"/>
              <a:t> prom</a:t>
            </a:r>
            <a:r>
              <a:rPr lang="sr-Latn-RS" sz="2400" dirty="0"/>
              <a:t>j</a:t>
            </a:r>
            <a:r>
              <a:rPr lang="en-US" sz="2400" dirty="0" err="1"/>
              <a:t>enljivu</a:t>
            </a:r>
            <a:r>
              <a:rPr lang="en-US" sz="2400" dirty="0"/>
              <a:t> </a:t>
            </a:r>
            <a:r>
              <a:rPr lang="en-US" sz="2400" i="1" dirty="0"/>
              <a:t>__name__.</a:t>
            </a:r>
            <a:endParaRPr sz="2400" dirty="0"/>
          </a:p>
          <a:p>
            <a:pPr marL="342900" lvl="0" indent="-342900" algn="l" rtl="0">
              <a:spcBef>
                <a:spcPts val="480"/>
              </a:spcBef>
              <a:spcAft>
                <a:spcPts val="0"/>
              </a:spcAft>
              <a:buSzPts val="1920"/>
              <a:buChar char="●"/>
            </a:pPr>
            <a:r>
              <a:rPr lang="en-US" sz="2400" i="1" dirty="0"/>
              <a:t>__name__ </a:t>
            </a:r>
            <a:r>
              <a:rPr lang="en-US" sz="2400" dirty="0" err="1"/>
              <a:t>sadrži</a:t>
            </a:r>
            <a:r>
              <a:rPr lang="en-US" sz="2400" dirty="0"/>
              <a:t> </a:t>
            </a:r>
            <a:r>
              <a:rPr lang="en-US" sz="2400" dirty="0" err="1"/>
              <a:t>samo</a:t>
            </a:r>
            <a:r>
              <a:rPr lang="en-US" sz="2400" dirty="0"/>
              <a:t> </a:t>
            </a:r>
            <a:r>
              <a:rPr lang="en-US" sz="2400" dirty="0" err="1"/>
              <a:t>ime</a:t>
            </a:r>
            <a:r>
              <a:rPr lang="en-US" sz="2400" dirty="0"/>
              <a:t> </a:t>
            </a:r>
            <a:r>
              <a:rPr lang="en-US" sz="2400" dirty="0" err="1"/>
              <a:t>modula</a:t>
            </a:r>
            <a:r>
              <a:rPr lang="en-US" sz="2400" dirty="0"/>
              <a:t>.</a:t>
            </a:r>
            <a:endParaRPr sz="2400" dirty="0"/>
          </a:p>
          <a:p>
            <a:pPr marL="342900" lvl="0" indent="-342900" algn="l" rtl="0">
              <a:spcBef>
                <a:spcPts val="480"/>
              </a:spcBef>
              <a:spcAft>
                <a:spcPts val="0"/>
              </a:spcAft>
              <a:buSzPts val="1920"/>
              <a:buChar char="●"/>
            </a:pPr>
            <a:r>
              <a:rPr lang="en-US" sz="2400" dirty="0" err="1"/>
              <a:t>Pri</a:t>
            </a:r>
            <a:r>
              <a:rPr lang="en-US" sz="2400" dirty="0"/>
              <a:t> </a:t>
            </a:r>
            <a:r>
              <a:rPr lang="en-US" sz="2400" dirty="0" err="1"/>
              <a:t>pokretanju</a:t>
            </a:r>
            <a:r>
              <a:rPr lang="en-US" sz="2400" dirty="0"/>
              <a:t> </a:t>
            </a:r>
            <a:r>
              <a:rPr lang="en-US" sz="2400" dirty="0" err="1"/>
              <a:t>programa</a:t>
            </a:r>
            <a:r>
              <a:rPr lang="en-US" sz="2400" dirty="0"/>
              <a:t>, </a:t>
            </a:r>
            <a:r>
              <a:rPr lang="en-US" sz="2400" dirty="0" err="1"/>
              <a:t>početni</a:t>
            </a:r>
            <a:r>
              <a:rPr lang="en-US" sz="2400" dirty="0"/>
              <a:t> "</a:t>
            </a:r>
            <a:r>
              <a:rPr lang="en-US" sz="2400" dirty="0" err="1"/>
              <a:t>modul</a:t>
            </a:r>
            <a:r>
              <a:rPr lang="en-US" sz="2400" dirty="0"/>
              <a:t>" </a:t>
            </a:r>
            <a:r>
              <a:rPr lang="en-US" sz="2400" dirty="0" err="1"/>
              <a:t>ima</a:t>
            </a:r>
            <a:r>
              <a:rPr lang="en-US" sz="2400" dirty="0"/>
              <a:t> </a:t>
            </a:r>
            <a:r>
              <a:rPr lang="en-US" sz="2400" dirty="0" err="1"/>
              <a:t>ime</a:t>
            </a:r>
            <a:r>
              <a:rPr lang="en-US" sz="2400" dirty="0"/>
              <a:t> </a:t>
            </a:r>
            <a:r>
              <a:rPr lang="en-US" sz="2400" i="1" dirty="0"/>
              <a:t>__main__ </a:t>
            </a:r>
            <a:endParaRPr lang="en-US" sz="2400" dirty="0"/>
          </a:p>
          <a:p>
            <a:pPr marL="342900" lvl="0" indent="-342900" algn="l" rtl="0">
              <a:spcBef>
                <a:spcPts val="480"/>
              </a:spcBef>
              <a:spcAft>
                <a:spcPts val="0"/>
              </a:spcAft>
              <a:buSzPts val="1920"/>
              <a:buChar char="●"/>
            </a:pPr>
            <a:r>
              <a:rPr lang="en-US" sz="2400" dirty="0"/>
              <a:t>Na </a:t>
            </a:r>
            <a:r>
              <a:rPr lang="en-US" sz="2400" dirty="0" err="1"/>
              <a:t>osnovu</a:t>
            </a:r>
            <a:r>
              <a:rPr lang="en-US" sz="2400" dirty="0"/>
              <a:t> </a:t>
            </a:r>
            <a:r>
              <a:rPr lang="en-US" sz="2400" dirty="0" err="1"/>
              <a:t>ovoga</a:t>
            </a:r>
            <a:r>
              <a:rPr lang="en-US" sz="2400" dirty="0"/>
              <a:t> </a:t>
            </a:r>
            <a:r>
              <a:rPr lang="en-US" sz="2400" dirty="0" err="1"/>
              <a:t>razlikujemo</a:t>
            </a:r>
            <a:r>
              <a:rPr lang="en-US" sz="2400" dirty="0"/>
              <a:t> da li je </a:t>
            </a:r>
            <a:r>
              <a:rPr lang="en-US" sz="2400" dirty="0" err="1"/>
              <a:t>modul</a:t>
            </a:r>
            <a:r>
              <a:rPr lang="en-US" sz="2400" dirty="0"/>
              <a:t> </a:t>
            </a:r>
            <a:r>
              <a:rPr lang="en-US" sz="2400" dirty="0" err="1"/>
              <a:t>importovan</a:t>
            </a:r>
            <a:r>
              <a:rPr lang="en-US" sz="2400" dirty="0"/>
              <a:t> </a:t>
            </a:r>
            <a:r>
              <a:rPr lang="en-US" sz="2400" dirty="0" err="1"/>
              <a:t>ili</a:t>
            </a:r>
            <a:r>
              <a:rPr lang="en-US" sz="2400" dirty="0"/>
              <a:t> </a:t>
            </a:r>
            <a:r>
              <a:rPr lang="en-US" sz="2400" dirty="0" err="1"/>
              <a:t>pokrenut</a:t>
            </a:r>
            <a:r>
              <a:rPr lang="en-US" sz="2400" dirty="0"/>
              <a:t> </a:t>
            </a:r>
            <a:r>
              <a:rPr lang="en-US" sz="2400" dirty="0" err="1"/>
              <a:t>kao</a:t>
            </a:r>
            <a:r>
              <a:rPr lang="en-US" sz="2400" dirty="0"/>
              <a:t> </a:t>
            </a:r>
            <a:r>
              <a:rPr lang="en-US" sz="2400" dirty="0" err="1"/>
              <a:t>glavni</a:t>
            </a:r>
            <a:r>
              <a:rPr lang="en-US" sz="2400" dirty="0"/>
              <a:t> program. </a:t>
            </a:r>
          </a:p>
          <a:p>
            <a:pPr marL="342900" lvl="0" indent="-342900" algn="l" rtl="0">
              <a:spcBef>
                <a:spcPts val="480"/>
              </a:spcBef>
              <a:spcAft>
                <a:spcPts val="0"/>
              </a:spcAft>
              <a:buSzPts val="1920"/>
              <a:buChar char="●"/>
            </a:pPr>
            <a:r>
              <a:rPr lang="en-US" sz="2400" dirty="0" err="1"/>
              <a:t>Ekvivalent</a:t>
            </a:r>
            <a:r>
              <a:rPr lang="en-US" sz="2400" dirty="0"/>
              <a:t> </a:t>
            </a:r>
            <a:r>
              <a:rPr lang="en-US" sz="2400" i="1" dirty="0"/>
              <a:t>main() </a:t>
            </a:r>
            <a:r>
              <a:rPr lang="en-US" sz="2400" dirty="0" err="1"/>
              <a:t>funkcije</a:t>
            </a:r>
            <a:r>
              <a:rPr lang="en-US" sz="2400" dirty="0"/>
              <a:t> u C-u:</a:t>
            </a:r>
          </a:p>
          <a:p>
            <a:pPr marL="342900" lvl="0" indent="-342900" algn="l" rtl="0">
              <a:spcBef>
                <a:spcPts val="520"/>
              </a:spcBef>
              <a:spcAft>
                <a:spcPts val="0"/>
              </a:spcAft>
              <a:buSzPts val="2080"/>
              <a:buNone/>
            </a:pPr>
            <a:endParaRPr sz="2400" dirty="0"/>
          </a:p>
        </p:txBody>
      </p:sp>
      <p:sp>
        <p:nvSpPr>
          <p:cNvPr id="200" name="Google Shape;200;p21"/>
          <p:cNvSpPr txBox="1"/>
          <p:nvPr/>
        </p:nvSpPr>
        <p:spPr>
          <a:xfrm>
            <a:off x="665912" y="1878464"/>
            <a:ext cx="7416824" cy="33855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python program.py </a:t>
            </a:r>
            <a:endParaRPr/>
          </a:p>
        </p:txBody>
      </p:sp>
      <p:sp>
        <p:nvSpPr>
          <p:cNvPr id="2" name="Google Shape;207;p22">
            <a:extLst>
              <a:ext uri="{FF2B5EF4-FFF2-40B4-BE49-F238E27FC236}">
                <a16:creationId xmlns:a16="http://schemas.microsoft.com/office/drawing/2014/main" id="{62753832-133C-C84A-A4A5-6E1D33D97992}"/>
              </a:ext>
            </a:extLst>
          </p:cNvPr>
          <p:cNvSpPr txBox="1"/>
          <p:nvPr/>
        </p:nvSpPr>
        <p:spPr>
          <a:xfrm>
            <a:off x="638151" y="4815582"/>
            <a:ext cx="7416824" cy="107721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def test():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print("Ovo je test!“)</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if __name__ == '__main__':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	test()</a:t>
            </a:r>
            <a:endParaRPr dirty="0"/>
          </a:p>
        </p:txBody>
      </p:sp>
    </p:spTree>
    <p:extLst>
      <p:ext uri="{BB962C8B-B14F-4D97-AF65-F5344CB8AC3E}">
        <p14:creationId xmlns:p14="http://schemas.microsoft.com/office/powerpoint/2010/main" val="208081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SzPts val="1400"/>
              <a:buNone/>
            </a:pPr>
            <a:r>
              <a:rPr lang="en-US"/>
              <a:t>Elementi python jezika</a:t>
            </a:r>
            <a:endParaRPr/>
          </a:p>
        </p:txBody>
      </p:sp>
      <p:sp>
        <p:nvSpPr>
          <p:cNvPr id="216" name="Google Shape;216;p11"/>
          <p:cNvSpPr txBox="1">
            <a:spLocks noGrp="1"/>
          </p:cNvSpPr>
          <p:nvPr>
            <p:ph type="body" idx="1"/>
          </p:nvPr>
        </p:nvSpPr>
        <p:spPr>
          <a:xfrm>
            <a:off x="467544" y="836712"/>
            <a:ext cx="8229600" cy="532859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080"/>
              <a:buNone/>
            </a:pPr>
            <a:r>
              <a:rPr lang="en-US" b="1" dirty="0" err="1"/>
              <a:t>Struktura</a:t>
            </a:r>
            <a:r>
              <a:rPr lang="en-US" b="1" dirty="0"/>
              <a:t> </a:t>
            </a:r>
            <a:r>
              <a:rPr lang="en-US" b="1" dirty="0" err="1"/>
              <a:t>linije</a:t>
            </a:r>
            <a:endParaRPr b="1" dirty="0"/>
          </a:p>
          <a:p>
            <a:pPr marL="342900" lvl="0" indent="-342900" algn="l" rtl="0">
              <a:lnSpc>
                <a:spcPct val="100000"/>
              </a:lnSpc>
              <a:spcBef>
                <a:spcPts val="480"/>
              </a:spcBef>
              <a:spcAft>
                <a:spcPts val="0"/>
              </a:spcAft>
              <a:buSzPts val="1920"/>
              <a:buChar char="●"/>
            </a:pPr>
            <a:r>
              <a:rPr lang="en-US" sz="2400" dirty="0" err="1"/>
              <a:t>Komentari</a:t>
            </a:r>
            <a:r>
              <a:rPr lang="en-US" sz="2400" dirty="0"/>
              <a:t> </a:t>
            </a:r>
            <a:r>
              <a:rPr lang="en-US" sz="2400" dirty="0" err="1"/>
              <a:t>pocinju</a:t>
            </a:r>
            <a:r>
              <a:rPr lang="en-US" sz="2400" dirty="0"/>
              <a:t> </a:t>
            </a:r>
            <a:r>
              <a:rPr lang="en-US" sz="2400" dirty="0" err="1"/>
              <a:t>sa</a:t>
            </a:r>
            <a:r>
              <a:rPr lang="en-US" sz="2400" dirty="0"/>
              <a:t> # </a:t>
            </a:r>
            <a:endParaRPr sz="1800" dirty="0"/>
          </a:p>
          <a:p>
            <a:pPr marL="342900" lvl="0" indent="-342900" algn="l" rtl="0">
              <a:lnSpc>
                <a:spcPct val="100000"/>
              </a:lnSpc>
              <a:spcBef>
                <a:spcPts val="360"/>
              </a:spcBef>
              <a:spcAft>
                <a:spcPts val="0"/>
              </a:spcAft>
              <a:buSzPts val="1440"/>
              <a:buNone/>
            </a:pPr>
            <a:endParaRPr sz="1800" dirty="0"/>
          </a:p>
          <a:p>
            <a:pPr marL="342900" lvl="0" indent="-342900" algn="l" rtl="0">
              <a:lnSpc>
                <a:spcPct val="100000"/>
              </a:lnSpc>
              <a:spcBef>
                <a:spcPts val="480"/>
              </a:spcBef>
              <a:spcAft>
                <a:spcPts val="0"/>
              </a:spcAft>
              <a:buSzPts val="1920"/>
              <a:buNone/>
            </a:pPr>
            <a:endParaRPr sz="2400" dirty="0"/>
          </a:p>
          <a:p>
            <a:pPr marL="342900" lvl="0" indent="-342900" algn="l" rtl="0">
              <a:lnSpc>
                <a:spcPct val="100000"/>
              </a:lnSpc>
              <a:spcBef>
                <a:spcPts val="480"/>
              </a:spcBef>
              <a:spcAft>
                <a:spcPts val="0"/>
              </a:spcAft>
              <a:buSzPts val="1920"/>
              <a:buChar char="●"/>
            </a:pPr>
            <a:r>
              <a:rPr lang="en-US" sz="2400" dirty="0" err="1"/>
              <a:t>Blokovi</a:t>
            </a:r>
            <a:r>
              <a:rPr lang="en-US" sz="2400" dirty="0"/>
              <a:t> </a:t>
            </a:r>
            <a:r>
              <a:rPr lang="en-US" sz="2400" dirty="0" err="1"/>
              <a:t>koda</a:t>
            </a:r>
            <a:r>
              <a:rPr lang="en-US" sz="2400" dirty="0"/>
              <a:t> se </a:t>
            </a:r>
            <a:r>
              <a:rPr lang="en-US" sz="2400" dirty="0" err="1"/>
              <a:t>odvajaju</a:t>
            </a:r>
            <a:r>
              <a:rPr lang="en-US" sz="2400" dirty="0"/>
              <a:t> </a:t>
            </a:r>
            <a:r>
              <a:rPr lang="en-US" sz="2400" dirty="0" err="1"/>
              <a:t>indentacijom</a:t>
            </a:r>
            <a:r>
              <a:rPr lang="en-US" sz="2400" dirty="0"/>
              <a:t> </a:t>
            </a:r>
            <a:endParaRPr dirty="0"/>
          </a:p>
          <a:p>
            <a:pPr marL="342900" lvl="0" indent="-220980" algn="l" rtl="0">
              <a:lnSpc>
                <a:spcPct val="100000"/>
              </a:lnSpc>
              <a:spcBef>
                <a:spcPts val="480"/>
              </a:spcBef>
              <a:spcAft>
                <a:spcPts val="0"/>
              </a:spcAft>
              <a:buSzPts val="1920"/>
              <a:buNone/>
            </a:pPr>
            <a:endParaRPr sz="2400" dirty="0"/>
          </a:p>
          <a:p>
            <a:pPr marL="342900" lvl="0" indent="-220980" algn="l" rtl="0">
              <a:lnSpc>
                <a:spcPct val="100000"/>
              </a:lnSpc>
              <a:spcBef>
                <a:spcPts val="480"/>
              </a:spcBef>
              <a:spcAft>
                <a:spcPts val="0"/>
              </a:spcAft>
              <a:buSzPts val="1920"/>
              <a:buNone/>
            </a:pPr>
            <a:endParaRPr sz="2400" dirty="0"/>
          </a:p>
          <a:p>
            <a:pPr marL="342900" lvl="0" indent="-342900" algn="l" rtl="0">
              <a:lnSpc>
                <a:spcPct val="100000"/>
              </a:lnSpc>
              <a:spcBef>
                <a:spcPts val="480"/>
              </a:spcBef>
              <a:spcAft>
                <a:spcPts val="0"/>
              </a:spcAft>
              <a:buSzPts val="1920"/>
              <a:buChar char="●"/>
            </a:pPr>
            <a:r>
              <a:rPr lang="en-US" sz="2400" dirty="0" err="1"/>
              <a:t>Indentacija</a:t>
            </a:r>
            <a:r>
              <a:rPr lang="en-US" sz="2400" dirty="0"/>
              <a:t> je </a:t>
            </a:r>
            <a:r>
              <a:rPr lang="en-US" sz="2400" dirty="0" err="1"/>
              <a:t>obavezna</a:t>
            </a:r>
            <a:r>
              <a:rPr lang="en-US" sz="2400" dirty="0"/>
              <a:t> </a:t>
            </a:r>
            <a:r>
              <a:rPr lang="en-US" sz="2400" dirty="0" err="1"/>
              <a:t>i</a:t>
            </a:r>
            <a:r>
              <a:rPr lang="en-US" sz="2400" dirty="0"/>
              <a:t> mora </a:t>
            </a:r>
            <a:r>
              <a:rPr lang="en-US" sz="2400" dirty="0" err="1"/>
              <a:t>biti</a:t>
            </a:r>
            <a:r>
              <a:rPr lang="en-US" sz="2400" dirty="0"/>
              <a:t> </a:t>
            </a:r>
            <a:r>
              <a:rPr lang="en-US" sz="2400" dirty="0" err="1"/>
              <a:t>konzistentna</a:t>
            </a:r>
            <a:r>
              <a:rPr lang="en-US" sz="2400" dirty="0"/>
              <a:t>! </a:t>
            </a:r>
            <a:endParaRPr dirty="0"/>
          </a:p>
          <a:p>
            <a:pPr marL="342900" lvl="0" indent="-220980" algn="l" rtl="0">
              <a:lnSpc>
                <a:spcPct val="100000"/>
              </a:lnSpc>
              <a:spcBef>
                <a:spcPts val="480"/>
              </a:spcBef>
              <a:spcAft>
                <a:spcPts val="0"/>
              </a:spcAft>
              <a:buSzPts val="1920"/>
              <a:buNone/>
            </a:pPr>
            <a:endParaRPr sz="2400" dirty="0"/>
          </a:p>
          <a:p>
            <a:pPr marL="342900" lvl="0" indent="-220980" algn="l" rtl="0">
              <a:lnSpc>
                <a:spcPct val="100000"/>
              </a:lnSpc>
              <a:spcBef>
                <a:spcPts val="480"/>
              </a:spcBef>
              <a:spcAft>
                <a:spcPts val="0"/>
              </a:spcAft>
              <a:buSzPts val="1920"/>
              <a:buNone/>
            </a:pPr>
            <a:endParaRPr sz="2400" dirty="0"/>
          </a:p>
          <a:p>
            <a:pPr marL="342900" lvl="0" indent="-251459" algn="l" rtl="0">
              <a:lnSpc>
                <a:spcPct val="100000"/>
              </a:lnSpc>
              <a:spcBef>
                <a:spcPts val="360"/>
              </a:spcBef>
              <a:spcAft>
                <a:spcPts val="0"/>
              </a:spcAft>
              <a:buSzPts val="1440"/>
              <a:buNone/>
            </a:pPr>
            <a:endParaRPr sz="1800" dirty="0"/>
          </a:p>
          <a:p>
            <a:pPr marL="342900" lvl="0" indent="-251459" algn="l" rtl="0">
              <a:lnSpc>
                <a:spcPct val="100000"/>
              </a:lnSpc>
              <a:spcBef>
                <a:spcPts val="360"/>
              </a:spcBef>
              <a:spcAft>
                <a:spcPts val="0"/>
              </a:spcAft>
              <a:buSzPts val="1440"/>
              <a:buNone/>
            </a:pPr>
            <a:endParaRPr sz="1800" dirty="0"/>
          </a:p>
          <a:p>
            <a:pPr marL="342900" lvl="0" indent="-251459" algn="l" rtl="0">
              <a:lnSpc>
                <a:spcPct val="100000"/>
              </a:lnSpc>
              <a:spcBef>
                <a:spcPts val="360"/>
              </a:spcBef>
              <a:spcAft>
                <a:spcPts val="0"/>
              </a:spcAft>
              <a:buSzPts val="1440"/>
              <a:buNone/>
            </a:pPr>
            <a:endParaRPr sz="1800" dirty="0"/>
          </a:p>
          <a:p>
            <a:pPr marL="342900" lvl="0" indent="-342900" algn="l" rtl="0">
              <a:lnSpc>
                <a:spcPct val="100000"/>
              </a:lnSpc>
              <a:spcBef>
                <a:spcPts val="480"/>
              </a:spcBef>
              <a:spcAft>
                <a:spcPts val="0"/>
              </a:spcAft>
              <a:buSzPts val="1920"/>
              <a:buChar char="●"/>
            </a:pPr>
            <a:r>
              <a:rPr lang="en-US" sz="2400" dirty="0" err="1"/>
              <a:t>Preporucuje</a:t>
            </a:r>
            <a:r>
              <a:rPr lang="en-US" sz="2400" dirty="0"/>
              <a:t> se 4 space-a, ne tab</a:t>
            </a:r>
            <a:endParaRPr sz="2400" dirty="0"/>
          </a:p>
        </p:txBody>
      </p:sp>
      <p:sp>
        <p:nvSpPr>
          <p:cNvPr id="217" name="Google Shape;217;p11"/>
          <p:cNvSpPr txBox="1"/>
          <p:nvPr/>
        </p:nvSpPr>
        <p:spPr>
          <a:xfrm>
            <a:off x="899592" y="2996952"/>
            <a:ext cx="5760640"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if a ==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print "Ovo je uvučen kod"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Arial"/>
              <a:ea typeface="Arial"/>
              <a:cs typeface="Arial"/>
              <a:sym typeface="Arial"/>
            </a:endParaRPr>
          </a:p>
        </p:txBody>
      </p:sp>
      <p:sp>
        <p:nvSpPr>
          <p:cNvPr id="218" name="Google Shape;218;p11"/>
          <p:cNvSpPr txBox="1"/>
          <p:nvPr/>
        </p:nvSpPr>
        <p:spPr>
          <a:xfrm>
            <a:off x="899592" y="1772817"/>
            <a:ext cx="5760640" cy="58477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 Ovo je komentar</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Arial"/>
              <a:ea typeface="Arial"/>
              <a:cs typeface="Arial"/>
              <a:sym typeface="Arial"/>
            </a:endParaRPr>
          </a:p>
        </p:txBody>
      </p:sp>
      <p:sp>
        <p:nvSpPr>
          <p:cNvPr id="219" name="Google Shape;219;p11"/>
          <p:cNvSpPr txBox="1"/>
          <p:nvPr/>
        </p:nvSpPr>
        <p:spPr>
          <a:xfrm>
            <a:off x="899592" y="4293096"/>
            <a:ext cx="5832648" cy="1815882"/>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if a:</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	iskaz1()</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	iskaz2() # </a:t>
            </a:r>
            <a:r>
              <a:rPr lang="en-US" sz="1600" b="0" i="0" u="none" strike="noStrike" cap="none" dirty="0" err="1">
                <a:solidFill>
                  <a:schemeClr val="lt1"/>
                </a:solidFill>
                <a:latin typeface="Arial"/>
                <a:ea typeface="Arial"/>
                <a:cs typeface="Arial"/>
                <a:sym typeface="Arial"/>
              </a:rPr>
              <a:t>konzistentna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indentacija</a:t>
            </a:r>
            <a:endParaRPr lang="en-US" sz="16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else:</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	statement3()</a:t>
            </a: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          statement4() # </a:t>
            </a:r>
            <a:r>
              <a:rPr lang="en-US" sz="1600" b="0" i="0" u="none" strike="noStrike" cap="none" dirty="0" err="1">
                <a:solidFill>
                  <a:schemeClr val="lt1"/>
                </a:solidFill>
                <a:latin typeface="Arial"/>
                <a:ea typeface="Arial"/>
                <a:cs typeface="Arial"/>
                <a:sym typeface="Arial"/>
              </a:rPr>
              <a:t>nekonzistentna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indentacija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greska</a:t>
            </a:r>
            <a:r>
              <a:rPr lang="en-US" sz="1600" b="0" i="0" u="none" strike="noStrike" cap="none" dirty="0">
                <a:solidFill>
                  <a:schemeClr val="lt1"/>
                </a:solidFill>
                <a:latin typeface="Arial"/>
                <a:ea typeface="Arial"/>
                <a:cs typeface="Arial"/>
                <a:sym typeface="Arial"/>
              </a:rPr>
              <a:t>)</a:t>
            </a:r>
          </a:p>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lt1"/>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342900" lvl="0" indent="-342900" algn="l" rtl="0">
              <a:spcBef>
                <a:spcPts val="0"/>
              </a:spcBef>
              <a:spcAft>
                <a:spcPts val="0"/>
              </a:spcAft>
              <a:buSzPts val="2080"/>
              <a:buNone/>
            </a:pPr>
            <a:r>
              <a:rPr lang="en-US" dirty="0" err="1"/>
              <a:t>Putanje</a:t>
            </a:r>
            <a:r>
              <a:rPr lang="en-US" dirty="0"/>
              <a:t> </a:t>
            </a:r>
            <a:r>
              <a:rPr lang="en-US" dirty="0" err="1"/>
              <a:t>i</a:t>
            </a:r>
            <a:r>
              <a:rPr lang="en-US" dirty="0"/>
              <a:t> </a:t>
            </a:r>
            <a:r>
              <a:rPr lang="en-US" dirty="0" err="1"/>
              <a:t>nalaženje</a:t>
            </a:r>
            <a:r>
              <a:rPr lang="en-US" dirty="0"/>
              <a:t> </a:t>
            </a:r>
            <a:r>
              <a:rPr lang="en-US" dirty="0" err="1"/>
              <a:t>modula</a:t>
            </a:r>
            <a:endParaRPr lang="en-US" dirty="0"/>
          </a:p>
        </p:txBody>
      </p:sp>
      <p:sp>
        <p:nvSpPr>
          <p:cNvPr id="213" name="Google Shape;213;p23"/>
          <p:cNvSpPr txBox="1">
            <a:spLocks noGrp="1"/>
          </p:cNvSpPr>
          <p:nvPr>
            <p:ph type="body" idx="1"/>
          </p:nvPr>
        </p:nvSpPr>
        <p:spPr>
          <a:xfrm>
            <a:off x="539552" y="1556792"/>
            <a:ext cx="8064896" cy="5256584"/>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Pri</a:t>
            </a:r>
            <a:r>
              <a:rPr lang="en-US" sz="2400" dirty="0"/>
              <a:t> </a:t>
            </a:r>
            <a:r>
              <a:rPr lang="en-US" sz="2400" dirty="0" err="1"/>
              <a:t>importovanju</a:t>
            </a:r>
            <a:r>
              <a:rPr lang="en-US" sz="2400" dirty="0"/>
              <a:t> se </a:t>
            </a:r>
            <a:r>
              <a:rPr lang="en-US" sz="2400" dirty="0" err="1"/>
              <a:t>vrši</a:t>
            </a:r>
            <a:r>
              <a:rPr lang="en-US" sz="2400" dirty="0"/>
              <a:t> </a:t>
            </a:r>
            <a:r>
              <a:rPr lang="en-US" sz="2400" dirty="0" err="1"/>
              <a:t>pretraga</a:t>
            </a:r>
            <a:r>
              <a:rPr lang="en-US" sz="2400" dirty="0"/>
              <a:t> za </a:t>
            </a:r>
            <a:r>
              <a:rPr lang="en-US" sz="2400" dirty="0" err="1"/>
              <a:t>traženim</a:t>
            </a:r>
            <a:r>
              <a:rPr lang="en-US" sz="2400" dirty="0"/>
              <a:t> </a:t>
            </a:r>
            <a:r>
              <a:rPr lang="en-US" sz="2400" dirty="0" err="1"/>
              <a:t>modulom</a:t>
            </a:r>
            <a:r>
              <a:rPr lang="en-US" sz="2400" dirty="0"/>
              <a:t>. </a:t>
            </a:r>
            <a:endParaRPr dirty="0"/>
          </a:p>
          <a:p>
            <a:pPr marL="342900" lvl="0" indent="-342900" algn="l" rtl="0">
              <a:spcBef>
                <a:spcPts val="480"/>
              </a:spcBef>
              <a:spcAft>
                <a:spcPts val="0"/>
              </a:spcAft>
              <a:buSzPts val="1920"/>
              <a:buChar char="●"/>
            </a:pPr>
            <a:r>
              <a:rPr lang="en-US" sz="2400" dirty="0"/>
              <a:t>Lista </a:t>
            </a:r>
            <a:r>
              <a:rPr lang="en-US" sz="2400" dirty="0" err="1"/>
              <a:t>direktorijuma</a:t>
            </a:r>
            <a:r>
              <a:rPr lang="en-US" sz="2400" dirty="0"/>
              <a:t> u </a:t>
            </a:r>
            <a:r>
              <a:rPr lang="en-US" sz="2400" dirty="0" err="1"/>
              <a:t>kojima</a:t>
            </a:r>
            <a:r>
              <a:rPr lang="en-US" sz="2400" dirty="0"/>
              <a:t> se </a:t>
            </a:r>
            <a:r>
              <a:rPr lang="en-US" sz="2400" dirty="0" err="1"/>
              <a:t>vrši</a:t>
            </a:r>
            <a:r>
              <a:rPr lang="en-US" sz="2400" dirty="0"/>
              <a:t> </a:t>
            </a:r>
            <a:r>
              <a:rPr lang="en-US" sz="2400" dirty="0" err="1"/>
              <a:t>pretraga</a:t>
            </a:r>
            <a:r>
              <a:rPr lang="en-US" sz="2400" dirty="0"/>
              <a:t> se </a:t>
            </a:r>
            <a:r>
              <a:rPr lang="en-US" sz="2400" dirty="0" err="1"/>
              <a:t>nalazi</a:t>
            </a:r>
            <a:r>
              <a:rPr lang="en-US" sz="2400" dirty="0"/>
              <a:t> u </a:t>
            </a:r>
            <a:r>
              <a:rPr lang="en-US" sz="2400" dirty="0" err="1"/>
              <a:t>sys.path</a:t>
            </a:r>
            <a:r>
              <a:rPr lang="en-US" sz="2400" dirty="0"/>
              <a:t>.</a:t>
            </a:r>
            <a:endParaRPr dirty="0"/>
          </a:p>
          <a:p>
            <a:pPr marL="342900" lvl="0" indent="-342900" algn="l" rtl="0">
              <a:spcBef>
                <a:spcPts val="480"/>
              </a:spcBef>
              <a:spcAft>
                <a:spcPts val="0"/>
              </a:spcAft>
              <a:buSzPts val="1920"/>
              <a:buChar char="●"/>
            </a:pPr>
            <a:r>
              <a:rPr lang="en-US" sz="2400" dirty="0" err="1"/>
              <a:t>Prvi</a:t>
            </a:r>
            <a:r>
              <a:rPr lang="en-US" sz="2400" dirty="0"/>
              <a:t> </a:t>
            </a:r>
            <a:r>
              <a:rPr lang="en-US" sz="2400" dirty="0" err="1"/>
              <a:t>direktorijum</a:t>
            </a:r>
            <a:r>
              <a:rPr lang="en-US" sz="2400" dirty="0"/>
              <a:t> koji se </a:t>
            </a:r>
            <a:r>
              <a:rPr lang="en-US" sz="2400" dirty="0" err="1"/>
              <a:t>pretražuje</a:t>
            </a:r>
            <a:r>
              <a:rPr lang="en-US" sz="2400" dirty="0"/>
              <a:t> je </a:t>
            </a:r>
            <a:r>
              <a:rPr lang="en-US" sz="2400" dirty="0" err="1"/>
              <a:t>trenutni</a:t>
            </a:r>
            <a:r>
              <a:rPr lang="en-US" sz="2400" dirty="0"/>
              <a:t>, CWD. </a:t>
            </a:r>
            <a:endParaRPr dirty="0"/>
          </a:p>
          <a:p>
            <a:pPr marL="342900" lvl="0" indent="-342900" algn="l" rtl="0">
              <a:spcBef>
                <a:spcPts val="480"/>
              </a:spcBef>
              <a:spcAft>
                <a:spcPts val="0"/>
              </a:spcAft>
              <a:buSzPts val="1920"/>
              <a:buChar char="●"/>
            </a:pPr>
            <a:r>
              <a:rPr lang="en-US" sz="2400" dirty="0" err="1"/>
              <a:t>Kako</a:t>
            </a:r>
            <a:r>
              <a:rPr lang="en-US" sz="2400" dirty="0"/>
              <a:t> je </a:t>
            </a:r>
            <a:r>
              <a:rPr lang="en-US" sz="2400" i="1" dirty="0" err="1"/>
              <a:t>sys.path</a:t>
            </a:r>
            <a:r>
              <a:rPr lang="en-US" sz="2400" i="1" dirty="0"/>
              <a:t> </a:t>
            </a:r>
            <a:r>
              <a:rPr lang="en-US" sz="2400" dirty="0" err="1"/>
              <a:t>obična</a:t>
            </a:r>
            <a:r>
              <a:rPr lang="en-US" sz="2400" dirty="0"/>
              <a:t> </a:t>
            </a:r>
            <a:r>
              <a:rPr lang="en-US" sz="2400" dirty="0" err="1"/>
              <a:t>lista</a:t>
            </a:r>
            <a:r>
              <a:rPr lang="en-US" sz="2400" dirty="0"/>
              <a:t>, </a:t>
            </a:r>
            <a:r>
              <a:rPr lang="en-US" sz="2400" dirty="0" err="1"/>
              <a:t>može</a:t>
            </a:r>
            <a:r>
              <a:rPr lang="en-US" sz="2400" dirty="0"/>
              <a:t> se </a:t>
            </a:r>
            <a:r>
              <a:rPr lang="en-US" sz="2400" dirty="0" err="1"/>
              <a:t>dodati</a:t>
            </a:r>
            <a:r>
              <a:rPr lang="en-US" sz="2400" dirty="0"/>
              <a:t> </a:t>
            </a:r>
            <a:r>
              <a:rPr lang="en-US" sz="2400" dirty="0" err="1"/>
              <a:t>putanja</a:t>
            </a:r>
            <a:r>
              <a:rPr lang="en-US" sz="2400" dirty="0"/>
              <a:t> za </a:t>
            </a:r>
            <a:r>
              <a:rPr lang="en-US" sz="2400" dirty="0" err="1"/>
              <a:t>pretragu</a:t>
            </a:r>
            <a:r>
              <a:rPr lang="en-US" sz="2400" dirty="0"/>
              <a:t>.</a:t>
            </a:r>
            <a:endParaRPr dirty="0"/>
          </a:p>
          <a:p>
            <a:pPr marL="342900" lvl="0" indent="-342900" algn="l" rtl="0">
              <a:spcBef>
                <a:spcPts val="480"/>
              </a:spcBef>
              <a:spcAft>
                <a:spcPts val="0"/>
              </a:spcAft>
              <a:buSzPts val="1920"/>
              <a:buChar char="●"/>
            </a:pPr>
            <a:r>
              <a:rPr lang="en-US" sz="2400" dirty="0" err="1"/>
              <a:t>Postoji</a:t>
            </a:r>
            <a:r>
              <a:rPr lang="en-US" sz="2400" dirty="0"/>
              <a:t> </a:t>
            </a:r>
            <a:r>
              <a:rPr lang="en-US" sz="2400" dirty="0" err="1"/>
              <a:t>podrška</a:t>
            </a:r>
            <a:r>
              <a:rPr lang="en-US" sz="2400" dirty="0"/>
              <a:t> za </a:t>
            </a:r>
            <a:r>
              <a:rPr lang="en-US" sz="2400" dirty="0" err="1"/>
              <a:t>arhive</a:t>
            </a:r>
            <a:r>
              <a:rPr lang="en-US" sz="2400" dirty="0"/>
              <a:t>.</a:t>
            </a:r>
            <a:endParaRPr sz="2400" dirty="0"/>
          </a:p>
        </p:txBody>
      </p:sp>
      <p:sp>
        <p:nvSpPr>
          <p:cNvPr id="214" name="Google Shape;214;p23"/>
          <p:cNvSpPr txBox="1"/>
          <p:nvPr/>
        </p:nvSpPr>
        <p:spPr>
          <a:xfrm>
            <a:off x="899592" y="4941168"/>
            <a:ext cx="7416824" cy="1323439"/>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import sys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print(</a:t>
            </a:r>
            <a:r>
              <a:rPr lang="en-US" sz="1600" dirty="0" err="1">
                <a:solidFill>
                  <a:schemeClr val="lt1"/>
                </a:solidFill>
                <a:latin typeface="Arial"/>
                <a:ea typeface="Arial"/>
                <a:cs typeface="Arial"/>
                <a:sym typeface="Arial"/>
              </a:rPr>
              <a:t>sys.path</a:t>
            </a:r>
            <a:r>
              <a:rPr lang="en-US" sz="1600" dirty="0">
                <a:solidFill>
                  <a:schemeClr val="lt1"/>
                </a:solidFill>
                <a:latin typeface="Arial"/>
                <a:ea typeface="Arial"/>
                <a:cs typeface="Arial"/>
                <a:sym typeface="Arial"/>
              </a:rPr>
              <a:t>)  # </a:t>
            </a:r>
            <a:r>
              <a:rPr lang="en-US" sz="1600" dirty="0" err="1">
                <a:solidFill>
                  <a:schemeClr val="lt1"/>
                </a:solidFill>
                <a:latin typeface="Arial"/>
                <a:ea typeface="Arial"/>
                <a:cs typeface="Arial"/>
                <a:sym typeface="Arial"/>
              </a:rPr>
              <a:t>stampa</a:t>
            </a:r>
            <a:r>
              <a:rPr lang="en-US" sz="1600" dirty="0">
                <a:solidFill>
                  <a:schemeClr val="lt1"/>
                </a:solidFill>
                <a:latin typeface="Arial"/>
                <a:ea typeface="Arial"/>
                <a:cs typeface="Arial"/>
                <a:sym typeface="Arial"/>
              </a:rPr>
              <a:t> environment </a:t>
            </a:r>
            <a:r>
              <a:rPr lang="en-US" sz="1600" dirty="0" err="1">
                <a:solidFill>
                  <a:schemeClr val="lt1"/>
                </a:solidFill>
                <a:latin typeface="Arial"/>
                <a:ea typeface="Arial"/>
                <a:cs typeface="Arial"/>
                <a:sym typeface="Arial"/>
              </a:rPr>
              <a:t>varijablu</a:t>
            </a:r>
            <a:r>
              <a:rPr lang="en-US" sz="1600" dirty="0">
                <a:solidFill>
                  <a:schemeClr val="lt1"/>
                </a:solidFill>
                <a:latin typeface="Arial"/>
                <a:ea typeface="Arial"/>
                <a:cs typeface="Arial"/>
                <a:sym typeface="Arial"/>
              </a:rPr>
              <a:t> PATH</a:t>
            </a:r>
            <a:endParaRPr dirty="0"/>
          </a:p>
          <a:p>
            <a:pPr marL="0" marR="0" lvl="0" indent="0" algn="l" rtl="0">
              <a:spcBef>
                <a:spcPts val="0"/>
              </a:spcBef>
              <a:spcAft>
                <a:spcPts val="0"/>
              </a:spcAft>
              <a:buNone/>
            </a:pPr>
            <a:r>
              <a:rPr lang="en-US" sz="1600" dirty="0" err="1">
                <a:solidFill>
                  <a:schemeClr val="lt1"/>
                </a:solidFill>
                <a:latin typeface="Arial"/>
                <a:ea typeface="Arial"/>
                <a:cs typeface="Arial"/>
                <a:sym typeface="Arial"/>
              </a:rPr>
              <a:t>sys.path.append</a:t>
            </a: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neka_putanja</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None/>
            </a:pPr>
            <a:r>
              <a:rPr lang="en-US" sz="1600" dirty="0" err="1">
                <a:solidFill>
                  <a:schemeClr val="lt1"/>
                </a:solidFill>
                <a:latin typeface="Arial"/>
                <a:ea typeface="Arial"/>
                <a:cs typeface="Arial"/>
                <a:sym typeface="Arial"/>
              </a:rPr>
              <a:t>sys.path.append</a:t>
            </a:r>
            <a:r>
              <a:rPr lang="en-US" sz="1600" dirty="0">
                <a:solidFill>
                  <a:schemeClr val="lt1"/>
                </a:solidFill>
                <a:latin typeface="Arial"/>
                <a:ea typeface="Arial"/>
                <a:cs typeface="Arial"/>
                <a:sym typeface="Arial"/>
              </a:rPr>
              <a:t>("zipovani_moduli.zip") </a:t>
            </a:r>
            <a:r>
              <a:rPr lang="en-US" sz="1600" dirty="0" err="1">
                <a:solidFill>
                  <a:schemeClr val="lt1"/>
                </a:solidFill>
                <a:latin typeface="Arial"/>
                <a:ea typeface="Arial"/>
                <a:cs typeface="Arial"/>
                <a:sym typeface="Arial"/>
              </a:rPr>
              <a:t>sys.path.append</a:t>
            </a:r>
            <a:r>
              <a:rPr lang="en-US" sz="1600" dirty="0">
                <a:solidFill>
                  <a:schemeClr val="lt1"/>
                </a:solidFill>
                <a:latin typeface="Arial"/>
                <a:ea typeface="Arial"/>
                <a:cs typeface="Arial"/>
                <a:sym typeface="Arial"/>
              </a:rPr>
              <a:t>("zipovani_moduli.zip/lib/")</a:t>
            </a:r>
            <a:endParaRPr dirty="0"/>
          </a:p>
        </p:txBody>
      </p:sp>
    </p:spTree>
    <p:extLst>
      <p:ext uri="{BB962C8B-B14F-4D97-AF65-F5344CB8AC3E}">
        <p14:creationId xmlns:p14="http://schemas.microsoft.com/office/powerpoint/2010/main" val="21901456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sr-Latn-RS" dirty="0"/>
              <a:t>Paketi</a:t>
            </a:r>
            <a:endParaRPr dirty="0"/>
          </a:p>
        </p:txBody>
      </p:sp>
      <p:sp>
        <p:nvSpPr>
          <p:cNvPr id="220" name="Google Shape;220;p24"/>
          <p:cNvSpPr txBox="1">
            <a:spLocks noGrp="1"/>
          </p:cNvSpPr>
          <p:nvPr>
            <p:ph type="body" idx="1"/>
          </p:nvPr>
        </p:nvSpPr>
        <p:spPr>
          <a:xfrm>
            <a:off x="84138" y="720725"/>
            <a:ext cx="8975724" cy="6092651"/>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1920"/>
              <a:buChar char="●"/>
            </a:pPr>
            <a:r>
              <a:rPr lang="en-US" sz="2400" dirty="0" err="1"/>
              <a:t>Nekad</a:t>
            </a:r>
            <a:r>
              <a:rPr lang="en-US" sz="2400" dirty="0"/>
              <a:t> je </a:t>
            </a:r>
            <a:r>
              <a:rPr lang="en-US" sz="2400" dirty="0" err="1"/>
              <a:t>zgodno</a:t>
            </a:r>
            <a:r>
              <a:rPr lang="en-US" sz="2400" dirty="0"/>
              <a:t> module </a:t>
            </a:r>
            <a:r>
              <a:rPr lang="en-US" sz="2400" dirty="0" err="1"/>
              <a:t>organizovati</a:t>
            </a:r>
            <a:r>
              <a:rPr lang="en-US" sz="2400" dirty="0"/>
              <a:t> u </a:t>
            </a:r>
            <a:r>
              <a:rPr lang="en-US" sz="2400" dirty="0" err="1"/>
              <a:t>pakete</a:t>
            </a:r>
            <a:r>
              <a:rPr lang="en-US" sz="2400" dirty="0"/>
              <a:t>, </a:t>
            </a:r>
            <a:r>
              <a:rPr lang="en-US" sz="2400" dirty="0" err="1"/>
              <a:t>čime</a:t>
            </a:r>
            <a:r>
              <a:rPr lang="en-US" sz="2400" dirty="0"/>
              <a:t> </a:t>
            </a:r>
            <a:r>
              <a:rPr lang="en-US" sz="2400" dirty="0" err="1"/>
              <a:t>formiramo</a:t>
            </a:r>
            <a:r>
              <a:rPr lang="en-US" sz="2400" dirty="0"/>
              <a:t> </a:t>
            </a:r>
            <a:r>
              <a:rPr lang="en-US" sz="2400" dirty="0" err="1"/>
              <a:t>biblioteke</a:t>
            </a:r>
            <a:r>
              <a:rPr lang="en-US" sz="2400" dirty="0"/>
              <a:t>. </a:t>
            </a:r>
            <a:endParaRPr dirty="0"/>
          </a:p>
          <a:p>
            <a:pPr marL="342900" lvl="0" indent="-342900" algn="l" rtl="0">
              <a:spcBef>
                <a:spcPts val="480"/>
              </a:spcBef>
              <a:spcAft>
                <a:spcPts val="0"/>
              </a:spcAft>
              <a:buSzPts val="1920"/>
              <a:buChar char="●"/>
            </a:pPr>
            <a:r>
              <a:rPr lang="en-US" sz="2400" dirty="0" err="1"/>
              <a:t>Tematski</a:t>
            </a:r>
            <a:r>
              <a:rPr lang="en-US" sz="2400" dirty="0"/>
              <a:t> </a:t>
            </a:r>
            <a:r>
              <a:rPr lang="en-US" sz="2400" dirty="0" err="1"/>
              <a:t>slični</a:t>
            </a:r>
            <a:r>
              <a:rPr lang="en-US" sz="2400" dirty="0"/>
              <a:t> moduli se </a:t>
            </a:r>
            <a:r>
              <a:rPr lang="en-US" sz="2400" dirty="0" err="1"/>
              <a:t>grupišu</a:t>
            </a:r>
            <a:r>
              <a:rPr lang="en-US" sz="2400" dirty="0"/>
              <a:t> u </a:t>
            </a:r>
            <a:r>
              <a:rPr lang="en-US" sz="2400" dirty="0" err="1"/>
              <a:t>pakete</a:t>
            </a:r>
            <a:r>
              <a:rPr lang="en-US" sz="2400" dirty="0"/>
              <a:t> </a:t>
            </a:r>
            <a:r>
              <a:rPr lang="en-US" sz="2400" dirty="0" err="1"/>
              <a:t>čime</a:t>
            </a:r>
            <a:r>
              <a:rPr lang="en-US" sz="2400" dirty="0"/>
              <a:t> se </a:t>
            </a:r>
            <a:r>
              <a:rPr lang="en-US" sz="2400" dirty="0" err="1"/>
              <a:t>smanjuje</a:t>
            </a:r>
            <a:r>
              <a:rPr lang="en-US" sz="2400" dirty="0"/>
              <a:t> problem s namespace-</a:t>
            </a:r>
            <a:r>
              <a:rPr lang="en-US" sz="2400" dirty="0" err="1"/>
              <a:t>ovima</a:t>
            </a:r>
            <a:r>
              <a:rPr lang="en-US" sz="2400" dirty="0"/>
              <a:t>.</a:t>
            </a:r>
            <a:endParaRPr dirty="0"/>
          </a:p>
          <a:p>
            <a:pPr marL="342900" lvl="0" indent="-342900" algn="l" rtl="0">
              <a:spcBef>
                <a:spcPts val="480"/>
              </a:spcBef>
              <a:spcAft>
                <a:spcPts val="0"/>
              </a:spcAft>
              <a:buSzPts val="1920"/>
              <a:buChar char="●"/>
            </a:pPr>
            <a:r>
              <a:rPr lang="en-US" sz="2400" dirty="0" err="1"/>
              <a:t>Paket</a:t>
            </a:r>
            <a:r>
              <a:rPr lang="en-US" sz="2400" dirty="0"/>
              <a:t> je u </a:t>
            </a:r>
            <a:r>
              <a:rPr lang="en-US" sz="2400" dirty="0" err="1"/>
              <a:t>Pythonu</a:t>
            </a:r>
            <a:r>
              <a:rPr lang="en-US" sz="2400" dirty="0"/>
              <a:t> </a:t>
            </a:r>
            <a:r>
              <a:rPr lang="en-US" sz="2400" dirty="0" err="1"/>
              <a:t>predstavljen</a:t>
            </a:r>
            <a:r>
              <a:rPr lang="en-US" sz="2400" dirty="0"/>
              <a:t> </a:t>
            </a:r>
            <a:r>
              <a:rPr lang="en-US" sz="2400" dirty="0" err="1"/>
              <a:t>direktorijumom</a:t>
            </a:r>
            <a:r>
              <a:rPr lang="en-US" sz="2400" dirty="0"/>
              <a:t>. </a:t>
            </a:r>
            <a:endParaRPr lang="sr-Latn-RS" sz="2400" dirty="0"/>
          </a:p>
          <a:p>
            <a:pPr marL="342900" lvl="0" indent="-342900" algn="l" rtl="0">
              <a:spcBef>
                <a:spcPts val="480"/>
              </a:spcBef>
              <a:spcAft>
                <a:spcPts val="0"/>
              </a:spcAft>
              <a:buSzPts val="1920"/>
              <a:buChar char="●"/>
            </a:pPr>
            <a:r>
              <a:rPr lang="en-US" sz="2400" dirty="0" err="1"/>
              <a:t>Svaki</a:t>
            </a:r>
            <a:r>
              <a:rPr lang="en-US" sz="2400" dirty="0"/>
              <a:t> </a:t>
            </a:r>
            <a:r>
              <a:rPr lang="en-US" sz="2400" dirty="0" err="1"/>
              <a:t>paket</a:t>
            </a:r>
            <a:r>
              <a:rPr lang="en-US" sz="2400" dirty="0"/>
              <a:t> </a:t>
            </a:r>
            <a:r>
              <a:rPr lang="en-US" sz="2400" dirty="0" err="1"/>
              <a:t>sadrži</a:t>
            </a:r>
            <a:r>
              <a:rPr lang="en-US" sz="2400" dirty="0"/>
              <a:t> </a:t>
            </a:r>
            <a:r>
              <a:rPr lang="en-US" sz="2400" i="1" dirty="0"/>
              <a:t>__init__.py </a:t>
            </a:r>
            <a:r>
              <a:rPr lang="en-US" sz="2400" dirty="0" err="1"/>
              <a:t>fajl</a:t>
            </a:r>
            <a:r>
              <a:rPr lang="en-US" sz="2400" dirty="0"/>
              <a:t>, module </a:t>
            </a:r>
            <a:r>
              <a:rPr lang="en-US" sz="2400" dirty="0" err="1"/>
              <a:t>i</a:t>
            </a:r>
            <a:r>
              <a:rPr lang="en-US" sz="2400" dirty="0"/>
              <a:t>/</a:t>
            </a:r>
            <a:r>
              <a:rPr lang="en-US" sz="2400" dirty="0" err="1"/>
              <a:t>ili</a:t>
            </a:r>
            <a:r>
              <a:rPr lang="en-US" sz="2400" dirty="0"/>
              <a:t> </a:t>
            </a:r>
            <a:r>
              <a:rPr lang="en-US" sz="2400" dirty="0" err="1"/>
              <a:t>podpakete</a:t>
            </a:r>
            <a:r>
              <a:rPr lang="en-US" sz="2400" dirty="0"/>
              <a:t>.</a:t>
            </a:r>
          </a:p>
          <a:p>
            <a:pPr marL="342900" lvl="0" indent="-342900" algn="l" rtl="0">
              <a:spcBef>
                <a:spcPts val="480"/>
              </a:spcBef>
              <a:spcAft>
                <a:spcPts val="0"/>
              </a:spcAft>
              <a:buSzPts val="1920"/>
              <a:buChar char="●"/>
            </a:pPr>
            <a:r>
              <a:rPr lang="en-US" sz="2400" i="1" dirty="0"/>
              <a:t>__init__.py </a:t>
            </a:r>
            <a:r>
              <a:rPr lang="en-US" sz="2400" dirty="0" err="1"/>
              <a:t>može</a:t>
            </a:r>
            <a:r>
              <a:rPr lang="en-US" sz="2400" dirty="0"/>
              <a:t> da </a:t>
            </a:r>
            <a:r>
              <a:rPr lang="en-US" sz="2400" dirty="0" err="1"/>
              <a:t>sadrži</a:t>
            </a:r>
            <a:r>
              <a:rPr lang="en-US" sz="2400" dirty="0"/>
              <a:t> </a:t>
            </a:r>
            <a:r>
              <a:rPr lang="en-US" sz="2400" dirty="0" err="1"/>
              <a:t>kod</a:t>
            </a:r>
            <a:r>
              <a:rPr lang="en-US" sz="2400" dirty="0"/>
              <a:t> za </a:t>
            </a:r>
            <a:r>
              <a:rPr lang="en-US" sz="2400" dirty="0" err="1"/>
              <a:t>inicijalizaciju</a:t>
            </a:r>
            <a:r>
              <a:rPr lang="en-US" sz="2400" dirty="0"/>
              <a:t> </a:t>
            </a:r>
            <a:r>
              <a:rPr lang="en-US" sz="2400" dirty="0" err="1"/>
              <a:t>paketa</a:t>
            </a:r>
            <a:r>
              <a:rPr lang="en-US" sz="2400" dirty="0"/>
              <a:t>, a </a:t>
            </a:r>
            <a:r>
              <a:rPr lang="en-US" sz="2400" dirty="0" err="1"/>
              <a:t>može</a:t>
            </a:r>
            <a:r>
              <a:rPr lang="en-US" sz="2400" dirty="0"/>
              <a:t> </a:t>
            </a:r>
            <a:r>
              <a:rPr lang="en-US" sz="2400" dirty="0" err="1"/>
              <a:t>i</a:t>
            </a:r>
            <a:r>
              <a:rPr lang="en-US" sz="2400" dirty="0"/>
              <a:t> da </a:t>
            </a:r>
            <a:r>
              <a:rPr lang="en-US" sz="2400" dirty="0" err="1"/>
              <a:t>bude</a:t>
            </a:r>
            <a:r>
              <a:rPr lang="en-US" sz="2400" dirty="0"/>
              <a:t> </a:t>
            </a:r>
            <a:r>
              <a:rPr lang="en-US" sz="2400" dirty="0" err="1"/>
              <a:t>prazan</a:t>
            </a:r>
            <a:r>
              <a:rPr lang="en-US" sz="2400" dirty="0"/>
              <a:t>.</a:t>
            </a:r>
          </a:p>
          <a:p>
            <a:pPr marL="342900" lvl="0" indent="-342900" algn="l" rtl="0">
              <a:spcBef>
                <a:spcPts val="480"/>
              </a:spcBef>
              <a:spcAft>
                <a:spcPts val="0"/>
              </a:spcAft>
              <a:buSzPts val="1920"/>
              <a:buChar char="●"/>
            </a:pPr>
            <a:r>
              <a:rPr lang="en-US" sz="2400" dirty="0" err="1"/>
              <a:t>Biva</a:t>
            </a:r>
            <a:r>
              <a:rPr lang="en-US" sz="2400" dirty="0"/>
              <a:t> </a:t>
            </a:r>
            <a:r>
              <a:rPr lang="en-US" sz="2400" dirty="0" err="1"/>
              <a:t>pokrenut</a:t>
            </a:r>
            <a:r>
              <a:rPr lang="en-US" sz="2400" dirty="0"/>
              <a:t> </a:t>
            </a:r>
            <a:r>
              <a:rPr lang="en-US" sz="2400" dirty="0" err="1"/>
              <a:t>pri</a:t>
            </a:r>
            <a:r>
              <a:rPr lang="en-US" sz="2400" dirty="0"/>
              <a:t> </a:t>
            </a:r>
            <a:r>
              <a:rPr lang="en-US" sz="2400" dirty="0" err="1"/>
              <a:t>prvom</a:t>
            </a:r>
            <a:r>
              <a:rPr lang="en-US" sz="2400" dirty="0"/>
              <a:t> </a:t>
            </a:r>
            <a:r>
              <a:rPr lang="en-US" sz="2400" dirty="0" err="1"/>
              <a:t>importovanju</a:t>
            </a:r>
            <a:r>
              <a:rPr lang="en-US" sz="2400" dirty="0"/>
              <a:t> </a:t>
            </a:r>
            <a:r>
              <a:rPr lang="en-US" sz="2400" dirty="0" err="1"/>
              <a:t>modula</a:t>
            </a:r>
            <a:r>
              <a:rPr lang="en-US" sz="2400" dirty="0"/>
              <a:t> </a:t>
            </a:r>
            <a:r>
              <a:rPr lang="en-US" sz="2400" dirty="0" err="1"/>
              <a:t>iz</a:t>
            </a:r>
            <a:r>
              <a:rPr lang="en-US" sz="2400" dirty="0"/>
              <a:t> </a:t>
            </a:r>
            <a:r>
              <a:rPr lang="en-US" sz="2400" dirty="0" err="1"/>
              <a:t>paketa</a:t>
            </a:r>
            <a:r>
              <a:rPr lang="en-US" sz="2400" dirty="0"/>
              <a:t>.</a:t>
            </a:r>
          </a:p>
          <a:p>
            <a:pPr marL="342900" lvl="0" indent="-342900" algn="l" rtl="0">
              <a:spcBef>
                <a:spcPts val="480"/>
              </a:spcBef>
              <a:spcAft>
                <a:spcPts val="0"/>
              </a:spcAft>
              <a:buSzPts val="1920"/>
              <a:buChar char="●"/>
            </a:pPr>
            <a:endParaRPr lang="sr-Latn-RS" sz="2400" dirty="0"/>
          </a:p>
        </p:txBody>
      </p:sp>
      <p:sp>
        <p:nvSpPr>
          <p:cNvPr id="2" name="Google Shape;227;p25">
            <a:extLst>
              <a:ext uri="{FF2B5EF4-FFF2-40B4-BE49-F238E27FC236}">
                <a16:creationId xmlns:a16="http://schemas.microsoft.com/office/drawing/2014/main" id="{0508CCD8-1E4B-5F39-C9AC-A9F519AFB1A2}"/>
              </a:ext>
            </a:extLst>
          </p:cNvPr>
          <p:cNvSpPr txBox="1"/>
          <p:nvPr/>
        </p:nvSpPr>
        <p:spPr>
          <a:xfrm>
            <a:off x="863588" y="4606280"/>
            <a:ext cx="7416824" cy="107721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lt1"/>
                </a:solidFill>
                <a:latin typeface="Arial"/>
                <a:ea typeface="Arial"/>
                <a:cs typeface="Arial"/>
                <a:sym typeface="Arial"/>
              </a:rPr>
              <a:t>import Paket.PodPaket.modul1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k = Paket.PodPaket.modul1.Klasa()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import Paket.PodPaket.modul2 as modul2 </a:t>
            </a:r>
            <a:endParaRPr dirty="0"/>
          </a:p>
          <a:p>
            <a:pPr marL="0" marR="0" lvl="0" indent="0" algn="l" rtl="0">
              <a:spcBef>
                <a:spcPts val="0"/>
              </a:spcBef>
              <a:spcAft>
                <a:spcPts val="0"/>
              </a:spcAft>
              <a:buNone/>
            </a:pPr>
            <a:r>
              <a:rPr lang="en-US" sz="1600" dirty="0">
                <a:solidFill>
                  <a:schemeClr val="lt1"/>
                </a:solidFill>
                <a:latin typeface="Arial"/>
                <a:ea typeface="Arial"/>
                <a:cs typeface="Arial"/>
                <a:sym typeface="Arial"/>
              </a:rPr>
              <a:t>k = modul2.Klasa()</a:t>
            </a:r>
            <a:endParaRPr dirty="0"/>
          </a:p>
        </p:txBody>
      </p:sp>
    </p:spTree>
    <p:extLst>
      <p:ext uri="{BB962C8B-B14F-4D97-AF65-F5344CB8AC3E}">
        <p14:creationId xmlns:p14="http://schemas.microsoft.com/office/powerpoint/2010/main" val="33227765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2374-C6A5-BB1E-E8B8-780F718D487E}"/>
              </a:ext>
            </a:extLst>
          </p:cNvPr>
          <p:cNvSpPr>
            <a:spLocks noGrp="1"/>
          </p:cNvSpPr>
          <p:nvPr>
            <p:ph type="title"/>
          </p:nvPr>
        </p:nvSpPr>
        <p:spPr/>
        <p:txBody>
          <a:bodyPr/>
          <a:lstStyle/>
          <a:p>
            <a:r>
              <a:rPr lang="sr-Latn-RS" dirty="0"/>
              <a:t>Zadaci 6</a:t>
            </a:r>
          </a:p>
        </p:txBody>
      </p:sp>
      <p:sp>
        <p:nvSpPr>
          <p:cNvPr id="3" name="Text Placeholder 2">
            <a:extLst>
              <a:ext uri="{FF2B5EF4-FFF2-40B4-BE49-F238E27FC236}">
                <a16:creationId xmlns:a16="http://schemas.microsoft.com/office/drawing/2014/main" id="{D8F5ECCC-8812-C117-B247-E39D3E4FDC4A}"/>
              </a:ext>
            </a:extLst>
          </p:cNvPr>
          <p:cNvSpPr>
            <a:spLocks noGrp="1"/>
          </p:cNvSpPr>
          <p:nvPr>
            <p:ph type="body" idx="1"/>
          </p:nvPr>
        </p:nvSpPr>
        <p:spPr/>
        <p:txBody>
          <a:bodyPr/>
          <a:lstStyle/>
          <a:p>
            <a:r>
              <a:rPr lang="sr-Latn-RS" dirty="0"/>
              <a:t>Napraviti pakete za sve dosadašnje zadatke (zadaci1, zadaci2, ... zadaci5) nema zadaci6! Prebaciti odgovarajuću zadaću u odgovarajuće pakete</a:t>
            </a:r>
          </a:p>
          <a:p>
            <a:r>
              <a:rPr lang="sr-Latn-RS" dirty="0"/>
              <a:t>Napraviti u projektu poseban fajl main.py u rootu od projekta, u kojem ce se pokrenuti svi drugi zadaci, koji su pokretani u pojedinačnim fajlovima. Importi i sve to da radi.</a:t>
            </a:r>
          </a:p>
        </p:txBody>
      </p:sp>
    </p:spTree>
    <p:extLst>
      <p:ext uri="{BB962C8B-B14F-4D97-AF65-F5344CB8AC3E}">
        <p14:creationId xmlns:p14="http://schemas.microsoft.com/office/powerpoint/2010/main" val="2408405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ctrTitle"/>
          </p:nvPr>
        </p:nvSpPr>
        <p:spPr>
          <a:xfrm>
            <a:off x="457200" y="1425575"/>
            <a:ext cx="5399088" cy="2147441"/>
          </a:xfrm>
          <a:prstGeom prst="rect">
            <a:avLst/>
          </a:prstGeom>
          <a:noFill/>
          <a:ln>
            <a:noFill/>
          </a:ln>
        </p:spPr>
        <p:txBody>
          <a:bodyPr spcFirstLastPara="1" wrap="square" lIns="91425" tIns="108000" rIns="91425" bIns="72000" anchor="ctr" anchorCtr="0">
            <a:noAutofit/>
          </a:bodyPr>
          <a:lstStyle/>
          <a:p>
            <a:pPr marL="0" lvl="0" indent="0" algn="ctr" rtl="0">
              <a:lnSpc>
                <a:spcPct val="83333"/>
              </a:lnSpc>
              <a:spcBef>
                <a:spcPts val="0"/>
              </a:spcBef>
              <a:spcAft>
                <a:spcPts val="0"/>
              </a:spcAft>
              <a:buNone/>
            </a:pPr>
            <a:r>
              <a:rPr lang="en-US"/>
              <a:t>ELEMENTI</a:t>
            </a:r>
            <a:br>
              <a:rPr lang="en-US"/>
            </a:br>
            <a:br>
              <a:rPr lang="en-US"/>
            </a:br>
            <a:r>
              <a:rPr lang="en-US"/>
              <a:t>PYTHON JEZIKA</a:t>
            </a:r>
            <a:br>
              <a:rPr lang="en-US"/>
            </a:br>
            <a:endParaRPr/>
          </a:p>
        </p:txBody>
      </p:sp>
      <p:sp>
        <p:nvSpPr>
          <p:cNvPr id="147" name="Google Shape;147;p14"/>
          <p:cNvSpPr txBox="1">
            <a:spLocks noGrp="1"/>
          </p:cNvSpPr>
          <p:nvPr>
            <p:ph type="subTitle" idx="1"/>
          </p:nvPr>
        </p:nvSpPr>
        <p:spPr>
          <a:xfrm>
            <a:off x="457200" y="3351213"/>
            <a:ext cx="6480175" cy="1752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2880"/>
              <a:buNone/>
            </a:pPr>
            <a:r>
              <a:rPr lang="en-US" sz="3600" dirty="0">
                <a:latin typeface="Arial"/>
                <a:ea typeface="Arial"/>
                <a:cs typeface="Arial"/>
                <a:sym typeface="Arial"/>
              </a:rPr>
              <a:t>IO</a:t>
            </a:r>
          </a:p>
          <a:p>
            <a:pPr marL="0" lvl="0" indent="0" algn="ctr" rtl="0">
              <a:spcBef>
                <a:spcPts val="0"/>
              </a:spcBef>
              <a:spcAft>
                <a:spcPts val="0"/>
              </a:spcAft>
              <a:buSzPts val="2880"/>
              <a:buNone/>
            </a:pPr>
            <a:r>
              <a:rPr lang="en-US" sz="3600" dirty="0" err="1"/>
              <a:t>Argumenti</a:t>
            </a:r>
            <a:r>
              <a:rPr lang="en-US" sz="3600" dirty="0"/>
              <a:t>, </a:t>
            </a:r>
            <a:r>
              <a:rPr lang="en-US" sz="3600" dirty="0" err="1"/>
              <a:t>okru</a:t>
            </a:r>
            <a:r>
              <a:rPr lang="sr-Latn-RS" sz="3600" dirty="0"/>
              <a:t>ženje, fajlovi</a:t>
            </a:r>
            <a:endParaRPr sz="3600" dirty="0">
              <a:latin typeface="Arial"/>
              <a:ea typeface="Arial"/>
              <a:cs typeface="Arial"/>
              <a:sym typeface="Arial"/>
            </a:endParaRPr>
          </a:p>
        </p:txBody>
      </p:sp>
    </p:spTree>
    <p:extLst>
      <p:ext uri="{BB962C8B-B14F-4D97-AF65-F5344CB8AC3E}">
        <p14:creationId xmlns:p14="http://schemas.microsoft.com/office/powerpoint/2010/main" val="4277597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a:t>Elementi python jezika</a:t>
            </a:r>
            <a:endParaRPr/>
          </a:p>
        </p:txBody>
      </p:sp>
      <p:sp>
        <p:nvSpPr>
          <p:cNvPr id="239" name="Google Shape;239;p27"/>
          <p:cNvSpPr txBox="1">
            <a:spLocks noGrp="1"/>
          </p:cNvSpPr>
          <p:nvPr>
            <p:ph type="body" idx="1"/>
          </p:nvPr>
        </p:nvSpPr>
        <p:spPr>
          <a:xfrm>
            <a:off x="619759" y="1484784"/>
            <a:ext cx="7920037" cy="27363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None/>
            </a:pPr>
            <a:r>
              <a:rPr lang="en-US" sz="2400" b="1" dirty="0" err="1"/>
              <a:t>Komandna</a:t>
            </a:r>
            <a:r>
              <a:rPr lang="en-US" sz="2400" b="1" dirty="0"/>
              <a:t> </a:t>
            </a:r>
            <a:r>
              <a:rPr lang="en-US" sz="2400" b="1" dirty="0" err="1"/>
              <a:t>linija</a:t>
            </a:r>
            <a:endParaRPr sz="2400" b="1" dirty="0"/>
          </a:p>
          <a:p>
            <a:pPr marL="342900" lvl="0" indent="-342900" algn="l" rtl="0">
              <a:spcBef>
                <a:spcPts val="480"/>
              </a:spcBef>
              <a:spcAft>
                <a:spcPts val="0"/>
              </a:spcAft>
              <a:buSzPts val="1920"/>
              <a:buChar char="●"/>
            </a:pPr>
            <a:r>
              <a:rPr lang="en-US" sz="2400" dirty="0" err="1"/>
              <a:t>Uobičajeno</a:t>
            </a:r>
            <a:r>
              <a:rPr lang="en-US" sz="2400" dirty="0"/>
              <a:t> je da </a:t>
            </a:r>
            <a:r>
              <a:rPr lang="en-US" sz="2400" dirty="0" err="1"/>
              <a:t>programi</a:t>
            </a:r>
            <a:r>
              <a:rPr lang="en-US" sz="2400" dirty="0"/>
              <a:t> </a:t>
            </a:r>
            <a:r>
              <a:rPr lang="en-US" sz="2400" dirty="0" err="1"/>
              <a:t>pri</a:t>
            </a:r>
            <a:r>
              <a:rPr lang="en-US" sz="2400" dirty="0"/>
              <a:t> </a:t>
            </a:r>
            <a:r>
              <a:rPr lang="en-US" sz="2400" dirty="0" err="1"/>
              <a:t>pokretanju</a:t>
            </a:r>
            <a:r>
              <a:rPr lang="en-US" sz="2400" dirty="0"/>
              <a:t> </a:t>
            </a:r>
            <a:r>
              <a:rPr lang="en-US" sz="2400" dirty="0" err="1"/>
              <a:t>primaju</a:t>
            </a:r>
            <a:r>
              <a:rPr lang="en-US" sz="2400" dirty="0"/>
              <a:t> </a:t>
            </a:r>
            <a:r>
              <a:rPr lang="en-US" sz="2400" dirty="0" err="1"/>
              <a:t>argumente</a:t>
            </a:r>
            <a:r>
              <a:rPr lang="en-US" sz="2400" dirty="0"/>
              <a:t> </a:t>
            </a:r>
            <a:r>
              <a:rPr lang="en-US" sz="2400" dirty="0" err="1"/>
              <a:t>sa</a:t>
            </a:r>
            <a:r>
              <a:rPr lang="en-US" sz="2400" dirty="0"/>
              <a:t> </a:t>
            </a:r>
            <a:r>
              <a:rPr lang="en-US" sz="2400" dirty="0" err="1"/>
              <a:t>kompandne</a:t>
            </a:r>
            <a:r>
              <a:rPr lang="en-US" sz="2400" dirty="0"/>
              <a:t> </a:t>
            </a:r>
            <a:r>
              <a:rPr lang="en-US" sz="2400" dirty="0" err="1"/>
              <a:t>linije</a:t>
            </a:r>
            <a:r>
              <a:rPr lang="en-US" sz="2400" dirty="0"/>
              <a:t>.</a:t>
            </a:r>
            <a:endParaRPr dirty="0"/>
          </a:p>
          <a:p>
            <a:pPr marL="342900" lvl="0" indent="-342900" algn="l" rtl="0">
              <a:spcBef>
                <a:spcPts val="480"/>
              </a:spcBef>
              <a:spcAft>
                <a:spcPts val="0"/>
              </a:spcAft>
              <a:buSzPts val="1920"/>
              <a:buChar char="●"/>
            </a:pPr>
            <a:r>
              <a:rPr lang="en-US" sz="2400" dirty="0"/>
              <a:t>Python interpreter </a:t>
            </a:r>
            <a:r>
              <a:rPr lang="en-US" sz="2400" dirty="0" err="1"/>
              <a:t>argumente</a:t>
            </a:r>
            <a:r>
              <a:rPr lang="en-US" sz="2400" dirty="0"/>
              <a:t> </a:t>
            </a:r>
            <a:r>
              <a:rPr lang="en-US" sz="2400" dirty="0" err="1"/>
              <a:t>komandne</a:t>
            </a:r>
            <a:r>
              <a:rPr lang="en-US" sz="2400" dirty="0"/>
              <a:t> </a:t>
            </a:r>
            <a:r>
              <a:rPr lang="en-US" sz="2400" dirty="0" err="1"/>
              <a:t>linije</a:t>
            </a:r>
            <a:r>
              <a:rPr lang="en-US" sz="2400" dirty="0"/>
              <a:t> </a:t>
            </a:r>
            <a:r>
              <a:rPr lang="en-US" sz="2400" dirty="0" err="1"/>
              <a:t>smesta</a:t>
            </a:r>
            <a:r>
              <a:rPr lang="en-US" sz="2400" dirty="0"/>
              <a:t> u </a:t>
            </a:r>
            <a:r>
              <a:rPr lang="en-US" sz="2400" i="1" dirty="0" err="1"/>
              <a:t>sys.argv</a:t>
            </a:r>
            <a:r>
              <a:rPr lang="en-US" sz="2400" dirty="0"/>
              <a:t> </a:t>
            </a:r>
            <a:r>
              <a:rPr lang="en-US" sz="2400" dirty="0" err="1"/>
              <a:t>listu</a:t>
            </a:r>
            <a:r>
              <a:rPr lang="en-US" sz="2400" dirty="0"/>
              <a:t>.</a:t>
            </a:r>
            <a:endParaRPr dirty="0"/>
          </a:p>
          <a:p>
            <a:pPr marL="342900" lvl="0" indent="-342900" algn="l" rtl="0">
              <a:spcBef>
                <a:spcPts val="480"/>
              </a:spcBef>
              <a:spcAft>
                <a:spcPts val="0"/>
              </a:spcAft>
              <a:buSzPts val="1920"/>
              <a:buChar char="●"/>
            </a:pPr>
            <a:r>
              <a:rPr lang="en-US" sz="2400" dirty="0" err="1"/>
              <a:t>Argumentima</a:t>
            </a:r>
            <a:r>
              <a:rPr lang="en-US" sz="2400" dirty="0"/>
              <a:t> </a:t>
            </a:r>
            <a:r>
              <a:rPr lang="en-US" sz="2400" dirty="0" err="1"/>
              <a:t>pristupamo</a:t>
            </a:r>
            <a:r>
              <a:rPr lang="en-US" sz="2400" dirty="0"/>
              <a:t> </a:t>
            </a:r>
            <a:r>
              <a:rPr lang="en-US" sz="2400" dirty="0" err="1"/>
              <a:t>kao</a:t>
            </a:r>
            <a:r>
              <a:rPr lang="en-US" sz="2400" dirty="0"/>
              <a:t> </a:t>
            </a:r>
            <a:r>
              <a:rPr lang="en-US" sz="2400" dirty="0" err="1"/>
              <a:t>i</a:t>
            </a:r>
            <a:r>
              <a:rPr lang="en-US" sz="2400" dirty="0"/>
              <a:t> </a:t>
            </a:r>
            <a:r>
              <a:rPr lang="en-US" sz="2400" dirty="0" err="1"/>
              <a:t>bilo</a:t>
            </a:r>
            <a:r>
              <a:rPr lang="en-US" sz="2400" dirty="0"/>
              <a:t> </a:t>
            </a:r>
            <a:r>
              <a:rPr lang="en-US" sz="2400" dirty="0" err="1"/>
              <a:t>kojoj</a:t>
            </a:r>
            <a:r>
              <a:rPr lang="en-US" sz="2400" dirty="0"/>
              <a:t> </a:t>
            </a:r>
            <a:r>
              <a:rPr lang="en-US" sz="2400" dirty="0" err="1"/>
              <a:t>drugoj</a:t>
            </a:r>
            <a:r>
              <a:rPr lang="en-US" sz="2400" dirty="0"/>
              <a:t> </a:t>
            </a:r>
            <a:r>
              <a:rPr lang="en-US" sz="2400" dirty="0" err="1"/>
              <a:t>listi</a:t>
            </a:r>
            <a:r>
              <a:rPr lang="en-US" sz="2400" dirty="0"/>
              <a:t>:</a:t>
            </a:r>
            <a:endParaRPr dirty="0"/>
          </a:p>
          <a:p>
            <a:pPr marL="342900" lvl="0" indent="-220980" algn="l" rtl="0">
              <a:spcBef>
                <a:spcPts val="480"/>
              </a:spcBef>
              <a:spcAft>
                <a:spcPts val="0"/>
              </a:spcAft>
              <a:buSzPts val="1920"/>
              <a:buNone/>
            </a:pPr>
            <a:endParaRPr sz="2400" dirty="0"/>
          </a:p>
          <a:p>
            <a:pPr marL="342900" lvl="0" indent="-342900" algn="ctr" rtl="0">
              <a:spcBef>
                <a:spcPts val="360"/>
              </a:spcBef>
              <a:spcAft>
                <a:spcPts val="0"/>
              </a:spcAft>
              <a:buSzPts val="1440"/>
              <a:buNone/>
            </a:pPr>
            <a:endParaRPr sz="1800" dirty="0">
              <a:latin typeface="Arial"/>
              <a:ea typeface="Arial"/>
              <a:cs typeface="Arial"/>
              <a:sym typeface="Arial"/>
            </a:endParaRPr>
          </a:p>
        </p:txBody>
      </p:sp>
      <p:sp>
        <p:nvSpPr>
          <p:cNvPr id="240" name="Google Shape;240;p27"/>
          <p:cNvSpPr txBox="1"/>
          <p:nvPr/>
        </p:nvSpPr>
        <p:spPr>
          <a:xfrm>
            <a:off x="0" y="4332849"/>
            <a:ext cx="9144000" cy="1702192"/>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import sys</a:t>
            </a:r>
          </a:p>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if </a:t>
            </a:r>
            <a:r>
              <a:rPr lang="en-US" sz="1600" dirty="0" err="1">
                <a:solidFill>
                  <a:schemeClr val="lt1"/>
                </a:solidFill>
                <a:latin typeface="Arial"/>
                <a:ea typeface="Arial"/>
                <a:cs typeface="Arial"/>
                <a:sym typeface="Arial"/>
              </a:rPr>
              <a:t>len</a:t>
            </a:r>
            <a:r>
              <a:rPr lang="en-U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sys.argv</a:t>
            </a:r>
            <a:r>
              <a:rPr lang="en-US" sz="1600" dirty="0">
                <a:solidFill>
                  <a:schemeClr val="lt1"/>
                </a:solidFill>
                <a:latin typeface="Arial"/>
                <a:ea typeface="Arial"/>
                <a:cs typeface="Arial"/>
                <a:sym typeface="Arial"/>
              </a:rPr>
              <a:t>) != 2:</a:t>
            </a:r>
          </a:p>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	print("Usage: %s &lt;n&gt;"%</a:t>
            </a:r>
            <a:r>
              <a:rPr lang="en-US" sz="1600" dirty="0" err="1">
                <a:solidFill>
                  <a:schemeClr val="lt1"/>
                </a:solidFill>
                <a:latin typeface="Arial"/>
                <a:ea typeface="Arial"/>
                <a:cs typeface="Arial"/>
                <a:sym typeface="Arial"/>
              </a:rPr>
              <a:t>sys.argv</a:t>
            </a:r>
            <a:r>
              <a:rPr lang="en-US" sz="1600" dirty="0">
                <a:solidFill>
                  <a:schemeClr val="lt1"/>
                </a:solidFill>
                <a:latin typeface="Arial"/>
                <a:ea typeface="Arial"/>
                <a:cs typeface="Arial"/>
                <a:sym typeface="Arial"/>
              </a:rPr>
              <a:t>[0])</a:t>
            </a:r>
          </a:p>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else:</a:t>
            </a:r>
          </a:p>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	print("</a:t>
            </a:r>
            <a:r>
              <a:rPr lang="en-US" sz="1600" dirty="0" err="1">
                <a:solidFill>
                  <a:schemeClr val="lt1"/>
                </a:solidFill>
                <a:latin typeface="Arial"/>
                <a:ea typeface="Arial"/>
                <a:cs typeface="Arial"/>
                <a:sym typeface="Arial"/>
              </a:rPr>
              <a:t>Prevaram</a:t>
            </a:r>
            <a:r>
              <a:rPr lang="en-US" sz="1600" dirty="0">
                <a:solidFill>
                  <a:schemeClr val="lt1"/>
                </a:solidFill>
                <a:latin typeface="Arial"/>
                <a:ea typeface="Arial"/>
                <a:cs typeface="Arial"/>
                <a:sym typeface="Arial"/>
              </a:rPr>
              <a:t> </a:t>
            </a:r>
            <a:r>
              <a:rPr lang="en-US" sz="1600" dirty="0" err="1">
                <a:solidFill>
                  <a:schemeClr val="lt1"/>
                </a:solidFill>
                <a:latin typeface="Arial"/>
                <a:ea typeface="Arial"/>
                <a:cs typeface="Arial"/>
                <a:sym typeface="Arial"/>
              </a:rPr>
              <a:t>broj</a:t>
            </a:r>
            <a:r>
              <a:rPr lang="en-US" sz="1600" dirty="0">
                <a:solidFill>
                  <a:schemeClr val="lt1"/>
                </a:solidFill>
                <a:latin typeface="Arial"/>
                <a:ea typeface="Arial"/>
                <a:cs typeface="Arial"/>
                <a:sym typeface="Arial"/>
              </a:rPr>
              <a:t> %s u </a:t>
            </a:r>
            <a:r>
              <a:rPr lang="en-US" sz="1600" dirty="0" err="1">
                <a:solidFill>
                  <a:schemeClr val="lt1"/>
                </a:solidFill>
                <a:latin typeface="Arial"/>
                <a:ea typeface="Arial"/>
                <a:cs typeface="Arial"/>
                <a:sym typeface="Arial"/>
              </a:rPr>
              <a:t>heksadecimalni</a:t>
            </a:r>
            <a:r>
              <a:rPr lang="en-US" sz="1600" dirty="0">
                <a:solidFill>
                  <a:schemeClr val="lt1"/>
                </a:solidFill>
                <a:latin typeface="Arial"/>
                <a:ea typeface="Arial"/>
                <a:cs typeface="Arial"/>
                <a:sym typeface="Arial"/>
              </a:rPr>
              <a:t>: %s"%(</a:t>
            </a:r>
            <a:r>
              <a:rPr lang="en-US" sz="1600" dirty="0" err="1">
                <a:solidFill>
                  <a:schemeClr val="lt1"/>
                </a:solidFill>
                <a:latin typeface="Arial"/>
                <a:ea typeface="Arial"/>
                <a:cs typeface="Arial"/>
                <a:sym typeface="Arial"/>
              </a:rPr>
              <a:t>sys.argv</a:t>
            </a:r>
            <a:r>
              <a:rPr lang="en-US" sz="1600" dirty="0">
                <a:solidFill>
                  <a:schemeClr val="lt1"/>
                </a:solidFill>
                <a:latin typeface="Arial"/>
                <a:ea typeface="Arial"/>
                <a:cs typeface="Arial"/>
                <a:sym typeface="Arial"/>
              </a:rPr>
              <a:t>[1], hex(int(</a:t>
            </a:r>
            <a:r>
              <a:rPr lang="en-US" sz="1600" dirty="0" err="1">
                <a:solidFill>
                  <a:schemeClr val="lt1"/>
                </a:solidFill>
                <a:latin typeface="Arial"/>
                <a:ea typeface="Arial"/>
                <a:cs typeface="Arial"/>
                <a:sym typeface="Arial"/>
              </a:rPr>
              <a:t>sys.argv</a:t>
            </a:r>
            <a:r>
              <a:rPr lang="en-US" sz="1600" dirty="0">
                <a:solidFill>
                  <a:schemeClr val="lt1"/>
                </a:solidFill>
                <a:latin typeface="Arial"/>
                <a:ea typeface="Arial"/>
                <a:cs typeface="Arial"/>
                <a:sym typeface="Arial"/>
              </a:rPr>
              <a:t>[1]))))</a:t>
            </a:r>
          </a:p>
        </p:txBody>
      </p:sp>
    </p:spTree>
    <p:extLst>
      <p:ext uri="{BB962C8B-B14F-4D97-AF65-F5344CB8AC3E}">
        <p14:creationId xmlns:p14="http://schemas.microsoft.com/office/powerpoint/2010/main" val="25476267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a:t>Elementi python jezika</a:t>
            </a:r>
            <a:endParaRPr/>
          </a:p>
        </p:txBody>
      </p:sp>
      <p:sp>
        <p:nvSpPr>
          <p:cNvPr id="246" name="Google Shape;246;p28"/>
          <p:cNvSpPr txBox="1">
            <a:spLocks noGrp="1"/>
          </p:cNvSpPr>
          <p:nvPr>
            <p:ph type="body" idx="1"/>
          </p:nvPr>
        </p:nvSpPr>
        <p:spPr>
          <a:xfrm>
            <a:off x="406400" y="1484784"/>
            <a:ext cx="7416304" cy="5068416"/>
          </a:xfrm>
          <a:prstGeom prst="rect">
            <a:avLst/>
          </a:prstGeom>
          <a:noFill/>
          <a:ln>
            <a:noFill/>
          </a:ln>
        </p:spPr>
        <p:txBody>
          <a:bodyPr spcFirstLastPara="1" wrap="square" lIns="91425" tIns="45700" rIns="91425" bIns="45700" anchor="t" anchorCtr="0">
            <a:noAutofit/>
          </a:bodyPr>
          <a:lstStyle/>
          <a:p>
            <a:pPr marL="342900" lvl="0" indent="-220980" algn="l" rtl="0">
              <a:spcBef>
                <a:spcPts val="0"/>
              </a:spcBef>
              <a:spcAft>
                <a:spcPts val="0"/>
              </a:spcAft>
              <a:buSzPts val="1920"/>
              <a:buNone/>
            </a:pPr>
            <a:endParaRPr sz="2400" dirty="0"/>
          </a:p>
          <a:p>
            <a:pPr marL="342900" lvl="0" indent="-342900" algn="ctr" rtl="0">
              <a:spcBef>
                <a:spcPts val="360"/>
              </a:spcBef>
              <a:spcAft>
                <a:spcPts val="0"/>
              </a:spcAft>
              <a:buSzPts val="1440"/>
              <a:buNone/>
            </a:pPr>
            <a:endParaRPr sz="1800" dirty="0">
              <a:latin typeface="Arial"/>
              <a:ea typeface="Arial"/>
              <a:cs typeface="Arial"/>
              <a:sym typeface="Arial"/>
            </a:endParaRPr>
          </a:p>
        </p:txBody>
      </p:sp>
      <p:sp>
        <p:nvSpPr>
          <p:cNvPr id="4" name="Google Shape;239;p27">
            <a:extLst>
              <a:ext uri="{FF2B5EF4-FFF2-40B4-BE49-F238E27FC236}">
                <a16:creationId xmlns:a16="http://schemas.microsoft.com/office/drawing/2014/main" id="{38F45BFC-952B-7550-2481-E50BF48E0F94}"/>
              </a:ext>
            </a:extLst>
          </p:cNvPr>
          <p:cNvSpPr txBox="1">
            <a:spLocks/>
          </p:cNvSpPr>
          <p:nvPr/>
        </p:nvSpPr>
        <p:spPr>
          <a:xfrm>
            <a:off x="1043608" y="1484784"/>
            <a:ext cx="6779096" cy="47737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100000"/>
              </a:lnSpc>
              <a:spcBef>
                <a:spcPts val="360"/>
              </a:spcBef>
              <a:spcAft>
                <a:spcPts val="0"/>
              </a:spcAft>
              <a:buClr>
                <a:srgbClr val="6F6185"/>
              </a:buClr>
              <a:buSzPts val="1440"/>
              <a:buFont typeface="Noto Sans Symbols"/>
              <a:buChar char="●"/>
              <a:defRPr sz="2600" b="0" i="0" u="none" strike="noStrike" cap="none">
                <a:solidFill>
                  <a:schemeClr val="dk1"/>
                </a:solidFill>
                <a:latin typeface="Arial"/>
                <a:ea typeface="Arial"/>
                <a:cs typeface="Arial"/>
                <a:sym typeface="Arial"/>
              </a:defRPr>
            </a:lvl1pPr>
            <a:lvl2pPr marL="914400" marR="0" lvl="1" indent="-320040" algn="l" rtl="0">
              <a:lnSpc>
                <a:spcPct val="100000"/>
              </a:lnSpc>
              <a:spcBef>
                <a:spcPts val="360"/>
              </a:spcBef>
              <a:spcAft>
                <a:spcPts val="0"/>
              </a:spcAft>
              <a:buClr>
                <a:srgbClr val="EFB100"/>
              </a:buClr>
              <a:buSzPts val="1440"/>
              <a:buFont typeface="Noto Sans Symbols"/>
              <a:buChar char="●"/>
              <a:defRPr sz="2200" b="0" i="0" u="none" strike="noStrike" cap="none">
                <a:solidFill>
                  <a:schemeClr val="dk1"/>
                </a:solidFill>
                <a:latin typeface="Arial"/>
                <a:ea typeface="Arial"/>
                <a:cs typeface="Arial"/>
                <a:sym typeface="Arial"/>
              </a:defRPr>
            </a:lvl2pPr>
            <a:lvl3pPr marL="1371600" marR="0" lvl="2" indent="-320039" algn="l" rtl="0">
              <a:lnSpc>
                <a:spcPct val="100000"/>
              </a:lnSpc>
              <a:spcBef>
                <a:spcPts val="360"/>
              </a:spcBef>
              <a:spcAft>
                <a:spcPts val="0"/>
              </a:spcAft>
              <a:buClr>
                <a:srgbClr val="72706F"/>
              </a:buClr>
              <a:buSzPts val="144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6F6185"/>
              </a:buClr>
              <a:buSzPts val="1800"/>
              <a:buFont typeface="Courier New"/>
              <a:buChar char="o"/>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rgbClr val="EFB100"/>
              </a:buClr>
              <a:buSzPts val="18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indent="-342900">
              <a:spcBef>
                <a:spcPts val="0"/>
              </a:spcBef>
              <a:buSzPts val="1920"/>
              <a:buFont typeface="Noto Sans Symbols"/>
              <a:buNone/>
            </a:pPr>
            <a:r>
              <a:rPr lang="en-US" sz="2400" b="1" dirty="0" err="1"/>
              <a:t>Komandna</a:t>
            </a:r>
            <a:r>
              <a:rPr lang="en-US" sz="2400" b="1" dirty="0"/>
              <a:t> </a:t>
            </a:r>
            <a:r>
              <a:rPr lang="en-US" sz="2400" b="1" dirty="0" err="1"/>
              <a:t>linija</a:t>
            </a:r>
            <a:r>
              <a:rPr lang="en-US" sz="2400" b="1" dirty="0"/>
              <a:t> – </a:t>
            </a:r>
            <a:r>
              <a:rPr lang="en-US" sz="2400" b="1" dirty="0" err="1"/>
              <a:t>pomocni</a:t>
            </a:r>
            <a:r>
              <a:rPr lang="en-US" sz="2400" b="1" dirty="0"/>
              <a:t> </a:t>
            </a:r>
            <a:r>
              <a:rPr lang="en-US" sz="2400" b="1" dirty="0" err="1"/>
              <a:t>alati</a:t>
            </a:r>
            <a:r>
              <a:rPr lang="en-US" sz="2400" b="1" dirty="0"/>
              <a:t> - </a:t>
            </a:r>
            <a:r>
              <a:rPr lang="en-US" sz="2400" b="1" dirty="0" err="1"/>
              <a:t>parseri</a:t>
            </a:r>
            <a:endParaRPr lang="en-US" sz="2400" b="1" dirty="0"/>
          </a:p>
          <a:p>
            <a:pPr marL="342900" indent="-342900">
              <a:spcBef>
                <a:spcPts val="480"/>
              </a:spcBef>
              <a:buSzPts val="1920"/>
            </a:pPr>
            <a:r>
              <a:rPr lang="en-US" sz="2400" dirty="0" err="1"/>
              <a:t>Dva</a:t>
            </a:r>
            <a:r>
              <a:rPr lang="en-US" sz="2400" dirty="0"/>
              <a:t> </a:t>
            </a:r>
            <a:r>
              <a:rPr lang="en-US" sz="2400" dirty="0" err="1"/>
              <a:t>su</a:t>
            </a:r>
            <a:r>
              <a:rPr lang="en-US" sz="2400" dirty="0"/>
              <a:t> </a:t>
            </a:r>
            <a:r>
              <a:rPr lang="en-US" sz="2400" dirty="0" err="1"/>
              <a:t>najpoznatija</a:t>
            </a:r>
            <a:r>
              <a:rPr lang="en-US" sz="2400" dirty="0"/>
              <a:t> </a:t>
            </a:r>
            <a:r>
              <a:rPr lang="en-US" sz="2400" dirty="0" err="1"/>
              <a:t>argparse</a:t>
            </a:r>
            <a:r>
              <a:rPr lang="en-US" sz="2400" dirty="0"/>
              <a:t> </a:t>
            </a:r>
            <a:r>
              <a:rPr lang="en-US" sz="2400" dirty="0" err="1"/>
              <a:t>i</a:t>
            </a:r>
            <a:r>
              <a:rPr lang="en-US" sz="2400" dirty="0"/>
              <a:t> </a:t>
            </a:r>
            <a:r>
              <a:rPr lang="en-US" sz="2400" dirty="0" err="1"/>
              <a:t>optparse</a:t>
            </a:r>
            <a:endParaRPr lang="en-US" sz="2400" dirty="0"/>
          </a:p>
          <a:p>
            <a:pPr marL="342900" indent="-342900">
              <a:spcBef>
                <a:spcPts val="480"/>
              </a:spcBef>
              <a:buSzPts val="1920"/>
            </a:pPr>
            <a:r>
              <a:rPr lang="en-US" sz="2400" dirty="0" err="1"/>
              <a:t>Optparse</a:t>
            </a:r>
            <a:r>
              <a:rPr lang="en-US" sz="2400" dirty="0"/>
              <a:t> je </a:t>
            </a:r>
            <a:r>
              <a:rPr lang="en-US" sz="2400" dirty="0" err="1"/>
              <a:t>bolji</a:t>
            </a:r>
            <a:endParaRPr lang="en-US" sz="2400" dirty="0"/>
          </a:p>
          <a:p>
            <a:pPr marL="342900" indent="-342900">
              <a:spcBef>
                <a:spcPts val="480"/>
              </a:spcBef>
              <a:buSzPts val="1920"/>
            </a:pPr>
            <a:r>
              <a:rPr lang="en-US" sz="2400" dirty="0" err="1"/>
              <a:t>Pogledati</a:t>
            </a:r>
            <a:r>
              <a:rPr lang="en-US" sz="2400" dirty="0"/>
              <a:t> </a:t>
            </a:r>
            <a:r>
              <a:rPr lang="en-US" sz="2400" dirty="0" err="1"/>
              <a:t>primjere</a:t>
            </a:r>
            <a:r>
              <a:rPr lang="en-US" sz="2400" dirty="0"/>
              <a:t> </a:t>
            </a:r>
            <a:r>
              <a:rPr lang="en-US" sz="2400" b="1" dirty="0"/>
              <a:t>15*.py</a:t>
            </a:r>
            <a:endParaRPr lang="en-US" b="1" dirty="0"/>
          </a:p>
          <a:p>
            <a:pPr marL="342900" indent="-220980">
              <a:spcBef>
                <a:spcPts val="480"/>
              </a:spcBef>
              <a:buSzPts val="1920"/>
              <a:buFont typeface="Noto Sans Symbols"/>
              <a:buNone/>
            </a:pPr>
            <a:endParaRPr lang="en-US" sz="2400" dirty="0"/>
          </a:p>
          <a:p>
            <a:pPr marL="342900" indent="-342900" algn="ctr">
              <a:buFont typeface="Noto Sans Symbols"/>
              <a:buNone/>
            </a:pPr>
            <a:endParaRPr lang="en-US" sz="1800" dirty="0"/>
          </a:p>
        </p:txBody>
      </p:sp>
    </p:spTree>
    <p:extLst>
      <p:ext uri="{BB962C8B-B14F-4D97-AF65-F5344CB8AC3E}">
        <p14:creationId xmlns:p14="http://schemas.microsoft.com/office/powerpoint/2010/main" val="24784364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a:t>Elementi python jezika</a:t>
            </a:r>
            <a:endParaRPr/>
          </a:p>
        </p:txBody>
      </p:sp>
      <p:sp>
        <p:nvSpPr>
          <p:cNvPr id="260" name="Google Shape;260;p30"/>
          <p:cNvSpPr txBox="1">
            <a:spLocks noGrp="1"/>
          </p:cNvSpPr>
          <p:nvPr>
            <p:ph type="body" idx="1"/>
          </p:nvPr>
        </p:nvSpPr>
        <p:spPr>
          <a:xfrm>
            <a:off x="1043608" y="1124744"/>
            <a:ext cx="7734632" cy="273630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None/>
            </a:pPr>
            <a:r>
              <a:rPr lang="en-US" sz="2400" b="1" dirty="0" err="1"/>
              <a:t>Promjenljive</a:t>
            </a:r>
            <a:r>
              <a:rPr lang="en-US" sz="2400" b="1" dirty="0"/>
              <a:t> </a:t>
            </a:r>
            <a:r>
              <a:rPr lang="en-US" sz="2400" b="1" dirty="0" err="1"/>
              <a:t>okruženja</a:t>
            </a:r>
            <a:endParaRPr sz="2400" b="1" dirty="0"/>
          </a:p>
          <a:p>
            <a:pPr marL="342900" lvl="0" indent="-342900" algn="l" rtl="0">
              <a:spcBef>
                <a:spcPts val="480"/>
              </a:spcBef>
              <a:spcAft>
                <a:spcPts val="0"/>
              </a:spcAft>
              <a:buSzPts val="1920"/>
              <a:buChar char="●"/>
            </a:pPr>
            <a:r>
              <a:rPr lang="en-US" sz="2400" dirty="0" err="1"/>
              <a:t>Često</a:t>
            </a:r>
            <a:r>
              <a:rPr lang="en-US" sz="2400" dirty="0"/>
              <a:t> je </a:t>
            </a:r>
            <a:r>
              <a:rPr lang="en-US" sz="2400" dirty="0" err="1"/>
              <a:t>neophodno</a:t>
            </a:r>
            <a:r>
              <a:rPr lang="en-US" sz="2400" dirty="0"/>
              <a:t> </a:t>
            </a:r>
            <a:r>
              <a:rPr lang="en-US" sz="2400" dirty="0" err="1"/>
              <a:t>pročitati</a:t>
            </a:r>
            <a:r>
              <a:rPr lang="en-US" sz="2400" dirty="0"/>
              <a:t> </a:t>
            </a:r>
            <a:r>
              <a:rPr lang="en-US" sz="2400" dirty="0" err="1"/>
              <a:t>promjenljive</a:t>
            </a:r>
            <a:r>
              <a:rPr lang="en-US" sz="2400" dirty="0"/>
              <a:t> </a:t>
            </a:r>
            <a:r>
              <a:rPr lang="en-US" sz="2400" dirty="0" err="1"/>
              <a:t>okruženja</a:t>
            </a:r>
            <a:r>
              <a:rPr lang="en-US" sz="2400" dirty="0"/>
              <a:t> </a:t>
            </a:r>
            <a:r>
              <a:rPr lang="en-US" sz="2400" dirty="0" err="1"/>
              <a:t>kao</a:t>
            </a:r>
            <a:r>
              <a:rPr lang="en-US" sz="2400" dirty="0"/>
              <a:t> </a:t>
            </a:r>
            <a:r>
              <a:rPr lang="en-US" sz="2400" dirty="0" err="1"/>
              <a:t>što</a:t>
            </a:r>
            <a:r>
              <a:rPr lang="en-US" sz="2400" dirty="0"/>
              <a:t> </a:t>
            </a:r>
            <a:r>
              <a:rPr lang="en-US" sz="2400" dirty="0" err="1"/>
              <a:t>su</a:t>
            </a:r>
            <a:r>
              <a:rPr lang="en-US" sz="2400" dirty="0"/>
              <a:t> PATH, USER </a:t>
            </a:r>
            <a:r>
              <a:rPr lang="en-US" sz="2400" dirty="0" err="1"/>
              <a:t>ili</a:t>
            </a:r>
            <a:r>
              <a:rPr lang="en-US" sz="2400" dirty="0"/>
              <a:t> </a:t>
            </a:r>
            <a:r>
              <a:rPr lang="en-US" sz="2400" dirty="0" err="1"/>
              <a:t>neke</a:t>
            </a:r>
            <a:r>
              <a:rPr lang="en-US" sz="2400" dirty="0"/>
              <a:t> </a:t>
            </a:r>
            <a:r>
              <a:rPr lang="en-US" sz="2400" dirty="0" err="1"/>
              <a:t>specifičnije</a:t>
            </a:r>
            <a:r>
              <a:rPr lang="en-US" sz="2400" dirty="0"/>
              <a:t>. </a:t>
            </a:r>
            <a:r>
              <a:rPr lang="en-US" sz="2400" dirty="0" err="1"/>
              <a:t>Iako</a:t>
            </a:r>
            <a:r>
              <a:rPr lang="en-US" sz="2400" dirty="0"/>
              <a:t> </a:t>
            </a:r>
            <a:r>
              <a:rPr lang="en-US" sz="2400" dirty="0" err="1"/>
              <a:t>smo</a:t>
            </a:r>
            <a:r>
              <a:rPr lang="en-US" sz="2400" dirty="0"/>
              <a:t> </a:t>
            </a:r>
            <a:r>
              <a:rPr lang="en-US" sz="2400" dirty="0" err="1"/>
              <a:t>vidjeli</a:t>
            </a:r>
            <a:r>
              <a:rPr lang="en-US" sz="2400" dirty="0"/>
              <a:t> da </a:t>
            </a:r>
            <a:r>
              <a:rPr lang="sr-Latn-RS" sz="2400" dirty="0"/>
              <a:t>i</a:t>
            </a:r>
            <a:r>
              <a:rPr lang="en-US" sz="2400" dirty="0"/>
              <a:t> </a:t>
            </a:r>
            <a:r>
              <a:rPr lang="en-US" sz="2400" dirty="0" err="1"/>
              <a:t>preko</a:t>
            </a:r>
            <a:r>
              <a:rPr lang="en-US" sz="2400" dirty="0"/>
              <a:t> </a:t>
            </a:r>
            <a:r>
              <a:rPr lang="en-US" sz="2400" i="1" dirty="0"/>
              <a:t>sys </a:t>
            </a:r>
            <a:r>
              <a:rPr lang="en-US" sz="2400" dirty="0" err="1"/>
              <a:t>mo</a:t>
            </a:r>
            <a:r>
              <a:rPr lang="sr-Latn-RS" sz="2400" dirty="0"/>
              <a:t>žemo doći do PATH,</a:t>
            </a:r>
            <a:endParaRPr dirty="0"/>
          </a:p>
          <a:p>
            <a:pPr marL="342900" lvl="0" indent="-342900" algn="l" rtl="0">
              <a:spcBef>
                <a:spcPts val="480"/>
              </a:spcBef>
              <a:spcAft>
                <a:spcPts val="0"/>
              </a:spcAft>
              <a:buSzPts val="1920"/>
              <a:buChar char="●"/>
            </a:pPr>
            <a:r>
              <a:rPr lang="en-US" sz="2400" dirty="0"/>
              <a:t>U </a:t>
            </a:r>
            <a:r>
              <a:rPr lang="en-US" sz="2400" dirty="0" err="1"/>
              <a:t>modulu</a:t>
            </a:r>
            <a:r>
              <a:rPr lang="en-US" sz="2400" dirty="0"/>
              <a:t> </a:t>
            </a:r>
            <a:r>
              <a:rPr lang="en-US" sz="2400" i="1" dirty="0" err="1"/>
              <a:t>os</a:t>
            </a:r>
            <a:r>
              <a:rPr lang="en-US" sz="2400" dirty="0"/>
              <a:t> </a:t>
            </a:r>
            <a:r>
              <a:rPr lang="en-US" sz="2400" dirty="0" err="1"/>
              <a:t>rečnik</a:t>
            </a:r>
            <a:r>
              <a:rPr lang="en-US" sz="2400" dirty="0"/>
              <a:t> </a:t>
            </a:r>
            <a:r>
              <a:rPr lang="en-US" sz="2400" i="1" dirty="0"/>
              <a:t>environ</a:t>
            </a:r>
            <a:r>
              <a:rPr lang="en-US" sz="2400" dirty="0"/>
              <a:t> </a:t>
            </a:r>
            <a:r>
              <a:rPr lang="en-US" sz="2400" dirty="0" err="1"/>
              <a:t>sadrži</a:t>
            </a:r>
            <a:r>
              <a:rPr lang="en-US" sz="2400" dirty="0"/>
              <a:t> </a:t>
            </a:r>
            <a:r>
              <a:rPr lang="en-US" sz="2400" dirty="0" err="1"/>
              <a:t>promjenljive</a:t>
            </a:r>
            <a:r>
              <a:rPr lang="en-US" sz="2400" dirty="0"/>
              <a:t> </a:t>
            </a:r>
            <a:r>
              <a:rPr lang="en-US" sz="2400" dirty="0" err="1"/>
              <a:t>okruženja</a:t>
            </a:r>
            <a:r>
              <a:rPr lang="en-US" sz="2400" dirty="0"/>
              <a:t>.</a:t>
            </a:r>
            <a:endParaRPr dirty="0"/>
          </a:p>
          <a:p>
            <a:pPr marL="342900" lvl="0" indent="-220980" algn="l" rtl="0">
              <a:spcBef>
                <a:spcPts val="480"/>
              </a:spcBef>
              <a:spcAft>
                <a:spcPts val="0"/>
              </a:spcAft>
              <a:buSzPts val="1920"/>
              <a:buNone/>
            </a:pPr>
            <a:endParaRPr sz="2400" dirty="0"/>
          </a:p>
          <a:p>
            <a:pPr marL="342900" lvl="0" indent="-220980" algn="l" rtl="0">
              <a:spcBef>
                <a:spcPts val="480"/>
              </a:spcBef>
              <a:spcAft>
                <a:spcPts val="0"/>
              </a:spcAft>
              <a:buSzPts val="1920"/>
              <a:buNone/>
            </a:pPr>
            <a:endParaRPr sz="2400" dirty="0"/>
          </a:p>
          <a:p>
            <a:pPr marL="342900" lvl="0" indent="-342900" algn="l" rtl="0">
              <a:spcBef>
                <a:spcPts val="480"/>
              </a:spcBef>
              <a:spcAft>
                <a:spcPts val="0"/>
              </a:spcAft>
              <a:buSzPts val="1920"/>
              <a:buChar char="●"/>
            </a:pPr>
            <a:r>
              <a:rPr lang="en-US" sz="2400" dirty="0" err="1"/>
              <a:t>Pošto</a:t>
            </a:r>
            <a:r>
              <a:rPr lang="en-US" sz="2400" dirty="0"/>
              <a:t> je u </a:t>
            </a:r>
            <a:r>
              <a:rPr lang="en-US" sz="2400" dirty="0" err="1"/>
              <a:t>pitanju</a:t>
            </a:r>
            <a:r>
              <a:rPr lang="en-US" sz="2400" dirty="0"/>
              <a:t> r</a:t>
            </a:r>
            <a:r>
              <a:rPr lang="sr-Latn-RS" sz="2400" dirty="0"/>
              <a:t>ij</a:t>
            </a:r>
            <a:r>
              <a:rPr lang="en-US" sz="2400" dirty="0" err="1"/>
              <a:t>ečnik</a:t>
            </a:r>
            <a:r>
              <a:rPr lang="en-US" sz="2400" dirty="0"/>
              <a:t>, </a:t>
            </a:r>
            <a:r>
              <a:rPr lang="en-US" sz="2400" dirty="0" err="1"/>
              <a:t>nove</a:t>
            </a:r>
            <a:r>
              <a:rPr lang="en-US" sz="2400" dirty="0"/>
              <a:t> prom</a:t>
            </a:r>
            <a:r>
              <a:rPr lang="sr-Latn-RS" sz="2400" dirty="0"/>
              <a:t>j</a:t>
            </a:r>
            <a:r>
              <a:rPr lang="en-US" sz="2400" dirty="0" err="1"/>
              <a:t>enljive</a:t>
            </a:r>
            <a:r>
              <a:rPr lang="en-US" sz="2400" dirty="0"/>
              <a:t> </a:t>
            </a:r>
            <a:r>
              <a:rPr lang="en-US" sz="2400" dirty="0" err="1"/>
              <a:t>dodajemo</a:t>
            </a:r>
            <a:r>
              <a:rPr lang="en-US" sz="2400" dirty="0"/>
              <a:t> </a:t>
            </a:r>
            <a:r>
              <a:rPr lang="en-US" sz="2400" dirty="0" err="1"/>
              <a:t>lako</a:t>
            </a:r>
            <a:r>
              <a:rPr lang="en-US" sz="2400" dirty="0"/>
              <a:t>:</a:t>
            </a:r>
            <a:endParaRPr dirty="0"/>
          </a:p>
          <a:p>
            <a:pPr marL="342900" lvl="0" indent="-220980" algn="l" rtl="0">
              <a:spcBef>
                <a:spcPts val="480"/>
              </a:spcBef>
              <a:spcAft>
                <a:spcPts val="0"/>
              </a:spcAft>
              <a:buSzPts val="1920"/>
              <a:buNone/>
            </a:pPr>
            <a:endParaRPr sz="2400" dirty="0"/>
          </a:p>
          <a:p>
            <a:pPr marL="342900" lvl="0" indent="-342900" algn="ctr" rtl="0">
              <a:spcBef>
                <a:spcPts val="360"/>
              </a:spcBef>
              <a:spcAft>
                <a:spcPts val="0"/>
              </a:spcAft>
              <a:buSzPts val="1440"/>
              <a:buNone/>
            </a:pPr>
            <a:endParaRPr sz="1800" dirty="0">
              <a:latin typeface="Arial"/>
              <a:ea typeface="Arial"/>
              <a:cs typeface="Arial"/>
              <a:sym typeface="Arial"/>
            </a:endParaRPr>
          </a:p>
        </p:txBody>
      </p:sp>
      <p:sp>
        <p:nvSpPr>
          <p:cNvPr id="261" name="Google Shape;261;p30"/>
          <p:cNvSpPr txBox="1"/>
          <p:nvPr/>
        </p:nvSpPr>
        <p:spPr>
          <a:xfrm>
            <a:off x="1043608" y="3543424"/>
            <a:ext cx="7460312"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import </a:t>
            </a:r>
            <a:r>
              <a:rPr lang="en-US" sz="1600" dirty="0" err="1">
                <a:solidFill>
                  <a:schemeClr val="lt1"/>
                </a:solidFill>
                <a:latin typeface="Arial"/>
                <a:ea typeface="Arial"/>
                <a:cs typeface="Arial"/>
                <a:sym typeface="Arial"/>
              </a:rPr>
              <a:t>os</a:t>
            </a:r>
            <a:r>
              <a:rPr lang="en-US" sz="1600" dirty="0">
                <a:solidFill>
                  <a:schemeClr val="lt1"/>
                </a:solidFill>
                <a:latin typeface="Arial"/>
                <a:ea typeface="Arial"/>
                <a:cs typeface="Arial"/>
                <a:sym typeface="Arial"/>
              </a:rPr>
              <a:t> </a:t>
            </a:r>
            <a:endParaRPr dirty="0"/>
          </a:p>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print</a:t>
            </a:r>
            <a:r>
              <a:rPr lang="sr-Latn-RS" sz="1600" dirty="0">
                <a:solidFill>
                  <a:schemeClr val="lt1"/>
                </a:solidFill>
                <a:latin typeface="Arial"/>
                <a:ea typeface="Arial"/>
                <a:cs typeface="Arial"/>
                <a:sym typeface="Arial"/>
              </a:rPr>
              <a:t>(</a:t>
            </a:r>
            <a:r>
              <a:rPr lang="en-US" sz="1600" dirty="0" err="1">
                <a:solidFill>
                  <a:schemeClr val="lt1"/>
                </a:solidFill>
                <a:latin typeface="Arial"/>
                <a:ea typeface="Arial"/>
                <a:cs typeface="Arial"/>
                <a:sym typeface="Arial"/>
              </a:rPr>
              <a:t>os.environ</a:t>
            </a:r>
            <a:r>
              <a:rPr lang="en-US" sz="1600" dirty="0">
                <a:solidFill>
                  <a:schemeClr val="lt1"/>
                </a:solidFill>
                <a:latin typeface="Arial"/>
                <a:ea typeface="Arial"/>
                <a:cs typeface="Arial"/>
                <a:sym typeface="Arial"/>
              </a:rPr>
              <a:t>["PATH"]</a:t>
            </a:r>
            <a:r>
              <a:rPr lang="sr-Latn-RS" sz="1600" dirty="0">
                <a:solidFill>
                  <a:schemeClr val="lt1"/>
                </a:solidFill>
                <a:latin typeface="Arial"/>
                <a:ea typeface="Arial"/>
                <a:cs typeface="Arial"/>
                <a:sym typeface="Arial"/>
              </a:rPr>
              <a:t>)</a:t>
            </a:r>
            <a:endParaRPr dirty="0"/>
          </a:p>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print</a:t>
            </a:r>
            <a:r>
              <a:rPr lang="sr-Latn-RS" sz="1600" dirty="0">
                <a:solidFill>
                  <a:schemeClr val="lt1"/>
                </a:solidFill>
              </a:rPr>
              <a:t>(</a:t>
            </a:r>
            <a:r>
              <a:rPr lang="en-US" sz="1600" dirty="0" err="1">
                <a:solidFill>
                  <a:schemeClr val="lt1"/>
                </a:solidFill>
                <a:latin typeface="Arial"/>
                <a:ea typeface="Arial"/>
                <a:cs typeface="Arial"/>
                <a:sym typeface="Arial"/>
              </a:rPr>
              <a:t>os.environ</a:t>
            </a:r>
            <a:r>
              <a:rPr lang="en-US" sz="1600" dirty="0">
                <a:solidFill>
                  <a:schemeClr val="lt1"/>
                </a:solidFill>
                <a:latin typeface="Arial"/>
                <a:ea typeface="Arial"/>
                <a:cs typeface="Arial"/>
                <a:sym typeface="Arial"/>
              </a:rPr>
              <a:t>["USER"]</a:t>
            </a:r>
            <a:r>
              <a:rPr lang="sr-Latn-RS" sz="1600" dirty="0">
                <a:solidFill>
                  <a:schemeClr val="lt1"/>
                </a:solidFill>
              </a:rPr>
              <a:t>)</a:t>
            </a:r>
            <a:endParaRPr sz="1600" dirty="0">
              <a:solidFill>
                <a:schemeClr val="lt1"/>
              </a:solidFill>
              <a:latin typeface="Arial"/>
              <a:ea typeface="Arial"/>
              <a:cs typeface="Arial"/>
              <a:sym typeface="Arial"/>
            </a:endParaRPr>
          </a:p>
        </p:txBody>
      </p:sp>
      <p:sp>
        <p:nvSpPr>
          <p:cNvPr id="262" name="Google Shape;262;p30"/>
          <p:cNvSpPr txBox="1"/>
          <p:nvPr/>
        </p:nvSpPr>
        <p:spPr>
          <a:xfrm>
            <a:off x="1043608" y="5262299"/>
            <a:ext cx="7460312" cy="830997"/>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600"/>
              <a:buFont typeface="Arial"/>
              <a:buNone/>
            </a:pPr>
            <a:r>
              <a:rPr lang="en-US" sz="1600" dirty="0">
                <a:solidFill>
                  <a:schemeClr val="lt1"/>
                </a:solidFill>
                <a:latin typeface="Arial"/>
                <a:ea typeface="Arial"/>
                <a:cs typeface="Arial"/>
                <a:sym typeface="Arial"/>
              </a:rPr>
              <a:t>import </a:t>
            </a:r>
            <a:r>
              <a:rPr lang="en-US" sz="1600" dirty="0" err="1">
                <a:solidFill>
                  <a:schemeClr val="lt1"/>
                </a:solidFill>
                <a:latin typeface="Arial"/>
                <a:ea typeface="Arial"/>
                <a:cs typeface="Arial"/>
                <a:sym typeface="Arial"/>
              </a:rPr>
              <a:t>os</a:t>
            </a:r>
            <a:r>
              <a:rPr lang="en-US" sz="1600" dirty="0">
                <a:solidFill>
                  <a:schemeClr val="lt1"/>
                </a:solidFill>
                <a:latin typeface="Arial"/>
                <a:ea typeface="Arial"/>
                <a:cs typeface="Arial"/>
                <a:sym typeface="Arial"/>
              </a:rPr>
              <a:t> </a:t>
            </a:r>
            <a:endParaRPr lang="sr-Latn-RS" sz="1600" dirty="0">
              <a:solidFill>
                <a:schemeClr val="lt1"/>
              </a:solidFill>
              <a:latin typeface="Arial"/>
              <a:ea typeface="Arial"/>
              <a:cs typeface="Arial"/>
              <a:sym typeface="Arial"/>
            </a:endParaRPr>
          </a:p>
          <a:p>
            <a:pPr marL="0" marR="0" lvl="0" indent="0" algn="l" rtl="0">
              <a:spcBef>
                <a:spcPts val="0"/>
              </a:spcBef>
              <a:spcAft>
                <a:spcPts val="0"/>
              </a:spcAft>
              <a:buClr>
                <a:schemeClr val="lt1"/>
              </a:buClr>
              <a:buSzPts val="1600"/>
              <a:buFont typeface="Arial"/>
              <a:buNone/>
            </a:pPr>
            <a:r>
              <a:rPr lang="en-US" sz="1600" dirty="0" err="1">
                <a:solidFill>
                  <a:schemeClr val="lt1"/>
                </a:solidFill>
                <a:latin typeface="Arial"/>
                <a:ea typeface="Arial"/>
                <a:cs typeface="Arial"/>
                <a:sym typeface="Arial"/>
              </a:rPr>
              <a:t>os.environ</a:t>
            </a:r>
            <a:r>
              <a:rPr lang="en-US" sz="1600" dirty="0">
                <a:solidFill>
                  <a:schemeClr val="lt1"/>
                </a:solidFill>
                <a:latin typeface="Arial"/>
                <a:ea typeface="Arial"/>
                <a:cs typeface="Arial"/>
                <a:sym typeface="Arial"/>
              </a:rPr>
              <a:t>["NOVA_PROM</a:t>
            </a:r>
            <a:r>
              <a:rPr lang="sr-Latn-RS" sz="1600" dirty="0">
                <a:solidFill>
                  <a:schemeClr val="lt1"/>
                </a:solidFill>
                <a:latin typeface="Arial"/>
                <a:ea typeface="Arial"/>
                <a:cs typeface="Arial"/>
                <a:sym typeface="Arial"/>
              </a:rPr>
              <a:t>J</a:t>
            </a:r>
            <a:r>
              <a:rPr lang="en-US" sz="1600" dirty="0">
                <a:solidFill>
                  <a:schemeClr val="lt1"/>
                </a:solidFill>
                <a:latin typeface="Arial"/>
                <a:ea typeface="Arial"/>
                <a:cs typeface="Arial"/>
                <a:sym typeface="Arial"/>
              </a:rPr>
              <a:t>ENLJIVA"] = "NOVA_PROM_OKRUZENJA"</a:t>
            </a:r>
            <a:endParaRPr lang="sr-Latn-RS" dirty="0"/>
          </a:p>
          <a:p>
            <a:pPr marL="0" marR="0" lvl="0" indent="0" algn="l" rtl="0">
              <a:spcBef>
                <a:spcPts val="0"/>
              </a:spcBef>
              <a:spcAft>
                <a:spcPts val="0"/>
              </a:spcAft>
              <a:buClr>
                <a:schemeClr val="lt1"/>
              </a:buClr>
              <a:buSzPts val="1600"/>
              <a:buFont typeface="Arial"/>
              <a:buNone/>
            </a:pPr>
            <a:r>
              <a:rPr lang="sr-Latn-RS" sz="1400" dirty="0">
                <a:solidFill>
                  <a:schemeClr val="lt1"/>
                </a:solidFill>
                <a:latin typeface="Arial"/>
                <a:ea typeface="Arial"/>
                <a:cs typeface="Arial"/>
                <a:sym typeface="Arial"/>
              </a:rPr>
              <a:t>print(os.environ["</a:t>
            </a:r>
            <a:r>
              <a:rPr lang="en-US" sz="1400" dirty="0">
                <a:solidFill>
                  <a:schemeClr val="lt1"/>
                </a:solidFill>
                <a:latin typeface="Arial"/>
                <a:ea typeface="Arial"/>
                <a:cs typeface="Arial"/>
                <a:sym typeface="Arial"/>
              </a:rPr>
              <a:t>NOVA_PROM</a:t>
            </a:r>
            <a:r>
              <a:rPr lang="sr-Latn-RS" sz="1400" dirty="0">
                <a:solidFill>
                  <a:schemeClr val="lt1"/>
                </a:solidFill>
                <a:latin typeface="Arial"/>
                <a:ea typeface="Arial"/>
                <a:cs typeface="Arial"/>
                <a:sym typeface="Arial"/>
              </a:rPr>
              <a:t>J</a:t>
            </a:r>
            <a:r>
              <a:rPr lang="en-US" sz="1400" dirty="0">
                <a:solidFill>
                  <a:schemeClr val="lt1"/>
                </a:solidFill>
                <a:latin typeface="Arial"/>
                <a:ea typeface="Arial"/>
                <a:cs typeface="Arial"/>
                <a:sym typeface="Arial"/>
              </a:rPr>
              <a:t>ENLJIVA</a:t>
            </a:r>
            <a:r>
              <a:rPr lang="sr-Latn-RS" sz="1400" dirty="0">
                <a:solidFill>
                  <a:schemeClr val="lt1"/>
                </a:solidFill>
                <a:latin typeface="Arial"/>
                <a:ea typeface="Arial"/>
                <a:cs typeface="Arial"/>
                <a:sym typeface="Arial"/>
              </a:rPr>
              <a:t>"])</a:t>
            </a:r>
            <a:endParaRPr lang="sr-Latn-RS" dirty="0"/>
          </a:p>
          <a:p>
            <a:pPr marL="0" marR="0" lvl="0" indent="0" algn="l" rtl="0">
              <a:spcBef>
                <a:spcPts val="0"/>
              </a:spcBef>
              <a:spcAft>
                <a:spcPts val="0"/>
              </a:spcAft>
              <a:buClr>
                <a:schemeClr val="lt1"/>
              </a:buClr>
              <a:buSzPts val="1600"/>
              <a:buFont typeface="Arial"/>
              <a:buNone/>
            </a:pPr>
            <a:endParaRPr dirty="0"/>
          </a:p>
        </p:txBody>
      </p:sp>
    </p:spTree>
    <p:extLst>
      <p:ext uri="{BB962C8B-B14F-4D97-AF65-F5344CB8AC3E}">
        <p14:creationId xmlns:p14="http://schemas.microsoft.com/office/powerpoint/2010/main" val="7673540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a:t>Elementi python jezika</a:t>
            </a:r>
            <a:endParaRPr/>
          </a:p>
        </p:txBody>
      </p:sp>
      <p:sp>
        <p:nvSpPr>
          <p:cNvPr id="268" name="Google Shape;268;p31"/>
          <p:cNvSpPr txBox="1">
            <a:spLocks noGrp="1"/>
          </p:cNvSpPr>
          <p:nvPr>
            <p:ph type="body" idx="1"/>
          </p:nvPr>
        </p:nvSpPr>
        <p:spPr>
          <a:xfrm>
            <a:off x="1043608" y="980728"/>
            <a:ext cx="6779096" cy="288032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None/>
            </a:pPr>
            <a:r>
              <a:rPr lang="en-US" sz="2400" b="1"/>
              <a:t>Rukovanje fajlovima</a:t>
            </a:r>
            <a:endParaRPr sz="2400" b="1"/>
          </a:p>
          <a:p>
            <a:pPr marL="342900" lvl="0" indent="-342900" algn="l" rtl="0">
              <a:spcBef>
                <a:spcPts val="480"/>
              </a:spcBef>
              <a:spcAft>
                <a:spcPts val="0"/>
              </a:spcAft>
              <a:buSzPts val="1920"/>
              <a:buChar char="●"/>
            </a:pPr>
            <a:r>
              <a:rPr lang="en-US" sz="2400"/>
              <a:t>Fajlovima se rukuje ugradjenom funkcijom </a:t>
            </a:r>
            <a:r>
              <a:rPr lang="en-US" sz="2400" i="1"/>
              <a:t>open(filename,options)</a:t>
            </a:r>
            <a:endParaRPr/>
          </a:p>
          <a:p>
            <a:pPr marL="342900" lvl="0" indent="-342900" algn="l" rtl="0">
              <a:spcBef>
                <a:spcPts val="480"/>
              </a:spcBef>
              <a:spcAft>
                <a:spcPts val="0"/>
              </a:spcAft>
              <a:buSzPts val="1920"/>
              <a:buChar char="●"/>
            </a:pPr>
            <a:r>
              <a:rPr lang="en-US" sz="2400"/>
              <a:t>U opcijama specificiramo koji način pristupa želimo:</a:t>
            </a:r>
            <a:endParaRPr/>
          </a:p>
          <a:p>
            <a:pPr marL="342900" lvl="0" indent="-342900" algn="l" rtl="0">
              <a:spcBef>
                <a:spcPts val="480"/>
              </a:spcBef>
              <a:spcAft>
                <a:spcPts val="0"/>
              </a:spcAft>
              <a:buSzPts val="1920"/>
              <a:buNone/>
            </a:pPr>
            <a:r>
              <a:rPr lang="en-US" sz="2400"/>
              <a:t>Oznaka 	Značenje </a:t>
            </a:r>
            <a:endParaRPr/>
          </a:p>
          <a:p>
            <a:pPr marL="342900" lvl="0" indent="-342900" algn="l" rtl="0">
              <a:spcBef>
                <a:spcPts val="440"/>
              </a:spcBef>
              <a:spcAft>
                <a:spcPts val="0"/>
              </a:spcAft>
              <a:buSzPts val="1760"/>
              <a:buNone/>
            </a:pPr>
            <a:r>
              <a:rPr lang="en-US" sz="2200" i="1"/>
              <a:t>r 	</a:t>
            </a:r>
            <a:r>
              <a:rPr lang="en-US" sz="2200"/>
              <a:t>		read </a:t>
            </a:r>
            <a:endParaRPr/>
          </a:p>
          <a:p>
            <a:pPr marL="342900" lvl="0" indent="-342900" algn="l" rtl="0">
              <a:spcBef>
                <a:spcPts val="440"/>
              </a:spcBef>
              <a:spcAft>
                <a:spcPts val="0"/>
              </a:spcAft>
              <a:buSzPts val="1760"/>
              <a:buNone/>
            </a:pPr>
            <a:r>
              <a:rPr lang="en-US" sz="2200" i="1"/>
              <a:t>w 	</a:t>
            </a:r>
            <a:r>
              <a:rPr lang="en-US" sz="2200"/>
              <a:t>		write </a:t>
            </a:r>
            <a:endParaRPr/>
          </a:p>
          <a:p>
            <a:pPr marL="342900" lvl="0" indent="-342900" algn="l" rtl="0">
              <a:spcBef>
                <a:spcPts val="440"/>
              </a:spcBef>
              <a:spcAft>
                <a:spcPts val="0"/>
              </a:spcAft>
              <a:buSzPts val="1760"/>
              <a:buNone/>
            </a:pPr>
            <a:r>
              <a:rPr lang="en-US" sz="2200" i="1"/>
              <a:t>a </a:t>
            </a:r>
            <a:r>
              <a:rPr lang="en-US" sz="2200"/>
              <a:t>			append </a:t>
            </a:r>
            <a:endParaRPr/>
          </a:p>
          <a:p>
            <a:pPr marL="342900" lvl="0" indent="-342900" algn="l" rtl="0">
              <a:spcBef>
                <a:spcPts val="440"/>
              </a:spcBef>
              <a:spcAft>
                <a:spcPts val="0"/>
              </a:spcAft>
              <a:buSzPts val="1760"/>
              <a:buNone/>
            </a:pPr>
            <a:r>
              <a:rPr lang="en-US" sz="2200" i="1"/>
              <a:t>b</a:t>
            </a:r>
            <a:r>
              <a:rPr lang="en-US" sz="2200"/>
              <a:t> 			binary file - modifikator </a:t>
            </a:r>
            <a:endParaRPr/>
          </a:p>
          <a:p>
            <a:pPr marL="342900" lvl="0" indent="-342900" algn="l" rtl="0">
              <a:spcBef>
                <a:spcPts val="440"/>
              </a:spcBef>
              <a:spcAft>
                <a:spcPts val="0"/>
              </a:spcAft>
              <a:buSzPts val="1760"/>
              <a:buNone/>
            </a:pPr>
            <a:r>
              <a:rPr lang="en-US" sz="2200" i="1"/>
              <a:t>+ </a:t>
            </a:r>
            <a:r>
              <a:rPr lang="en-US" sz="2200"/>
              <a:t>			update </a:t>
            </a:r>
            <a:endParaRPr/>
          </a:p>
          <a:p>
            <a:pPr marL="342900" lvl="0" indent="-342900" algn="l" rtl="0">
              <a:spcBef>
                <a:spcPts val="440"/>
              </a:spcBef>
              <a:spcAft>
                <a:spcPts val="0"/>
              </a:spcAft>
              <a:buSzPts val="1760"/>
              <a:buNone/>
            </a:pPr>
            <a:r>
              <a:rPr lang="en-US" sz="2200" i="1"/>
              <a:t>- </a:t>
            </a:r>
            <a:r>
              <a:rPr lang="en-US" sz="2200"/>
              <a:t>			modifikator </a:t>
            </a:r>
            <a:endParaRPr/>
          </a:p>
          <a:p>
            <a:pPr marL="342900" lvl="0" indent="-342900" algn="l" rtl="0">
              <a:spcBef>
                <a:spcPts val="440"/>
              </a:spcBef>
              <a:spcAft>
                <a:spcPts val="0"/>
              </a:spcAft>
              <a:buSzPts val="1760"/>
              <a:buNone/>
            </a:pPr>
            <a:r>
              <a:rPr lang="en-US" sz="2200" i="1"/>
              <a:t>U 	</a:t>
            </a:r>
            <a:r>
              <a:rPr lang="en-US" sz="2200"/>
              <a:t>		newline modifikator</a:t>
            </a:r>
            <a:endParaRPr sz="2200"/>
          </a:p>
          <a:p>
            <a:pPr marL="342900" lvl="0" indent="-342900" algn="ctr" rtl="0">
              <a:spcBef>
                <a:spcPts val="360"/>
              </a:spcBef>
              <a:spcAft>
                <a:spcPts val="0"/>
              </a:spcAft>
              <a:buSzPts val="1440"/>
              <a:buNone/>
            </a:pPr>
            <a:endParaRPr sz="1800">
              <a:latin typeface="Arial"/>
              <a:ea typeface="Arial"/>
              <a:cs typeface="Arial"/>
              <a:sym typeface="Arial"/>
            </a:endParaRPr>
          </a:p>
        </p:txBody>
      </p:sp>
    </p:spTree>
    <p:extLst>
      <p:ext uri="{BB962C8B-B14F-4D97-AF65-F5344CB8AC3E}">
        <p14:creationId xmlns:p14="http://schemas.microsoft.com/office/powerpoint/2010/main" val="1395407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a:spLocks noGrp="1"/>
          </p:cNvSpPr>
          <p:nvPr>
            <p:ph type="title"/>
          </p:nvPr>
        </p:nvSpPr>
        <p:spPr>
          <a:xfrm>
            <a:off x="84138" y="0"/>
            <a:ext cx="7920037" cy="720725"/>
          </a:xfrm>
          <a:prstGeom prst="rect">
            <a:avLst/>
          </a:prstGeom>
          <a:noFill/>
          <a:ln>
            <a:noFill/>
          </a:ln>
        </p:spPr>
        <p:txBody>
          <a:bodyPr spcFirstLastPara="1" wrap="square" lIns="91425" tIns="72000" rIns="91425" bIns="72000" anchor="ctr" anchorCtr="0">
            <a:noAutofit/>
          </a:bodyPr>
          <a:lstStyle/>
          <a:p>
            <a:pPr marL="0" lvl="0" indent="0" algn="l" rtl="0">
              <a:lnSpc>
                <a:spcPct val="83333"/>
              </a:lnSpc>
              <a:spcBef>
                <a:spcPts val="0"/>
              </a:spcBef>
              <a:spcAft>
                <a:spcPts val="0"/>
              </a:spcAft>
              <a:buNone/>
            </a:pPr>
            <a:r>
              <a:rPr lang="en-US"/>
              <a:t>Elementi python jezika</a:t>
            </a:r>
            <a:endParaRPr/>
          </a:p>
        </p:txBody>
      </p:sp>
      <p:sp>
        <p:nvSpPr>
          <p:cNvPr id="274" name="Google Shape;274;p32"/>
          <p:cNvSpPr txBox="1">
            <a:spLocks noGrp="1"/>
          </p:cNvSpPr>
          <p:nvPr>
            <p:ph type="body" idx="1"/>
          </p:nvPr>
        </p:nvSpPr>
        <p:spPr>
          <a:xfrm>
            <a:off x="323528" y="980728"/>
            <a:ext cx="8568952" cy="288032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None/>
            </a:pPr>
            <a:r>
              <a:rPr lang="en-US" sz="2400" b="1"/>
              <a:t>Pregled metoda fajl objekta</a:t>
            </a:r>
            <a:endParaRPr sz="2400" b="1"/>
          </a:p>
          <a:p>
            <a:pPr marL="342900" lvl="0" indent="-342900" algn="l" rtl="0">
              <a:spcBef>
                <a:spcPts val="400"/>
              </a:spcBef>
              <a:spcAft>
                <a:spcPts val="0"/>
              </a:spcAft>
              <a:buSzPts val="1600"/>
              <a:buNone/>
            </a:pPr>
            <a:r>
              <a:rPr lang="en-US" sz="2000" b="1" i="1"/>
              <a:t>Metoda 		Značenje </a:t>
            </a:r>
            <a:endParaRPr/>
          </a:p>
          <a:p>
            <a:pPr marL="342900" lvl="0" indent="-342900" algn="l" rtl="0">
              <a:spcBef>
                <a:spcPts val="400"/>
              </a:spcBef>
              <a:spcAft>
                <a:spcPts val="0"/>
              </a:spcAft>
              <a:buSzPts val="1600"/>
              <a:buNone/>
            </a:pPr>
            <a:r>
              <a:rPr lang="en-US" sz="2000" i="1"/>
              <a:t>file.read([n]) </a:t>
            </a:r>
            <a:r>
              <a:rPr lang="en-US" sz="2000"/>
              <a:t>		Čitanje n bajtova ili ceo fajl. </a:t>
            </a:r>
            <a:endParaRPr/>
          </a:p>
          <a:p>
            <a:pPr marL="342900" lvl="0" indent="-342900" algn="l" rtl="0">
              <a:spcBef>
                <a:spcPts val="400"/>
              </a:spcBef>
              <a:spcAft>
                <a:spcPts val="0"/>
              </a:spcAft>
              <a:buSzPts val="1600"/>
              <a:buNone/>
            </a:pPr>
            <a:r>
              <a:rPr lang="en-US" sz="2000" i="1"/>
              <a:t>file.readline([n]) </a:t>
            </a:r>
            <a:r>
              <a:rPr lang="en-US" sz="2000"/>
              <a:t>		Čita jednu liniju iz tekst fajla ili n bajtova linije </a:t>
            </a:r>
            <a:endParaRPr/>
          </a:p>
          <a:p>
            <a:pPr marL="342900" lvl="0" indent="-342900" algn="l" rtl="0">
              <a:spcBef>
                <a:spcPts val="400"/>
              </a:spcBef>
              <a:spcAft>
                <a:spcPts val="0"/>
              </a:spcAft>
              <a:buSzPts val="1600"/>
              <a:buNone/>
            </a:pPr>
            <a:r>
              <a:rPr lang="en-US" sz="2000" i="1"/>
              <a:t>file.readlines() </a:t>
            </a:r>
            <a:r>
              <a:rPr lang="en-US" sz="2000"/>
              <a:t>		Čita sve linije iz fajla u listu linija </a:t>
            </a:r>
            <a:endParaRPr/>
          </a:p>
          <a:p>
            <a:pPr marL="342900" lvl="0" indent="-342900" algn="l" rtl="0">
              <a:spcBef>
                <a:spcPts val="400"/>
              </a:spcBef>
              <a:spcAft>
                <a:spcPts val="0"/>
              </a:spcAft>
              <a:buSzPts val="1600"/>
              <a:buNone/>
            </a:pPr>
            <a:r>
              <a:rPr lang="en-US" sz="2000" i="1"/>
              <a:t>file.write(s)</a:t>
            </a:r>
            <a:r>
              <a:rPr lang="en-US" sz="2000"/>
              <a:t> 		Upisivanje sekvence u fajl </a:t>
            </a:r>
            <a:endParaRPr/>
          </a:p>
          <a:p>
            <a:pPr marL="342900" lvl="0" indent="-342900" algn="l" rtl="0">
              <a:spcBef>
                <a:spcPts val="400"/>
              </a:spcBef>
              <a:spcAft>
                <a:spcPts val="0"/>
              </a:spcAft>
              <a:buSzPts val="1600"/>
              <a:buNone/>
            </a:pPr>
            <a:r>
              <a:rPr lang="en-US" sz="2000" i="1"/>
              <a:t>f.writelines(l)</a:t>
            </a:r>
            <a:r>
              <a:rPr lang="en-US" sz="2000"/>
              <a:t> 		Upisivanje sekvence linija u </a:t>
            </a:r>
            <a:endParaRPr/>
          </a:p>
          <a:p>
            <a:pPr marL="342900" lvl="0" indent="-342900" algn="l" rtl="0">
              <a:spcBef>
                <a:spcPts val="400"/>
              </a:spcBef>
              <a:spcAft>
                <a:spcPts val="0"/>
              </a:spcAft>
              <a:buSzPts val="1600"/>
              <a:buNone/>
            </a:pPr>
            <a:r>
              <a:rPr lang="en-US" sz="2000" i="1"/>
              <a:t>fajl f.close() </a:t>
            </a:r>
            <a:r>
              <a:rPr lang="en-US" sz="2000"/>
              <a:t>		Zatvaranje fajla </a:t>
            </a:r>
            <a:endParaRPr/>
          </a:p>
          <a:p>
            <a:pPr marL="342900" lvl="0" indent="-342900" algn="l" rtl="0">
              <a:spcBef>
                <a:spcPts val="400"/>
              </a:spcBef>
              <a:spcAft>
                <a:spcPts val="0"/>
              </a:spcAft>
              <a:buSzPts val="1600"/>
              <a:buNone/>
            </a:pPr>
            <a:r>
              <a:rPr lang="en-US" sz="2000" i="1"/>
              <a:t>f.tell() 	</a:t>
            </a:r>
            <a:r>
              <a:rPr lang="en-US" sz="2000"/>
              <a:t>		Trenutna vrednost offseta unutar fajla</a:t>
            </a:r>
            <a:endParaRPr sz="2000"/>
          </a:p>
          <a:p>
            <a:pPr marL="342900" lvl="0" indent="-342900" algn="l" rtl="0">
              <a:spcBef>
                <a:spcPts val="400"/>
              </a:spcBef>
              <a:spcAft>
                <a:spcPts val="0"/>
              </a:spcAft>
              <a:buSzPts val="1600"/>
              <a:buNone/>
            </a:pPr>
            <a:r>
              <a:rPr lang="en-US" sz="2000" i="1"/>
              <a:t>f.seek(offset)</a:t>
            </a:r>
            <a:r>
              <a:rPr lang="en-US" sz="2000"/>
              <a:t> 		Pomeranje na ofset fajla </a:t>
            </a:r>
            <a:endParaRPr/>
          </a:p>
          <a:p>
            <a:pPr marL="342900" lvl="0" indent="-342900" algn="l" rtl="0">
              <a:spcBef>
                <a:spcPts val="400"/>
              </a:spcBef>
              <a:spcAft>
                <a:spcPts val="0"/>
              </a:spcAft>
              <a:buSzPts val="1600"/>
              <a:buNone/>
            </a:pPr>
            <a:r>
              <a:rPr lang="en-US" sz="2000" i="1"/>
              <a:t>f.flush() </a:t>
            </a:r>
            <a:r>
              <a:rPr lang="en-US" sz="2000"/>
              <a:t>		Pražnjenje bafera </a:t>
            </a:r>
            <a:endParaRPr/>
          </a:p>
          <a:p>
            <a:pPr marL="342900" lvl="0" indent="-342900" algn="l" rtl="0">
              <a:spcBef>
                <a:spcPts val="400"/>
              </a:spcBef>
              <a:spcAft>
                <a:spcPts val="0"/>
              </a:spcAft>
              <a:buSzPts val="1600"/>
              <a:buNone/>
            </a:pPr>
            <a:r>
              <a:rPr lang="en-US" sz="2000" i="1"/>
              <a:t>f.truncate(n) </a:t>
            </a:r>
            <a:r>
              <a:rPr lang="en-US" sz="2000"/>
              <a:t>		Skraćivanje fajla na max n bajtova </a:t>
            </a:r>
            <a:endParaRPr/>
          </a:p>
          <a:p>
            <a:pPr marL="342900" lvl="0" indent="-342900" algn="l" rtl="0">
              <a:spcBef>
                <a:spcPts val="400"/>
              </a:spcBef>
              <a:spcAft>
                <a:spcPts val="0"/>
              </a:spcAft>
              <a:buSzPts val="1600"/>
              <a:buNone/>
            </a:pPr>
            <a:r>
              <a:rPr lang="en-US" sz="2000" i="1"/>
              <a:t>f.fileno() </a:t>
            </a:r>
            <a:r>
              <a:rPr lang="en-US" sz="2000"/>
              <a:t>		Broj fajl deskriptora </a:t>
            </a:r>
            <a:endParaRPr/>
          </a:p>
          <a:p>
            <a:pPr marL="342900" lvl="0" indent="-342900" algn="l" rtl="0">
              <a:spcBef>
                <a:spcPts val="400"/>
              </a:spcBef>
              <a:spcAft>
                <a:spcPts val="0"/>
              </a:spcAft>
              <a:buSzPts val="1600"/>
              <a:buNone/>
            </a:pPr>
            <a:r>
              <a:rPr lang="en-US" sz="2000" i="1"/>
              <a:t>f.next() </a:t>
            </a:r>
            <a:r>
              <a:rPr lang="en-US" sz="2000"/>
              <a:t>			Čita sledeću liniju, za iteracije</a:t>
            </a:r>
            <a:endParaRPr sz="2000">
              <a:latin typeface="Arial"/>
              <a:ea typeface="Arial"/>
              <a:cs typeface="Arial"/>
              <a:sym typeface="Arial"/>
            </a:endParaRPr>
          </a:p>
        </p:txBody>
      </p:sp>
    </p:spTree>
    <p:extLst>
      <p:ext uri="{BB962C8B-B14F-4D97-AF65-F5344CB8AC3E}">
        <p14:creationId xmlns:p14="http://schemas.microsoft.com/office/powerpoint/2010/main" val="17754706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Elementi</a:t>
            </a:r>
            <a:r>
              <a:rPr lang="en-US" dirty="0"/>
              <a:t> Python </a:t>
            </a:r>
            <a:r>
              <a:rPr lang="en-US" dirty="0" err="1"/>
              <a:t>jezika</a:t>
            </a:r>
            <a:endParaRPr lang="en-US" dirty="0"/>
          </a:p>
        </p:txBody>
      </p:sp>
      <p:sp>
        <p:nvSpPr>
          <p:cNvPr id="3" name="Text Placeholder 2"/>
          <p:cNvSpPr>
            <a:spLocks noGrp="1"/>
          </p:cNvSpPr>
          <p:nvPr>
            <p:ph type="body" idx="1"/>
          </p:nvPr>
        </p:nvSpPr>
        <p:spPr/>
        <p:txBody>
          <a:bodyPr/>
          <a:lstStyle/>
          <a:p>
            <a:pPr marL="137160" indent="0">
              <a:buNone/>
            </a:pPr>
            <a:r>
              <a:rPr lang="en-US" dirty="0" err="1"/>
              <a:t>Kontekst</a:t>
            </a:r>
            <a:r>
              <a:rPr lang="en-US" dirty="0"/>
              <a:t> </a:t>
            </a:r>
            <a:r>
              <a:rPr lang="en-US" dirty="0" err="1"/>
              <a:t>menad</a:t>
            </a:r>
            <a:r>
              <a:rPr lang="sr-Latn-RS" dirty="0"/>
              <a:t>žer za otvaranje fajlova</a:t>
            </a:r>
          </a:p>
          <a:p>
            <a:pPr marL="137160" indent="0">
              <a:buNone/>
            </a:pPr>
            <a:endParaRPr lang="sr-Latn-RS" dirty="0"/>
          </a:p>
          <a:p>
            <a:pPr marL="137160" indent="0">
              <a:buNone/>
            </a:pPr>
            <a:endParaRPr lang="en-US" dirty="0"/>
          </a:p>
        </p:txBody>
      </p:sp>
      <p:sp>
        <p:nvSpPr>
          <p:cNvPr id="5" name="Rectangle 3"/>
          <p:cNvSpPr>
            <a:spLocks noChangeArrowheads="1"/>
          </p:cNvSpPr>
          <p:nvPr/>
        </p:nvSpPr>
        <p:spPr bwMode="auto">
          <a:xfrm>
            <a:off x="1099226" y="3042725"/>
            <a:ext cx="4289897" cy="6155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with </a:t>
            </a:r>
            <a:r>
              <a:rPr kumimoji="0" lang="en-US" altLang="en-US" sz="2000" b="0" i="0" u="none" strike="noStrike" cap="none" normalizeH="0" baseline="0" dirty="0">
                <a:ln>
                  <a:noFill/>
                </a:ln>
                <a:solidFill>
                  <a:srgbClr val="FF1493"/>
                </a:solidFill>
                <a:effectLst/>
                <a:latin typeface="Consolas" panose="020B0609020204030204" pitchFamily="49" charset="0"/>
              </a:rPr>
              <a:t>open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sr-Latn-RS" altLang="en-US" sz="2000" b="0" i="0" u="none" strike="noStrike" cap="none" normalizeH="0" baseline="0" dirty="0">
                <a:ln>
                  <a:noFill/>
                </a:ln>
                <a:solidFill>
                  <a:srgbClr val="000000"/>
                </a:solidFill>
                <a:effectLst/>
                <a:latin typeface="Consolas" panose="020B0609020204030204" pitchFamily="49" charset="0"/>
              </a:rPr>
              <a:t>fajl</a:t>
            </a:r>
            <a:r>
              <a:rPr kumimoji="0" lang="en-US" altLang="en-US" sz="2000" b="0" i="0" u="none" strike="noStrike" cap="none" normalizeH="0" baseline="0" dirty="0">
                <a:ln>
                  <a:noFill/>
                </a:ln>
                <a:solidFill>
                  <a:srgbClr val="000000"/>
                </a:solidFill>
                <a:effectLst/>
                <a:latin typeface="Consolas" panose="020B0609020204030204" pitchFamily="49" charset="0"/>
              </a:rPr>
              <a:t>.txt") as f: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data </a:t>
            </a:r>
            <a:r>
              <a:rPr kumimoji="0" lang="en-US" altLang="en-US" sz="2000" b="1" i="0" u="none" strike="noStrike" cap="none" normalizeH="0" baseline="0" dirty="0">
                <a:ln>
                  <a:noFill/>
                </a:ln>
                <a:solidFill>
                  <a:srgbClr val="006699"/>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f.read</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30769377"/>
      </p:ext>
    </p:extLst>
  </p:cSld>
  <p:clrMapOvr>
    <a:masterClrMapping/>
  </p:clrMapOvr>
</p:sld>
</file>

<file path=ppt/theme/theme1.xml><?xml version="1.0" encoding="utf-8"?>
<a:theme xmlns:a="http://schemas.openxmlformats.org/drawingml/2006/main" name="ppt_RT-R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4821</TotalTime>
  <Words>7892</Words>
  <Application>Microsoft Office PowerPoint</Application>
  <PresentationFormat>On-screen Show (4:3)</PresentationFormat>
  <Paragraphs>1047</Paragraphs>
  <Slides>102</Slides>
  <Notes>81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102</vt:i4>
      </vt:variant>
    </vt:vector>
  </HeadingPairs>
  <TitlesOfParts>
    <vt:vector size="115" baseType="lpstr">
      <vt:lpstr>Arial</vt:lpstr>
      <vt:lpstr>CordiaUPC</vt:lpstr>
      <vt:lpstr>Helvetica</vt:lpstr>
      <vt:lpstr>Calibri</vt:lpstr>
      <vt:lpstr>inherit</vt:lpstr>
      <vt:lpstr>Noto Sans Symbols</vt:lpstr>
      <vt:lpstr>Arial Black</vt:lpstr>
      <vt:lpstr>Wingdings</vt:lpstr>
      <vt:lpstr>Consolas</vt:lpstr>
      <vt:lpstr>Times New Roman</vt:lpstr>
      <vt:lpstr>Courier New</vt:lpstr>
      <vt:lpstr>JetBrains Mono</vt:lpstr>
      <vt:lpstr>ppt_RT-RK</vt:lpstr>
      <vt:lpstr>ELEMENTI  PYTHON JEZIKA </vt:lpstr>
      <vt:lpstr>Popularnost programskih jezika I</vt:lpstr>
      <vt:lpstr>Popularnost programskih jezika II</vt:lpstr>
      <vt:lpstr>Šta je Python u odnosu na druge jezike?</vt:lpstr>
      <vt:lpstr>Osnove </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Elementi python jezika</vt:lpstr>
      <vt:lpstr>Zadaci 1.</vt:lpstr>
      <vt:lpstr>Elementi python jezika</vt:lpstr>
      <vt:lpstr>Elementi python jezika</vt:lpstr>
      <vt:lpstr>Elementi python jezika</vt:lpstr>
      <vt:lpstr>Elementi python jezika</vt:lpstr>
      <vt:lpstr>Elementi python jezika</vt:lpstr>
      <vt:lpstr>Elementi python jezika</vt:lpstr>
      <vt:lpstr>Elementi python jezika</vt:lpstr>
      <vt:lpstr>Zadaci 2</vt:lpstr>
      <vt:lpstr>Python kurs</vt:lpstr>
      <vt:lpstr>Sadržaj</vt:lpstr>
      <vt:lpstr>PowerPoint Presentation</vt:lpstr>
      <vt:lpstr>pip - osnovne komande</vt:lpstr>
      <vt:lpstr>Virtualenv</vt:lpstr>
      <vt:lpstr>PowerPoint Presentation</vt:lpstr>
      <vt:lpstr>IPython</vt:lpstr>
      <vt:lpstr>PowerPoint Presentation</vt:lpstr>
      <vt:lpstr>PowerPoint Presentation</vt:lpstr>
      <vt:lpstr>PowerPoint Presentation</vt:lpstr>
      <vt:lpstr>PowerPoint Presentation</vt:lpstr>
      <vt:lpstr>PowerPoint Presentation</vt:lpstr>
      <vt:lpstr>Eclipse + PyDev</vt:lpstr>
      <vt:lpstr>PowerPoint Presentation</vt:lpstr>
      <vt:lpstr>Konfiguracija</vt:lpstr>
      <vt:lpstr>PowerPoint Presentation</vt:lpstr>
      <vt:lpstr>Kreiranje novog projekta</vt:lpstr>
      <vt:lpstr>Debagovanje</vt:lpstr>
      <vt:lpstr>PyCharm</vt:lpstr>
      <vt:lpstr>Pakovanje i distribucija aplikacija u  python-u</vt:lpstr>
      <vt:lpstr>Distutils</vt:lpstr>
      <vt:lpstr>Setuptools</vt:lpstr>
      <vt:lpstr>setup.py fajl</vt:lpstr>
      <vt:lpstr>Instalacija iz setup.py</vt:lpstr>
      <vt:lpstr>Kreiranje installer-a iz setup.py</vt:lpstr>
      <vt:lpstr>Instalacija za razvoj</vt:lpstr>
      <vt:lpstr>Python package index – PyPi</vt:lpstr>
      <vt:lpstr>Zadaci 3</vt:lpstr>
      <vt:lpstr>ELEMENTI  PYTHON JEZIKA </vt:lpstr>
      <vt:lpstr>Funkcije</vt:lpstr>
      <vt:lpstr>Parametri funkcije</vt:lpstr>
      <vt:lpstr>Prosljeđivanje parametara i povratne vrijednosti</vt:lpstr>
      <vt:lpstr>Prosljeđivanje parametara i povratne vrijednosti</vt:lpstr>
      <vt:lpstr>Lokalne i globalne promenljive</vt:lpstr>
      <vt:lpstr>Funkcije kao objekti</vt:lpstr>
      <vt:lpstr>Dekoratori</vt:lpstr>
      <vt:lpstr>Dekoratori</vt:lpstr>
      <vt:lpstr>Generatori i yield</vt:lpstr>
      <vt:lpstr>Korutine i yield</vt:lpstr>
      <vt:lpstr>Elementi python jezika</vt:lpstr>
      <vt:lpstr>Elementi python jezika</vt:lpstr>
      <vt:lpstr>Sekvence i funkcije</vt:lpstr>
      <vt:lpstr>Sekvence i funkcije</vt:lpstr>
      <vt:lpstr>Elementi python jezika</vt:lpstr>
      <vt:lpstr>Zadaci 4</vt:lpstr>
      <vt:lpstr>Zadaci 5</vt:lpstr>
      <vt:lpstr>ELEMENTI  PYTHON JEZIKA </vt:lpstr>
      <vt:lpstr>Moduli</vt:lpstr>
      <vt:lpstr>Moduli</vt:lpstr>
      <vt:lpstr>Moduli i import</vt:lpstr>
      <vt:lpstr>Moduli i import</vt:lpstr>
      <vt:lpstr>Selektivno importovanje</vt:lpstr>
      <vt:lpstr>Izvršavanje glavnog programa</vt:lpstr>
      <vt:lpstr>Putanje i nalaženje modula</vt:lpstr>
      <vt:lpstr>Paketi</vt:lpstr>
      <vt:lpstr>Zadaci 6</vt:lpstr>
      <vt:lpstr>ELEMENTI  PYTHON JEZIKA </vt:lpstr>
      <vt:lpstr>Elementi python jezika</vt:lpstr>
      <vt:lpstr>Elementi python jezika</vt:lpstr>
      <vt:lpstr>Elementi python jezika</vt:lpstr>
      <vt:lpstr>Elementi python jezika</vt:lpstr>
      <vt:lpstr>Elementi python jezika</vt:lpstr>
      <vt:lpstr>Elementi Python jezika</vt:lpstr>
      <vt:lpstr>Elementi Python jezika</vt:lpstr>
      <vt:lpstr>Zadaci 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ELEMENTI  PYTHON JEZIKA</dc:title>
  <dc:creator>Srdjan Popic</dc:creator>
  <cp:lastModifiedBy>Srdjan Popic</cp:lastModifiedBy>
  <cp:revision>173</cp:revision>
  <dcterms:modified xsi:type="dcterms:W3CDTF">2024-06-20T06:54:53Z</dcterms:modified>
</cp:coreProperties>
</file>