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67" r:id="rId3"/>
    <p:sldId id="257" r:id="rId4"/>
    <p:sldId id="306" r:id="rId5"/>
    <p:sldId id="307" r:id="rId6"/>
    <p:sldId id="308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281" r:id="rId16"/>
    <p:sldId id="283" r:id="rId17"/>
  </p:sldIdLst>
  <p:sldSz cx="9144000" cy="5143500" type="screen16x9"/>
  <p:notesSz cx="6858000" cy="9144000"/>
  <p:embeddedFontLst>
    <p:embeddedFont>
      <p:font typeface="Catamaran Light" panose="020B0604020202020204" charset="0"/>
      <p:regular r:id="rId19"/>
      <p:bold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Livvic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9BE7B9-3872-45EE-B47E-D1CF039155AF}">
  <a:tblStyle styleId="{6A9BE7B9-3872-45EE-B47E-D1CF039155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66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90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568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13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38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e13d9a7e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e13d9a7e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0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05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35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27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e13d9a7e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e13d9a7e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63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9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5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t-rk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/>
          <a:srcRect l="12094" r="12094"/>
          <a:stretch/>
        </p:blipFill>
        <p:spPr>
          <a:xfrm flipH="1">
            <a:off x="3246746" y="-199"/>
            <a:ext cx="6929408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 rot="5400000">
            <a:off x="1354045" y="88809"/>
            <a:ext cx="3448873" cy="4933313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Kivy</a:t>
            </a:r>
            <a:r>
              <a:rPr lang="en-US" dirty="0">
                <a:solidFill>
                  <a:schemeClr val="lt1"/>
                </a:solidFill>
              </a:rPr>
              <a:t> framework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RT-RK </a:t>
            </a:r>
            <a:r>
              <a:rPr lang="en-US" dirty="0" err="1">
                <a:solidFill>
                  <a:schemeClr val="lt1"/>
                </a:solidFill>
              </a:rPr>
              <a:t>Ljetna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sr-Latn-BA" dirty="0">
                <a:solidFill>
                  <a:schemeClr val="lt1"/>
                </a:solidFill>
              </a:rPr>
              <a:t>škola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09014" y="2444917"/>
            <a:ext cx="3448874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Canvas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Canvas je </a:t>
            </a:r>
            <a:r>
              <a:rPr lang="en-US" sz="1600" dirty="0" err="1"/>
              <a:t>dio</a:t>
            </a:r>
            <a:r>
              <a:rPr lang="en-US" sz="1600" dirty="0"/>
              <a:t> </a:t>
            </a:r>
            <a:r>
              <a:rPr lang="en-US" sz="1600" dirty="0" err="1"/>
              <a:t>widgeta</a:t>
            </a:r>
            <a:r>
              <a:rPr lang="en-US" sz="1600" dirty="0"/>
              <a:t> koji je </a:t>
            </a:r>
            <a:r>
              <a:rPr lang="en-US" sz="1600" dirty="0" err="1"/>
              <a:t>zadu</a:t>
            </a:r>
            <a:r>
              <a:rPr lang="sr-Latn-RS" sz="1600" dirty="0"/>
              <a:t>žen za iscrtavanje i manipulaciju grafičkih elemenata</a:t>
            </a:r>
            <a:endParaRPr lang="sr-Latn-BA" sz="1600"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Svaki widget ga ima i služi za iscrtavanje oblika na njima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Omogućava definisanje instrukcija koje definišu kako će widget biti renderovan.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Ove instrukcije predstavljaju definisanje ranije navedenih primitivnih figura.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Crtanje primitivnih oblika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Neke od klasa za primitive su </a:t>
            </a:r>
            <a:r>
              <a:rPr lang="en-US" sz="1600" dirty="0"/>
              <a:t>Line, Rectangle, Ellipse, Triangle</a:t>
            </a:r>
            <a:r>
              <a:rPr lang="sr-Latn-BA" sz="1600" dirty="0"/>
              <a:t>...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Navodimo ih kao instrukcije iz konteksta canvas-a 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Crtanje slika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Slike dodajemo pomoću Image instrukcije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Crtanje</a:t>
            </a:r>
            <a:r>
              <a:rPr lang="en-US" dirty="0"/>
              <a:t> </a:t>
            </a:r>
            <a:r>
              <a:rPr lang="sr-Latn-BA" dirty="0"/>
              <a:t>proizvoljnih oblika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Proizvoljne oblike možemo crtati koristeći touch evente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Iz konteksta canvas-a na svaki crtamo liniju i povlačenjem spajamo sa do sad nacrtanim.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Canvas before i after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Canvas je podijeljen u dva dijela: before i after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 canvas.before se koristi za crtanje elemenata koji će biti prikazani iza glavnog sadržaja widgeta </a:t>
            </a:r>
            <a:endParaRPr lang="en-US" sz="1600" dirty="0"/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canvas.after </a:t>
            </a:r>
            <a:r>
              <a:rPr lang="en-US" sz="1600" dirty="0"/>
              <a:t>se </a:t>
            </a:r>
            <a:r>
              <a:rPr lang="sr-Latn-BA" sz="1600" dirty="0"/>
              <a:t>koristi za prikaz elemenata preko glavnog sadržaja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51"/>
          <p:cNvPicPr preferRelativeResize="0"/>
          <p:nvPr/>
        </p:nvPicPr>
        <p:blipFill rotWithShape="1">
          <a:blip r:embed="rId3">
            <a:alphaModFix/>
          </a:blip>
          <a:srcRect t="189" b="179"/>
          <a:stretch/>
        </p:blipFill>
        <p:spPr>
          <a:xfrm>
            <a:off x="3981435" y="0"/>
            <a:ext cx="516255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51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5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58002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BA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https://www.rt-rk.com/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BA" dirty="0">
                <a:solidFill>
                  <a:schemeClr val="bg1"/>
                </a:solidFill>
              </a:rPr>
              <a:t>https://www.tttech-auto.com/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9" name="Google Shape;579;p51"/>
          <p:cNvSpPr txBox="1">
            <a:spLocks noGrp="1"/>
          </p:cNvSpPr>
          <p:nvPr>
            <p:ph type="ctrTitle"/>
          </p:nvPr>
        </p:nvSpPr>
        <p:spPr>
          <a:xfrm>
            <a:off x="831200" y="376500"/>
            <a:ext cx="260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THANKS</a:t>
            </a:r>
            <a:endParaRPr sz="3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3"/>
          <p:cNvSpPr/>
          <p:nvPr/>
        </p:nvSpPr>
        <p:spPr>
          <a:xfrm>
            <a:off x="0" y="1559850"/>
            <a:ext cx="5197200" cy="359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3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 Light"/>
              <a:buChar char="⎯"/>
            </a:pPr>
            <a:r>
              <a:rPr lang="en" dirty="0">
                <a:solidFill>
                  <a:schemeClr val="lt1"/>
                </a:solidFill>
              </a:rPr>
              <a:t>Presentation template by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 Light"/>
              <a:buChar char="⎯"/>
            </a:pPr>
            <a:r>
              <a:rPr lang="en" dirty="0">
                <a:solidFill>
                  <a:schemeClr val="lt1"/>
                </a:solidFill>
              </a:rPr>
              <a:t>Icons by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 Light"/>
              <a:buChar char="⎯"/>
            </a:pPr>
            <a:r>
              <a:rPr lang="en" dirty="0">
                <a:solidFill>
                  <a:schemeClr val="lt1"/>
                </a:solidFill>
              </a:rPr>
              <a:t>Infographics by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tamaran Light"/>
              <a:buChar char="⎯"/>
            </a:pPr>
            <a:r>
              <a:rPr lang="en" dirty="0">
                <a:solidFill>
                  <a:schemeClr val="lt1"/>
                </a:solidFill>
              </a:rPr>
              <a:t>Images created by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06" name="Google Shape;606;p53"/>
          <p:cNvSpPr txBox="1">
            <a:spLocks noGrp="1"/>
          </p:cNvSpPr>
          <p:nvPr>
            <p:ph type="ctrTitle"/>
          </p:nvPr>
        </p:nvSpPr>
        <p:spPr>
          <a:xfrm>
            <a:off x="148800" y="20400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607" name="Google Shape;607;p53"/>
          <p:cNvSpPr/>
          <p:nvPr/>
        </p:nvSpPr>
        <p:spPr>
          <a:xfrm>
            <a:off x="4961825" y="3661475"/>
            <a:ext cx="487500" cy="15291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>
                <a:solidFill>
                  <a:schemeClr val="lt1"/>
                </a:solidFill>
              </a:rPr>
              <a:t>Animacije</a:t>
            </a:r>
          </a:p>
        </p:txBody>
      </p:sp>
      <p:sp>
        <p:nvSpPr>
          <p:cNvPr id="252" name="Google Shape;252;p37"/>
          <p:cNvSpPr txBox="1">
            <a:spLocks noGrp="1"/>
          </p:cNvSpPr>
          <p:nvPr>
            <p:ph type="title" idx="2"/>
          </p:nvPr>
        </p:nvSpPr>
        <p:spPr>
          <a:xfrm>
            <a:off x="7343884" y="450479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Animacije</a:t>
            </a:r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40000"/>
            <a:ext cx="5823600" cy="4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800" dirty="0"/>
              <a:t>Animacije u Kivy-u omogućavaju glatke prelaze i dinamičke efekte za osobine vidžeta.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800" dirty="0"/>
              <a:t>Kivy pruža ugrađenu podršku za animiranje pozicije, veličine, transparentnosti, rotacije ...</a:t>
            </a:r>
            <a:endParaRPr sz="1800" dirty="0"/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01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Animation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800" dirty="0"/>
              <a:t>Za kreiranje i upravljanje animacijama u Kivy-u koristi se Animation klasa.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800" dirty="0"/>
              <a:t>Omogućava animiranje osobina vidžeta tokom određenog vremena</a:t>
            </a:r>
            <a:endParaRPr sz="1800" dirty="0"/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01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Povezivanje Animacija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Animacije se mogu povezivati</a:t>
            </a:r>
            <a:r>
              <a:rPr lang="en-US" sz="1600" dirty="0"/>
              <a:t> </a:t>
            </a:r>
            <a:r>
              <a:rPr lang="sr-Latn-BA" sz="1600" dirty="0"/>
              <a:t>kako bi se stvorili složeni efekti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Upotrebom operatora "&amp;" povezujemo animacije koje treba da se izvršavaju istovremeno.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Upotrebom operatora "+" povezujemo animacije koje treba da se izvršavaju sekvencijalno.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01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Custom funkcija za animacije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Kivy podržava custom funkcije za animacije za realizovanje zanimljivijih efekata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Funkciju naznačimo pomoću argumenta t i može biti neka od ugrađenih kivy funkcija ili neka koju mi implementiramo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01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BA" dirty="0"/>
              <a:t>Callback funkcije sa animacijama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Callback funkcije nam omogućavaju izvršavanje koda tih funkcija u određenim trenucima izvršavanja animacije 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U primjeru ćemo koristiti </a:t>
            </a:r>
            <a:r>
              <a:rPr lang="en-US" sz="1600" dirty="0"/>
              <a:t>A</a:t>
            </a:r>
            <a:r>
              <a:rPr lang="sr-Latn-BA" sz="1600" dirty="0"/>
              <a:t>nimation.on_start i</a:t>
            </a:r>
            <a:r>
              <a:rPr lang="en-US" sz="1600" dirty="0"/>
              <a:t> </a:t>
            </a:r>
            <a:r>
              <a:rPr lang="sr-Latn-BA" sz="1600" dirty="0"/>
              <a:t>Animation</a:t>
            </a:r>
            <a:r>
              <a:rPr lang="en-US" sz="1600" dirty="0"/>
              <a:t>.</a:t>
            </a:r>
            <a:r>
              <a:rPr lang="sr-Latn-BA" sz="1600" dirty="0"/>
              <a:t>on</a:t>
            </a:r>
            <a:r>
              <a:rPr lang="en-US" sz="1600" dirty="0"/>
              <a:t>_</a:t>
            </a:r>
            <a:r>
              <a:rPr lang="sr-Latn-BA" sz="1600" dirty="0"/>
              <a:t>complete za bindovanje callback funkcija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01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/>
          <p:nvPr/>
        </p:nvSpPr>
        <p:spPr>
          <a:xfrm>
            <a:off x="7396225" y="25"/>
            <a:ext cx="173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720000" y="540000"/>
            <a:ext cx="3310200" cy="15681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Oblici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title" idx="2"/>
          </p:nvPr>
        </p:nvSpPr>
        <p:spPr>
          <a:xfrm>
            <a:off x="7343884" y="450479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714349" y="0"/>
            <a:ext cx="5464575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Graphics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4294967295"/>
          </p:nvPr>
        </p:nvSpPr>
        <p:spPr>
          <a:xfrm flipH="1">
            <a:off x="720075" y="539999"/>
            <a:ext cx="5823600" cy="431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600" dirty="0"/>
              <a:t>Graphics </a:t>
            </a:r>
            <a:r>
              <a:rPr lang="sr-Latn-BA" sz="1600" dirty="0"/>
              <a:t>modul je proširenje kivyja koje služi za </a:t>
            </a:r>
            <a:r>
              <a:rPr lang="sr-Latn-BA" sz="1600"/>
              <a:t>iscrtavanje određenih </a:t>
            </a:r>
            <a:r>
              <a:rPr lang="sr-Latn-BA" sz="1600" dirty="0"/>
              <a:t>primitivnih figura.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sr-Latn-BA" sz="1600" dirty="0"/>
              <a:t>Možemo ga koristiti za crtanje raznih elipsoidnih figura, linija, slika...</a:t>
            </a:r>
          </a:p>
        </p:txBody>
      </p:sp>
      <p:sp>
        <p:nvSpPr>
          <p:cNvPr id="138" name="Google Shape;138;p27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7E753-A6E6-415D-90AD-1ED42121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03" y="4498623"/>
            <a:ext cx="1408834" cy="359144"/>
          </a:xfrm>
          <a:prstGeom prst="rect">
            <a:avLst/>
          </a:prstGeom>
        </p:spPr>
      </p:pic>
      <p:sp>
        <p:nvSpPr>
          <p:cNvPr id="9" name="Google Shape;252;p37">
            <a:extLst>
              <a:ext uri="{FF2B5EF4-FFF2-40B4-BE49-F238E27FC236}">
                <a16:creationId xmlns:a16="http://schemas.microsoft.com/office/drawing/2014/main" id="{38FEC949-9162-44CA-B828-2E19CB7A0142}"/>
              </a:ext>
            </a:extLst>
          </p:cNvPr>
          <p:cNvSpPr txBox="1">
            <a:spLocks/>
          </p:cNvSpPr>
          <p:nvPr/>
        </p:nvSpPr>
        <p:spPr>
          <a:xfrm>
            <a:off x="-1171466" y="0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256C700-5861-4284-9A65-B1BCBA3F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63" y="4252200"/>
            <a:ext cx="1003590" cy="8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</p:bld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56D96"/>
      </a:accent1>
      <a:accent2>
        <a:srgbClr val="212121"/>
      </a:accent2>
      <a:accent3>
        <a:srgbClr val="A9B9D3"/>
      </a:accent3>
      <a:accent4>
        <a:srgbClr val="26529E"/>
      </a:accent4>
      <a:accent5>
        <a:srgbClr val="62779B"/>
      </a:accent5>
      <a:accent6>
        <a:srgbClr val="363F4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376</Words>
  <Application>Microsoft Office PowerPoint</Application>
  <PresentationFormat>On-screen Show (16:9)</PresentationFormat>
  <Paragraphs>64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Livvic</vt:lpstr>
      <vt:lpstr>Fira Sans Extra Condensed Medium</vt:lpstr>
      <vt:lpstr>Arial</vt:lpstr>
      <vt:lpstr>Catamaran Light</vt:lpstr>
      <vt:lpstr>Engineering Project Proposal by Slidesgo</vt:lpstr>
      <vt:lpstr>RT-RK Ljetna škola</vt:lpstr>
      <vt:lpstr>Animacije</vt:lpstr>
      <vt:lpstr>Animacije</vt:lpstr>
      <vt:lpstr>Animation</vt:lpstr>
      <vt:lpstr>Povezivanje Animacija</vt:lpstr>
      <vt:lpstr>Custom funkcija za animacije</vt:lpstr>
      <vt:lpstr>Callback funkcije sa animacijama</vt:lpstr>
      <vt:lpstr>Oblici</vt:lpstr>
      <vt:lpstr>Graphics</vt:lpstr>
      <vt:lpstr>Canvas</vt:lpstr>
      <vt:lpstr>Crtanje primitivnih oblika</vt:lpstr>
      <vt:lpstr>Crtanje slika</vt:lpstr>
      <vt:lpstr>Crtanje proizvoljnih oblika</vt:lpstr>
      <vt:lpstr>Canvas before i after</vt:lpstr>
      <vt:lpstr>THANKS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RT-RK Ljetna škola</dc:title>
  <dc:creator>Zvjezdan Spasić</dc:creator>
  <cp:lastModifiedBy>Sladjan Vukovic</cp:lastModifiedBy>
  <cp:revision>32</cp:revision>
  <dcterms:modified xsi:type="dcterms:W3CDTF">2024-07-24T07:14:50Z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d3aa48-0d0b-4bb7-a5b1-636448221c96_Enabled">
    <vt:lpwstr>true</vt:lpwstr>
  </property>
  <property fmtid="{D5CDD505-2E9C-101B-9397-08002B2CF9AE}" pid="3" name="MSIP_Label_55d3aa48-0d0b-4bb7-a5b1-636448221c96_SetDate">
    <vt:lpwstr>2023-06-16T08:02:49Z</vt:lpwstr>
  </property>
  <property fmtid="{D5CDD505-2E9C-101B-9397-08002B2CF9AE}" pid="4" name="MSIP_Label_55d3aa48-0d0b-4bb7-a5b1-636448221c96_Method">
    <vt:lpwstr>Privileged</vt:lpwstr>
  </property>
  <property fmtid="{D5CDD505-2E9C-101B-9397-08002B2CF9AE}" pid="5" name="MSIP_Label_55d3aa48-0d0b-4bb7-a5b1-636448221c96_Name">
    <vt:lpwstr>TTTech-Auto-Public</vt:lpwstr>
  </property>
  <property fmtid="{D5CDD505-2E9C-101B-9397-08002B2CF9AE}" pid="6" name="MSIP_Label_55d3aa48-0d0b-4bb7-a5b1-636448221c96_SiteId">
    <vt:lpwstr>5638dc0c-ffa2-418f-8078-70f739ff781f</vt:lpwstr>
  </property>
  <property fmtid="{D5CDD505-2E9C-101B-9397-08002B2CF9AE}" pid="7" name="MSIP_Label_55d3aa48-0d0b-4bb7-a5b1-636448221c96_ActionId">
    <vt:lpwstr>f2cb8b6a-02d8-47ea-81e7-502b9a2e343c</vt:lpwstr>
  </property>
  <property fmtid="{D5CDD505-2E9C-101B-9397-08002B2CF9AE}" pid="8" name="MSIP_Label_55d3aa48-0d0b-4bb7-a5b1-636448221c96_ContentBits">
    <vt:lpwstr>0</vt:lpwstr>
  </property>
</Properties>
</file>