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57" r:id="rId4"/>
    <p:sldId id="263" r:id="rId5"/>
    <p:sldId id="260" r:id="rId6"/>
    <p:sldId id="264" r:id="rId7"/>
    <p:sldId id="265" r:id="rId8"/>
    <p:sldId id="258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9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5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51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9T16:20:19.516"/>
    </inkml:context>
    <inkml:brush xml:id="br0">
      <inkml:brushProperty name="width" value="0.4" units="cm"/>
      <inkml:brushProperty name="height" value="0.8" units="cm"/>
      <inkml:brushProperty name="color" value="#1F92E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1,'33'2,"1"1,54 13,-54-9,-1-1,55 2,-65-7,0 2,25 5,4 0,35 3,94-1,1305-11,-1474 0,0 0,0-1,14-4,17-2,-27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9T16:20:25.933"/>
    </inkml:context>
    <inkml:brush xml:id="br0">
      <inkml:brushProperty name="width" value="0.4" units="cm"/>
      <inkml:brushProperty name="height" value="0.8" units="cm"/>
      <inkml:brushProperty name="color" value="#1F92E1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44,'1963'0,"-1947"0,-1 2,27 5,-25-3,0-1,21 1,77 6,19 1,-133-11,40 0,1 1,58 9,-48-3,0-3,99-5,-58-1,-27 1,79 3,-71 8,30 1,467-10,-276-3,2250 2,-2510 2,44 7,-44-4,47 1,557-6,-618 1,0 1,22 5,-20-3,35 2,5-7,-37 0,0 1,0 2,40 6,-18-1,1-1,0-3,81-5,-35 0,607 3,-685-3,-1 0,1 0,-1-2,25-7,-23 5,0 2,0 0,27-3,-8 5,50-9,-35 1,60-10,-92 17,0-2,28-9,11-3,-44 14,9-3,0 1,0 2,32-1,-35 2,0 0,23-5,-21 3,34-2,-33 4,34-7,-35 5,37-2,63 6,-105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9T16:20:41.546"/>
    </inkml:context>
    <inkml:brush xml:id="br0">
      <inkml:brushProperty name="width" value="0.4" units="cm"/>
      <inkml:brushProperty name="height" value="0.8" units="cm"/>
      <inkml:brushProperty name="color" value="#1F92E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0 187,'2113'0,"-2098"-1,-1-1,29-6,-28 5,1 0,19-1,444 3,-233 3,3181-2,-3407-1,0-1,25-6,-23 4,36-3,404 6,-221 3,501-2,-729-1,0 0,-1-1,17-5,29-3,7 0,-46 6,0 1,22-1,78 6,71-4,-180 0,-1 0,0 0,0-1,0-1,0 1,0-2,-1 1,0-1,11-8,-8 5,0 1,1 1,23-10,-16 10,0 1,1 1,0 0,0 2,0 0,26 2,572 1,-604-1,0 2,26 5,20 3,-3-9,-32-1,0 1,0 1,34 7,-27-3,0-2,0-2,1-1,39-3,0 0,6 2,96 12,-80-3,155-7,-120-4,9 12,-3 0,-21-10,236 12,-241-3,132-8,-114-2,-50 1,80 12,-62-4,146-7,-114-2,30-1,174 4,-223 8,35 1,-94-11,-22-1,1 1,-1 2,1 0,27 7,-23-3,0-2,1-2,0-1,42-3,1 0,1576 2,-1615 3,-24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9T16:20:49.415"/>
    </inkml:context>
    <inkml:brush xml:id="br0">
      <inkml:brushProperty name="width" value="0.4" units="cm"/>
      <inkml:brushProperty name="height" value="0.8" units="cm"/>
      <inkml:brushProperty name="color" value="#1F92E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0,'25'0,"0"1,0 1,32 7,88 13,-103-13,0-1,1-2,71 0,1602-8,-896 3,-716-2,108 3,-144 7,-43-4,45 1,658-7,-602 12,-8 0,401-10,-248-3,-219 5,0 2,59 15,-51-10,227 59,-195-44,11-4,-64-14,67 19,40 23,-122-41,0-1,0-1,1-1,0-1,-1-2,34 1,252-4,-289-1,-1 0,0-1,0-1,29-10,9-2,4 0,-39 9,0 1,1 1,-1 1,26 0,-26 2,35-6,18-2,383 8,-236 3,-193 1,46 7,-47-4,50 1,211-6,-275-1,0-1,29-6,-28 4,1 1,20-1,18 5,-37 0,-1-1,1 0,-1-1,0-1,19-5,-3-1,-18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9T16:20:50.948"/>
    </inkml:context>
    <inkml:brush xml:id="br0">
      <inkml:brushProperty name="width" value="0.4" units="cm"/>
      <inkml:brushProperty name="height" value="0.8" units="cm"/>
      <inkml:brushProperty name="color" value="#1F92E1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22,'0'-1,"1"0,-1 0,0 0,1 0,-1 1,1-1,0 0,-1 0,1 0,0 1,-1-1,1 0,0 1,0-1,-1 1,1-1,0 1,0-1,0 1,0 0,0-1,0 1,0 0,0 0,0-1,0 1,1 0,32-3,-30 2,304-1,-158 4,3671-2,-3694 10,-3 1,1412-11,-702-1,-816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9T16:20:57.476"/>
    </inkml:context>
    <inkml:brush xml:id="br0">
      <inkml:brushProperty name="width" value="0.4" units="cm"/>
      <inkml:brushProperty name="height" value="0.8" units="cm"/>
      <inkml:brushProperty name="color" value="#1F92E1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87,'2417'0,"-2397"-1,0-1,26-6,-25 4,37-2,-41 5,21 0,68-10,-57 5,0 2,97 4,-54 2,1118-2,-1081 11,-2 0,13-1,12 1,-103-11,88 11,-100-7,49-1,-53-2,67 8,-62-4,50 1,-36-3,32 6,-45-4,39 1,538-7,-581 3,36 6,11 0,390-4,-260-6,490 2,-683-1,0-1,-1-1,1-1,-1 0,1-1,20-10,-28 10,1 0,0 1,0 0,0 1,1 0,-1 1,20-1,-20 2,0-1,0 0,0-1,-1 0,1-1,-1 0,0 0,21-13,-18 10,-2 2,1 1,1 0,-1 1,0 0,18 0,2-2,21-3,26-4,-49 7,1 1,0 2,64 3,-28 1,-50-2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B25EA-70F6-4660-8683-7BDB1BA0870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9A974-8C9C-42E8-8F44-0EFC9F6AD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272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9A974-8C9C-42E8-8F44-0EFC9F6AD9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60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2257E-56FE-3894-2FC5-DAE46836A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68F21E-6122-955E-D531-BCCDD11A1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5232B-DDD2-E514-F270-D89FEA69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DFC5-7143-40BF-B306-AF31954524A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58310-1D5E-34CB-A8FE-600D72E1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74C53-A7AF-CFE8-786D-BFA15566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E67-0C0A-4417-850A-189654DF0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4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7F1FE-B9B8-2449-A873-F46B5364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70CB4-8E05-18D0-16E5-7803CA3B8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F2195-FF2F-32D4-DBCE-F8F82D85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DFC5-7143-40BF-B306-AF31954524A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4B2F6-66FC-71DC-D2D1-6EF1929A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79BFD-DA54-D6EF-82E9-BE8D7F74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E67-0C0A-4417-850A-189654DF0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EA14E1-C666-5990-6BA2-DB3434146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B6F9D7-B889-B37D-0249-37D681C90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7FCC5-2A7C-AB42-B35A-903D9651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DFC5-7143-40BF-B306-AF31954524A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6BB76-231D-D26D-41F9-D1D7C6C6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56D37-54FD-89C4-19F1-773C4D95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E67-0C0A-4417-850A-189654DF0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4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0F1CE-7E9D-2DA1-5128-9DFFAD4A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5061D-5EE3-BAF8-3D85-ADBE55998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E69C2-D48B-3629-BC60-C39B352E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DFC5-7143-40BF-B306-AF31954524A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28181-63F2-4D32-58B3-439B308E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AD0E4-B346-259D-8F35-46D5FA54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E67-0C0A-4417-850A-189654DF0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8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178B-05EB-2E04-E1D3-A89224CB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AF9738-688F-6548-1BC6-E46398CD2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3BBA5-8559-463E-5A1A-48F7AFA8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DFC5-7143-40BF-B306-AF31954524A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881A0-AE08-409D-DD24-B744604C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EC890-8370-12FE-1903-1485616E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E67-0C0A-4417-850A-189654DF0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50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8900B-0C00-29F9-CAEB-97D75588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FEDE8-5EB4-F92D-4601-C8C01CC51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37EF34-8654-2905-C995-6EC447A0F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04626E-70DA-2378-DA50-F85C77CA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DFC5-7143-40BF-B306-AF31954524A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F2D460-5407-0C09-0CF7-B90CA588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55019-C063-52C3-CE3A-7AFF70D3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E67-0C0A-4417-850A-189654DF0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4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5F702-7A98-7365-E88F-BB4550BB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34E8A1-7C00-100B-D59B-1BE5701DE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D768CD-B358-7FA0-A4BC-517EDCAC6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1E9DB0-4885-64D6-8C61-D01844051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030F84-0CE9-DBFC-B18C-F3474FCEA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4B03D6-093E-D19B-E076-9C8C12E7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DFC5-7143-40BF-B306-AF31954524A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3A2935-924B-D75C-E684-B0F3F22A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DF06FB-3CD7-188E-7986-648B212B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E67-0C0A-4417-850A-189654DF0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74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D19AB-EC3B-DCE1-95E1-FFA0A354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6C2682-2B06-982E-7ACE-F6E7E166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DFC5-7143-40BF-B306-AF31954524A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D46C19-A8CF-67FB-989D-A8ACCC6F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F926BF-F25F-5083-5C7B-ED9B09B2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E67-0C0A-4417-850A-189654DF0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1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3B10FF-07DB-878D-AF09-C054BEFD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DFC5-7143-40BF-B306-AF31954524A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F34BA5-A978-5988-978B-0D7560DC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D9EC6-CC04-A0AD-857A-9244350E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E67-0C0A-4417-850A-189654DF0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7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2D12C-9937-8986-5893-1C3C9325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02FFD-C5A6-9B55-15D0-BEC0A51D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888B80-EAFD-DEB8-ABFE-4FEE5B419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4A6C13-B2D0-0F93-92CF-2F81AE83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DFC5-7143-40BF-B306-AF31954524A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35B55-B07E-2B61-6C6C-240263A6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96FF6-0578-99B9-1C54-E88F41C7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E67-0C0A-4417-850A-189654DF0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95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45343-07F7-3C1C-4CA2-C33AD187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476F39-C83A-D6FC-ED48-30791A8D7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F93D13-196E-A972-09D6-C2C322B3A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751100-283C-D292-6452-D5AC1EF9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DFC5-7143-40BF-B306-AF31954524A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11B2C7-C3C7-AFB3-741C-18AED6A4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ED318D-876D-ACFC-C423-2133BF18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3E67-0C0A-4417-850A-189654DF0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7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0F77FC-5A7C-8B0B-2553-05CBBBE6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2459C-76DB-980A-8014-5451C0391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035C8-9ED1-415B-2984-D92BC51C3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4DFC5-7143-40BF-B306-AF31954524A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7F2FC-7F3A-D020-E4C9-90B5B1471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4C259-472F-8962-A398-E900E802F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53E67-0C0A-4417-850A-189654DF0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4.xml"/><Relationship Id="rId1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D44302A-BF57-B4B9-A305-6A81DA768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425"/>
            <a:ext cx="12192000" cy="25664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D821F08-F1C4-1B15-C346-8B64CD9D6BDD}"/>
              </a:ext>
            </a:extLst>
          </p:cNvPr>
          <p:cNvSpPr txBox="1"/>
          <p:nvPr/>
        </p:nvSpPr>
        <p:spPr>
          <a:xfrm>
            <a:off x="10964633" y="627860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林洁芳</a:t>
            </a:r>
          </a:p>
        </p:txBody>
      </p:sp>
    </p:spTree>
    <p:extLst>
      <p:ext uri="{BB962C8B-B14F-4D97-AF65-F5344CB8AC3E}">
        <p14:creationId xmlns:p14="http://schemas.microsoft.com/office/powerpoint/2010/main" val="264859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0E344AC-AF8B-012A-0F5B-95555841F5AE}"/>
              </a:ext>
            </a:extLst>
          </p:cNvPr>
          <p:cNvSpPr txBox="1"/>
          <p:nvPr/>
        </p:nvSpPr>
        <p:spPr>
          <a:xfrm>
            <a:off x="66907" y="584775"/>
            <a:ext cx="11582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site distance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distance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condition distance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of an individual data condition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55F1ED-53A4-C606-BBDF-330CF579939F}"/>
              </a:ext>
            </a:extLst>
          </p:cNvPr>
          <p:cNvSpPr txBox="1"/>
          <p:nvPr/>
        </p:nvSpPr>
        <p:spPr>
          <a:xfrm>
            <a:off x="0" y="0"/>
            <a:ext cx="6144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definition of distance?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0EEC5D-2A18-91F4-AEC7-8F1CC732C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2" t="7034" r="3620" b="6287"/>
          <a:stretch/>
        </p:blipFill>
        <p:spPr>
          <a:xfrm>
            <a:off x="66907" y="1379578"/>
            <a:ext cx="6772507" cy="12935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F9DFB4-EE12-DE30-5893-1543455D97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0" b="-3797"/>
          <a:stretch/>
        </p:blipFill>
        <p:spPr>
          <a:xfrm>
            <a:off x="66907" y="2669945"/>
            <a:ext cx="2584443" cy="4218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694B944-1179-F81C-E0D1-B2107C815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7" y="3963486"/>
            <a:ext cx="7252073" cy="26798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DBF1613-154B-65F1-3890-3000450D2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443" y="3963486"/>
            <a:ext cx="4242018" cy="42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7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D3C8D56-B3E6-0CA7-90C5-CC2A3A6C185C}"/>
              </a:ext>
            </a:extLst>
          </p:cNvPr>
          <p:cNvSpPr txBox="1"/>
          <p:nvPr/>
        </p:nvSpPr>
        <p:spPr>
          <a:xfrm>
            <a:off x="-1" y="12680"/>
            <a:ext cx="1234811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of multiple data conditions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Distance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distance = target site distance + data condition distance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Distance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of a constraint sequence, or the total distance, is the serial combination of the distance of each individual constraint.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 Distance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862042E-5020-CC4B-D407-E9722B724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00709"/>
            <a:ext cx="4972306" cy="4445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F09CB9E-2367-4944-1166-22DB54C52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4" y="3410962"/>
            <a:ext cx="2260716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7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C01E133-2473-2735-066C-32925DEDFBE1}"/>
              </a:ext>
            </a:extLst>
          </p:cNvPr>
          <p:cNvSpPr txBox="1"/>
          <p:nvPr/>
        </p:nvSpPr>
        <p:spPr>
          <a:xfrm>
            <a:off x="0" y="584775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constraint generation for two such sources: crash dumps from memory error detectors and patch changelogs. 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Crash Dump: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Target Sites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with multiple target sites handles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use-after-free, double-free, and use-of-uninitialized-value.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Target Sites with Data Conditions (2T+D)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2T+D template with two target sites and data conditions handles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stack-buffer overflow and heap-buffer-overflow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Target Site with Data Conditions (1T+D)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1T+D template with one target site and data conditions handles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assertion-failure and divide-by-zero.</a:t>
            </a:r>
          </a:p>
          <a:p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 Changelog: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generation for patch changelogs uses the 1T+D constraint template.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656E89-CEF2-FC7F-A81F-EA9D830C6ECC}"/>
              </a:ext>
            </a:extLst>
          </p:cNvPr>
          <p:cNvSpPr txBox="1"/>
          <p:nvPr/>
        </p:nvSpPr>
        <p:spPr>
          <a:xfrm>
            <a:off x="0" y="0"/>
            <a:ext cx="6144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</a:p>
        </p:txBody>
      </p:sp>
    </p:spTree>
    <p:extLst>
      <p:ext uri="{BB962C8B-B14F-4D97-AF65-F5344CB8AC3E}">
        <p14:creationId xmlns:p14="http://schemas.microsoft.com/office/powerpoint/2010/main" val="3799579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6E8C4E-0C06-C188-062A-8EA81DF8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68" y="0"/>
            <a:ext cx="6064562" cy="65598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BE1F2B3B-B528-104C-69C3-C195B40ED37A}"/>
                  </a:ext>
                </a:extLst>
              </p14:cNvPr>
              <p14:cNvContentPartPr/>
              <p14:nvPr/>
            </p14:nvContentPartPr>
            <p14:xfrm>
              <a:off x="5292954" y="1397374"/>
              <a:ext cx="839520" cy="302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BE1F2B3B-B528-104C-69C3-C195B40ED3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1314" y="1253734"/>
                <a:ext cx="9831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8ABCE821-416E-5842-C386-A8F77492988A}"/>
                  </a:ext>
                </a:extLst>
              </p14:cNvPr>
              <p14:cNvContentPartPr/>
              <p14:nvPr/>
            </p14:nvContentPartPr>
            <p14:xfrm>
              <a:off x="430794" y="1716694"/>
              <a:ext cx="3694320" cy="687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8ABCE821-416E-5842-C386-A8F7749298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9154" y="1573054"/>
                <a:ext cx="38379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D394A8AE-CD73-6B82-EC34-20903BCC305B}"/>
                  </a:ext>
                </a:extLst>
              </p14:cNvPr>
              <p14:cNvContentPartPr/>
              <p14:nvPr/>
            </p14:nvContentPartPr>
            <p14:xfrm>
              <a:off x="483354" y="3768694"/>
              <a:ext cx="5653800" cy="6732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D394A8AE-CD73-6B82-EC34-20903BCC30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1354" y="3625054"/>
                <a:ext cx="579744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2A811F7F-8912-58FF-FE27-88C8202089E1}"/>
                  </a:ext>
                </a:extLst>
              </p14:cNvPr>
              <p14:cNvContentPartPr/>
              <p14:nvPr/>
            </p14:nvContentPartPr>
            <p14:xfrm>
              <a:off x="2831994" y="4899094"/>
              <a:ext cx="3226680" cy="13428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2A811F7F-8912-58FF-FE27-88C8202089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60354" y="4755094"/>
                <a:ext cx="337032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13D57850-2B0C-337B-D0D1-83C158AA71FB}"/>
                  </a:ext>
                </a:extLst>
              </p14:cNvPr>
              <p14:cNvContentPartPr/>
              <p14:nvPr/>
            </p14:nvContentPartPr>
            <p14:xfrm>
              <a:off x="445554" y="5270254"/>
              <a:ext cx="2512440" cy="86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13D57850-2B0C-337B-D0D1-83C158AA71F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3914" y="5126254"/>
                <a:ext cx="26560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6649BBBA-579F-65D8-FB61-79AFE4797C62}"/>
                  </a:ext>
                </a:extLst>
              </p14:cNvPr>
              <p14:cNvContentPartPr/>
              <p14:nvPr/>
            </p14:nvContentPartPr>
            <p14:xfrm>
              <a:off x="2192994" y="6042454"/>
              <a:ext cx="3166200" cy="6156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6649BBBA-579F-65D8-FB61-79AFE4797C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21354" y="5898814"/>
                <a:ext cx="3309840" cy="3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959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5562B6-C1A3-5A74-B4C5-8CFDEFBBA64B}"/>
              </a:ext>
            </a:extLst>
          </p:cNvPr>
          <p:cNvSpPr txBox="1"/>
          <p:nvPr/>
        </p:nvSpPr>
        <p:spPr>
          <a:xfrm>
            <a:off x="0" y="0"/>
            <a:ext cx="3070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CAFL Compiler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1038EC-9BF4-23A6-A45C-E6747A194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" b="71329"/>
          <a:stretch/>
        </p:blipFill>
        <p:spPr>
          <a:xfrm>
            <a:off x="0" y="584775"/>
            <a:ext cx="9536954" cy="16859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BBD3D8-B51A-C26C-4BB8-7CEC34F5B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" t="84310"/>
          <a:stretch/>
        </p:blipFill>
        <p:spPr>
          <a:xfrm>
            <a:off x="0" y="2394230"/>
            <a:ext cx="9536954" cy="9226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0B25B8-4CCF-1704-AEB5-5B6BDBB86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706" y="1962562"/>
            <a:ext cx="415256" cy="3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B35EF8-EDE3-BC1A-60D0-419A555DEFE3}"/>
              </a:ext>
            </a:extLst>
          </p:cNvPr>
          <p:cNvSpPr txBox="1"/>
          <p:nvPr/>
        </p:nvSpPr>
        <p:spPr>
          <a:xfrm>
            <a:off x="0" y="0"/>
            <a:ext cx="3070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CAFL Runtime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CC67A2-4699-0681-93FE-870CFE568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775"/>
            <a:ext cx="9436585" cy="33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6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0987CE8-4777-9D35-849F-77825DF97F62}"/>
              </a:ext>
            </a:extLst>
          </p:cNvPr>
          <p:cNvSpPr txBox="1"/>
          <p:nvPr/>
        </p:nvSpPr>
        <p:spPr>
          <a:xfrm>
            <a:off x="0" y="0"/>
            <a:ext cx="3070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CAFL </a:t>
            </a:r>
            <a:r>
              <a:rPr lang="en-US" altLang="zh-CN" sz="3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endParaRPr lang="en-US" altLang="zh-CN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4B5F12-C490-F82D-81F4-A46FDB4F9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775"/>
            <a:ext cx="9328629" cy="41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6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FF9DD76-8018-EA76-A447-AD0D59FD8693}"/>
              </a:ext>
            </a:extLst>
          </p:cNvPr>
          <p:cNvSpPr txBox="1"/>
          <p:nvPr/>
        </p:nvSpPr>
        <p:spPr>
          <a:xfrm>
            <a:off x="137531" y="707886"/>
            <a:ext cx="119949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evaluate the prototype system CAFL against the representative directed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greybox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fuzzing system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AFLGo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47 real-world crashes and 12 patch changelogs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shows CAFL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outperforms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AFLGo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2.88x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crash reproduction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performs in </a:t>
            </a:r>
            <a:r>
              <a:rPr lang="en-US" altLang="zh-CN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PoC (Proof of Concept)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 as the constraints get explicit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C75EC5-B09C-E400-75DF-983685F4A944}"/>
              </a:ext>
            </a:extLst>
          </p:cNvPr>
          <p:cNvSpPr txBox="1"/>
          <p:nvPr/>
        </p:nvSpPr>
        <p:spPr>
          <a:xfrm>
            <a:off x="137531" y="0"/>
            <a:ext cx="2579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5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700C36B-3C9C-185F-B325-9744B7CE5E57}"/>
              </a:ext>
            </a:extLst>
          </p:cNvPr>
          <p:cNvSpPr txBox="1"/>
          <p:nvPr/>
        </p:nvSpPr>
        <p:spPr>
          <a:xfrm>
            <a:off x="0" y="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Microbenchmark: LAVA-1</a:t>
            </a:r>
            <a:endParaRPr lang="zh-CN" altLang="en-US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C0576A-32D1-1F13-6DC2-E854E624B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775"/>
            <a:ext cx="5772447" cy="52644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6512AE7-0969-CB2C-03DE-05B8AD9249F5}"/>
              </a:ext>
            </a:extLst>
          </p:cNvPr>
          <p:cNvSpPr/>
          <p:nvPr/>
        </p:nvSpPr>
        <p:spPr>
          <a:xfrm>
            <a:off x="3501483" y="743415"/>
            <a:ext cx="2118732" cy="496600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14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91DBFC0-DCE5-878E-0D5A-3E109C77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166"/>
            <a:ext cx="12192000" cy="59035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933781-39A3-E8F8-BE8B-432F4DD84AED}"/>
              </a:ext>
            </a:extLst>
          </p:cNvPr>
          <p:cNvSpPr/>
          <p:nvPr/>
        </p:nvSpPr>
        <p:spPr>
          <a:xfrm>
            <a:off x="4928839" y="602166"/>
            <a:ext cx="788020" cy="546409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C31054-B436-5B50-4279-5F7929775BAE}"/>
              </a:ext>
            </a:extLst>
          </p:cNvPr>
          <p:cNvSpPr/>
          <p:nvPr/>
        </p:nvSpPr>
        <p:spPr>
          <a:xfrm>
            <a:off x="8906107" y="536652"/>
            <a:ext cx="2118732" cy="559512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C1FA60-0028-EDBC-5F04-B809021FF71F}"/>
              </a:ext>
            </a:extLst>
          </p:cNvPr>
          <p:cNvSpPr txBox="1"/>
          <p:nvPr/>
        </p:nvSpPr>
        <p:spPr>
          <a:xfrm>
            <a:off x="0" y="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Crash Reproduction</a:t>
            </a:r>
            <a:endParaRPr lang="zh-CN" altLang="en-US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F2D6C6-4995-E33C-E0B7-FBECAD414B73}"/>
              </a:ext>
            </a:extLst>
          </p:cNvPr>
          <p:cNvSpPr/>
          <p:nvPr/>
        </p:nvSpPr>
        <p:spPr>
          <a:xfrm>
            <a:off x="6096000" y="5464098"/>
            <a:ext cx="5241073" cy="200722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6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83B0209-AE5B-1209-134F-C100997E19B3}"/>
              </a:ext>
            </a:extLst>
          </p:cNvPr>
          <p:cNvSpPr txBox="1"/>
          <p:nvPr/>
        </p:nvSpPr>
        <p:spPr>
          <a:xfrm>
            <a:off x="81775" y="774794"/>
            <a:ext cx="121102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present the constraint-guided directed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greybox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fuzzing (CDGF), which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augments the conventional DGF with the ordered target sites and the data conditions.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automatically generate the constraints with the given additional information sources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namely crash dumps and patch changelogs, that support seven crash types and four changelog types in total.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CAFL, the prototype fuzzing system with CDGF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demonstrate the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superior performance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exposing the targeted crash compared to the representative DGF system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AFLGo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various real-world crashes.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5AD70C-D96A-2E15-3A00-9676F44C9FFC}"/>
              </a:ext>
            </a:extLst>
          </p:cNvPr>
          <p:cNvSpPr txBox="1"/>
          <p:nvPr/>
        </p:nvSpPr>
        <p:spPr>
          <a:xfrm>
            <a:off x="81775" y="66908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29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D48AA7B-5D41-5BF1-201B-B7827281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703"/>
            <a:ext cx="12192000" cy="334027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430D72F-BE4D-D7D8-C581-90A30E4455D1}"/>
              </a:ext>
            </a:extLst>
          </p:cNvPr>
          <p:cNvSpPr txBox="1"/>
          <p:nvPr/>
        </p:nvSpPr>
        <p:spPr>
          <a:xfrm>
            <a:off x="0" y="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PoC Generation</a:t>
            </a:r>
          </a:p>
        </p:txBody>
      </p:sp>
    </p:spTree>
    <p:extLst>
      <p:ext uri="{BB962C8B-B14F-4D97-AF65-F5344CB8AC3E}">
        <p14:creationId xmlns:p14="http://schemas.microsoft.com/office/powerpoint/2010/main" val="3892276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83B0209-AE5B-1209-134F-C100997E19B3}"/>
              </a:ext>
            </a:extLst>
          </p:cNvPr>
          <p:cNvSpPr txBox="1"/>
          <p:nvPr/>
        </p:nvSpPr>
        <p:spPr>
          <a:xfrm>
            <a:off x="81775" y="774794"/>
            <a:ext cx="121102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present the constraint-guided directed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greybox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fuzzing (CDGF), which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augments the conventional DGF with the ordered target sites and the data conditions.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automatically generate the constraints with the given additional information sources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namely crash dumps and patch changelogs, that support seven crash types and four changelog types in total.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CAFL, the prototype fuzzing system with CDGF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demonstrate the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superior performance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exposing the targeted crash compared to the representative DGF system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AFLGo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various real-world crashes.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5AD70C-D96A-2E15-3A00-9676F44C9FFC}"/>
              </a:ext>
            </a:extLst>
          </p:cNvPr>
          <p:cNvSpPr txBox="1"/>
          <p:nvPr/>
        </p:nvSpPr>
        <p:spPr>
          <a:xfrm>
            <a:off x="81775" y="66908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4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92F8168-BFB7-064F-14A9-D57CF8BD333B}"/>
              </a:ext>
            </a:extLst>
          </p:cNvPr>
          <p:cNvSpPr txBox="1"/>
          <p:nvPr/>
        </p:nvSpPr>
        <p:spPr>
          <a:xfrm>
            <a:off x="137531" y="0"/>
            <a:ext cx="2882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B5FCD5-2B80-0D0C-E7B4-7F4DF6C92AB3}"/>
              </a:ext>
            </a:extLst>
          </p:cNvPr>
          <p:cNvSpPr txBox="1"/>
          <p:nvPr/>
        </p:nvSpPr>
        <p:spPr>
          <a:xfrm>
            <a:off x="137531" y="1074740"/>
            <a:ext cx="120544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augmented fuzzing technique intended for the targeted usages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crash reproduction and proof-of-concept generation, which gives directedness to fuzzing by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driving the seeds toward the designated program locations called target sites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target sites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preferred program locations where the seeds are driven to reach, usually set to the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crash and its relevant locations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defines the distance of each basic block as the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harmonic mean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shortest path length to each target.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11A357-46ED-71B9-5533-DC2DA40863B3}"/>
              </a:ext>
            </a:extLst>
          </p:cNvPr>
          <p:cNvSpPr txBox="1"/>
          <p:nvPr/>
        </p:nvSpPr>
        <p:spPr>
          <a:xfrm>
            <a:off x="137531" y="619792"/>
            <a:ext cx="29996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DGF: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E1A18BF-B44D-E563-294B-B81FB6F79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579" y="3583964"/>
            <a:ext cx="3835109" cy="304698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98D20D8-590C-360D-CD36-22A72AFF8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333" y="3429000"/>
            <a:ext cx="1670136" cy="469924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3795067-D42F-D7C1-F9AF-6544EF03AA90}"/>
              </a:ext>
            </a:extLst>
          </p:cNvPr>
          <p:cNvSpPr txBox="1"/>
          <p:nvPr/>
        </p:nvSpPr>
        <p:spPr>
          <a:xfrm>
            <a:off x="10669274" y="4276692"/>
            <a:ext cx="550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A552507-6274-F8DC-5CF1-C71208208A93}"/>
              </a:ext>
            </a:extLst>
          </p:cNvPr>
          <p:cNvSpPr txBox="1"/>
          <p:nvPr/>
        </p:nvSpPr>
        <p:spPr>
          <a:xfrm>
            <a:off x="11364951" y="4976230"/>
            <a:ext cx="550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3">
            <a:extLst>
              <a:ext uri="{FF2B5EF4-FFF2-40B4-BE49-F238E27FC236}">
                <a16:creationId xmlns:a16="http://schemas.microsoft.com/office/drawing/2014/main" id="{F3795067-D42F-D7C1-F9AF-6544EF03AA90}"/>
              </a:ext>
            </a:extLst>
          </p:cNvPr>
          <p:cNvSpPr txBox="1"/>
          <p:nvPr/>
        </p:nvSpPr>
        <p:spPr>
          <a:xfrm>
            <a:off x="8592108" y="4776175"/>
            <a:ext cx="550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4/5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E736147-C155-0361-8104-29B30D370482}"/>
              </a:ext>
            </a:extLst>
          </p:cNvPr>
          <p:cNvSpPr txBox="1"/>
          <p:nvPr/>
        </p:nvSpPr>
        <p:spPr>
          <a:xfrm>
            <a:off x="143602" y="4176011"/>
            <a:ext cx="79405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the seed distance gets shorter when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seed covers more target sites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it adversely increases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takes a longer execution path without reaching additional target sites.</a:t>
            </a:r>
          </a:p>
        </p:txBody>
      </p:sp>
      <p:sp>
        <p:nvSpPr>
          <p:cNvPr id="31" name="文本框 23">
            <a:extLst>
              <a:ext uri="{FF2B5EF4-FFF2-40B4-BE49-F238E27FC236}">
                <a16:creationId xmlns:a16="http://schemas.microsoft.com/office/drawing/2014/main" id="{31B52914-6C8C-2A0C-F755-941C6670B2F7}"/>
              </a:ext>
            </a:extLst>
          </p:cNvPr>
          <p:cNvSpPr txBox="1"/>
          <p:nvPr/>
        </p:nvSpPr>
        <p:spPr>
          <a:xfrm>
            <a:off x="7809116" y="5933158"/>
            <a:ext cx="550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d:0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23">
            <a:extLst>
              <a:ext uri="{FF2B5EF4-FFF2-40B4-BE49-F238E27FC236}">
                <a16:creationId xmlns:a16="http://schemas.microsoft.com/office/drawing/2014/main" id="{C9381008-3DDB-7E4E-AFF9-BB5249E828D5}"/>
              </a:ext>
            </a:extLst>
          </p:cNvPr>
          <p:cNvSpPr txBox="1"/>
          <p:nvPr/>
        </p:nvSpPr>
        <p:spPr>
          <a:xfrm>
            <a:off x="11433717" y="6030787"/>
            <a:ext cx="550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f:0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8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0B35D1-4916-2CCF-EF9D-288386B702AD}"/>
              </a:ext>
            </a:extLst>
          </p:cNvPr>
          <p:cNvSpPr txBox="1"/>
          <p:nvPr/>
        </p:nvSpPr>
        <p:spPr>
          <a:xfrm>
            <a:off x="78058" y="0"/>
            <a:ext cx="36613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DGF: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2C606C-BD0B-3F5D-5453-931D2A4A1043}"/>
              </a:ext>
            </a:extLst>
          </p:cNvPr>
          <p:cNvSpPr txBox="1"/>
          <p:nvPr/>
        </p:nvSpPr>
        <p:spPr>
          <a:xfrm>
            <a:off x="78058" y="523220"/>
            <a:ext cx="120210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Analyzer Verification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false alarm rate.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 Reproduction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not certain that the root cause has been fixed.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PoC Generation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Utilize DGF to generate PoC inputs for the unpatched system.</a:t>
            </a:r>
          </a:p>
        </p:txBody>
      </p:sp>
    </p:spTree>
    <p:extLst>
      <p:ext uri="{BB962C8B-B14F-4D97-AF65-F5344CB8AC3E}">
        <p14:creationId xmlns:p14="http://schemas.microsoft.com/office/powerpoint/2010/main" val="349314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94CD75-64ED-6C1C-E48C-5EFD64AA5903}"/>
              </a:ext>
            </a:extLst>
          </p:cNvPr>
          <p:cNvSpPr txBox="1"/>
          <p:nvPr/>
        </p:nvSpPr>
        <p:spPr>
          <a:xfrm>
            <a:off x="0" y="571712"/>
            <a:ext cx="120544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we find that directed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greybox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fuzzing can still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suffer from the long fuzzing time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exposing the targeted crash, because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does not consider the ordered target sites and the data conditions.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CCC810-D040-0C8A-3306-505FDE1BBAD7}"/>
              </a:ext>
            </a:extLst>
          </p:cNvPr>
          <p:cNvSpPr txBox="1"/>
          <p:nvPr/>
        </p:nvSpPr>
        <p:spPr>
          <a:xfrm>
            <a:off x="0" y="-67780"/>
            <a:ext cx="2055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C03556-F793-998E-4D9C-78D4D5283150}"/>
              </a:ext>
            </a:extLst>
          </p:cNvPr>
          <p:cNvSpPr txBox="1"/>
          <p:nvPr/>
        </p:nvSpPr>
        <p:spPr>
          <a:xfrm>
            <a:off x="0" y="2471568"/>
            <a:ext cx="68626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DGF 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consider the data conditions required for the targeted crash and overlook the seeds that satisfy such data conditions.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DGF is not aware of the data conditions, it is likely to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falsely prioritize the seeds with the control-flow based distance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may adversely affect seed scheduling.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36BFBF9-2815-3D05-271B-A36D65941EC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883806" y="1271239"/>
            <a:ext cx="1258229" cy="1200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BFA4A90-4DC6-EEFA-50F4-0C48342294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75806" y="1725231"/>
            <a:ext cx="2455518" cy="746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6922FDA-9EA3-54A0-9097-1259D4014D51}"/>
              </a:ext>
            </a:extLst>
          </p:cNvPr>
          <p:cNvSpPr txBox="1"/>
          <p:nvPr/>
        </p:nvSpPr>
        <p:spPr>
          <a:xfrm>
            <a:off x="8363415" y="2471568"/>
            <a:ext cx="35572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DGF assumes that the target sites are independent to each other, implying that it 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consider order dependency between multiple target sites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528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63306B-7AF3-269F-D2E2-0A4CCD7D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7422"/>
            <a:ext cx="12192000" cy="2449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A8BC2D-9746-AFA1-0433-387E4D7C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530"/>
            <a:ext cx="12192000" cy="25514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198D2E6-C99F-88F0-0337-A356FC3FB720}"/>
              </a:ext>
            </a:extLst>
          </p:cNvPr>
          <p:cNvSpPr txBox="1"/>
          <p:nvPr/>
        </p:nvSpPr>
        <p:spPr>
          <a:xfrm>
            <a:off x="78057" y="0"/>
            <a:ext cx="4932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Use-after-free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6C080B-6129-559F-2809-1DF3E1D5D0A6}"/>
              </a:ext>
            </a:extLst>
          </p:cNvPr>
          <p:cNvSpPr txBox="1"/>
          <p:nvPr/>
        </p:nvSpPr>
        <p:spPr>
          <a:xfrm>
            <a:off x="78057" y="3221774"/>
            <a:ext cx="4932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 Overflow Vulnerability: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712862-1E21-B793-A375-3DA50F89F3C4}"/>
              </a:ext>
            </a:extLst>
          </p:cNvPr>
          <p:cNvSpPr txBox="1"/>
          <p:nvPr/>
        </p:nvSpPr>
        <p:spPr>
          <a:xfrm>
            <a:off x="4876800" y="276314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[</a:t>
            </a:r>
            <a:r>
              <a:rPr lang="en-US" altLang="zh-CN" sz="2400" b="1" dirty="0" err="1">
                <a:solidFill>
                  <a:srgbClr val="FF0000"/>
                </a:solidFill>
              </a:rPr>
              <a:t>a,b,c,d</a:t>
            </a:r>
            <a:r>
              <a:rPr lang="en-US" altLang="zh-CN" sz="2400" b="1" dirty="0">
                <a:solidFill>
                  <a:srgbClr val="FF0000"/>
                </a:solidFill>
              </a:rPr>
              <a:t>]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9D66A3-506F-6FC9-747B-6C8764F14CE0}"/>
              </a:ext>
            </a:extLst>
          </p:cNvPr>
          <p:cNvSpPr txBox="1"/>
          <p:nvPr/>
        </p:nvSpPr>
        <p:spPr>
          <a:xfrm>
            <a:off x="6096000" y="276314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[</a:t>
            </a:r>
            <a:r>
              <a:rPr lang="en-US" altLang="zh-CN" sz="2400" b="1" dirty="0" err="1">
                <a:solidFill>
                  <a:srgbClr val="FF0000"/>
                </a:solidFill>
              </a:rPr>
              <a:t>a,b,c,a,b,e,f</a:t>
            </a:r>
            <a:r>
              <a:rPr lang="en-US" altLang="zh-CN" sz="2400" b="1" dirty="0">
                <a:solidFill>
                  <a:srgbClr val="FF0000"/>
                </a:solidFill>
              </a:rPr>
              <a:t>]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3B2BA5-729A-331A-E9F6-F95C9D2DD3C5}"/>
              </a:ext>
            </a:extLst>
          </p:cNvPr>
          <p:cNvSpPr txBox="1"/>
          <p:nvPr/>
        </p:nvSpPr>
        <p:spPr>
          <a:xfrm>
            <a:off x="8034351" y="276314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[</a:t>
            </a:r>
            <a:r>
              <a:rPr lang="en-US" altLang="zh-CN" sz="2400" b="1" dirty="0" err="1">
                <a:solidFill>
                  <a:srgbClr val="FF0000"/>
                </a:solidFill>
              </a:rPr>
              <a:t>a,b,c,d,a,b,e</a:t>
            </a:r>
            <a:r>
              <a:rPr lang="en-US" altLang="zh-CN" sz="2400" b="1" dirty="0">
                <a:solidFill>
                  <a:srgbClr val="FF0000"/>
                </a:solidFill>
              </a:rPr>
              <a:t>]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7AD156-9B15-388C-8627-F9E70C281A74}"/>
              </a:ext>
            </a:extLst>
          </p:cNvPr>
          <p:cNvSpPr txBox="1"/>
          <p:nvPr/>
        </p:nvSpPr>
        <p:spPr>
          <a:xfrm>
            <a:off x="9993962" y="276314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[</a:t>
            </a:r>
            <a:r>
              <a:rPr lang="en-US" altLang="zh-CN" sz="2400" b="1" dirty="0" err="1">
                <a:solidFill>
                  <a:srgbClr val="FF0000"/>
                </a:solidFill>
              </a:rPr>
              <a:t>a,b,c,d,a,b,e,f</a:t>
            </a:r>
            <a:r>
              <a:rPr lang="en-US" altLang="zh-CN" sz="2400" b="1" dirty="0">
                <a:solidFill>
                  <a:srgbClr val="FF0000"/>
                </a:solidFill>
              </a:rPr>
              <a:t>]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581C58-B1FF-8F1B-DCE2-86CD39DA3EBB}"/>
              </a:ext>
            </a:extLst>
          </p:cNvPr>
          <p:cNvSpPr txBox="1"/>
          <p:nvPr/>
        </p:nvSpPr>
        <p:spPr>
          <a:xfrm>
            <a:off x="4876800" y="3514161"/>
            <a:ext cx="37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At </a:t>
            </a:r>
            <a:r>
              <a:rPr lang="en-US" altLang="zh-CN" sz="2400" b="1" dirty="0" err="1">
                <a:solidFill>
                  <a:srgbClr val="FF0000"/>
                </a:solidFill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</a:rPr>
              <a:t> = L-1, more possible.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5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9F8EB5-B99A-BB18-2208-A05621E8C873}"/>
              </a:ext>
            </a:extLst>
          </p:cNvPr>
          <p:cNvSpPr txBox="1"/>
          <p:nvPr/>
        </p:nvSpPr>
        <p:spPr>
          <a:xfrm>
            <a:off x="78057" y="52322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target sites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conditions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CEF7E2-731B-F140-88A1-7D675E37E63A}"/>
              </a:ext>
            </a:extLst>
          </p:cNvPr>
          <p:cNvSpPr txBox="1"/>
          <p:nvPr/>
        </p:nvSpPr>
        <p:spPr>
          <a:xfrm>
            <a:off x="78057" y="0"/>
            <a:ext cx="4932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can improve?</a:t>
            </a:r>
          </a:p>
        </p:txBody>
      </p:sp>
    </p:spTree>
    <p:extLst>
      <p:ext uri="{BB962C8B-B14F-4D97-AF65-F5344CB8AC3E}">
        <p14:creationId xmlns:p14="http://schemas.microsoft.com/office/powerpoint/2010/main" val="181214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841ACFE-6ACE-CABD-7B44-FF3A630D5EF8}"/>
              </a:ext>
            </a:extLst>
          </p:cNvPr>
          <p:cNvSpPr txBox="1"/>
          <p:nvPr/>
        </p:nvSpPr>
        <p:spPr>
          <a:xfrm>
            <a:off x="137531" y="707886"/>
            <a:ext cx="1198012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“constraint-guided” </a:t>
            </a:r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3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presents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constraint-guided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directed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greybox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fuzzing that aims to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satisfy a sequence of constraints rather than merely reaching a set of target sites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Constraint-guided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greybox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fuzzing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 a constraint as the combination of a target site and the data conditions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drives the seeds to satisfy the constraints in the specified order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about constraints generation</a:t>
            </a: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the constraints with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seven types of crash dumps and four types of patch changelogs.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252ACB-9290-4646-6C81-C7AF07F8EA7C}"/>
              </a:ext>
            </a:extLst>
          </p:cNvPr>
          <p:cNvSpPr txBox="1"/>
          <p:nvPr/>
        </p:nvSpPr>
        <p:spPr>
          <a:xfrm>
            <a:off x="137531" y="0"/>
            <a:ext cx="2010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0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DD34E27-06AA-C816-B462-02A936ACDBC6}"/>
              </a:ext>
            </a:extLst>
          </p:cNvPr>
          <p:cNvSpPr txBox="1"/>
          <p:nvPr/>
        </p:nvSpPr>
        <p:spPr>
          <a:xfrm>
            <a:off x="63189" y="584775"/>
            <a:ext cx="12065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satisfies more number of constraints</a:t>
            </a:r>
          </a:p>
          <a:p>
            <a:pPr marL="342900" indent="-342900"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closer to satisfy the first unsatisfied constraint than another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1E2790-E011-D0AD-2927-E2BE9255C75A}"/>
              </a:ext>
            </a:extLst>
          </p:cNvPr>
          <p:cNvSpPr txBox="1"/>
          <p:nvPr/>
        </p:nvSpPr>
        <p:spPr>
          <a:xfrm>
            <a:off x="63189" y="0"/>
            <a:ext cx="6144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 Choice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5AE482-2A1F-4D79-A127-F851DC6F2ADF}"/>
              </a:ext>
            </a:extLst>
          </p:cNvPr>
          <p:cNvSpPr txBox="1"/>
          <p:nvPr/>
        </p:nvSpPr>
        <p:spPr>
          <a:xfrm>
            <a:off x="63188" y="1962430"/>
            <a:ext cx="1206562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capturing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target site is reached, the constraint captures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variables used at the target site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condition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condition is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expression between captured variables and a comparison operator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needs to be satisfied at the target site.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Orderedness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may be specified more than one.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70F0FF-572B-0F8C-79CA-D36AEC224213}"/>
              </a:ext>
            </a:extLst>
          </p:cNvPr>
          <p:cNvSpPr txBox="1"/>
          <p:nvPr/>
        </p:nvSpPr>
        <p:spPr>
          <a:xfrm>
            <a:off x="63189" y="1377655"/>
            <a:ext cx="6144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</a:t>
            </a: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constraints?</a:t>
            </a:r>
          </a:p>
        </p:txBody>
      </p:sp>
    </p:spTree>
    <p:extLst>
      <p:ext uri="{BB962C8B-B14F-4D97-AF65-F5344CB8AC3E}">
        <p14:creationId xmlns:p14="http://schemas.microsoft.com/office/powerpoint/2010/main" val="163697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1005</Words>
  <Application>Microsoft Office PowerPoint</Application>
  <PresentationFormat>宽屏</PresentationFormat>
  <Paragraphs>96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洁芳</dc:creator>
  <cp:lastModifiedBy>林 洁芳</cp:lastModifiedBy>
  <cp:revision>6</cp:revision>
  <dcterms:created xsi:type="dcterms:W3CDTF">2022-09-19T06:51:04Z</dcterms:created>
  <dcterms:modified xsi:type="dcterms:W3CDTF">2022-09-20T12:13:39Z</dcterms:modified>
</cp:coreProperties>
</file>