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7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guide orient="horz" pos="2232"/>
        <p:guide pos="72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9D6A2B-CD12-4404-9D04-05F3BDD6A56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228192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9D6A2B-CD12-4404-9D04-05F3BDD6A56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212600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9D6A2B-CD12-4404-9D04-05F3BDD6A56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225767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9D6A2B-CD12-4404-9D04-05F3BDD6A56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303247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9D6A2B-CD12-4404-9D04-05F3BDD6A56C}"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21205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9D6A2B-CD12-4404-9D04-05F3BDD6A56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269317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9D6A2B-CD12-4404-9D04-05F3BDD6A56C}"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314560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9D6A2B-CD12-4404-9D04-05F3BDD6A56C}"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120267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D6A2B-CD12-4404-9D04-05F3BDD6A56C}"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253703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9D6A2B-CD12-4404-9D04-05F3BDD6A56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219838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9D6A2B-CD12-4404-9D04-05F3BDD6A56C}"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3B760-0714-46C3-A527-42A084B36D29}" type="slidenum">
              <a:rPr lang="en-US" smtClean="0"/>
              <a:t>‹#›</a:t>
            </a:fld>
            <a:endParaRPr lang="en-US"/>
          </a:p>
        </p:txBody>
      </p:sp>
    </p:spTree>
    <p:extLst>
      <p:ext uri="{BB962C8B-B14F-4D97-AF65-F5344CB8AC3E}">
        <p14:creationId xmlns:p14="http://schemas.microsoft.com/office/powerpoint/2010/main" val="108213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6A2B-CD12-4404-9D04-05F3BDD6A56C}" type="datetimeFigureOut">
              <a:rPr lang="en-US" smtClean="0"/>
              <a:t>9/15/2020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3B760-0714-46C3-A527-42A084B36D29}" type="slidenum">
              <a:rPr lang="en-US" smtClean="0"/>
              <a:t>‹#›</a:t>
            </a:fld>
            <a:endParaRPr lang="en-US"/>
          </a:p>
        </p:txBody>
      </p:sp>
    </p:spTree>
    <p:extLst>
      <p:ext uri="{BB962C8B-B14F-4D97-AF65-F5344CB8AC3E}">
        <p14:creationId xmlns:p14="http://schemas.microsoft.com/office/powerpoint/2010/main" val="254657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29" y="182879"/>
            <a:ext cx="11576858" cy="1747665"/>
          </a:xfrm>
        </p:spPr>
        <p:txBody>
          <a:bodyPr>
            <a:normAutofit/>
          </a:bodyPr>
          <a:lstStyle/>
          <a:p>
            <a:r>
              <a:rPr lang="en-CA" sz="4400" b="1" dirty="0" smtClean="0"/>
              <a:t>International Real Estate Agents- How can we help you choose your next hometown? </a:t>
            </a:r>
            <a:endParaRPr lang="en-US" sz="4400" b="1" dirty="0"/>
          </a:p>
        </p:txBody>
      </p:sp>
      <p:sp>
        <p:nvSpPr>
          <p:cNvPr id="3" name="Subtitle 2"/>
          <p:cNvSpPr>
            <a:spLocks noGrp="1"/>
          </p:cNvSpPr>
          <p:nvPr>
            <p:ph type="subTitle" idx="1"/>
          </p:nvPr>
        </p:nvSpPr>
        <p:spPr>
          <a:xfrm>
            <a:off x="1008611" y="2527069"/>
            <a:ext cx="4876800" cy="3063240"/>
          </a:xfrm>
        </p:spPr>
        <p:txBody>
          <a:bodyPr/>
          <a:lstStyle/>
          <a:p>
            <a:r>
              <a:rPr lang="en-US" dirty="0" smtClean="0"/>
              <a:t>A case study presented as part of the IBM </a:t>
            </a:r>
            <a:r>
              <a:rPr lang="en-US" dirty="0" err="1" smtClean="0"/>
              <a:t>Captsone</a:t>
            </a:r>
            <a:r>
              <a:rPr lang="en-US" dirty="0" smtClean="0"/>
              <a:t> Final Project:</a:t>
            </a:r>
          </a:p>
          <a:p>
            <a:r>
              <a:rPr lang="en-US" dirty="0" smtClean="0"/>
              <a:t>The Battle of the Neighborhoods</a:t>
            </a:r>
          </a:p>
          <a:p>
            <a:endParaRPr lang="en-US" dirty="0"/>
          </a:p>
          <a:p>
            <a:r>
              <a:rPr lang="en-US" b="1" dirty="0" smtClean="0"/>
              <a:t>Ljiljana Nikolajev</a:t>
            </a:r>
          </a:p>
        </p:txBody>
      </p:sp>
      <p:pic>
        <p:nvPicPr>
          <p:cNvPr id="4" name="Picture 3" descr="Travelling Smart &amp; Tips for Travel | The Glenerin Inn &amp; Spa"/>
          <p:cNvPicPr/>
          <p:nvPr/>
        </p:nvPicPr>
        <p:blipFill>
          <a:blip r:embed="rId2">
            <a:extLst>
              <a:ext uri="{28A0092B-C50C-407E-A947-70E740481C1C}">
                <a14:useLocalDpi xmlns:a14="http://schemas.microsoft.com/office/drawing/2010/main" val="0"/>
              </a:ext>
            </a:extLst>
          </a:blip>
          <a:srcRect/>
          <a:stretch>
            <a:fillRect/>
          </a:stretch>
        </p:blipFill>
        <p:spPr bwMode="auto">
          <a:xfrm>
            <a:off x="7159214" y="2223736"/>
            <a:ext cx="4388934" cy="4076400"/>
          </a:xfrm>
          <a:prstGeom prst="rect">
            <a:avLst/>
          </a:prstGeom>
          <a:noFill/>
          <a:ln>
            <a:noFill/>
          </a:ln>
        </p:spPr>
      </p:pic>
      <p:sp>
        <p:nvSpPr>
          <p:cNvPr id="5" name="TextBox 4"/>
          <p:cNvSpPr txBox="1"/>
          <p:nvPr/>
        </p:nvSpPr>
        <p:spPr>
          <a:xfrm>
            <a:off x="7219033" y="6328266"/>
            <a:ext cx="4437433" cy="246221"/>
          </a:xfrm>
          <a:prstGeom prst="rect">
            <a:avLst/>
          </a:prstGeom>
          <a:noFill/>
        </p:spPr>
        <p:txBody>
          <a:bodyPr wrap="none" rtlCol="0">
            <a:spAutoFit/>
          </a:bodyPr>
          <a:lstStyle/>
          <a:p>
            <a:r>
              <a:rPr lang="en-US" sz="1000" dirty="0" smtClean="0"/>
              <a:t>Image taken from : https</a:t>
            </a:r>
            <a:r>
              <a:rPr lang="en-US" sz="1000" dirty="0"/>
              <a:t>://www.glenerininn.com/travelling-smart-tips-for-travel/</a:t>
            </a:r>
          </a:p>
        </p:txBody>
      </p:sp>
    </p:spTree>
    <p:extLst>
      <p:ext uri="{BB962C8B-B14F-4D97-AF65-F5344CB8AC3E}">
        <p14:creationId xmlns:p14="http://schemas.microsoft.com/office/powerpoint/2010/main" val="64703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11662554"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Old East York</a:t>
            </a:r>
            <a:endParaRPr lang="en-US" dirty="0"/>
          </a:p>
        </p:txBody>
      </p:sp>
      <p:pic>
        <p:nvPicPr>
          <p:cNvPr id="5" name="Content Placeholder 4"/>
          <p:cNvPicPr>
            <a:picLocks noGrp="1"/>
          </p:cNvPicPr>
          <p:nvPr>
            <p:ph idx="1"/>
          </p:nvPr>
        </p:nvPicPr>
        <p:blipFill>
          <a:blip r:embed="rId2"/>
          <a:stretch>
            <a:fillRect/>
          </a:stretch>
        </p:blipFill>
        <p:spPr>
          <a:xfrm>
            <a:off x="7659451" y="17930"/>
            <a:ext cx="4416010" cy="5777181"/>
          </a:xfrm>
          <a:prstGeom prst="rect">
            <a:avLst/>
          </a:prstGeom>
        </p:spPr>
      </p:pic>
      <p:sp>
        <p:nvSpPr>
          <p:cNvPr id="7" name="Text Placeholder 3"/>
          <p:cNvSpPr>
            <a:spLocks noGrp="1"/>
          </p:cNvSpPr>
          <p:nvPr>
            <p:ph type="body" sz="half" idx="2"/>
          </p:nvPr>
        </p:nvSpPr>
        <p:spPr>
          <a:xfrm>
            <a:off x="590405" y="1978427"/>
            <a:ext cx="6392285" cy="1130533"/>
          </a:xfrm>
        </p:spPr>
        <p:txBody>
          <a:bodyPr>
            <a:normAutofit/>
          </a:bodyPr>
          <a:lstStyle/>
          <a:p>
            <a:pPr marL="285750" indent="-285750">
              <a:buFont typeface="Wingdings" panose="05000000000000000000" pitchFamily="2" charset="2"/>
              <a:buChar char="§"/>
            </a:pPr>
            <a:r>
              <a:rPr lang="en-CA" dirty="0" smtClean="0"/>
              <a:t>27 restaurants within 2km radius with great food type variety</a:t>
            </a:r>
          </a:p>
          <a:p>
            <a:pPr marL="285750" indent="-285750">
              <a:buFont typeface="Wingdings" panose="05000000000000000000" pitchFamily="2" charset="2"/>
              <a:buChar char="§"/>
            </a:pPr>
            <a:r>
              <a:rPr lang="en-CA" dirty="0"/>
              <a:t>4</a:t>
            </a:r>
            <a:r>
              <a:rPr lang="en-CA" dirty="0" smtClean="0"/>
              <a:t> elementary and high school venues</a:t>
            </a:r>
          </a:p>
          <a:p>
            <a:pPr marL="285750" indent="-285750">
              <a:buFont typeface="Wingdings" panose="05000000000000000000" pitchFamily="2" charset="2"/>
              <a:buChar char="§"/>
            </a:pPr>
            <a:endParaRPr lang="en-US" dirty="0" smtClean="0"/>
          </a:p>
        </p:txBody>
      </p:sp>
      <p:pic>
        <p:nvPicPr>
          <p:cNvPr id="8" name="Picture 7"/>
          <p:cNvPicPr>
            <a:picLocks noChangeAspect="1"/>
          </p:cNvPicPr>
          <p:nvPr/>
        </p:nvPicPr>
        <p:blipFill>
          <a:blip r:embed="rId3"/>
          <a:stretch>
            <a:fillRect/>
          </a:stretch>
        </p:blipFill>
        <p:spPr>
          <a:xfrm>
            <a:off x="537080" y="3870319"/>
            <a:ext cx="6900308" cy="1893985"/>
          </a:xfrm>
          <a:prstGeom prst="rect">
            <a:avLst/>
          </a:prstGeom>
        </p:spPr>
      </p:pic>
    </p:spTree>
    <p:extLst>
      <p:ext uri="{BB962C8B-B14F-4D97-AF65-F5344CB8AC3E}">
        <p14:creationId xmlns:p14="http://schemas.microsoft.com/office/powerpoint/2010/main" val="3664642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11662554"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Woodbine-</a:t>
            </a:r>
            <a:r>
              <a:rPr lang="en-US" b="1" kern="0" dirty="0" err="1"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Lumsden</a:t>
            </a:r>
            <a:endParaRPr lang="en-US" dirty="0"/>
          </a:p>
        </p:txBody>
      </p:sp>
      <p:pic>
        <p:nvPicPr>
          <p:cNvPr id="5" name="Content Placeholder 4"/>
          <p:cNvPicPr>
            <a:picLocks noGrp="1"/>
          </p:cNvPicPr>
          <p:nvPr>
            <p:ph idx="1"/>
          </p:nvPr>
        </p:nvPicPr>
        <p:blipFill>
          <a:blip r:embed="rId2"/>
          <a:stretch>
            <a:fillRect/>
          </a:stretch>
        </p:blipFill>
        <p:spPr>
          <a:xfrm>
            <a:off x="8142726" y="207552"/>
            <a:ext cx="3812368" cy="6169775"/>
          </a:xfrm>
          <a:prstGeom prst="rect">
            <a:avLst/>
          </a:prstGeom>
        </p:spPr>
      </p:pic>
      <p:sp>
        <p:nvSpPr>
          <p:cNvPr id="7" name="Text Placeholder 3"/>
          <p:cNvSpPr>
            <a:spLocks noGrp="1"/>
          </p:cNvSpPr>
          <p:nvPr>
            <p:ph type="body" sz="half" idx="2"/>
          </p:nvPr>
        </p:nvSpPr>
        <p:spPr>
          <a:xfrm>
            <a:off x="590405" y="1978427"/>
            <a:ext cx="6392285" cy="1130533"/>
          </a:xfrm>
        </p:spPr>
        <p:txBody>
          <a:bodyPr>
            <a:normAutofit/>
          </a:bodyPr>
          <a:lstStyle/>
          <a:p>
            <a:pPr marL="285750" indent="-285750">
              <a:buFont typeface="Wingdings" panose="05000000000000000000" pitchFamily="2" charset="2"/>
              <a:buChar char="§"/>
            </a:pPr>
            <a:r>
              <a:rPr lang="en-CA" dirty="0" smtClean="0"/>
              <a:t>27 restaurants within 2km radius with great food type variety</a:t>
            </a:r>
          </a:p>
          <a:p>
            <a:pPr marL="285750" indent="-285750">
              <a:buFont typeface="Wingdings" panose="05000000000000000000" pitchFamily="2" charset="2"/>
              <a:buChar char="§"/>
            </a:pPr>
            <a:r>
              <a:rPr lang="en-CA" dirty="0"/>
              <a:t>4</a:t>
            </a:r>
            <a:r>
              <a:rPr lang="en-CA" dirty="0" smtClean="0"/>
              <a:t> elementary and high school venues</a:t>
            </a:r>
          </a:p>
          <a:p>
            <a:pPr marL="285750" indent="-285750">
              <a:buFont typeface="Wingdings" panose="05000000000000000000" pitchFamily="2" charset="2"/>
              <a:buChar char="§"/>
            </a:pPr>
            <a:endParaRPr lang="en-US" dirty="0" smtClean="0"/>
          </a:p>
        </p:txBody>
      </p:sp>
      <p:pic>
        <p:nvPicPr>
          <p:cNvPr id="8" name="Picture 7"/>
          <p:cNvPicPr>
            <a:picLocks noChangeAspect="1"/>
          </p:cNvPicPr>
          <p:nvPr/>
        </p:nvPicPr>
        <p:blipFill>
          <a:blip r:embed="rId3"/>
          <a:stretch>
            <a:fillRect/>
          </a:stretch>
        </p:blipFill>
        <p:spPr>
          <a:xfrm>
            <a:off x="461439" y="3721348"/>
            <a:ext cx="6880656" cy="2220940"/>
          </a:xfrm>
          <a:prstGeom prst="rect">
            <a:avLst/>
          </a:prstGeom>
        </p:spPr>
      </p:pic>
    </p:spTree>
    <p:extLst>
      <p:ext uri="{BB962C8B-B14F-4D97-AF65-F5344CB8AC3E}">
        <p14:creationId xmlns:p14="http://schemas.microsoft.com/office/powerpoint/2010/main" val="72704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11662554"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Conclusion and Recommendations</a:t>
            </a:r>
            <a:endParaRPr lang="en-US" dirty="0"/>
          </a:p>
        </p:txBody>
      </p:sp>
      <p:sp>
        <p:nvSpPr>
          <p:cNvPr id="4" name="Text Placeholder 3"/>
          <p:cNvSpPr>
            <a:spLocks noGrp="1"/>
          </p:cNvSpPr>
          <p:nvPr>
            <p:ph type="body" sz="half" idx="2"/>
          </p:nvPr>
        </p:nvSpPr>
        <p:spPr>
          <a:xfrm>
            <a:off x="291148" y="1446413"/>
            <a:ext cx="4280852" cy="5237019"/>
          </a:xfrm>
        </p:spPr>
        <p:txBody>
          <a:bodyPr>
            <a:normAutofit/>
          </a:bodyPr>
          <a:lstStyle/>
          <a:p>
            <a:pPr marL="285750" indent="-285750">
              <a:buFont typeface="Wingdings" panose="05000000000000000000" pitchFamily="2" charset="2"/>
              <a:buChar char="§"/>
            </a:pPr>
            <a:r>
              <a:rPr lang="en-CA" dirty="0" smtClean="0"/>
              <a:t>Yonge-St-Clair, Old </a:t>
            </a:r>
            <a:r>
              <a:rPr lang="en-CA" dirty="0"/>
              <a:t>East York </a:t>
            </a:r>
            <a:r>
              <a:rPr lang="en-CA" dirty="0" smtClean="0"/>
              <a:t>&amp; Woodbine-</a:t>
            </a:r>
            <a:r>
              <a:rPr lang="en-CA" dirty="0" err="1" smtClean="0"/>
              <a:t>Lumsden</a:t>
            </a:r>
            <a:r>
              <a:rPr lang="en-CA" dirty="0" smtClean="0"/>
              <a:t> all fit the customer profile. </a:t>
            </a:r>
          </a:p>
          <a:p>
            <a:pPr marL="285750" indent="-285750">
              <a:buFont typeface="Wingdings" panose="05000000000000000000" pitchFamily="2" charset="2"/>
              <a:buChar char="§"/>
            </a:pPr>
            <a:r>
              <a:rPr lang="en-CA" dirty="0"/>
              <a:t>Given that </a:t>
            </a:r>
            <a:r>
              <a:rPr lang="en-CA" b="1" dirty="0">
                <a:solidFill>
                  <a:srgbClr val="ED7D31"/>
                </a:solidFill>
              </a:rPr>
              <a:t>Old east York </a:t>
            </a:r>
            <a:r>
              <a:rPr lang="en-CA" dirty="0"/>
              <a:t>and </a:t>
            </a:r>
            <a:r>
              <a:rPr lang="en-CA" b="1" dirty="0">
                <a:solidFill>
                  <a:srgbClr val="ED7D31"/>
                </a:solidFill>
              </a:rPr>
              <a:t>Woodbine-</a:t>
            </a:r>
            <a:r>
              <a:rPr lang="en-CA" b="1" dirty="0" err="1">
                <a:solidFill>
                  <a:srgbClr val="ED7D31"/>
                </a:solidFill>
              </a:rPr>
              <a:t>Lumsden</a:t>
            </a:r>
            <a:r>
              <a:rPr lang="en-CA" dirty="0">
                <a:solidFill>
                  <a:srgbClr val="ED7D31"/>
                </a:solidFill>
              </a:rPr>
              <a:t> </a:t>
            </a:r>
            <a:r>
              <a:rPr lang="en-CA" dirty="0"/>
              <a:t>are geographically close and have better (and more) restaurant venues (although here is some overlap between the list), we think </a:t>
            </a:r>
            <a:r>
              <a:rPr lang="en-CA" dirty="0" smtClean="0"/>
              <a:t>the client should </a:t>
            </a:r>
            <a:r>
              <a:rPr lang="en-CA" dirty="0"/>
              <a:t>focus their research in this region of </a:t>
            </a:r>
            <a:r>
              <a:rPr lang="en-CA" dirty="0" smtClean="0"/>
              <a:t>Toronto.</a:t>
            </a:r>
          </a:p>
          <a:p>
            <a:pPr marL="285750" indent="-285750">
              <a:buFont typeface="Wingdings" panose="05000000000000000000" pitchFamily="2" charset="2"/>
              <a:buChar char="§"/>
            </a:pPr>
            <a:endParaRPr lang="en-CA" dirty="0"/>
          </a:p>
          <a:p>
            <a:pPr marL="285750" indent="-285750">
              <a:buFont typeface="Wingdings" panose="05000000000000000000" pitchFamily="2" charset="2"/>
              <a:buChar char="§"/>
            </a:pPr>
            <a:endParaRPr lang="en-CA" dirty="0"/>
          </a:p>
          <a:p>
            <a:pPr marL="285750" indent="-285750">
              <a:buFont typeface="Wingdings" panose="05000000000000000000" pitchFamily="2" charset="2"/>
              <a:buChar char="§"/>
            </a:pPr>
            <a:r>
              <a:rPr lang="en-CA" dirty="0" smtClean="0"/>
              <a:t>This case study illustrates </a:t>
            </a:r>
            <a:r>
              <a:rPr lang="en-CA" dirty="0"/>
              <a:t>how </a:t>
            </a:r>
            <a:r>
              <a:rPr lang="en-CA" dirty="0" smtClean="0"/>
              <a:t>IREAs can help clients find the neighborhood of their dreams, without having visited the place first. </a:t>
            </a:r>
          </a:p>
          <a:p>
            <a:pPr marL="285750" indent="-285750">
              <a:buFont typeface="Wingdings" panose="05000000000000000000" pitchFamily="2" charset="2"/>
              <a:buChar char="§"/>
            </a:pPr>
            <a:r>
              <a:rPr lang="en-CA" dirty="0" smtClean="0"/>
              <a:t>This case study is a great example of what one can achieve when using technologies and techniques to analyse datasets. </a:t>
            </a:r>
            <a:endParaRPr lang="en-CA" dirty="0" smtClean="0"/>
          </a:p>
          <a:p>
            <a:pPr marL="285750" indent="-285750">
              <a:buFont typeface="Wingdings" panose="05000000000000000000" pitchFamily="2" charset="2"/>
              <a:buChar char="§"/>
            </a:pPr>
            <a:endParaRPr lang="en-US" dirty="0" smtClean="0"/>
          </a:p>
        </p:txBody>
      </p:sp>
      <p:pic>
        <p:nvPicPr>
          <p:cNvPr id="1026" name="Picture 2" descr="Rentals.ca :) Old East York Apartments, Condos and Houses For R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6976" y="1517712"/>
            <a:ext cx="6172200" cy="4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8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5" y="548639"/>
            <a:ext cx="7240183"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Problematic</a:t>
            </a:r>
            <a:endParaRPr lang="en-US" dirty="0"/>
          </a:p>
        </p:txBody>
      </p:sp>
      <p:sp>
        <p:nvSpPr>
          <p:cNvPr id="4" name="Text Placeholder 3"/>
          <p:cNvSpPr>
            <a:spLocks noGrp="1"/>
          </p:cNvSpPr>
          <p:nvPr>
            <p:ph type="body" sz="half" idx="2"/>
          </p:nvPr>
        </p:nvSpPr>
        <p:spPr>
          <a:xfrm>
            <a:off x="291148" y="1446413"/>
            <a:ext cx="7107179" cy="5237019"/>
          </a:xfrm>
        </p:spPr>
        <p:txBody>
          <a:bodyPr/>
          <a:lstStyle/>
          <a:p>
            <a:r>
              <a:rPr lang="en-CA" dirty="0" smtClean="0"/>
              <a:t>Moving from one country to another is not an easy task, particularly when one does not have a point of reference. </a:t>
            </a:r>
          </a:p>
          <a:p>
            <a:r>
              <a:rPr lang="en-CA" dirty="0" smtClean="0"/>
              <a:t>Finding the right neighbourhood for the right family is an essential part of international real estate agents’ job. </a:t>
            </a:r>
          </a:p>
          <a:p>
            <a:r>
              <a:rPr lang="en-CA" dirty="0" smtClean="0"/>
              <a:t>International real estate agents (IREAs) use tools, research and technology to ensure that their immigrating clients are matched with neighborhoods that are most appropriate for they lifestyle and more adapted to they needs. </a:t>
            </a:r>
          </a:p>
          <a:p>
            <a:endParaRPr lang="en-CA" dirty="0"/>
          </a:p>
          <a:p>
            <a:r>
              <a:rPr lang="en-CA" dirty="0" smtClean="0"/>
              <a:t>In this case study, we will explore the step process that led IREAs to determine the best neighborhood for a family of France that moved from Paris, France, to Toronto, Ontario. The clients were looking for</a:t>
            </a:r>
            <a:r>
              <a:rPr lang="en-US" dirty="0" smtClean="0"/>
              <a:t>: </a:t>
            </a:r>
          </a:p>
          <a:p>
            <a:pPr marL="285750" indent="-285750">
              <a:buFont typeface="Wingdings" panose="05000000000000000000" pitchFamily="2" charset="2"/>
              <a:buChar char="§"/>
            </a:pPr>
            <a:r>
              <a:rPr lang="en-US" dirty="0" smtClean="0"/>
              <a:t>The safest neighborhood possible – or at least safer than their previous hometown</a:t>
            </a:r>
          </a:p>
          <a:p>
            <a:pPr marL="285750" indent="-285750">
              <a:buFont typeface="Wingdings" panose="05000000000000000000" pitchFamily="2" charset="2"/>
              <a:buChar char="§"/>
            </a:pPr>
            <a:r>
              <a:rPr lang="en-US" dirty="0" smtClean="0"/>
              <a:t>10km proximity to their future workplace – Michael </a:t>
            </a:r>
            <a:r>
              <a:rPr lang="en-US" dirty="0" err="1" smtClean="0"/>
              <a:t>Garron</a:t>
            </a:r>
            <a:r>
              <a:rPr lang="en-US" dirty="0" smtClean="0"/>
              <a:t> Hospital </a:t>
            </a:r>
          </a:p>
          <a:p>
            <a:pPr marL="285750" indent="-285750">
              <a:buFont typeface="Wingdings" panose="05000000000000000000" pitchFamily="2" charset="2"/>
              <a:buChar char="§"/>
            </a:pPr>
            <a:r>
              <a:rPr lang="en-US" dirty="0" smtClean="0"/>
              <a:t>Elementary and High School presence and proximity</a:t>
            </a:r>
          </a:p>
          <a:p>
            <a:pPr marL="285750" indent="-285750">
              <a:buFont typeface="Wingdings" panose="05000000000000000000" pitchFamily="2" charset="2"/>
              <a:buChar char="§"/>
            </a:pPr>
            <a:r>
              <a:rPr lang="en-US" dirty="0" err="1" smtClean="0"/>
              <a:t>Grea</a:t>
            </a:r>
            <a:r>
              <a:rPr lang="en-US" dirty="0" smtClean="0"/>
              <a:t> diversity in restaurant options</a:t>
            </a:r>
          </a:p>
          <a:p>
            <a:pPr marL="285750" indent="-285750">
              <a:buFont typeface="Wingdings" panose="05000000000000000000" pitchFamily="2" charset="2"/>
              <a:buChar char="§"/>
            </a:pPr>
            <a:endParaRPr lang="en-CA" dirty="0" smtClean="0"/>
          </a:p>
        </p:txBody>
      </p:sp>
      <p:pic>
        <p:nvPicPr>
          <p:cNvPr id="2050" name="Picture 2" descr="Silhouette of a family - Download Free Vectors, Clipart Graphics &amp; Vector  A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9863" y="2600787"/>
            <a:ext cx="4257213" cy="425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27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373530" y="2512920"/>
            <a:ext cx="5391150" cy="3409950"/>
          </a:xfrm>
          <a:prstGeom prst="rect">
            <a:avLst/>
          </a:prstGeom>
        </p:spPr>
      </p:pic>
      <p:sp>
        <p:nvSpPr>
          <p:cNvPr id="4" name="Text Placeholder 3"/>
          <p:cNvSpPr>
            <a:spLocks noGrp="1"/>
          </p:cNvSpPr>
          <p:nvPr>
            <p:ph type="body" sz="half" idx="2"/>
          </p:nvPr>
        </p:nvSpPr>
        <p:spPr>
          <a:xfrm>
            <a:off x="291149" y="1446413"/>
            <a:ext cx="6208264" cy="3914481"/>
          </a:xfrm>
        </p:spPr>
        <p:txBody>
          <a:bodyPr/>
          <a:lstStyle/>
          <a:p>
            <a:r>
              <a:rPr lang="en-US" b="1" dirty="0" smtClean="0"/>
              <a:t>Solution</a:t>
            </a:r>
          </a:p>
          <a:p>
            <a:pPr marL="285750" indent="-285750">
              <a:buFont typeface="Arial" panose="020B0604020202020204" pitchFamily="34" charset="0"/>
              <a:buChar char="•"/>
            </a:pPr>
            <a:r>
              <a:rPr lang="en-US" dirty="0" smtClean="0"/>
              <a:t>Assess criminality with openly available data sources</a:t>
            </a:r>
          </a:p>
          <a:p>
            <a:pPr marL="285750" indent="-285750">
              <a:buFont typeface="Arial" panose="020B0604020202020204" pitchFamily="34" charset="0"/>
              <a:buChar char="•"/>
            </a:pPr>
            <a:r>
              <a:rPr lang="en-US" dirty="0" smtClean="0"/>
              <a:t>Utilization of software, cloud-based technologies and APIs to explore characteristics and life scene life of Toronto, where the client will be immigration</a:t>
            </a:r>
          </a:p>
          <a:p>
            <a:r>
              <a:rPr lang="en-US" b="1" dirty="0" smtClean="0"/>
              <a:t>Deliverables</a:t>
            </a:r>
          </a:p>
          <a:p>
            <a:pPr marL="285750" indent="-285750">
              <a:buFont typeface="Arial" panose="020B0604020202020204" pitchFamily="34" charset="0"/>
              <a:buChar char="•"/>
            </a:pPr>
            <a:r>
              <a:rPr lang="en-US" dirty="0" smtClean="0"/>
              <a:t>A full report of the findings with</a:t>
            </a:r>
          </a:p>
          <a:p>
            <a:pPr marL="742950" lvl="1" indent="-285750">
              <a:buFont typeface="Arial" panose="020B0604020202020204" pitchFamily="34" charset="0"/>
              <a:buChar char="•"/>
            </a:pPr>
            <a:r>
              <a:rPr lang="en-US" dirty="0" smtClean="0"/>
              <a:t>Visuals, including maps</a:t>
            </a:r>
          </a:p>
          <a:p>
            <a:pPr marL="742950" lvl="1" indent="-285750">
              <a:buFont typeface="Arial" panose="020B0604020202020204" pitchFamily="34" charset="0"/>
              <a:buChar char="•"/>
            </a:pPr>
            <a:r>
              <a:rPr lang="en-US" dirty="0" smtClean="0"/>
              <a:t>Analytics</a:t>
            </a:r>
          </a:p>
          <a:p>
            <a:pPr marL="742950" lvl="1" indent="-285750">
              <a:buFont typeface="Arial" panose="020B0604020202020204" pitchFamily="34" charset="0"/>
              <a:buChar char="•"/>
            </a:pPr>
            <a:r>
              <a:rPr lang="en-US" dirty="0" smtClean="0"/>
              <a:t>Recommendations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Wingdings" panose="05000000000000000000" pitchFamily="2" charset="2"/>
              <a:buChar char="§"/>
            </a:pPr>
            <a:endParaRPr lang="en-CA" dirty="0" smtClean="0"/>
          </a:p>
        </p:txBody>
      </p:sp>
      <p:pic>
        <p:nvPicPr>
          <p:cNvPr id="9" name="Picture 8"/>
          <p:cNvPicPr>
            <a:picLocks noChangeAspect="1"/>
          </p:cNvPicPr>
          <p:nvPr/>
        </p:nvPicPr>
        <p:blipFill>
          <a:blip r:embed="rId3"/>
          <a:stretch>
            <a:fillRect/>
          </a:stretch>
        </p:blipFill>
        <p:spPr>
          <a:xfrm>
            <a:off x="7132037" y="-1"/>
            <a:ext cx="5059963" cy="3971365"/>
          </a:xfrm>
          <a:prstGeom prst="rect">
            <a:avLst/>
          </a:prstGeom>
        </p:spPr>
      </p:pic>
      <p:sp>
        <p:nvSpPr>
          <p:cNvPr id="2" name="Title 1"/>
          <p:cNvSpPr>
            <a:spLocks noGrp="1"/>
          </p:cNvSpPr>
          <p:nvPr>
            <p:ph type="title"/>
          </p:nvPr>
        </p:nvSpPr>
        <p:spPr>
          <a:xfrm>
            <a:off x="324399" y="548639"/>
            <a:ext cx="7240183"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Solution and deliverables</a:t>
            </a:r>
            <a:endParaRPr lang="en-US" dirty="0"/>
          </a:p>
        </p:txBody>
      </p:sp>
      <p:pic>
        <p:nvPicPr>
          <p:cNvPr id="5" name="Content Placeholder 4"/>
          <p:cNvPicPr>
            <a:picLocks noGrp="1" noChangeAspect="1"/>
          </p:cNvPicPr>
          <p:nvPr>
            <p:ph idx="1"/>
          </p:nvPr>
        </p:nvPicPr>
        <p:blipFill>
          <a:blip r:embed="rId4"/>
          <a:stretch>
            <a:fillRect/>
          </a:stretch>
        </p:blipFill>
        <p:spPr>
          <a:xfrm>
            <a:off x="6508376" y="3713015"/>
            <a:ext cx="5531224" cy="2429218"/>
          </a:xfrm>
          <a:prstGeom prst="rect">
            <a:avLst/>
          </a:prstGeom>
        </p:spPr>
      </p:pic>
    </p:spTree>
    <p:extLst>
      <p:ext uri="{BB962C8B-B14F-4D97-AF65-F5344CB8AC3E}">
        <p14:creationId xmlns:p14="http://schemas.microsoft.com/office/powerpoint/2010/main" val="1409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9351615"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Toronto is generally safer than Paris</a:t>
            </a:r>
            <a:endParaRPr lang="en-US" dirty="0"/>
          </a:p>
        </p:txBody>
      </p:sp>
      <p:sp>
        <p:nvSpPr>
          <p:cNvPr id="4" name="Text Placeholder 3"/>
          <p:cNvSpPr>
            <a:spLocks noGrp="1"/>
          </p:cNvSpPr>
          <p:nvPr>
            <p:ph type="body" sz="half" idx="2"/>
          </p:nvPr>
        </p:nvSpPr>
        <p:spPr>
          <a:xfrm>
            <a:off x="291148" y="1446413"/>
            <a:ext cx="11180416" cy="5237019"/>
          </a:xfrm>
        </p:spPr>
        <p:txBody>
          <a:bodyPr>
            <a:normAutofit/>
          </a:bodyPr>
          <a:lstStyle/>
          <a:p>
            <a:pPr marL="285750" indent="-285750">
              <a:buFont typeface="Wingdings" panose="05000000000000000000" pitchFamily="2" charset="2"/>
              <a:buChar char="§"/>
            </a:pPr>
            <a:r>
              <a:rPr lang="en-US" dirty="0" smtClean="0"/>
              <a:t>In 2019, there were 37,624 crimes committed in Toronto (+ GTA), for an average of 13.9 crimes per millions of habitant</a:t>
            </a:r>
          </a:p>
          <a:p>
            <a:pPr marL="285750" indent="-285750">
              <a:buFont typeface="Wingdings" panose="05000000000000000000" pitchFamily="2" charset="2"/>
              <a:buChar char="§"/>
            </a:pPr>
            <a:r>
              <a:rPr lang="en-US" dirty="0" smtClean="0"/>
              <a:t>In 2019, there were 234,211 crimes committed in Paris (+ metro area), for an average of 23.0 crimes per millions of habitant</a:t>
            </a:r>
          </a:p>
          <a:p>
            <a:pPr marL="285750" indent="-285750">
              <a:buFont typeface="Wingdings" panose="05000000000000000000" pitchFamily="2" charset="2"/>
              <a:buChar char="§"/>
            </a:pPr>
            <a:endParaRPr lang="en-CA" dirty="0" smtClean="0"/>
          </a:p>
        </p:txBody>
      </p:sp>
      <p:pic>
        <p:nvPicPr>
          <p:cNvPr id="6" name="Content Placeholder 5"/>
          <p:cNvPicPr>
            <a:picLocks noGrp="1"/>
          </p:cNvPicPr>
          <p:nvPr>
            <p:ph idx="1"/>
          </p:nvPr>
        </p:nvPicPr>
        <p:blipFill>
          <a:blip r:embed="rId2"/>
          <a:stretch>
            <a:fillRect/>
          </a:stretch>
        </p:blipFill>
        <p:spPr>
          <a:xfrm>
            <a:off x="468609" y="3424844"/>
            <a:ext cx="4735158" cy="2970089"/>
          </a:xfrm>
          <a:prstGeom prst="rect">
            <a:avLst/>
          </a:prstGeom>
        </p:spPr>
      </p:pic>
      <p:pic>
        <p:nvPicPr>
          <p:cNvPr id="7" name="Picture 6"/>
          <p:cNvPicPr/>
          <p:nvPr/>
        </p:nvPicPr>
        <p:blipFill>
          <a:blip r:embed="rId3"/>
          <a:stretch>
            <a:fillRect/>
          </a:stretch>
        </p:blipFill>
        <p:spPr>
          <a:xfrm>
            <a:off x="6172279" y="3368458"/>
            <a:ext cx="5346887" cy="3206581"/>
          </a:xfrm>
          <a:prstGeom prst="rect">
            <a:avLst/>
          </a:prstGeom>
        </p:spPr>
      </p:pic>
    </p:spTree>
    <p:extLst>
      <p:ext uri="{BB962C8B-B14F-4D97-AF65-F5344CB8AC3E}">
        <p14:creationId xmlns:p14="http://schemas.microsoft.com/office/powerpoint/2010/main" val="63744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9351615"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Some neighborhood are safer than others</a:t>
            </a:r>
            <a:endParaRPr lang="en-US" dirty="0"/>
          </a:p>
        </p:txBody>
      </p:sp>
      <p:sp>
        <p:nvSpPr>
          <p:cNvPr id="4" name="Text Placeholder 3"/>
          <p:cNvSpPr>
            <a:spLocks noGrp="1"/>
          </p:cNvSpPr>
          <p:nvPr>
            <p:ph type="body" sz="half" idx="2"/>
          </p:nvPr>
        </p:nvSpPr>
        <p:spPr>
          <a:xfrm>
            <a:off x="291148" y="1446413"/>
            <a:ext cx="11180416" cy="5237019"/>
          </a:xfrm>
        </p:spPr>
        <p:txBody>
          <a:bodyPr>
            <a:normAutofit/>
          </a:bodyPr>
          <a:lstStyle/>
          <a:p>
            <a:pPr marL="285750" indent="-285750">
              <a:buFont typeface="Wingdings" panose="05000000000000000000" pitchFamily="2" charset="2"/>
              <a:buChar char="§"/>
            </a:pPr>
            <a:r>
              <a:rPr lang="en-US" dirty="0" smtClean="0"/>
              <a:t>As illustrated on the map, crimes there are regions (in red), in which crimes most frequently occurs. </a:t>
            </a:r>
          </a:p>
          <a:p>
            <a:pPr marL="285750" indent="-285750">
              <a:buFont typeface="Wingdings" panose="05000000000000000000" pitchFamily="2" charset="2"/>
              <a:buChar char="§"/>
            </a:pPr>
            <a:r>
              <a:rPr lang="en-US" dirty="0" smtClean="0"/>
              <a:t>There are however 140 neighborhoods in Toronto. Further analysis is need to quantify and determine which neighborhood are the safest. </a:t>
            </a:r>
            <a:endParaRPr lang="en-CA" dirty="0" smtClean="0"/>
          </a:p>
        </p:txBody>
      </p:sp>
      <p:pic>
        <p:nvPicPr>
          <p:cNvPr id="8" name="Content Placeholder 7"/>
          <p:cNvPicPr>
            <a:picLocks noGrp="1"/>
          </p:cNvPicPr>
          <p:nvPr>
            <p:ph idx="1"/>
          </p:nvPr>
        </p:nvPicPr>
        <p:blipFill>
          <a:blip r:embed="rId2"/>
          <a:stretch>
            <a:fillRect/>
          </a:stretch>
        </p:blipFill>
        <p:spPr>
          <a:xfrm>
            <a:off x="133003" y="3001646"/>
            <a:ext cx="5818909" cy="2873487"/>
          </a:xfrm>
          <a:prstGeom prst="rect">
            <a:avLst/>
          </a:prstGeom>
        </p:spPr>
      </p:pic>
      <p:pic>
        <p:nvPicPr>
          <p:cNvPr id="7" name="Picture 6"/>
          <p:cNvPicPr/>
          <p:nvPr/>
        </p:nvPicPr>
        <p:blipFill>
          <a:blip r:embed="rId3"/>
          <a:stretch>
            <a:fillRect/>
          </a:stretch>
        </p:blipFill>
        <p:spPr>
          <a:xfrm>
            <a:off x="6050280" y="3020319"/>
            <a:ext cx="5943600" cy="2812415"/>
          </a:xfrm>
          <a:prstGeom prst="rect">
            <a:avLst/>
          </a:prstGeom>
        </p:spPr>
      </p:pic>
    </p:spTree>
    <p:extLst>
      <p:ext uri="{BB962C8B-B14F-4D97-AF65-F5344CB8AC3E}">
        <p14:creationId xmlns:p14="http://schemas.microsoft.com/office/powerpoint/2010/main" val="194942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10714903"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11 neighborhoods were considered for further analysis</a:t>
            </a:r>
            <a:endParaRPr lang="en-US" dirty="0"/>
          </a:p>
        </p:txBody>
      </p:sp>
      <p:sp>
        <p:nvSpPr>
          <p:cNvPr id="4" name="Text Placeholder 3"/>
          <p:cNvSpPr>
            <a:spLocks noGrp="1"/>
          </p:cNvSpPr>
          <p:nvPr>
            <p:ph type="body" sz="half" idx="2"/>
          </p:nvPr>
        </p:nvSpPr>
        <p:spPr>
          <a:xfrm>
            <a:off x="291148" y="1446413"/>
            <a:ext cx="11180416" cy="5237019"/>
          </a:xfrm>
        </p:spPr>
        <p:txBody>
          <a:bodyPr>
            <a:normAutofit/>
          </a:bodyPr>
          <a:lstStyle/>
          <a:p>
            <a:pPr marL="285750" indent="-285750">
              <a:buFont typeface="Wingdings" panose="05000000000000000000" pitchFamily="2" charset="2"/>
              <a:buChar char="§"/>
            </a:pPr>
            <a:r>
              <a:rPr lang="en-CA" dirty="0" smtClean="0"/>
              <a:t>Triaging our data, we can extract which neighbors are the most dangerous and which are the safest. </a:t>
            </a:r>
          </a:p>
          <a:p>
            <a:pPr marL="285750" indent="-285750">
              <a:buFont typeface="Wingdings" panose="05000000000000000000" pitchFamily="2" charset="2"/>
              <a:buChar char="§"/>
            </a:pPr>
            <a:r>
              <a:rPr lang="en-CA" dirty="0" smtClean="0"/>
              <a:t>Since the clients wish to live in the safest neighbourhood, only the 10 safest will be considered for further review. </a:t>
            </a:r>
          </a:p>
          <a:p>
            <a:pPr marL="285750" indent="-285750">
              <a:buFont typeface="Wingdings" panose="05000000000000000000" pitchFamily="2" charset="2"/>
              <a:buChar char="§"/>
            </a:pPr>
            <a:r>
              <a:rPr lang="en-CA" dirty="0" smtClean="0"/>
              <a:t>To be noted that 10</a:t>
            </a:r>
            <a:r>
              <a:rPr lang="en-CA" baseline="30000" dirty="0" smtClean="0"/>
              <a:t>th</a:t>
            </a:r>
            <a:r>
              <a:rPr lang="en-CA" dirty="0" smtClean="0"/>
              <a:t> and 11</a:t>
            </a:r>
            <a:r>
              <a:rPr lang="en-CA" baseline="30000" dirty="0" smtClean="0"/>
              <a:t>th</a:t>
            </a:r>
            <a:r>
              <a:rPr lang="en-CA" dirty="0" smtClean="0"/>
              <a:t> safest neighbourhood had the same level of criminality. 11thneighborhood was included in the following analysis. </a:t>
            </a:r>
          </a:p>
          <a:p>
            <a:pPr marL="285750" indent="-285750">
              <a:buFont typeface="Wingdings" panose="05000000000000000000" pitchFamily="2" charset="2"/>
              <a:buChar char="§"/>
            </a:pPr>
            <a:r>
              <a:rPr lang="en-CA" dirty="0" smtClean="0"/>
              <a:t>All were residential, family oriented neighborhood and were therefore considered for further analysis</a:t>
            </a:r>
          </a:p>
        </p:txBody>
      </p:sp>
      <p:pic>
        <p:nvPicPr>
          <p:cNvPr id="9" name="Picture 8"/>
          <p:cNvPicPr/>
          <p:nvPr/>
        </p:nvPicPr>
        <p:blipFill>
          <a:blip r:embed="rId2"/>
          <a:stretch>
            <a:fillRect/>
          </a:stretch>
        </p:blipFill>
        <p:spPr>
          <a:xfrm>
            <a:off x="-16625" y="3238519"/>
            <a:ext cx="6628707" cy="3577908"/>
          </a:xfrm>
          <a:prstGeom prst="rect">
            <a:avLst/>
          </a:prstGeom>
        </p:spPr>
      </p:pic>
      <p:pic>
        <p:nvPicPr>
          <p:cNvPr id="10" name="Picture 9"/>
          <p:cNvPicPr/>
          <p:nvPr/>
        </p:nvPicPr>
        <p:blipFill>
          <a:blip r:embed="rId3"/>
          <a:stretch>
            <a:fillRect/>
          </a:stretch>
        </p:blipFill>
        <p:spPr>
          <a:xfrm>
            <a:off x="6500811" y="3299012"/>
            <a:ext cx="5724439" cy="3317912"/>
          </a:xfrm>
          <a:prstGeom prst="rect">
            <a:avLst/>
          </a:prstGeom>
        </p:spPr>
      </p:pic>
    </p:spTree>
    <p:extLst>
      <p:ext uri="{BB962C8B-B14F-4D97-AF65-F5344CB8AC3E}">
        <p14:creationId xmlns:p14="http://schemas.microsoft.com/office/powerpoint/2010/main" val="377242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11662554" cy="727364"/>
          </a:xfrm>
        </p:spPr>
        <p:txBody>
          <a:bodyPr>
            <a:normAutofit fontScale="90000"/>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Only four neighborhoods are within a 10km distance from the clients’ new workplace</a:t>
            </a:r>
            <a:endParaRPr lang="en-US" dirty="0"/>
          </a:p>
        </p:txBody>
      </p:sp>
      <p:sp>
        <p:nvSpPr>
          <p:cNvPr id="4" name="Text Placeholder 3"/>
          <p:cNvSpPr>
            <a:spLocks noGrp="1"/>
          </p:cNvSpPr>
          <p:nvPr>
            <p:ph type="body" sz="half" idx="2"/>
          </p:nvPr>
        </p:nvSpPr>
        <p:spPr>
          <a:xfrm>
            <a:off x="291148" y="1446413"/>
            <a:ext cx="11180416" cy="5237019"/>
          </a:xfrm>
        </p:spPr>
        <p:txBody>
          <a:bodyPr>
            <a:normAutofit/>
          </a:bodyPr>
          <a:lstStyle/>
          <a:p>
            <a:pPr marL="285750" indent="-285750">
              <a:buFont typeface="Wingdings" panose="05000000000000000000" pitchFamily="2" charset="2"/>
              <a:buChar char="§"/>
            </a:pPr>
            <a:r>
              <a:rPr lang="en-US" dirty="0" smtClean="0"/>
              <a:t>Because the client has requested to live within 10km distance from they workplace, as to minimize commune, the 10 safest neighborhood were transposed on a map, and a delimiter was applied to narrow down the search.</a:t>
            </a:r>
          </a:p>
          <a:p>
            <a:pPr marL="285750" indent="-285750">
              <a:buFont typeface="Wingdings" panose="05000000000000000000" pitchFamily="2" charset="2"/>
              <a:buChar char="§"/>
            </a:pPr>
            <a:r>
              <a:rPr lang="en-US" dirty="0" smtClean="0"/>
              <a:t>The four neighborhoods that will be further considered for evaluations are: </a:t>
            </a:r>
          </a:p>
          <a:p>
            <a:pPr marL="742950" lvl="1" indent="-285750">
              <a:buFont typeface="Wingdings" panose="05000000000000000000" pitchFamily="2" charset="2"/>
              <a:buChar char="§"/>
            </a:pPr>
            <a:r>
              <a:rPr lang="en-CA" dirty="0" smtClean="0"/>
              <a:t>Yonge-St-Clair </a:t>
            </a:r>
          </a:p>
          <a:p>
            <a:pPr marL="742950" lvl="1" indent="-285750">
              <a:buFont typeface="Wingdings" panose="05000000000000000000" pitchFamily="2" charset="2"/>
              <a:buChar char="§"/>
            </a:pPr>
            <a:r>
              <a:rPr lang="en-CA" dirty="0" smtClean="0"/>
              <a:t>Old East York </a:t>
            </a:r>
          </a:p>
          <a:p>
            <a:pPr marL="742950" lvl="1" indent="-285750">
              <a:buFont typeface="Wingdings" panose="05000000000000000000" pitchFamily="2" charset="2"/>
              <a:buChar char="§"/>
            </a:pPr>
            <a:r>
              <a:rPr lang="en-CA" dirty="0" smtClean="0"/>
              <a:t>Woodbine-</a:t>
            </a:r>
            <a:r>
              <a:rPr lang="en-CA" dirty="0" err="1" smtClean="0"/>
              <a:t>Lumsden</a:t>
            </a:r>
            <a:endParaRPr lang="en-CA" dirty="0"/>
          </a:p>
          <a:p>
            <a:pPr marL="742950" lvl="1" indent="-285750">
              <a:buFont typeface="Wingdings" panose="05000000000000000000" pitchFamily="2" charset="2"/>
              <a:buChar char="§"/>
            </a:pPr>
            <a:r>
              <a:rPr lang="en-CA" dirty="0" smtClean="0"/>
              <a:t>Lawrence </a:t>
            </a:r>
            <a:r>
              <a:rPr lang="en-CA" dirty="0" err="1" smtClean="0"/>
              <a:t>Parc</a:t>
            </a:r>
            <a:r>
              <a:rPr lang="en-CA" dirty="0" smtClean="0"/>
              <a:t> North</a:t>
            </a:r>
          </a:p>
        </p:txBody>
      </p:sp>
      <p:pic>
        <p:nvPicPr>
          <p:cNvPr id="9" name="Content Placeholder 8"/>
          <p:cNvPicPr>
            <a:picLocks noGrp="1"/>
          </p:cNvPicPr>
          <p:nvPr>
            <p:ph idx="1"/>
          </p:nvPr>
        </p:nvPicPr>
        <p:blipFill>
          <a:blip r:embed="rId2"/>
          <a:stretch>
            <a:fillRect/>
          </a:stretch>
        </p:blipFill>
        <p:spPr>
          <a:xfrm>
            <a:off x="3686896" y="2875402"/>
            <a:ext cx="7169525" cy="2976757"/>
          </a:xfrm>
          <a:prstGeom prst="rect">
            <a:avLst/>
          </a:prstGeom>
        </p:spPr>
      </p:pic>
    </p:spTree>
    <p:extLst>
      <p:ext uri="{BB962C8B-B14F-4D97-AF65-F5344CB8AC3E}">
        <p14:creationId xmlns:p14="http://schemas.microsoft.com/office/powerpoint/2010/main" val="120875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11662554" cy="727364"/>
          </a:xfrm>
        </p:spPr>
        <p:txBody>
          <a:bodyPr>
            <a:normAutofit fontScale="90000"/>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Only 3 neighborhoods had enough venue to satisfy with the desire to leave in a neighborhood with a diverse dinner scene presence</a:t>
            </a:r>
            <a:endParaRPr lang="en-US" dirty="0"/>
          </a:p>
        </p:txBody>
      </p:sp>
      <p:sp>
        <p:nvSpPr>
          <p:cNvPr id="4" name="Text Placeholder 3"/>
          <p:cNvSpPr>
            <a:spLocks noGrp="1"/>
          </p:cNvSpPr>
          <p:nvPr>
            <p:ph type="body" sz="half" idx="2"/>
          </p:nvPr>
        </p:nvSpPr>
        <p:spPr>
          <a:xfrm>
            <a:off x="291148" y="1446413"/>
            <a:ext cx="11180416" cy="5237019"/>
          </a:xfrm>
        </p:spPr>
        <p:txBody>
          <a:bodyPr>
            <a:normAutofit/>
          </a:bodyPr>
          <a:lstStyle/>
          <a:p>
            <a:pPr marL="285750" indent="-285750">
              <a:buFont typeface="Wingdings" panose="05000000000000000000" pitchFamily="2" charset="2"/>
              <a:buChar char="§"/>
            </a:pPr>
            <a:r>
              <a:rPr lang="en-US" dirty="0" smtClean="0"/>
              <a:t>Because the clients like to go out and discover new restaurant, while staying close to home, Lawrence Park North did not fit the criteria of being lively enough. </a:t>
            </a:r>
          </a:p>
          <a:p>
            <a:pPr marL="285750" indent="-285750">
              <a:buFont typeface="Wingdings" panose="05000000000000000000" pitchFamily="2" charset="2"/>
              <a:buChar char="§"/>
            </a:pPr>
            <a:r>
              <a:rPr lang="en-US" dirty="0" smtClean="0"/>
              <a:t>The three neighborhoods that will be further considered for evaluations are: </a:t>
            </a:r>
          </a:p>
          <a:p>
            <a:pPr marL="742950" lvl="1" indent="-285750">
              <a:buFont typeface="Wingdings" panose="05000000000000000000" pitchFamily="2" charset="2"/>
              <a:buChar char="§"/>
            </a:pPr>
            <a:r>
              <a:rPr lang="en-CA" dirty="0" smtClean="0"/>
              <a:t>Yonge-St-Clair </a:t>
            </a:r>
          </a:p>
          <a:p>
            <a:pPr marL="742950" lvl="1" indent="-285750">
              <a:buFont typeface="Wingdings" panose="05000000000000000000" pitchFamily="2" charset="2"/>
              <a:buChar char="§"/>
            </a:pPr>
            <a:r>
              <a:rPr lang="en-CA" dirty="0" smtClean="0"/>
              <a:t>Old East York </a:t>
            </a:r>
          </a:p>
          <a:p>
            <a:pPr marL="742950" lvl="1" indent="-285750">
              <a:buFont typeface="Wingdings" panose="05000000000000000000" pitchFamily="2" charset="2"/>
              <a:buChar char="§"/>
            </a:pPr>
            <a:r>
              <a:rPr lang="en-CA" dirty="0" smtClean="0"/>
              <a:t>Woodbine-</a:t>
            </a:r>
            <a:r>
              <a:rPr lang="en-CA" dirty="0" err="1" smtClean="0"/>
              <a:t>Lumsden</a:t>
            </a:r>
            <a:endParaRPr lang="en-CA" dirty="0" smtClean="0"/>
          </a:p>
          <a:p>
            <a:pPr marL="742950" lvl="1" indent="-285750">
              <a:buFont typeface="Wingdings" panose="05000000000000000000" pitchFamily="2" charset="2"/>
              <a:buChar char="§"/>
            </a:pPr>
            <a:r>
              <a:rPr lang="en-CA" strike="sngStrike" dirty="0" smtClean="0"/>
              <a:t>Lawrence </a:t>
            </a:r>
            <a:r>
              <a:rPr lang="en-CA" strike="sngStrike" dirty="0" err="1" smtClean="0"/>
              <a:t>Parc</a:t>
            </a:r>
            <a:r>
              <a:rPr lang="en-CA" strike="sngStrike" dirty="0" smtClean="0"/>
              <a:t> North</a:t>
            </a:r>
          </a:p>
        </p:txBody>
      </p:sp>
      <p:pic>
        <p:nvPicPr>
          <p:cNvPr id="6" name="Content Placeholder 5"/>
          <p:cNvPicPr>
            <a:picLocks noGrp="1"/>
          </p:cNvPicPr>
          <p:nvPr>
            <p:ph idx="1"/>
          </p:nvPr>
        </p:nvPicPr>
        <p:blipFill>
          <a:blip r:embed="rId2"/>
          <a:stretch>
            <a:fillRect/>
          </a:stretch>
        </p:blipFill>
        <p:spPr>
          <a:xfrm>
            <a:off x="2028306" y="3480239"/>
            <a:ext cx="7814166" cy="2438423"/>
          </a:xfrm>
          <a:prstGeom prst="rect">
            <a:avLst/>
          </a:prstGeom>
        </p:spPr>
      </p:pic>
    </p:spTree>
    <p:extLst>
      <p:ext uri="{BB962C8B-B14F-4D97-AF65-F5344CB8AC3E}">
        <p14:creationId xmlns:p14="http://schemas.microsoft.com/office/powerpoint/2010/main" val="336767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024" y="548639"/>
            <a:ext cx="11662554" cy="727364"/>
          </a:xfrm>
        </p:spPr>
        <p:txBody>
          <a:bodyPr>
            <a:normAutofit/>
          </a:bodyPr>
          <a:lstStyle/>
          <a:p>
            <a:pPr marR="0" lvl="0">
              <a:lnSpc>
                <a:spcPct val="107000"/>
              </a:lnSpc>
              <a:spcBef>
                <a:spcPts val="1200"/>
              </a:spcBef>
              <a:spcAft>
                <a:spcPts val="0"/>
              </a:spcAft>
            </a:pPr>
            <a:r>
              <a:rPr lang="en-US" b="1" kern="0" dirty="0" smtClean="0">
                <a:solidFill>
                  <a:srgbClr val="ED7D31"/>
                </a:solidFill>
                <a:latin typeface="Calibri Light" panose="020F0302020204030204" pitchFamily="34" charset="0"/>
                <a:ea typeface="Times New Roman" panose="02020603050405020304" pitchFamily="18" charset="0"/>
                <a:cs typeface="Times New Roman" panose="02020603050405020304" pitchFamily="18" charset="0"/>
              </a:rPr>
              <a:t>Analysis – Young St- Claire</a:t>
            </a:r>
            <a:endParaRPr lang="en-US" dirty="0"/>
          </a:p>
        </p:txBody>
      </p:sp>
      <p:sp>
        <p:nvSpPr>
          <p:cNvPr id="4" name="Text Placeholder 3"/>
          <p:cNvSpPr>
            <a:spLocks noGrp="1"/>
          </p:cNvSpPr>
          <p:nvPr>
            <p:ph type="body" sz="half" idx="2"/>
          </p:nvPr>
        </p:nvSpPr>
        <p:spPr>
          <a:xfrm>
            <a:off x="590405" y="1978427"/>
            <a:ext cx="6392285" cy="1130533"/>
          </a:xfrm>
        </p:spPr>
        <p:txBody>
          <a:bodyPr>
            <a:normAutofit/>
          </a:bodyPr>
          <a:lstStyle/>
          <a:p>
            <a:pPr marL="285750" indent="-285750">
              <a:buFont typeface="Wingdings" panose="05000000000000000000" pitchFamily="2" charset="2"/>
              <a:buChar char="§"/>
            </a:pPr>
            <a:r>
              <a:rPr lang="en-CA" dirty="0" smtClean="0"/>
              <a:t>27 restaurants within 2km radius with great food type variety</a:t>
            </a:r>
          </a:p>
          <a:p>
            <a:pPr marL="285750" indent="-285750">
              <a:buFont typeface="Wingdings" panose="05000000000000000000" pitchFamily="2" charset="2"/>
              <a:buChar char="§"/>
            </a:pPr>
            <a:r>
              <a:rPr lang="en-CA" dirty="0"/>
              <a:t>6</a:t>
            </a:r>
            <a:r>
              <a:rPr lang="en-CA" dirty="0" smtClean="0"/>
              <a:t> elementary and high school venues</a:t>
            </a:r>
          </a:p>
          <a:p>
            <a:pPr marL="285750" indent="-285750">
              <a:buFont typeface="Wingdings" panose="05000000000000000000" pitchFamily="2" charset="2"/>
              <a:buChar char="§"/>
            </a:pPr>
            <a:endParaRPr lang="en-US" dirty="0" smtClean="0"/>
          </a:p>
        </p:txBody>
      </p:sp>
      <p:pic>
        <p:nvPicPr>
          <p:cNvPr id="7" name="Content Placeholder 6"/>
          <p:cNvPicPr>
            <a:picLocks noGrp="1"/>
          </p:cNvPicPr>
          <p:nvPr>
            <p:ph idx="1"/>
          </p:nvPr>
        </p:nvPicPr>
        <p:blipFill>
          <a:blip r:embed="rId2"/>
          <a:stretch>
            <a:fillRect/>
          </a:stretch>
        </p:blipFill>
        <p:spPr>
          <a:xfrm>
            <a:off x="7946966" y="156152"/>
            <a:ext cx="4006735" cy="6228023"/>
          </a:xfrm>
          <a:prstGeom prst="rect">
            <a:avLst/>
          </a:prstGeom>
        </p:spPr>
      </p:pic>
      <p:pic>
        <p:nvPicPr>
          <p:cNvPr id="5" name="Picture 4"/>
          <p:cNvPicPr>
            <a:picLocks noChangeAspect="1"/>
          </p:cNvPicPr>
          <p:nvPr/>
        </p:nvPicPr>
        <p:blipFill>
          <a:blip r:embed="rId3"/>
          <a:stretch>
            <a:fillRect/>
          </a:stretch>
        </p:blipFill>
        <p:spPr>
          <a:xfrm>
            <a:off x="482139" y="3874943"/>
            <a:ext cx="6705600" cy="2266950"/>
          </a:xfrm>
          <a:prstGeom prst="rect">
            <a:avLst/>
          </a:prstGeom>
        </p:spPr>
      </p:pic>
    </p:spTree>
    <p:extLst>
      <p:ext uri="{BB962C8B-B14F-4D97-AF65-F5344CB8AC3E}">
        <p14:creationId xmlns:p14="http://schemas.microsoft.com/office/powerpoint/2010/main" val="272575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758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International Real Estate Agents- How can we help you choose your next hometown? </vt:lpstr>
      <vt:lpstr>Problematic</vt:lpstr>
      <vt:lpstr>Solution and deliverables</vt:lpstr>
      <vt:lpstr>Analysis – Toronto is generally safer than Paris</vt:lpstr>
      <vt:lpstr>Analysis – Some neighborhood are safer than others</vt:lpstr>
      <vt:lpstr>Analysis – 11 neighborhoods were considered for further analysis</vt:lpstr>
      <vt:lpstr>Analysis – Only four neighborhoods are within a 10km distance from the clients’ new workplace</vt:lpstr>
      <vt:lpstr>Analysis – Only 3 neighborhoods had enough venue to satisfy with the desire to leave in a neighborhood with a diverse dinner scene presence</vt:lpstr>
      <vt:lpstr>Analysis – Young St- Claire</vt:lpstr>
      <vt:lpstr>Analysis – Old East York</vt:lpstr>
      <vt:lpstr>Analysis – Woodbine-Lumsden</vt:lpstr>
      <vt:lpstr>Conclusion and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18</cp:revision>
  <dcterms:created xsi:type="dcterms:W3CDTF">2020-09-15T18:21:19Z</dcterms:created>
  <dcterms:modified xsi:type="dcterms:W3CDTF">2020-09-15T22:00:20Z</dcterms:modified>
</cp:coreProperties>
</file>