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32918400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  <p:embeddedFont>
      <p:font typeface="Bree Serif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1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C50"/>
    <a:srgbClr val="7A1C1C"/>
    <a:srgbClr val="8B1717"/>
    <a:srgbClr val="B51F1F"/>
    <a:srgbClr val="EF5757"/>
    <a:srgbClr val="F27676"/>
    <a:srgbClr val="B41E1E"/>
    <a:srgbClr val="F59696"/>
    <a:srgbClr val="0033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72" autoAdjust="0"/>
    <p:restoredTop sz="94660"/>
  </p:normalViewPr>
  <p:slideViewPr>
    <p:cSldViewPr>
      <p:cViewPr>
        <p:scale>
          <a:sx n="25" d="100"/>
          <a:sy n="25" d="100"/>
        </p:scale>
        <p:origin x="2022" y="-1104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08870-C6BF-4F02-B3AB-DE8FEE05FAF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F129D-6904-4B1D-B8C9-15C55F7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F129D-6904-4B1D-B8C9-15C55F7D43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9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2"/>
            <a:ext cx="27980639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1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1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89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39" y="1318265"/>
            <a:ext cx="7406640" cy="28087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45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73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1153121"/>
            <a:ext cx="27980639" cy="653796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3952224"/>
            <a:ext cx="27980639" cy="72008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45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75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8pPr>
            <a:lvl9pPr marL="13167361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9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1" cy="21724621"/>
          </a:xfrm>
        </p:spPr>
        <p:txBody>
          <a:bodyPr/>
          <a:lstStyle>
            <a:lvl1pPr>
              <a:defRPr sz="10050"/>
            </a:lvl1pPr>
            <a:lvl2pPr>
              <a:defRPr sz="8625"/>
            </a:lvl2pPr>
            <a:lvl3pPr>
              <a:defRPr sz="7200"/>
            </a:lvl3pPr>
            <a:lvl4pPr>
              <a:defRPr sz="6450"/>
            </a:lvl4pPr>
            <a:lvl5pPr>
              <a:defRPr sz="6450"/>
            </a:lvl5pPr>
            <a:lvl6pPr>
              <a:defRPr sz="6450"/>
            </a:lvl6pPr>
            <a:lvl7pPr>
              <a:defRPr sz="6450"/>
            </a:lvl7pPr>
            <a:lvl8pPr>
              <a:defRPr sz="6450"/>
            </a:lvl8pPr>
            <a:lvl9pPr>
              <a:defRPr sz="6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1" cy="21724621"/>
          </a:xfrm>
        </p:spPr>
        <p:txBody>
          <a:bodyPr/>
          <a:lstStyle>
            <a:lvl1pPr>
              <a:defRPr sz="10050"/>
            </a:lvl1pPr>
            <a:lvl2pPr>
              <a:defRPr sz="8625"/>
            </a:lvl2pPr>
            <a:lvl3pPr>
              <a:defRPr sz="7200"/>
            </a:lvl3pPr>
            <a:lvl4pPr>
              <a:defRPr sz="6450"/>
            </a:lvl4pPr>
            <a:lvl5pPr>
              <a:defRPr sz="6450"/>
            </a:lvl5pPr>
            <a:lvl6pPr>
              <a:defRPr sz="6450"/>
            </a:lvl6pPr>
            <a:lvl7pPr>
              <a:defRPr sz="6450"/>
            </a:lvl7pPr>
            <a:lvl8pPr>
              <a:defRPr sz="6450"/>
            </a:lvl8pPr>
            <a:lvl9pPr>
              <a:defRPr sz="6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5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8"/>
          </a:xfrm>
        </p:spPr>
        <p:txBody>
          <a:bodyPr anchor="b"/>
          <a:lstStyle>
            <a:lvl1pPr marL="0" indent="0">
              <a:buNone/>
              <a:defRPr sz="8625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50" b="1"/>
            </a:lvl3pPr>
            <a:lvl4pPr marL="4937760" indent="0">
              <a:buNone/>
              <a:defRPr sz="5775" b="1"/>
            </a:lvl4pPr>
            <a:lvl5pPr marL="6583680" indent="0">
              <a:buNone/>
              <a:defRPr sz="5775" b="1"/>
            </a:lvl5pPr>
            <a:lvl6pPr marL="8229600" indent="0">
              <a:buNone/>
              <a:defRPr sz="5775" b="1"/>
            </a:lvl6pPr>
            <a:lvl7pPr marL="9875520" indent="0">
              <a:buNone/>
              <a:defRPr sz="5775" b="1"/>
            </a:lvl7pPr>
            <a:lvl8pPr marL="11521440" indent="0">
              <a:buNone/>
              <a:defRPr sz="5775" b="1"/>
            </a:lvl8pPr>
            <a:lvl9pPr marL="13167361" indent="0">
              <a:buNone/>
              <a:defRPr sz="57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400"/>
            <a:ext cx="14544677" cy="18966182"/>
          </a:xfrm>
        </p:spPr>
        <p:txBody>
          <a:bodyPr/>
          <a:lstStyle>
            <a:lvl1pPr>
              <a:defRPr sz="8625"/>
            </a:lvl1pPr>
            <a:lvl2pPr>
              <a:defRPr sz="7200"/>
            </a:lvl2pPr>
            <a:lvl3pPr>
              <a:defRPr sz="6450"/>
            </a:lvl3pPr>
            <a:lvl4pPr>
              <a:defRPr sz="5775"/>
            </a:lvl4pPr>
            <a:lvl5pPr>
              <a:defRPr sz="5775"/>
            </a:lvl5pPr>
            <a:lvl6pPr>
              <a:defRPr sz="5775"/>
            </a:lvl6pPr>
            <a:lvl7pPr>
              <a:defRPr sz="5775"/>
            </a:lvl7pPr>
            <a:lvl8pPr>
              <a:defRPr sz="5775"/>
            </a:lvl8pPr>
            <a:lvl9pPr>
              <a:defRPr sz="57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89" cy="3070858"/>
          </a:xfrm>
        </p:spPr>
        <p:txBody>
          <a:bodyPr anchor="b"/>
          <a:lstStyle>
            <a:lvl1pPr marL="0" indent="0">
              <a:buNone/>
              <a:defRPr sz="8625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50" b="1"/>
            </a:lvl3pPr>
            <a:lvl4pPr marL="4937760" indent="0">
              <a:buNone/>
              <a:defRPr sz="5775" b="1"/>
            </a:lvl4pPr>
            <a:lvl5pPr marL="6583680" indent="0">
              <a:buNone/>
              <a:defRPr sz="5775" b="1"/>
            </a:lvl5pPr>
            <a:lvl6pPr marL="8229600" indent="0">
              <a:buNone/>
              <a:defRPr sz="5775" b="1"/>
            </a:lvl6pPr>
            <a:lvl7pPr marL="9875520" indent="0">
              <a:buNone/>
              <a:defRPr sz="5775" b="1"/>
            </a:lvl7pPr>
            <a:lvl8pPr marL="11521440" indent="0">
              <a:buNone/>
              <a:defRPr sz="5775" b="1"/>
            </a:lvl8pPr>
            <a:lvl9pPr marL="13167361" indent="0">
              <a:buNone/>
              <a:defRPr sz="57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89" cy="18966182"/>
          </a:xfrm>
        </p:spPr>
        <p:txBody>
          <a:bodyPr/>
          <a:lstStyle>
            <a:lvl1pPr>
              <a:defRPr sz="8625"/>
            </a:lvl1pPr>
            <a:lvl2pPr>
              <a:defRPr sz="7200"/>
            </a:lvl2pPr>
            <a:lvl3pPr>
              <a:defRPr sz="6450"/>
            </a:lvl3pPr>
            <a:lvl4pPr>
              <a:defRPr sz="5775"/>
            </a:lvl4pPr>
            <a:lvl5pPr>
              <a:defRPr sz="5775"/>
            </a:lvl5pPr>
            <a:lvl6pPr>
              <a:defRPr sz="5775"/>
            </a:lvl6pPr>
            <a:lvl7pPr>
              <a:defRPr sz="5775"/>
            </a:lvl7pPr>
            <a:lvl8pPr>
              <a:defRPr sz="5775"/>
            </a:lvl8pPr>
            <a:lvl9pPr>
              <a:defRPr sz="57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2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6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1550"/>
            </a:lvl1pPr>
            <a:lvl2pPr>
              <a:defRPr sz="10050"/>
            </a:lvl2pPr>
            <a:lvl3pPr>
              <a:defRPr sz="8625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025"/>
            </a:lvl1pPr>
            <a:lvl2pPr marL="1645920" indent="0">
              <a:buNone/>
              <a:defRPr sz="4350"/>
            </a:lvl2pPr>
            <a:lvl3pPr marL="3291840" indent="0">
              <a:buNone/>
              <a:defRPr sz="3600"/>
            </a:lvl3pPr>
            <a:lvl4pPr marL="4937760" indent="0">
              <a:buNone/>
              <a:defRPr sz="3225"/>
            </a:lvl4pPr>
            <a:lvl5pPr marL="6583680" indent="0">
              <a:buNone/>
              <a:defRPr sz="3225"/>
            </a:lvl5pPr>
            <a:lvl6pPr marL="8229600" indent="0">
              <a:buNone/>
              <a:defRPr sz="3225"/>
            </a:lvl6pPr>
            <a:lvl7pPr marL="9875520" indent="0">
              <a:buNone/>
              <a:defRPr sz="3225"/>
            </a:lvl7pPr>
            <a:lvl8pPr marL="11521440" indent="0">
              <a:buNone/>
              <a:defRPr sz="3225"/>
            </a:lvl8pPr>
            <a:lvl9pPr marL="13167361" indent="0">
              <a:buNone/>
              <a:defRPr sz="32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39" cy="272034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39" cy="19751039"/>
          </a:xfrm>
        </p:spPr>
        <p:txBody>
          <a:bodyPr/>
          <a:lstStyle>
            <a:lvl1pPr marL="0" indent="0">
              <a:buNone/>
              <a:defRPr sz="11550"/>
            </a:lvl1pPr>
            <a:lvl2pPr marL="1645920" indent="0">
              <a:buNone/>
              <a:defRPr sz="10050"/>
            </a:lvl2pPr>
            <a:lvl3pPr marL="3291840" indent="0">
              <a:buNone/>
              <a:defRPr sz="8625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1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1"/>
            <a:ext cx="19751039" cy="3863338"/>
          </a:xfrm>
        </p:spPr>
        <p:txBody>
          <a:bodyPr/>
          <a:lstStyle>
            <a:lvl1pPr marL="0" indent="0">
              <a:buNone/>
              <a:defRPr sz="5025"/>
            </a:lvl1pPr>
            <a:lvl2pPr marL="1645920" indent="0">
              <a:buNone/>
              <a:defRPr sz="4350"/>
            </a:lvl2pPr>
            <a:lvl3pPr marL="3291840" indent="0">
              <a:buNone/>
              <a:defRPr sz="3600"/>
            </a:lvl3pPr>
            <a:lvl4pPr marL="4937760" indent="0">
              <a:buNone/>
              <a:defRPr sz="3225"/>
            </a:lvl4pPr>
            <a:lvl5pPr marL="6583680" indent="0">
              <a:buNone/>
              <a:defRPr sz="3225"/>
            </a:lvl5pPr>
            <a:lvl6pPr marL="8229600" indent="0">
              <a:buNone/>
              <a:defRPr sz="3225"/>
            </a:lvl6pPr>
            <a:lvl7pPr marL="9875520" indent="0">
              <a:buNone/>
              <a:defRPr sz="3225"/>
            </a:lvl7pPr>
            <a:lvl8pPr marL="11521440" indent="0">
              <a:buNone/>
              <a:defRPr sz="3225"/>
            </a:lvl8pPr>
            <a:lvl9pPr marL="13167361" indent="0">
              <a:buNone/>
              <a:defRPr sz="32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57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1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1" cy="2172462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4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72B4-7553-4446-919C-DDAC3A89012F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4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4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A60-3297-4EF1-8725-D07B72916CF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01498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32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1473200" y="339979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dirty="0" smtId="4294967295">
                <a:solidFill>
                  <a:srgbClr val="808080"/>
                </a:solidFill>
              </a:rPr>
              <a:t>Template ID: </a:t>
            </a:r>
            <a:r>
              <a:rPr sz="4880" dirty="0" err="1" smtId="4294967295">
                <a:solidFill>
                  <a:srgbClr val="808080"/>
                </a:solidFill>
              </a:rPr>
              <a:t>comprehensivecrimson</a:t>
            </a:r>
            <a:r>
              <a:rPr sz="4880" dirty="0" smtId="4294967295">
                <a:solidFill>
                  <a:srgbClr val="808080"/>
                </a:solidFill>
              </a:rPr>
              <a:t>  Size: 36x36</a:t>
            </a:r>
          </a:p>
        </p:txBody>
      </p:sp>
    </p:spTree>
    <p:extLst>
      <p:ext uri="{BB962C8B-B14F-4D97-AF65-F5344CB8AC3E}">
        <p14:creationId xmlns:p14="http://schemas.microsoft.com/office/powerpoint/2010/main" val="1846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3291840" rtl="0" eaLnBrk="1" latinLnBrk="0" hangingPunct="1">
        <a:spcBef>
          <a:spcPct val="0"/>
        </a:spcBef>
        <a:buNone/>
        <a:defRPr sz="158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3291840" rtl="0" eaLnBrk="1" latinLnBrk="0" hangingPunct="1">
        <a:spcBef>
          <a:spcPct val="20000"/>
        </a:spcBef>
        <a:buFont typeface="Arial" pitchFamily="34" charset="0"/>
        <a:buChar char="•"/>
        <a:defRPr sz="1155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0" indent="-1028700" algn="l" defTabSz="3291840" rtl="0" eaLnBrk="1" latinLnBrk="0" hangingPunct="1">
        <a:spcBef>
          <a:spcPct val="20000"/>
        </a:spcBef>
        <a:buFont typeface="Arial" pitchFamily="34" charset="0"/>
        <a:buChar char="–"/>
        <a:defRPr sz="1005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8625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spcBef>
          <a:spcPct val="20000"/>
        </a:spcBef>
        <a:buFont typeface="Arial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1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4751029"/>
            <a:ext cx="32918400" cy="28803600"/>
          </a:xfrm>
          <a:prstGeom prst="rect">
            <a:avLst/>
          </a:prstGeom>
          <a:gradFill>
            <a:gsLst>
              <a:gs pos="100000">
                <a:srgbClr val="7A1C1C"/>
              </a:gs>
              <a:gs pos="54000">
                <a:srgbClr val="B51F1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6450" dirty="0" smtClean="0"/>
              <a:t> </a:t>
            </a:r>
            <a:endParaRPr lang="en-US" sz="64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B3381F70-485A-4C51-9258-DAB4597CCF47}"/>
              </a:ext>
            </a:extLst>
          </p:cNvPr>
          <p:cNvGrpSpPr/>
          <p:nvPr/>
        </p:nvGrpSpPr>
        <p:grpSpPr>
          <a:xfrm>
            <a:off x="-11430" y="0"/>
            <a:ext cx="32929829" cy="5825670"/>
            <a:chOff x="-15240" y="-14583"/>
            <a:chExt cx="43906439" cy="6690360"/>
          </a:xfrm>
        </p:grpSpPr>
        <p:sp>
          <p:nvSpPr>
            <p:cNvPr id="9" name="Rectangle 8"/>
            <p:cNvSpPr/>
            <p:nvPr/>
          </p:nvSpPr>
          <p:spPr>
            <a:xfrm>
              <a:off x="0" y="2256177"/>
              <a:ext cx="43891200" cy="4419600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0" dirty="0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0" y="2256177"/>
              <a:ext cx="43891200" cy="4201348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0" dirty="0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-15240" y="-14583"/>
              <a:ext cx="43906439" cy="6253856"/>
            </a:xfrm>
            <a:custGeom>
              <a:avLst/>
              <a:gdLst>
                <a:gd name="connsiteX0" fmla="*/ 0 w 43906440"/>
                <a:gd name="connsiteY0" fmla="*/ 19544 h 8020124"/>
                <a:gd name="connsiteX1" fmla="*/ 43906440 w 43906440"/>
                <a:gd name="connsiteY1" fmla="*/ 0 h 8020124"/>
                <a:gd name="connsiteX2" fmla="*/ 43906440 w 43906440"/>
                <a:gd name="connsiteY2" fmla="*/ 6950688 h 8020124"/>
                <a:gd name="connsiteX3" fmla="*/ 15240 w 43906440"/>
                <a:gd name="connsiteY3" fmla="*/ 6950688 h 8020124"/>
                <a:gd name="connsiteX4" fmla="*/ 0 w 43906440"/>
                <a:gd name="connsiteY4" fmla="*/ 19544 h 80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06440" h="8020124">
                  <a:moveTo>
                    <a:pt x="0" y="19544"/>
                  </a:moveTo>
                  <a:lnTo>
                    <a:pt x="43906440" y="0"/>
                  </a:lnTo>
                  <a:lnTo>
                    <a:pt x="43906440" y="6950688"/>
                  </a:lnTo>
                  <a:cubicBezTo>
                    <a:pt x="29866590" y="10303488"/>
                    <a:pt x="13274040" y="4474188"/>
                    <a:pt x="15240" y="6950688"/>
                  </a:cubicBezTo>
                  <a:lnTo>
                    <a:pt x="0" y="195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0" dirty="0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96D93ECD-B6C6-4112-90D7-E231945E1F30}"/>
              </a:ext>
            </a:extLst>
          </p:cNvPr>
          <p:cNvSpPr txBox="1"/>
          <p:nvPr/>
        </p:nvSpPr>
        <p:spPr>
          <a:xfrm>
            <a:off x="1718186" y="451819"/>
            <a:ext cx="29482030" cy="2360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22157">
              <a:spcBef>
                <a:spcPct val="20000"/>
              </a:spcBef>
              <a:defRPr/>
            </a:pPr>
            <a:r>
              <a:rPr lang="sr-Cyrl-RS" sz="8000" b="1" dirty="0" smtClean="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Употреба неуронске мреже у класификацији слика</a:t>
            </a:r>
            <a:endParaRPr lang="en-US" sz="8000" b="1" dirty="0">
              <a:solidFill>
                <a:srgbClr val="2D3C50"/>
              </a:solidFill>
              <a:latin typeface="Bree Serif" panose="02000503040000020004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3372A251-F0BA-4160-BA4B-E2D8E2D287AA}"/>
              </a:ext>
            </a:extLst>
          </p:cNvPr>
          <p:cNvSpPr txBox="1"/>
          <p:nvPr/>
        </p:nvSpPr>
        <p:spPr>
          <a:xfrm>
            <a:off x="1718186" y="2812213"/>
            <a:ext cx="29482030" cy="14219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r-Cyrl-RS" sz="4200" dirty="0" smtClean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Љубић Јанко </a:t>
            </a:r>
            <a:r>
              <a:rPr lang="en-US" sz="4200" dirty="0" smtClean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SW-38/2016</a:t>
            </a:r>
            <a:endParaRPr lang="en-US" sz="4200" dirty="0">
              <a:solidFill>
                <a:srgbClr val="2D3C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sr-Cyrl-RS" sz="4200" dirty="0" smtClean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 Техничких Наука у Новом Саду</a:t>
            </a:r>
            <a:endParaRPr lang="en-US" sz="4200" dirty="0">
              <a:solidFill>
                <a:srgbClr val="2D3C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8353" y="7802948"/>
            <a:ext cx="9923197" cy="6962130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8353" y="6633033"/>
            <a:ext cx="992319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Увод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6580" y="7848238"/>
            <a:ext cx="9392828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Улазни подаци састоје се од 320 различитих фотографија цвећа. Укупно се појављује 5 различитих типова цвета а сваки тип, заједно са називом слике на којој се налази описан је у улазном документу који садржи исправне информације о називу сваког цвета на свакој слици.</a:t>
            </a:r>
            <a:endParaRPr lang="sr-Cyrl-RS" sz="26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Овај скуп података се користи за тренинг класификатора.</a:t>
            </a:r>
            <a:endParaRPr lang="sr-Cyrl-RS" sz="26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 скуп података састоји се од 80 различитих фотографија цветова из истих оних 5 различитих типова.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Такође уз тест директоријум са сликама налази се и тест документ са информацијама о називу сваког цвета на свакој тест слици.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Тренинг скуп и тест скуп су међусобно дисјунктни.</a:t>
            </a:r>
            <a:endParaRPr lang="en-US" sz="26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5630" y="21222891"/>
            <a:ext cx="9926323" cy="11695509"/>
          </a:xfrm>
          <a:prstGeom prst="rect">
            <a:avLst/>
          </a:prstGeom>
          <a:solidFill>
            <a:srgbClr val="2D3C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почетку су подаци учитани на начин који је обезбедио правилан и паралелан поредак назива цветова са одговарајућим фотографијама из тренинг скупа.</a:t>
            </a:r>
            <a:b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 је учињено тако што су потребни подаци прво читани из 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2600" i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датотеке и коришћени да се паралелно пронађе фотографија са датим називом и назив њеног цвета (односно лабела) и да се паралелно похране у одговарајућу колекцију података.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идентичан начин на почетку програма учитани су и тест подаци.</a:t>
            </a: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 су прочитане фотографије? Свака од фотографија има своју независну резолуцију, било је од користи скалирати их на подједнаку резолуцију што је и учињено и након читања резолуција похрањених фотографија износи </a:t>
            </a:r>
            <a:r>
              <a:rPr lang="sr-Cyrl-R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en-U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</a:t>
            </a:r>
            <a:r>
              <a:rPr lang="sr-Cyrl-R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en-U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Када говоримо о карактеристикама и посебности сваког цвета морамо узети у обзир и његову боју, из тог разлога слике су учитане у боји,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‘RGB’.</a:t>
            </a:r>
            <a:endParaRPr lang="sr-Cyrl-RS" sz="2600" b="1" i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endParaRPr lang="sr-Cyrl-RS" sz="26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Било је потребно направити модел неуронске мреже и у њега убацити слојеве који ће прочитане податке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обрађивати.</a:t>
            </a:r>
          </a:p>
          <a:p>
            <a:pPr lvl="0" algn="just"/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издвајање карактеристика задужен је конволуциони слој</a:t>
            </a:r>
          </a:p>
          <a:p>
            <a:pPr lvl="0" algn="just"/>
            <a:r>
              <a:rPr lang="en-U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CONV2D</a:t>
            </a:r>
            <a:r>
              <a:rPr lang="sr-Cyrl-R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који применом одређеног броја (К) филтера матрице фотографија пресликава у активационе мапе које на себи имају израженије карактеристике (вертикална ивица, хоризонтална ивица, кругови,  сенка...).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07416" y="19931026"/>
            <a:ext cx="981283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Методологија рада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F11B3E59-AE53-4DED-A971-E053DEE116C7}"/>
              </a:ext>
            </a:extLst>
          </p:cNvPr>
          <p:cNvSpPr txBox="1"/>
          <p:nvPr/>
        </p:nvSpPr>
        <p:spPr>
          <a:xfrm>
            <a:off x="11653847" y="8397339"/>
            <a:ext cx="10184528" cy="4093428"/>
          </a:xfrm>
          <a:prstGeom prst="rect">
            <a:avLst/>
          </a:prstGeom>
          <a:solidFill>
            <a:srgbClr val="2D3C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Након овог слоја примењује се  нелинеарна активациона функција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‘ReLU’.</a:t>
            </a:r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бисмо од излаза могли извући неке закључке потребно је да их скалирамо и задржимо најважније карактеристке одбацујући оне небитне заостале од претходних слојева, за то се користи слој под именом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‘Max Pooling’.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0" algn="just"/>
            <a:endParaRPr lang="en-US" sz="260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Након три итерације са комбиновањем горенаведених слојева улазимо у 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слој који  „изравна“ излазе из претходних слојева и претвори их у јединствени вектор.</a:t>
            </a:r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B2352664-69B3-4116-8179-FBD03FBE287B}"/>
              </a:ext>
            </a:extLst>
          </p:cNvPr>
          <p:cNvSpPr/>
          <p:nvPr/>
        </p:nvSpPr>
        <p:spPr>
          <a:xfrm>
            <a:off x="11615746" y="6637992"/>
            <a:ext cx="20984005" cy="97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Методологија рада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45ECDD11-8FA4-4EBC-9A33-A65B12940149}"/>
              </a:ext>
            </a:extLst>
          </p:cNvPr>
          <p:cNvSpPr txBox="1"/>
          <p:nvPr/>
        </p:nvSpPr>
        <p:spPr>
          <a:xfrm>
            <a:off x="11705184" y="26824424"/>
            <a:ext cx="9959373" cy="6093976"/>
          </a:xfrm>
          <a:prstGeom prst="rect">
            <a:avLst/>
          </a:prstGeom>
          <a:solidFill>
            <a:srgbClr val="2D3C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Након што се мрежа истренира, на њу се може применити тестирање уз помоћ 80 фотографија из тест скупа и упоредити излаз мреже са исправним именима сваког од 80 цветова.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Резултат тог поређења изражава се у проценту тачности.</a:t>
            </a: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Неуронска мрежа коришћена  у овом решењу није конзистентна у оцени решења. Најбољи резултат који постиже је 86,25%. То значи да од 80 фотографија она исправно препознаје 69, односно да греши у 15.75% случајева, код 11 цветова.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поређењу са решењем направљеним користећи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‘HOG</a:t>
            </a:r>
            <a:r>
              <a:rPr lang="sr-Cyrl-R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DESCRIPTOR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неуронска мрежа је доста успешнија јер је у просеку 20% тачнија.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C59F2BED-4EC3-48A3-AA9E-8C76922558DA}"/>
              </a:ext>
            </a:extLst>
          </p:cNvPr>
          <p:cNvSpPr/>
          <p:nvPr/>
        </p:nvSpPr>
        <p:spPr>
          <a:xfrm>
            <a:off x="11653845" y="25273795"/>
            <a:ext cx="998929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Резултати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7E7FC927-124E-4EB7-9F44-39B075F9F524}"/>
              </a:ext>
            </a:extLst>
          </p:cNvPr>
          <p:cNvSpPr txBox="1"/>
          <p:nvPr/>
        </p:nvSpPr>
        <p:spPr>
          <a:xfrm>
            <a:off x="21838375" y="26825615"/>
            <a:ext cx="10464148" cy="6093976"/>
          </a:xfrm>
          <a:prstGeom prst="rect">
            <a:avLst/>
          </a:prstGeom>
          <a:solidFill>
            <a:srgbClr val="2D3C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Неуронска мрежа представља најбоље решење за класификацију слика када је у питању више различитих класа ентитета на фотографијама.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Конкретно решење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које користи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‘HOG</a:t>
            </a:r>
            <a:r>
              <a:rPr lang="sr-Cyrl-R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DESCRIPTOR’</a:t>
            </a:r>
            <a:r>
              <a:rPr lang="sr-Cyrl-R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 бити коришћено уколико радимо са на пример 2 ентитета.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Неуронска мрежа је повољна за мноштво комбинација јер се распоред слојева у њој може мењати и тиме у многоме варирати понашање читавог скупа.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Тренинг скуп у овом случају није био довољно обиман јер скуп од 320 фотографија већ у 13. епохи доводи до прецизности тренинга од 100% и једино решење за то у овом тренутку јесте повећање тренинг скупа података.</a:t>
            </a:r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BBB0E07D-E054-42DE-A138-31D324E10705}"/>
              </a:ext>
            </a:extLst>
          </p:cNvPr>
          <p:cNvSpPr/>
          <p:nvPr/>
        </p:nvSpPr>
        <p:spPr>
          <a:xfrm>
            <a:off x="21838375" y="25273795"/>
            <a:ext cx="1046414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Закључак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604" y="8435608"/>
            <a:ext cx="10464148" cy="4062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22" y="14765078"/>
            <a:ext cx="4752975" cy="497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845" y="16602903"/>
            <a:ext cx="20945905" cy="70117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B2352664-69B3-4116-8179-FBD03FBE287B}"/>
              </a:ext>
            </a:extLst>
          </p:cNvPr>
          <p:cNvSpPr/>
          <p:nvPr/>
        </p:nvSpPr>
        <p:spPr>
          <a:xfrm>
            <a:off x="11615746" y="14765078"/>
            <a:ext cx="20984005" cy="97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Шематски приказ протока фотографије кроз неуронску мрежу од улаза до излаза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8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mprehensivecrims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396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Bree Serif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Janko Ljubic</cp:lastModifiedBy>
  <cp:revision>56</cp:revision>
  <dcterms:created xsi:type="dcterms:W3CDTF">2015-06-02T17:01:52Z</dcterms:created>
  <dcterms:modified xsi:type="dcterms:W3CDTF">2020-02-20T20:38:14Z</dcterms:modified>
</cp:coreProperties>
</file>