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8" r:id="rId2"/>
  </p:sldIdLst>
  <p:sldSz cx="32918400" cy="32918400"/>
  <p:notesSz cx="6858000" cy="9144000"/>
  <p:embeddedFontLst>
    <p:embeddedFont>
      <p:font typeface="Open Sans" panose="020B0604020202020204" charset="0"/>
      <p:regular r:id="rId3"/>
      <p:bold r:id="rId4"/>
      <p:italic r:id="rId5"/>
      <p:boldItalic r:id="rId6"/>
    </p:embeddedFont>
    <p:embeddedFont>
      <p:font typeface="Bree Serif" panose="020B060402020202020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custDataLst>
    <p:tags r:id="rId12"/>
  </p:custDataLst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1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Delre" initials="JD" lastIdx="0" clrIdx="0">
    <p:extLst>
      <p:ext uri="{19B8F6BF-5375-455C-9EA6-DF929625EA0E}">
        <p15:presenceInfo xmlns:p15="http://schemas.microsoft.com/office/powerpoint/2012/main" userId="Justin Del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C50"/>
    <a:srgbClr val="7A1C1C"/>
    <a:srgbClr val="8B1717"/>
    <a:srgbClr val="B51F1F"/>
    <a:srgbClr val="EF5757"/>
    <a:srgbClr val="F27676"/>
    <a:srgbClr val="B41E1E"/>
    <a:srgbClr val="F59696"/>
    <a:srgbClr val="0033A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366" y="-7428"/>
      </p:cViewPr>
      <p:guideLst>
        <p:guide orient="horz" pos="1036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commentAuthors" Target="commentAuthor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0226042"/>
            <a:ext cx="27980639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8653761"/>
            <a:ext cx="2304288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7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8617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89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39" y="1318265"/>
            <a:ext cx="7406640" cy="280873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318265"/>
            <a:ext cx="21671280" cy="280873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845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973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1153121"/>
            <a:ext cx="27980639" cy="6537960"/>
          </a:xfrm>
        </p:spPr>
        <p:txBody>
          <a:bodyPr anchor="t"/>
          <a:lstStyle>
            <a:lvl1pPr algn="l">
              <a:defRPr sz="1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3952224"/>
            <a:ext cx="27980639" cy="7200898"/>
          </a:xfrm>
        </p:spPr>
        <p:txBody>
          <a:bodyPr anchor="b"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645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75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25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25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25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25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25">
                <a:solidFill>
                  <a:schemeClr val="tx1">
                    <a:tint val="75000"/>
                  </a:schemeClr>
                </a:solidFill>
              </a:defRPr>
            </a:lvl8pPr>
            <a:lvl9pPr marL="13167361" indent="0">
              <a:buNone/>
              <a:defRPr sz="50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3970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7680963"/>
            <a:ext cx="14538961" cy="21724621"/>
          </a:xfrm>
        </p:spPr>
        <p:txBody>
          <a:bodyPr/>
          <a:lstStyle>
            <a:lvl1pPr>
              <a:defRPr sz="10050"/>
            </a:lvl1pPr>
            <a:lvl2pPr>
              <a:defRPr sz="8625"/>
            </a:lvl2pPr>
            <a:lvl3pPr>
              <a:defRPr sz="7200"/>
            </a:lvl3pPr>
            <a:lvl4pPr>
              <a:defRPr sz="6450"/>
            </a:lvl4pPr>
            <a:lvl5pPr>
              <a:defRPr sz="6450"/>
            </a:lvl5pPr>
            <a:lvl6pPr>
              <a:defRPr sz="6450"/>
            </a:lvl6pPr>
            <a:lvl7pPr>
              <a:defRPr sz="6450"/>
            </a:lvl7pPr>
            <a:lvl8pPr>
              <a:defRPr sz="6450"/>
            </a:lvl8pPr>
            <a:lvl9pPr>
              <a:defRPr sz="64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7680963"/>
            <a:ext cx="14538961" cy="21724621"/>
          </a:xfrm>
        </p:spPr>
        <p:txBody>
          <a:bodyPr/>
          <a:lstStyle>
            <a:lvl1pPr>
              <a:defRPr sz="10050"/>
            </a:lvl1pPr>
            <a:lvl2pPr>
              <a:defRPr sz="8625"/>
            </a:lvl2pPr>
            <a:lvl3pPr>
              <a:defRPr sz="7200"/>
            </a:lvl3pPr>
            <a:lvl4pPr>
              <a:defRPr sz="6450"/>
            </a:lvl4pPr>
            <a:lvl5pPr>
              <a:defRPr sz="6450"/>
            </a:lvl5pPr>
            <a:lvl6pPr>
              <a:defRPr sz="6450"/>
            </a:lvl6pPr>
            <a:lvl7pPr>
              <a:defRPr sz="6450"/>
            </a:lvl7pPr>
            <a:lvl8pPr>
              <a:defRPr sz="6450"/>
            </a:lvl8pPr>
            <a:lvl9pPr>
              <a:defRPr sz="64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452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368542"/>
            <a:ext cx="14544677" cy="3070858"/>
          </a:xfrm>
        </p:spPr>
        <p:txBody>
          <a:bodyPr anchor="b"/>
          <a:lstStyle>
            <a:lvl1pPr marL="0" indent="0">
              <a:buNone/>
              <a:defRPr sz="8625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50" b="1"/>
            </a:lvl3pPr>
            <a:lvl4pPr marL="4937760" indent="0">
              <a:buNone/>
              <a:defRPr sz="5775" b="1"/>
            </a:lvl4pPr>
            <a:lvl5pPr marL="6583680" indent="0">
              <a:buNone/>
              <a:defRPr sz="5775" b="1"/>
            </a:lvl5pPr>
            <a:lvl6pPr marL="8229600" indent="0">
              <a:buNone/>
              <a:defRPr sz="5775" b="1"/>
            </a:lvl6pPr>
            <a:lvl7pPr marL="9875520" indent="0">
              <a:buNone/>
              <a:defRPr sz="5775" b="1"/>
            </a:lvl7pPr>
            <a:lvl8pPr marL="11521440" indent="0">
              <a:buNone/>
              <a:defRPr sz="5775" b="1"/>
            </a:lvl8pPr>
            <a:lvl9pPr marL="13167361" indent="0">
              <a:buNone/>
              <a:defRPr sz="57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0439400"/>
            <a:ext cx="14544677" cy="18966182"/>
          </a:xfrm>
        </p:spPr>
        <p:txBody>
          <a:bodyPr/>
          <a:lstStyle>
            <a:lvl1pPr>
              <a:defRPr sz="8625"/>
            </a:lvl1pPr>
            <a:lvl2pPr>
              <a:defRPr sz="7200"/>
            </a:lvl2pPr>
            <a:lvl3pPr>
              <a:defRPr sz="6450"/>
            </a:lvl3pPr>
            <a:lvl4pPr>
              <a:defRPr sz="5775"/>
            </a:lvl4pPr>
            <a:lvl5pPr>
              <a:defRPr sz="5775"/>
            </a:lvl5pPr>
            <a:lvl6pPr>
              <a:defRPr sz="5775"/>
            </a:lvl6pPr>
            <a:lvl7pPr>
              <a:defRPr sz="5775"/>
            </a:lvl7pPr>
            <a:lvl8pPr>
              <a:defRPr sz="5775"/>
            </a:lvl8pPr>
            <a:lvl9pPr>
              <a:defRPr sz="57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7368542"/>
            <a:ext cx="14550389" cy="3070858"/>
          </a:xfrm>
        </p:spPr>
        <p:txBody>
          <a:bodyPr anchor="b"/>
          <a:lstStyle>
            <a:lvl1pPr marL="0" indent="0">
              <a:buNone/>
              <a:defRPr sz="8625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50" b="1"/>
            </a:lvl3pPr>
            <a:lvl4pPr marL="4937760" indent="0">
              <a:buNone/>
              <a:defRPr sz="5775" b="1"/>
            </a:lvl4pPr>
            <a:lvl5pPr marL="6583680" indent="0">
              <a:buNone/>
              <a:defRPr sz="5775" b="1"/>
            </a:lvl5pPr>
            <a:lvl6pPr marL="8229600" indent="0">
              <a:buNone/>
              <a:defRPr sz="5775" b="1"/>
            </a:lvl6pPr>
            <a:lvl7pPr marL="9875520" indent="0">
              <a:buNone/>
              <a:defRPr sz="5775" b="1"/>
            </a:lvl7pPr>
            <a:lvl8pPr marL="11521440" indent="0">
              <a:buNone/>
              <a:defRPr sz="5775" b="1"/>
            </a:lvl8pPr>
            <a:lvl9pPr marL="13167361" indent="0">
              <a:buNone/>
              <a:defRPr sz="57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0439400"/>
            <a:ext cx="14550389" cy="18966182"/>
          </a:xfrm>
        </p:spPr>
        <p:txBody>
          <a:bodyPr/>
          <a:lstStyle>
            <a:lvl1pPr>
              <a:defRPr sz="8625"/>
            </a:lvl1pPr>
            <a:lvl2pPr>
              <a:defRPr sz="7200"/>
            </a:lvl2pPr>
            <a:lvl3pPr>
              <a:defRPr sz="6450"/>
            </a:lvl3pPr>
            <a:lvl4pPr>
              <a:defRPr sz="5775"/>
            </a:lvl4pPr>
            <a:lvl5pPr>
              <a:defRPr sz="5775"/>
            </a:lvl5pPr>
            <a:lvl6pPr>
              <a:defRPr sz="5775"/>
            </a:lvl6pPr>
            <a:lvl7pPr>
              <a:defRPr sz="5775"/>
            </a:lvl7pPr>
            <a:lvl8pPr>
              <a:defRPr sz="5775"/>
            </a:lvl8pPr>
            <a:lvl9pPr>
              <a:defRPr sz="57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2726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3693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957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310640"/>
            <a:ext cx="10829927" cy="5577840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310643"/>
            <a:ext cx="18402300" cy="28094942"/>
          </a:xfrm>
        </p:spPr>
        <p:txBody>
          <a:bodyPr/>
          <a:lstStyle>
            <a:lvl1pPr>
              <a:defRPr sz="11550"/>
            </a:lvl1pPr>
            <a:lvl2pPr>
              <a:defRPr sz="10050"/>
            </a:lvl2pPr>
            <a:lvl3pPr>
              <a:defRPr sz="8625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6888483"/>
            <a:ext cx="10829927" cy="22517102"/>
          </a:xfrm>
        </p:spPr>
        <p:txBody>
          <a:bodyPr/>
          <a:lstStyle>
            <a:lvl1pPr marL="0" indent="0">
              <a:buNone/>
              <a:defRPr sz="5025"/>
            </a:lvl1pPr>
            <a:lvl2pPr marL="1645920" indent="0">
              <a:buNone/>
              <a:defRPr sz="4350"/>
            </a:lvl2pPr>
            <a:lvl3pPr marL="3291840" indent="0">
              <a:buNone/>
              <a:defRPr sz="3600"/>
            </a:lvl3pPr>
            <a:lvl4pPr marL="4937760" indent="0">
              <a:buNone/>
              <a:defRPr sz="3225"/>
            </a:lvl4pPr>
            <a:lvl5pPr marL="6583680" indent="0">
              <a:buNone/>
              <a:defRPr sz="3225"/>
            </a:lvl5pPr>
            <a:lvl6pPr marL="8229600" indent="0">
              <a:buNone/>
              <a:defRPr sz="3225"/>
            </a:lvl6pPr>
            <a:lvl7pPr marL="9875520" indent="0">
              <a:buNone/>
              <a:defRPr sz="3225"/>
            </a:lvl7pPr>
            <a:lvl8pPr marL="11521440" indent="0">
              <a:buNone/>
              <a:defRPr sz="3225"/>
            </a:lvl8pPr>
            <a:lvl9pPr marL="13167361" indent="0">
              <a:buNone/>
              <a:defRPr sz="32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4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23042880"/>
            <a:ext cx="19751039" cy="2720342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941320"/>
            <a:ext cx="19751039" cy="19751039"/>
          </a:xfrm>
        </p:spPr>
        <p:txBody>
          <a:bodyPr/>
          <a:lstStyle>
            <a:lvl1pPr marL="0" indent="0">
              <a:buNone/>
              <a:defRPr sz="11550"/>
            </a:lvl1pPr>
            <a:lvl2pPr marL="1645920" indent="0">
              <a:buNone/>
              <a:defRPr sz="10050"/>
            </a:lvl2pPr>
            <a:lvl3pPr marL="3291840" indent="0">
              <a:buNone/>
              <a:defRPr sz="8625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1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5763221"/>
            <a:ext cx="19751039" cy="3863338"/>
          </a:xfrm>
        </p:spPr>
        <p:txBody>
          <a:bodyPr/>
          <a:lstStyle>
            <a:lvl1pPr marL="0" indent="0">
              <a:buNone/>
              <a:defRPr sz="5025"/>
            </a:lvl1pPr>
            <a:lvl2pPr marL="1645920" indent="0">
              <a:buNone/>
              <a:defRPr sz="4350"/>
            </a:lvl2pPr>
            <a:lvl3pPr marL="3291840" indent="0">
              <a:buNone/>
              <a:defRPr sz="3600"/>
            </a:lvl3pPr>
            <a:lvl4pPr marL="4937760" indent="0">
              <a:buNone/>
              <a:defRPr sz="3225"/>
            </a:lvl4pPr>
            <a:lvl5pPr marL="6583680" indent="0">
              <a:buNone/>
              <a:defRPr sz="3225"/>
            </a:lvl5pPr>
            <a:lvl6pPr marL="8229600" indent="0">
              <a:buNone/>
              <a:defRPr sz="3225"/>
            </a:lvl6pPr>
            <a:lvl7pPr marL="9875520" indent="0">
              <a:buNone/>
              <a:defRPr sz="3225"/>
            </a:lvl7pPr>
            <a:lvl8pPr marL="11521440" indent="0">
              <a:buNone/>
              <a:defRPr sz="3225"/>
            </a:lvl8pPr>
            <a:lvl9pPr marL="13167361" indent="0">
              <a:buNone/>
              <a:defRPr sz="32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257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318262"/>
            <a:ext cx="29626561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680963"/>
            <a:ext cx="29626561" cy="21724621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0510482"/>
            <a:ext cx="768096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4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272B4-7553-4446-919C-DDAC3A89012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0510482"/>
            <a:ext cx="1042416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4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0510482"/>
            <a:ext cx="768096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4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30149800" y="16459200"/>
            <a:ext cx="14274800" cy="43688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1473200" y="33426400"/>
            <a:ext cx="29972000" cy="1549400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1473200" y="339979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 smtId="4294967295">
                <a:solidFill>
                  <a:srgbClr val="808080"/>
                </a:solidFill>
              </a:rPr>
              <a:t>Template ID: comprehensivecrimson  Size: 36x36</a:t>
            </a:r>
          </a:p>
        </p:txBody>
      </p:sp>
    </p:spTree>
    <p:extLst>
      <p:ext uri="{BB962C8B-B14F-4D97-AF65-F5344CB8AC3E}">
        <p14:creationId xmlns:p14="http://schemas.microsoft.com/office/powerpoint/2010/main" val="184672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3291840" rtl="0" eaLnBrk="1" latinLnBrk="0" hangingPunct="1">
        <a:spcBef>
          <a:spcPct val="0"/>
        </a:spcBef>
        <a:buNone/>
        <a:defRPr sz="158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4440" indent="-1234440" algn="l" defTabSz="3291840" rtl="0" eaLnBrk="1" latinLnBrk="0" hangingPunct="1">
        <a:spcBef>
          <a:spcPct val="20000"/>
        </a:spcBef>
        <a:buFont typeface="Arial" pitchFamily="34" charset="0"/>
        <a:buChar char="•"/>
        <a:defRPr sz="11550" kern="1200">
          <a:solidFill>
            <a:schemeClr val="tx1"/>
          </a:solidFill>
          <a:latin typeface="+mn-lt"/>
          <a:ea typeface="+mn-ea"/>
          <a:cs typeface="+mn-cs"/>
        </a:defRPr>
      </a:lvl1pPr>
      <a:lvl2pPr marL="2674620" indent="-1028700" algn="l" defTabSz="3291840" rtl="0" eaLnBrk="1" latinLnBrk="0" hangingPunct="1">
        <a:spcBef>
          <a:spcPct val="20000"/>
        </a:spcBef>
        <a:buFont typeface="Arial" pitchFamily="34" charset="0"/>
        <a:buChar char="–"/>
        <a:defRPr sz="1005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8625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spcBef>
          <a:spcPct val="20000"/>
        </a:spcBef>
        <a:buFont typeface="Arial" pitchFamily="34" charset="0"/>
        <a:buChar char="–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spcBef>
          <a:spcPct val="20000"/>
        </a:spcBef>
        <a:buFont typeface="Arial" pitchFamily="34" charset="0"/>
        <a:buChar char="»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5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5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5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5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5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5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5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5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1" algn="l" defTabSz="3291840" rtl="0" eaLnBrk="1" latinLnBrk="0" hangingPunct="1">
        <a:defRPr sz="6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308643"/>
            <a:ext cx="32918400" cy="28803600"/>
          </a:xfrm>
          <a:prstGeom prst="rect">
            <a:avLst/>
          </a:prstGeom>
          <a:gradFill>
            <a:gsLst>
              <a:gs pos="100000">
                <a:srgbClr val="7A1C1C"/>
              </a:gs>
              <a:gs pos="54000">
                <a:srgbClr val="B51F1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5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="" id="{B3381F70-485A-4C51-9258-DAB4597CCF47}"/>
              </a:ext>
            </a:extLst>
          </p:cNvPr>
          <p:cNvGrpSpPr/>
          <p:nvPr/>
        </p:nvGrpSpPr>
        <p:grpSpPr>
          <a:xfrm>
            <a:off x="-11430" y="0"/>
            <a:ext cx="32929829" cy="5825670"/>
            <a:chOff x="-15240" y="-14583"/>
            <a:chExt cx="43906439" cy="6690360"/>
          </a:xfrm>
        </p:grpSpPr>
        <p:sp>
          <p:nvSpPr>
            <p:cNvPr id="9" name="Rectangle 8"/>
            <p:cNvSpPr/>
            <p:nvPr/>
          </p:nvSpPr>
          <p:spPr>
            <a:xfrm>
              <a:off x="0" y="2256177"/>
              <a:ext cx="43891200" cy="4419600"/>
            </a:xfrm>
            <a:custGeom>
              <a:avLst/>
              <a:gdLst>
                <a:gd name="connsiteX0" fmla="*/ 0 w 43891200"/>
                <a:gd name="connsiteY0" fmla="*/ 0 h 5108036"/>
                <a:gd name="connsiteX1" fmla="*/ 43891200 w 43891200"/>
                <a:gd name="connsiteY1" fmla="*/ 0 h 5108036"/>
                <a:gd name="connsiteX2" fmla="*/ 43891200 w 43891200"/>
                <a:gd name="connsiteY2" fmla="*/ 4038600 h 5108036"/>
                <a:gd name="connsiteX3" fmla="*/ 0 w 43891200"/>
                <a:gd name="connsiteY3" fmla="*/ 4038600 h 5108036"/>
                <a:gd name="connsiteX4" fmla="*/ 0 w 43891200"/>
                <a:gd name="connsiteY4" fmla="*/ 0 h 510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91200" h="5108036">
                  <a:moveTo>
                    <a:pt x="0" y="0"/>
                  </a:moveTo>
                  <a:lnTo>
                    <a:pt x="43891200" y="0"/>
                  </a:lnTo>
                  <a:lnTo>
                    <a:pt x="43891200" y="4038600"/>
                  </a:lnTo>
                  <a:cubicBezTo>
                    <a:pt x="29851350" y="7391400"/>
                    <a:pt x="13258800" y="1562100"/>
                    <a:pt x="0" y="4038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0"/>
            </a:p>
          </p:txBody>
        </p:sp>
        <p:sp>
          <p:nvSpPr>
            <p:cNvPr id="10" name="Rectangle 8"/>
            <p:cNvSpPr/>
            <p:nvPr/>
          </p:nvSpPr>
          <p:spPr>
            <a:xfrm>
              <a:off x="0" y="2256177"/>
              <a:ext cx="43891200" cy="4201348"/>
            </a:xfrm>
            <a:custGeom>
              <a:avLst/>
              <a:gdLst>
                <a:gd name="connsiteX0" fmla="*/ 0 w 43891200"/>
                <a:gd name="connsiteY0" fmla="*/ 0 h 5108036"/>
                <a:gd name="connsiteX1" fmla="*/ 43891200 w 43891200"/>
                <a:gd name="connsiteY1" fmla="*/ 0 h 5108036"/>
                <a:gd name="connsiteX2" fmla="*/ 43891200 w 43891200"/>
                <a:gd name="connsiteY2" fmla="*/ 4038600 h 5108036"/>
                <a:gd name="connsiteX3" fmla="*/ 0 w 43891200"/>
                <a:gd name="connsiteY3" fmla="*/ 4038600 h 5108036"/>
                <a:gd name="connsiteX4" fmla="*/ 0 w 43891200"/>
                <a:gd name="connsiteY4" fmla="*/ 0 h 510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91200" h="5108036">
                  <a:moveTo>
                    <a:pt x="0" y="0"/>
                  </a:moveTo>
                  <a:lnTo>
                    <a:pt x="43891200" y="0"/>
                  </a:lnTo>
                  <a:lnTo>
                    <a:pt x="43891200" y="4038600"/>
                  </a:lnTo>
                  <a:cubicBezTo>
                    <a:pt x="29851350" y="7391400"/>
                    <a:pt x="13258800" y="1562100"/>
                    <a:pt x="0" y="4038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0"/>
            </a:p>
          </p:txBody>
        </p:sp>
        <p:sp>
          <p:nvSpPr>
            <p:cNvPr id="11" name="Rectangle 8"/>
            <p:cNvSpPr/>
            <p:nvPr/>
          </p:nvSpPr>
          <p:spPr>
            <a:xfrm>
              <a:off x="-15240" y="-14583"/>
              <a:ext cx="43906439" cy="6253856"/>
            </a:xfrm>
            <a:custGeom>
              <a:avLst/>
              <a:gdLst>
                <a:gd name="connsiteX0" fmla="*/ 0 w 43906440"/>
                <a:gd name="connsiteY0" fmla="*/ 19544 h 8020124"/>
                <a:gd name="connsiteX1" fmla="*/ 43906440 w 43906440"/>
                <a:gd name="connsiteY1" fmla="*/ 0 h 8020124"/>
                <a:gd name="connsiteX2" fmla="*/ 43906440 w 43906440"/>
                <a:gd name="connsiteY2" fmla="*/ 6950688 h 8020124"/>
                <a:gd name="connsiteX3" fmla="*/ 15240 w 43906440"/>
                <a:gd name="connsiteY3" fmla="*/ 6950688 h 8020124"/>
                <a:gd name="connsiteX4" fmla="*/ 0 w 43906440"/>
                <a:gd name="connsiteY4" fmla="*/ 19544 h 802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06440" h="8020124">
                  <a:moveTo>
                    <a:pt x="0" y="19544"/>
                  </a:moveTo>
                  <a:lnTo>
                    <a:pt x="43906440" y="0"/>
                  </a:lnTo>
                  <a:lnTo>
                    <a:pt x="43906440" y="6950688"/>
                  </a:lnTo>
                  <a:cubicBezTo>
                    <a:pt x="29866590" y="10303488"/>
                    <a:pt x="13274040" y="4474188"/>
                    <a:pt x="15240" y="6950688"/>
                  </a:cubicBezTo>
                  <a:lnTo>
                    <a:pt x="0" y="195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0"/>
            </a:p>
          </p:txBody>
        </p:sp>
      </p:grp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="" id="{96D93ECD-B6C6-4112-90D7-E231945E1F30}"/>
              </a:ext>
            </a:extLst>
          </p:cNvPr>
          <p:cNvSpPr txBox="1"/>
          <p:nvPr/>
        </p:nvSpPr>
        <p:spPr>
          <a:xfrm>
            <a:off x="1718186" y="451819"/>
            <a:ext cx="29482030" cy="2360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022157">
              <a:spcBef>
                <a:spcPct val="20000"/>
              </a:spcBef>
              <a:defRPr/>
            </a:pPr>
            <a:r>
              <a:rPr lang="sr-Cyrl-RS" sz="6400" dirty="0" smtClean="0">
                <a:solidFill>
                  <a:srgbClr val="2D3C50"/>
                </a:solidFill>
                <a:latin typeface="Bree Serif" panose="02000503040000020004" pitchFamily="2" charset="0"/>
                <a:cs typeface="Calibri" panose="020F0502020204030204" pitchFamily="34" charset="0"/>
              </a:rPr>
              <a:t>Употреба неуронске мреже у класификацији слика</a:t>
            </a:r>
            <a:endParaRPr lang="en-US" sz="6400" dirty="0">
              <a:solidFill>
                <a:srgbClr val="2D3C50"/>
              </a:solidFill>
              <a:latin typeface="Bree Serif" panose="02000503040000020004" pitchFamily="2" charset="0"/>
              <a:cs typeface="Calibri" panose="020F0502020204030204" pitchFamily="34" charset="0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="" id="{3372A251-F0BA-4160-BA4B-E2D8E2D287AA}"/>
              </a:ext>
            </a:extLst>
          </p:cNvPr>
          <p:cNvSpPr txBox="1"/>
          <p:nvPr/>
        </p:nvSpPr>
        <p:spPr>
          <a:xfrm>
            <a:off x="1718186" y="2812213"/>
            <a:ext cx="29482030" cy="14219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sr-Cyrl-RS" sz="4200" dirty="0" smtClean="0">
                <a:solidFill>
                  <a:srgbClr val="2D3C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Љубић Јанко </a:t>
            </a:r>
            <a:r>
              <a:rPr lang="en-US" sz="4200" dirty="0" smtClean="0">
                <a:solidFill>
                  <a:srgbClr val="2D3C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SW-38/2016</a:t>
            </a:r>
            <a:endParaRPr lang="en-US" sz="4200" dirty="0">
              <a:solidFill>
                <a:srgbClr val="2D3C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defRPr/>
            </a:pPr>
            <a:r>
              <a:rPr lang="sr-Cyrl-RS" sz="4200" dirty="0" smtClean="0">
                <a:solidFill>
                  <a:srgbClr val="2D3C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Факултет Техничких Наука у Новом Саду</a:t>
            </a:r>
            <a:endParaRPr lang="en-US" sz="4200" dirty="0">
              <a:solidFill>
                <a:srgbClr val="2D3C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8353" y="6748169"/>
            <a:ext cx="9812833" cy="6529667"/>
          </a:xfrm>
          <a:prstGeom prst="rect">
            <a:avLst/>
          </a:prstGeom>
          <a:solidFill>
            <a:srgbClr val="2D3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b="1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8353" y="6633033"/>
            <a:ext cx="9812833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sz="3600" dirty="0" smtClean="0">
                <a:solidFill>
                  <a:srgbClr val="2D3C50"/>
                </a:solidFill>
                <a:latin typeface="Bree Serif" panose="02000503040000020004" pitchFamily="2" charset="0"/>
              </a:rPr>
              <a:t>Увод</a:t>
            </a:r>
            <a:endParaRPr lang="en-US" sz="3600" dirty="0">
              <a:solidFill>
                <a:srgbClr val="2D3C50"/>
              </a:solidFill>
              <a:latin typeface="Bree Serif" panose="02000503040000020004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58355" y="7699340"/>
            <a:ext cx="93928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sr-Cyrl-RS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Улазни подаци састоје се од 320 различитих фотографија цвећа. Укупно се појављује 5 различитих типова цвета а сваки тип, заједно са називом слике на којој се налази описан је у улазном документу који садржи исправне информације о називу сваког цвета на свакој слици.</a:t>
            </a:r>
            <a:br>
              <a:rPr lang="sr-Cyrl-RS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sr-Cyrl-RS" sz="24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r>
              <a:rPr lang="sr-Cyrl-RS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Овај скуп података се користи за тренинг класификатора.</a:t>
            </a:r>
            <a:endParaRPr lang="sr-Cyrl-RS" sz="24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r>
              <a:rPr lang="sr-Cyrl-RS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sr-Cyrl-RS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sr-Cyrl-RS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Тест скуп података састоји се од 80 различитих фотографија цветова из истих оних 5 различитих типова. </a:t>
            </a:r>
            <a:r>
              <a:rPr lang="sr-Cyrl-RS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Такође уз тест директоријум са сликама налази се и тест документ са информацијама о називу сваког цвета на свакој тест слици.</a:t>
            </a:r>
          </a:p>
          <a:p>
            <a:pPr lvl="0"/>
            <a:endParaRPr lang="sr-Cyrl-R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r>
              <a:rPr lang="sr-Cyrl-RS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Тренинг скуп и тест скуп су међусобно дисјунктни.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7877" y="14970047"/>
            <a:ext cx="9743310" cy="7848302"/>
          </a:xfrm>
          <a:prstGeom prst="rect">
            <a:avLst/>
          </a:prstGeom>
          <a:solidFill>
            <a:srgbClr val="2D3C50"/>
          </a:solidFill>
        </p:spPr>
        <p:txBody>
          <a:bodyPr wrap="square" rtlCol="0">
            <a:spAutoFit/>
          </a:bodyPr>
          <a:lstStyle/>
          <a:p>
            <a:pPr lvl="0"/>
            <a:r>
              <a:rPr lang="sr-Cyrl-RS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почетку су подаци учитани на начин који је обезбедио правилан и паралелан поредак назива цветова са одговарајућим фотографијама из тренинг скупа.</a:t>
            </a:r>
            <a:br>
              <a:rPr lang="sr-Cyrl-RS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sr-Cyrl-RS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То је учињено тако што су потребни подаци прво читани из </a:t>
            </a:r>
            <a:r>
              <a:rPr lang="en-US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</a:t>
            </a:r>
            <a:r>
              <a:rPr lang="en-US" sz="2400" i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csv</a:t>
            </a:r>
            <a:r>
              <a:rPr lang="en-US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 </a:t>
            </a:r>
            <a:r>
              <a:rPr lang="sr-Cyrl-RS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датотеке и коришћени да се паралелно пронађе фотографија са датим називом и назив њеног цвета (односно лабела) и да се паралелно похране у одговарајућу колекцију података.</a:t>
            </a:r>
          </a:p>
          <a:p>
            <a:pPr lvl="0"/>
            <a:endParaRPr lang="sr-Cyrl-R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r>
              <a:rPr lang="sr-Cyrl-RS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идентичан начин на почетку програма учитани су и тест подаци.</a:t>
            </a:r>
          </a:p>
          <a:p>
            <a:pPr lvl="0"/>
            <a:endParaRPr lang="sr-Cyrl-R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r>
              <a:rPr lang="sr-Cyrl-RS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Како су прочитане фотографије? Свака од фотографија има своју независну резолуцију, било је од користи скалирати их на подједнаку резолуцију што је и учињено и након читања резолуција похрањених фотографија износи </a:t>
            </a:r>
            <a:r>
              <a:rPr lang="en-US" sz="2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MISSINGDATA X MISSINGDATA. </a:t>
            </a:r>
            <a:r>
              <a:rPr lang="sr-Cyrl-RS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Када говоримо о карактеристикама и посебности сваког цвета морамо узети у обзир и његову боју, из тог разлога слике су учитане у боји, </a:t>
            </a:r>
            <a:r>
              <a:rPr lang="en-US" sz="2400" i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‘RGB’.</a:t>
            </a:r>
            <a:endParaRPr lang="sr-Cyrl-RS" sz="2400" b="1" i="1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endParaRPr lang="sr-Cyrl-RS" sz="24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r>
              <a:rPr lang="sr-Cyrl-RS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Било је потребно направити модел неуронске мреже и у њега убацити слојеве који ће прочитане податке</a:t>
            </a:r>
            <a:r>
              <a:rPr lang="en-US" sz="24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sr-Cyrl-RS" sz="24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обрађивати</a:t>
            </a:r>
            <a:r>
              <a:rPr lang="sr-Cyrl-RS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sr-Cyrl-R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83115" y="13919143"/>
            <a:ext cx="9812833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sz="3600" dirty="0" smtClean="0">
                <a:solidFill>
                  <a:srgbClr val="2D3C50"/>
                </a:solidFill>
                <a:latin typeface="Bree Serif" panose="02000503040000020004" pitchFamily="2" charset="0"/>
              </a:rPr>
              <a:t>Методологија рада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="" id="{F11B3E59-AE53-4DED-A971-E053DEE116C7}"/>
              </a:ext>
            </a:extLst>
          </p:cNvPr>
          <p:cNvSpPr txBox="1"/>
          <p:nvPr/>
        </p:nvSpPr>
        <p:spPr>
          <a:xfrm>
            <a:off x="11552784" y="7683938"/>
            <a:ext cx="9743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="" id="{B2352664-69B3-4116-8179-FBD03FBE287B}"/>
              </a:ext>
            </a:extLst>
          </p:cNvPr>
          <p:cNvSpPr/>
          <p:nvPr/>
        </p:nvSpPr>
        <p:spPr>
          <a:xfrm>
            <a:off x="11552784" y="6633033"/>
            <a:ext cx="9812833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2D3C50"/>
                </a:solidFill>
                <a:latin typeface="Bree Serif" panose="02000503040000020004" pitchFamily="2" charset="0"/>
              </a:rPr>
              <a:t>Results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="" id="{45ECDD11-8FA4-4EBC-9A33-A65B12940149}"/>
              </a:ext>
            </a:extLst>
          </p:cNvPr>
          <p:cNvSpPr txBox="1"/>
          <p:nvPr/>
        </p:nvSpPr>
        <p:spPr>
          <a:xfrm>
            <a:off x="22336127" y="7714418"/>
            <a:ext cx="9743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="" id="{C59F2BED-4EC3-48A3-AA9E-8C76922558DA}"/>
              </a:ext>
            </a:extLst>
          </p:cNvPr>
          <p:cNvSpPr/>
          <p:nvPr/>
        </p:nvSpPr>
        <p:spPr>
          <a:xfrm>
            <a:off x="22357215" y="6633033"/>
            <a:ext cx="9812833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2D3C50"/>
                </a:solidFill>
                <a:latin typeface="Bree Serif" panose="02000503040000020004" pitchFamily="2" charset="0"/>
              </a:rPr>
              <a:t>Conclusion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="" id="{7E7FC927-124E-4EB7-9F44-39B075F9F524}"/>
              </a:ext>
            </a:extLst>
          </p:cNvPr>
          <p:cNvSpPr txBox="1"/>
          <p:nvPr/>
        </p:nvSpPr>
        <p:spPr>
          <a:xfrm>
            <a:off x="22321731" y="24455735"/>
            <a:ext cx="9743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="" id="{BBB0E07D-E054-42DE-A138-31D324E10705}"/>
              </a:ext>
            </a:extLst>
          </p:cNvPr>
          <p:cNvSpPr/>
          <p:nvPr/>
        </p:nvSpPr>
        <p:spPr>
          <a:xfrm>
            <a:off x="22286968" y="23374348"/>
            <a:ext cx="9812833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2D3C50"/>
                </a:solidFill>
                <a:latin typeface="Bree Serif" panose="02000503040000020004" pitchFamily="2" charset="0"/>
              </a:rPr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244918079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comprehensivecrimson|09-20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123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Open Sans</vt:lpstr>
      <vt:lpstr>Bree Serif</vt:lpstr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jessie</dc:creator>
  <cp:lastModifiedBy>Janko Ljubic</cp:lastModifiedBy>
  <cp:revision>43</cp:revision>
  <dcterms:created xsi:type="dcterms:W3CDTF">2015-06-02T17:01:52Z</dcterms:created>
  <dcterms:modified xsi:type="dcterms:W3CDTF">2020-02-19T04:22:56Z</dcterms:modified>
</cp:coreProperties>
</file>