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3A3A3A"/>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3" autoAdjust="0"/>
    <p:restoredTop sz="94660"/>
  </p:normalViewPr>
  <p:slideViewPr>
    <p:cSldViewPr snapToGrid="0">
      <p:cViewPr varScale="1">
        <p:scale>
          <a:sx n="120" d="100"/>
          <a:sy n="120" d="100"/>
        </p:scale>
        <p:origin x="27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F4AA8-2596-4D5C-89B7-5F9DE5859554}" type="datetimeFigureOut">
              <a:rPr lang="en-US" smtClean="0"/>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C150D-6089-4AD4-854D-D4BB6F6DACD5}" type="slidenum">
              <a:rPr lang="en-US" smtClean="0"/>
              <a:t>‹#›</a:t>
            </a:fld>
            <a:endParaRPr lang="en-US"/>
          </a:p>
        </p:txBody>
      </p:sp>
    </p:spTree>
    <p:extLst>
      <p:ext uri="{BB962C8B-B14F-4D97-AF65-F5344CB8AC3E}">
        <p14:creationId xmlns:p14="http://schemas.microsoft.com/office/powerpoint/2010/main" val="341029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mpany Summary">
    <p:spTree>
      <p:nvGrpSpPr>
        <p:cNvPr id="1" name=""/>
        <p:cNvGrpSpPr/>
        <p:nvPr/>
      </p:nvGrpSpPr>
      <p:grpSpPr>
        <a:xfrm>
          <a:off x="0" y="0"/>
          <a:ext cx="0" cy="0"/>
          <a:chOff x="0" y="0"/>
          <a:chExt cx="0" cy="0"/>
        </a:xfrm>
      </p:grpSpPr>
      <p:sp>
        <p:nvSpPr>
          <p:cNvPr id="12" name="Sales Growth">
            <a:extLst>
              <a:ext uri="{FF2B5EF4-FFF2-40B4-BE49-F238E27FC236}">
                <a16:creationId xmlns:a16="http://schemas.microsoft.com/office/drawing/2014/main" id="{00A863FC-8ED6-43AE-B78A-70927B45CC21}"/>
              </a:ext>
            </a:extLst>
          </p:cNvPr>
          <p:cNvSpPr>
            <a:spLocks noGrp="1"/>
          </p:cNvSpPr>
          <p:nvPr>
            <p:ph type="body" sz="quarter" idx="20" hasCustomPrompt="1"/>
          </p:nvPr>
        </p:nvSpPr>
        <p:spPr>
          <a:xfrm>
            <a:off x="342676" y="3784821"/>
            <a:ext cx="5660560" cy="2962760"/>
          </a:xfrm>
        </p:spPr>
        <p:txBody>
          <a:bodyPr lIns="0" tIns="0" rIns="0" bIns="0"/>
          <a:lstStyle>
            <a:lvl1pPr>
              <a:buNone/>
              <a:defRPr/>
            </a:lvl1pPr>
          </a:lstStyle>
          <a:p>
            <a:pPr lvl="0"/>
            <a:r>
              <a:rPr lang="en-US" dirty="0"/>
              <a:t>Sales Growth</a:t>
            </a:r>
          </a:p>
        </p:txBody>
      </p:sp>
      <p:sp>
        <p:nvSpPr>
          <p:cNvPr id="15" name="EBIT Margin">
            <a:extLst>
              <a:ext uri="{FF2B5EF4-FFF2-40B4-BE49-F238E27FC236}">
                <a16:creationId xmlns:a16="http://schemas.microsoft.com/office/drawing/2014/main" id="{0C88A8A9-F50C-4F54-BA90-F092D1E28B8B}"/>
              </a:ext>
            </a:extLst>
          </p:cNvPr>
          <p:cNvSpPr>
            <a:spLocks noGrp="1"/>
          </p:cNvSpPr>
          <p:nvPr>
            <p:ph type="body" sz="quarter" idx="16" hasCustomPrompt="1"/>
          </p:nvPr>
        </p:nvSpPr>
        <p:spPr>
          <a:xfrm>
            <a:off x="6183777" y="3784822"/>
            <a:ext cx="5660560" cy="2962760"/>
          </a:xfrm>
        </p:spPr>
        <p:txBody>
          <a:bodyPr lIns="0" tIns="0" rIns="0" bIns="0"/>
          <a:lstStyle>
            <a:lvl1pPr>
              <a:buNone/>
              <a:defRPr/>
            </a:lvl1pPr>
          </a:lstStyle>
          <a:p>
            <a:pPr lvl="0"/>
            <a:r>
              <a:rPr lang="en-US" dirty="0"/>
              <a:t>EBIT Margin</a:t>
            </a:r>
          </a:p>
        </p:txBody>
      </p:sp>
      <p:sp>
        <p:nvSpPr>
          <p:cNvPr id="8" name="TTM Perfromance">
            <a:extLst>
              <a:ext uri="{FF2B5EF4-FFF2-40B4-BE49-F238E27FC236}">
                <a16:creationId xmlns:a16="http://schemas.microsoft.com/office/drawing/2014/main" id="{2CE0C47E-2A7D-497B-B0CC-676C22B8A254}"/>
              </a:ext>
            </a:extLst>
          </p:cNvPr>
          <p:cNvSpPr>
            <a:spLocks noGrp="1"/>
          </p:cNvSpPr>
          <p:nvPr>
            <p:ph type="chart" sz="quarter" idx="14" hasCustomPrompt="1"/>
          </p:nvPr>
        </p:nvSpPr>
        <p:spPr>
          <a:xfrm>
            <a:off x="6183777" y="949873"/>
            <a:ext cx="5660560" cy="2738515"/>
          </a:xfrm>
        </p:spPr>
        <p:txBody>
          <a:bodyPr>
            <a:normAutofit/>
          </a:bodyPr>
          <a:lstStyle>
            <a:lvl1pPr>
              <a:buNone/>
              <a:defRPr sz="2400"/>
            </a:lvl1pPr>
          </a:lstStyle>
          <a:p>
            <a:r>
              <a:rPr lang="en-US" dirty="0"/>
              <a:t>Trailing 12 Months Performance</a:t>
            </a:r>
          </a:p>
        </p:txBody>
      </p:sp>
      <p:sp>
        <p:nvSpPr>
          <p:cNvPr id="5" name="Company Summary">
            <a:extLst>
              <a:ext uri="{FF2B5EF4-FFF2-40B4-BE49-F238E27FC236}">
                <a16:creationId xmlns:a16="http://schemas.microsoft.com/office/drawing/2014/main" id="{CCC46114-9FD0-47F8-A517-1111AC44C1B2}"/>
              </a:ext>
            </a:extLst>
          </p:cNvPr>
          <p:cNvSpPr>
            <a:spLocks noGrp="1"/>
          </p:cNvSpPr>
          <p:nvPr>
            <p:ph type="body" sz="quarter" idx="13" hasCustomPrompt="1"/>
          </p:nvPr>
        </p:nvSpPr>
        <p:spPr>
          <a:xfrm>
            <a:off x="342674" y="1314764"/>
            <a:ext cx="5660559" cy="2470058"/>
          </a:xfrm>
        </p:spPr>
        <p:txBody>
          <a:bodyPr lIns="0" tIns="0" rIns="0" bIns="0">
            <a:normAutofit/>
          </a:bodyPr>
          <a:lstStyle>
            <a:lvl1pPr algn="just">
              <a:spcBef>
                <a:spcPts val="0"/>
              </a:spcBef>
              <a:buNone/>
              <a:defRPr sz="1000">
                <a:solidFill>
                  <a:srgbClr val="D9D9D9"/>
                </a:solidFill>
              </a:defRPr>
            </a:lvl1pPr>
          </a:lstStyle>
          <a:p>
            <a:pPr lvl="0"/>
            <a:r>
              <a:rPr lang="en-US" dirty="0"/>
              <a:t>Company Summary</a:t>
            </a:r>
          </a:p>
        </p:txBody>
      </p:sp>
      <p:sp>
        <p:nvSpPr>
          <p:cNvPr id="11" name="Industry">
            <a:extLst>
              <a:ext uri="{FF2B5EF4-FFF2-40B4-BE49-F238E27FC236}">
                <a16:creationId xmlns:a16="http://schemas.microsoft.com/office/drawing/2014/main" id="{692A93A5-6D0A-4FE5-BB04-949A5A8B004D}"/>
              </a:ext>
            </a:extLst>
          </p:cNvPr>
          <p:cNvSpPr>
            <a:spLocks noGrp="1"/>
          </p:cNvSpPr>
          <p:nvPr>
            <p:ph type="body" sz="quarter" idx="19" hasCustomPrompt="1"/>
          </p:nvPr>
        </p:nvSpPr>
        <p:spPr>
          <a:xfrm>
            <a:off x="3249887"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Industry</a:t>
            </a:r>
          </a:p>
        </p:txBody>
      </p:sp>
      <p:sp>
        <p:nvSpPr>
          <p:cNvPr id="3" name="Sector">
            <a:extLst>
              <a:ext uri="{FF2B5EF4-FFF2-40B4-BE49-F238E27FC236}">
                <a16:creationId xmlns:a16="http://schemas.microsoft.com/office/drawing/2014/main" id="{3F3B5E81-C770-437F-B3AF-04FCD97811E1}"/>
              </a:ext>
            </a:extLst>
          </p:cNvPr>
          <p:cNvSpPr>
            <a:spLocks noGrp="1"/>
          </p:cNvSpPr>
          <p:nvPr>
            <p:ph type="body" sz="quarter" idx="18" hasCustomPrompt="1"/>
          </p:nvPr>
        </p:nvSpPr>
        <p:spPr>
          <a:xfrm>
            <a:off x="342674" y="953139"/>
            <a:ext cx="2753346" cy="279400"/>
          </a:xfrm>
        </p:spPr>
        <p:txBody>
          <a:bodyPr lIns="0" tIns="0" rIns="0" bIns="0" anchor="ctr">
            <a:normAutofit/>
          </a:bodyPr>
          <a:lstStyle>
            <a:lvl1pPr>
              <a:defRPr lang="en-US" sz="1200" kern="1200" dirty="0">
                <a:solidFill>
                  <a:srgbClr val="D9D9D9"/>
                </a:solidFill>
                <a:latin typeface="Arial" panose="020B0604020202020204" pitchFamily="34" charset="0"/>
                <a:ea typeface="+mn-ea"/>
                <a:cs typeface="Arial" panose="020B0604020202020204" pitchFamily="34" charset="0"/>
              </a:defRPr>
            </a:lvl1pPr>
          </a:lstStyle>
          <a:p>
            <a:pPr lvl="0"/>
            <a:r>
              <a:rPr lang="en-US" dirty="0"/>
              <a:t>Sector</a:t>
            </a:r>
          </a:p>
        </p:txBody>
      </p:sp>
      <p:sp>
        <p:nvSpPr>
          <p:cNvPr id="13" name="White Bar">
            <a:extLst>
              <a:ext uri="{FF2B5EF4-FFF2-40B4-BE49-F238E27FC236}">
                <a16:creationId xmlns:a16="http://schemas.microsoft.com/office/drawing/2014/main" id="{D6A23CD5-4979-4F1E-AF35-429AF6D885D6}"/>
              </a:ext>
            </a:extLst>
          </p:cNvPr>
          <p:cNvSpPr/>
          <p:nvPr userDrawn="1"/>
        </p:nvSpPr>
        <p:spPr>
          <a:xfrm>
            <a:off x="0" y="791402"/>
            <a:ext cx="12192000" cy="79512"/>
          </a:xfrm>
          <a:prstGeom prst="rect">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cker">
            <a:extLst>
              <a:ext uri="{FF2B5EF4-FFF2-40B4-BE49-F238E27FC236}">
                <a16:creationId xmlns:a16="http://schemas.microsoft.com/office/drawing/2014/main" id="{41A0FEF6-AA0F-48B3-9ED8-202DECDF3F73}"/>
              </a:ext>
            </a:extLst>
          </p:cNvPr>
          <p:cNvSpPr>
            <a:spLocks noGrp="1"/>
          </p:cNvSpPr>
          <p:nvPr>
            <p:ph type="body" sz="quarter" idx="12" hasCustomPrompt="1"/>
          </p:nvPr>
        </p:nvSpPr>
        <p:spPr>
          <a:xfrm>
            <a:off x="9872955" y="130524"/>
            <a:ext cx="1971382" cy="485486"/>
          </a:xfrm>
        </p:spPr>
        <p:txBody>
          <a:bodyPr lIns="0" tIns="0" rIns="0" bIns="0" anchor="ctr"/>
          <a:lstStyle>
            <a:lvl1pPr algn="r">
              <a:buNone/>
              <a:defRPr>
                <a:solidFill>
                  <a:srgbClr val="D9D9D9"/>
                </a:solidFill>
              </a:defRPr>
            </a:lvl1pPr>
          </a:lstStyle>
          <a:p>
            <a:pPr lvl="0"/>
            <a:r>
              <a:rPr lang="en-US" dirty="0"/>
              <a:t>Ticker</a:t>
            </a:r>
          </a:p>
        </p:txBody>
      </p:sp>
      <p:sp>
        <p:nvSpPr>
          <p:cNvPr id="10" name="Company Name">
            <a:extLst>
              <a:ext uri="{FF2B5EF4-FFF2-40B4-BE49-F238E27FC236}">
                <a16:creationId xmlns:a16="http://schemas.microsoft.com/office/drawing/2014/main" id="{4432274C-F444-4752-A271-24D6F718775F}"/>
              </a:ext>
            </a:extLst>
          </p:cNvPr>
          <p:cNvSpPr>
            <a:spLocks noGrp="1"/>
          </p:cNvSpPr>
          <p:nvPr>
            <p:ph type="body" sz="quarter" idx="17" hasCustomPrompt="1"/>
          </p:nvPr>
        </p:nvSpPr>
        <p:spPr>
          <a:xfrm>
            <a:off x="347662" y="130524"/>
            <a:ext cx="9357999" cy="485486"/>
          </a:xfrm>
        </p:spPr>
        <p:txBody>
          <a:bodyPr lIns="0" tIns="0" rIns="0" bIns="0" anchor="ctr">
            <a:noAutofit/>
          </a:bodyPr>
          <a:lstStyle>
            <a:lvl1pPr algn="l">
              <a:buNone/>
              <a:defRPr sz="3300">
                <a:solidFill>
                  <a:schemeClr val="bg1">
                    <a:lumMod val="95000"/>
                  </a:schemeClr>
                </a:solidFill>
              </a:defRPr>
            </a:lvl1pPr>
          </a:lstStyle>
          <a:p>
            <a:pPr lvl="0"/>
            <a:r>
              <a:rPr lang="en-US" dirty="0"/>
              <a:t>Company Name</a:t>
            </a:r>
          </a:p>
        </p:txBody>
      </p:sp>
    </p:spTree>
    <p:extLst>
      <p:ext uri="{BB962C8B-B14F-4D97-AF65-F5344CB8AC3E}">
        <p14:creationId xmlns:p14="http://schemas.microsoft.com/office/powerpoint/2010/main" val="2692048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631C-C2BD-47F2-9D26-BBC0F9DDC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AE7F970-F95A-4DFB-9CBD-51DDD6A0BB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8249194E-E31F-4A24-9A21-2311D3644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13A00-EA98-4FBF-A949-77F511AC8F60}" type="datetimeFigureOut">
              <a:rPr lang="en-US" smtClean="0"/>
              <a:t>3/27/2021</a:t>
            </a:fld>
            <a:endParaRPr lang="en-US" dirty="0"/>
          </a:p>
        </p:txBody>
      </p:sp>
      <p:sp>
        <p:nvSpPr>
          <p:cNvPr id="5" name="Footer Placeholder 4">
            <a:extLst>
              <a:ext uri="{FF2B5EF4-FFF2-40B4-BE49-F238E27FC236}">
                <a16:creationId xmlns:a16="http://schemas.microsoft.com/office/drawing/2014/main" id="{962A9BEB-53EC-4025-9601-20244DB48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544015-91D9-48F9-A1FD-43A8ED267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34A9A-9F28-408E-BBE2-2BC3EAFA6EDE}" type="slidenum">
              <a:rPr lang="en-US" smtClean="0"/>
              <a:t>‹#›</a:t>
            </a:fld>
            <a:endParaRPr lang="en-US"/>
          </a:p>
        </p:txBody>
      </p:sp>
    </p:spTree>
    <p:extLst>
      <p:ext uri="{BB962C8B-B14F-4D97-AF65-F5344CB8AC3E}">
        <p14:creationId xmlns:p14="http://schemas.microsoft.com/office/powerpoint/2010/main" val="827010692"/>
      </p:ext>
    </p:ext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p:cNvSpPr>
            <a:spLocks noGrp="1"/>
          </p:cNvSpPr>
          <p:nvPr>
            <p:ph type="body" sz="quarter" idx="17" hasCustomPrompt="1"/>
          </p:nvPr>
        </p:nvSpPr>
        <p:spPr>
          <a:xfrm>
            <a:off x="347662" y="130524"/>
            <a:ext cx="9357999" cy="485486"/>
          </a:xfrm>
        </p:spPr>
        <p:txBody>
          <a:bodyPr/>
          <a:lstStyle/>
          <a:p>
            <a:r>
              <a:t>Facebook, Inc.</a:t>
            </a:r>
          </a:p>
        </p:txBody>
      </p:sp>
      <p:sp>
        <p:nvSpPr>
          <p:cNvPr id="3" name="Ticker"/>
          <p:cNvSpPr>
            <a:spLocks noGrp="1"/>
          </p:cNvSpPr>
          <p:nvPr>
            <p:ph type="body" sz="quarter" idx="12" hasCustomPrompt="1"/>
          </p:nvPr>
        </p:nvSpPr>
        <p:spPr>
          <a:xfrm>
            <a:off x="9872955" y="130524"/>
            <a:ext cx="1971382" cy="485486"/>
          </a:xfrm>
        </p:spPr>
        <p:txBody>
          <a:bodyPr/>
          <a:lstStyle/>
          <a:p>
            <a:r>
              <a:t>FB</a:t>
            </a:r>
          </a:p>
        </p:txBody>
      </p:sp>
      <p:sp>
        <p:nvSpPr>
          <p:cNvPr id="4" name="Sector"/>
          <p:cNvSpPr>
            <a:spLocks noGrp="1"/>
          </p:cNvSpPr>
          <p:nvPr>
            <p:ph type="body" sz="quarter" idx="18" hasCustomPrompt="1"/>
          </p:nvPr>
        </p:nvSpPr>
        <p:spPr>
          <a:xfrm>
            <a:off x="342674" y="953139"/>
            <a:ext cx="2753346" cy="279400"/>
          </a:xfrm>
        </p:spPr>
        <p:txBody>
          <a:bodyPr/>
          <a:lstStyle/>
          <a:p>
            <a:r>
              <a:t>Sector: Communication Services</a:t>
            </a:r>
          </a:p>
        </p:txBody>
      </p:sp>
      <p:sp>
        <p:nvSpPr>
          <p:cNvPr id="5" name="Industry"/>
          <p:cNvSpPr>
            <a:spLocks noGrp="1"/>
          </p:cNvSpPr>
          <p:nvPr>
            <p:ph type="body" sz="quarter" idx="19" hasCustomPrompt="1"/>
          </p:nvPr>
        </p:nvSpPr>
        <p:spPr>
          <a:xfrm>
            <a:off x="3249887" y="953139"/>
            <a:ext cx="2753346" cy="279400"/>
          </a:xfrm>
        </p:spPr>
        <p:txBody>
          <a:bodyPr/>
          <a:lstStyle/>
          <a:p>
            <a:r>
              <a:t>Industry: Internet Content &amp; Information</a:t>
            </a:r>
          </a:p>
        </p:txBody>
      </p:sp>
      <p:sp>
        <p:nvSpPr>
          <p:cNvPr id="6" name="Company Summary"/>
          <p:cNvSpPr>
            <a:spLocks noGrp="1"/>
          </p:cNvSpPr>
          <p:nvPr>
            <p:ph type="body" sz="quarter" idx="13" hasCustomPrompt="1"/>
          </p:nvPr>
        </p:nvSpPr>
        <p:spPr>
          <a:xfrm>
            <a:off x="342674" y="1314764"/>
            <a:ext cx="5660559" cy="2470058"/>
          </a:xfrm>
        </p:spPr>
        <p:txBody>
          <a:bodyPr/>
          <a:lstStyle/>
          <a:p>
            <a:r>
              <a:t>Facebook, Inc. develops products that enable people to connect and share with friends and family through mobile devices, personal computers, virtual reality headsets, and in-home devices worldwide. The company's products include Facebook that enables people to connect, share, discover, and communicate with each other on mobile devices and personal computers; Instagram, a community for sharing photos, videos, and private messages; Messenger, a messaging application for people to connect with friends, family, groups, and businesses across platforms and devices; and WhatsApp, a messaging application that is used by people and businesses to communicate in a private way. It also provides Facebook Reality Labs, an augmented and virtual reality product that help people feel connected, anytime, and anywhere. Facebook, Inc. was founded in 2004 and is headquartered in Menlo Park, California.</a:t>
            </a:r>
          </a:p>
        </p:txBody>
      </p:sp>
      <p:pic>
        <p:nvPicPr>
          <p:cNvPr id="7" name="TTM Perfromance"/>
          <p:cNvPicPr>
            <a:picLocks noGrp="1"/>
          </p:cNvPicPr>
          <p:nvPr>
            <p:ph type="chart" sz="quarter" idx="14" hasCustomPrompt="1"/>
          </p:nvPr>
        </p:nvPicPr>
        <p:blipFill>
          <a:blip r:embed="rId2" cstate="print"/>
          <a:stretch>
            <a:fillRect/>
          </a:stretch>
        </p:blipFill>
        <p:spPr>
          <a:xfrm>
            <a:off x="6183777" y="949873"/>
            <a:ext cx="5660560" cy="2738515"/>
          </a:xfrm>
          <a:prstGeom prst="rect">
            <a:avLst/>
          </a:prstGeom>
        </p:spPr>
      </p:pic>
      <p:grpSp>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0" name="pl4"/>
            <p:cNvSpPr/>
            <p:nvPr/>
          </p:nvSpPr>
          <p:spPr>
            <a:xfrm>
              <a:off x="862773" y="5692464"/>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1" name="pl5"/>
            <p:cNvSpPr/>
            <p:nvPr/>
          </p:nvSpPr>
          <p:spPr>
            <a:xfrm>
              <a:off x="862773" y="5140388"/>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2" name="pl6"/>
            <p:cNvSpPr/>
            <p:nvPr/>
          </p:nvSpPr>
          <p:spPr>
            <a:xfrm>
              <a:off x="862773" y="4588312"/>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3" name="pl7"/>
            <p:cNvSpPr/>
            <p:nvPr/>
          </p:nvSpPr>
          <p:spPr>
            <a:xfrm>
              <a:off x="1813562"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4" name="pl8"/>
            <p:cNvSpPr/>
            <p:nvPr/>
          </p:nvSpPr>
          <p:spPr>
            <a:xfrm>
              <a:off x="3398210"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5" name="pl9"/>
            <p:cNvSpPr/>
            <p:nvPr/>
          </p:nvSpPr>
          <p:spPr>
            <a:xfrm>
              <a:off x="4982858"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6" name="rc10"/>
            <p:cNvSpPr/>
            <p:nvPr/>
          </p:nvSpPr>
          <p:spPr>
            <a:xfrm>
              <a:off x="1496632" y="4182386"/>
              <a:ext cx="633859" cy="2062153"/>
            </a:xfrm>
            <a:prstGeom prst="rect">
              <a:avLst/>
            </a:prstGeom>
            <a:solidFill>
              <a:srgbClr val="6200EA">
                <a:alpha val="100000"/>
              </a:srgbClr>
            </a:solidFill>
          </p:spPr>
          <p:txBody>
            <a:bodyPr/>
            <a:lstStyle/>
            <a:p>
              <a:endParaRPr/>
            </a:p>
          </p:txBody>
        </p:sp>
        <p:sp>
          <p:nvSpPr>
            <p:cNvPr id="17" name="rc11"/>
            <p:cNvSpPr/>
            <p:nvPr/>
          </p:nvSpPr>
          <p:spPr>
            <a:xfrm>
              <a:off x="3081280" y="4775415"/>
              <a:ext cx="633859" cy="1469124"/>
            </a:xfrm>
            <a:prstGeom prst="rect">
              <a:avLst/>
            </a:prstGeom>
            <a:solidFill>
              <a:srgbClr val="6200EA">
                <a:alpha val="100000"/>
              </a:srgbClr>
            </a:solidFill>
          </p:spPr>
          <p:txBody>
            <a:bodyPr/>
            <a:lstStyle/>
            <a:p>
              <a:endParaRPr/>
            </a:p>
          </p:txBody>
        </p:sp>
        <p:sp>
          <p:nvSpPr>
            <p:cNvPr id="18" name="rc12"/>
            <p:cNvSpPr/>
            <p:nvPr/>
          </p:nvSpPr>
          <p:spPr>
            <a:xfrm>
              <a:off x="4665928" y="5052255"/>
              <a:ext cx="633859" cy="1192284"/>
            </a:xfrm>
            <a:prstGeom prst="rect">
              <a:avLst/>
            </a:prstGeom>
            <a:solidFill>
              <a:srgbClr val="6200EA">
                <a:alpha val="100000"/>
              </a:srgbClr>
            </a:solidFill>
          </p:spPr>
          <p:txBody>
            <a:bodyPr/>
            <a:lstStyle/>
            <a:p>
              <a:endParaRPr/>
            </a:p>
          </p:txBody>
        </p:sp>
        <p:sp>
          <p:nvSpPr>
            <p:cNvPr id="19" name="tx13"/>
            <p:cNvSpPr/>
            <p:nvPr/>
          </p:nvSpPr>
          <p:spPr>
            <a:xfrm>
              <a:off x="1575804" y="405654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37.35%</a:t>
              </a:r>
            </a:p>
          </p:txBody>
        </p:sp>
        <p:sp>
          <p:nvSpPr>
            <p:cNvPr id="20" name="tx14"/>
            <p:cNvSpPr/>
            <p:nvPr/>
          </p:nvSpPr>
          <p:spPr>
            <a:xfrm>
              <a:off x="3160452" y="4649574"/>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26.61%</a:t>
              </a:r>
            </a:p>
          </p:txBody>
        </p:sp>
        <p:sp>
          <p:nvSpPr>
            <p:cNvPr id="21" name="tx15"/>
            <p:cNvSpPr/>
            <p:nvPr/>
          </p:nvSpPr>
          <p:spPr>
            <a:xfrm>
              <a:off x="4784087" y="4926414"/>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21.6%</a:t>
              </a:r>
            </a:p>
          </p:txBody>
        </p:sp>
        <p:sp>
          <p:nvSpPr>
            <p:cNvPr id="22" name="tx16"/>
            <p:cNvSpPr/>
            <p:nvPr/>
          </p:nvSpPr>
          <p:spPr>
            <a:xfrm>
              <a:off x="638615" y="6200228"/>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576459" y="5648152"/>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24" name="tx18"/>
            <p:cNvSpPr/>
            <p:nvPr/>
          </p:nvSpPr>
          <p:spPr>
            <a:xfrm>
              <a:off x="576459" y="5096077"/>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25" name="tx19"/>
            <p:cNvSpPr/>
            <p:nvPr/>
          </p:nvSpPr>
          <p:spPr>
            <a:xfrm>
              <a:off x="576459" y="4544001"/>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30%</a:t>
              </a:r>
            </a:p>
          </p:txBody>
        </p:sp>
        <p:sp>
          <p:nvSpPr>
            <p:cNvPr id="26" name="pl20"/>
            <p:cNvSpPr/>
            <p:nvPr/>
          </p:nvSpPr>
          <p:spPr>
            <a:xfrm>
              <a:off x="827978" y="624453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7" name="pl21"/>
            <p:cNvSpPr/>
            <p:nvPr/>
          </p:nvSpPr>
          <p:spPr>
            <a:xfrm>
              <a:off x="827978" y="5692464"/>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8" name="pl22"/>
            <p:cNvSpPr/>
            <p:nvPr/>
          </p:nvSpPr>
          <p:spPr>
            <a:xfrm>
              <a:off x="827978" y="5140388"/>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9" name="pl23"/>
            <p:cNvSpPr/>
            <p:nvPr/>
          </p:nvSpPr>
          <p:spPr>
            <a:xfrm>
              <a:off x="827978" y="4588312"/>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0" name="pl24"/>
            <p:cNvSpPr/>
            <p:nvPr/>
          </p:nvSpPr>
          <p:spPr>
            <a:xfrm>
              <a:off x="1813562"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1" name="pl25"/>
            <p:cNvSpPr/>
            <p:nvPr/>
          </p:nvSpPr>
          <p:spPr>
            <a:xfrm>
              <a:off x="3398210"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2" name="pl26"/>
            <p:cNvSpPr/>
            <p:nvPr/>
          </p:nvSpPr>
          <p:spPr>
            <a:xfrm>
              <a:off x="4982858"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3" name="tx27"/>
            <p:cNvSpPr/>
            <p:nvPr/>
          </p:nvSpPr>
          <p:spPr>
            <a:xfrm>
              <a:off x="1527722"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34" name="tx28"/>
            <p:cNvSpPr/>
            <p:nvPr/>
          </p:nvSpPr>
          <p:spPr>
            <a:xfrm>
              <a:off x="3112370"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35" name="tx29"/>
            <p:cNvSpPr/>
            <p:nvPr/>
          </p:nvSpPr>
          <p:spPr>
            <a:xfrm>
              <a:off x="4697018"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36" name="tx30"/>
            <p:cNvSpPr/>
            <p:nvPr/>
          </p:nvSpPr>
          <p:spPr>
            <a:xfrm>
              <a:off x="3250665" y="6546954"/>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Sales Growth</a:t>
              </a:r>
            </a:p>
          </p:txBody>
        </p:sp>
      </p:grpSp>
      <p:grpSp>
        <p:nvGrpSpPr>
          <p:cNvPr id="39" name="EBIT Margin"/>
          <p:cNvGrpSpPr/>
          <p:nvPr/>
        </p:nvGrpSpPr>
        <p:grpSpPr>
          <a:xfrm>
            <a:off x="6183777" y="3784822"/>
            <a:ext cx="5660560" cy="2962760"/>
            <a:chOff x="6183777" y="3784822"/>
            <a:chExt cx="5660560" cy="2962760"/>
          </a:xfrm>
        </p:grpSpPr>
        <p:sp>
          <p:nvSpPr>
            <p:cNvPr id="40" name="pl3"/>
            <p:cNvSpPr/>
            <p:nvPr/>
          </p:nvSpPr>
          <p:spPr>
            <a:xfrm>
              <a:off x="6703874" y="624454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1" name="pl4"/>
            <p:cNvSpPr/>
            <p:nvPr/>
          </p:nvSpPr>
          <p:spPr>
            <a:xfrm>
              <a:off x="6703874" y="582958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2" name="pl5"/>
            <p:cNvSpPr/>
            <p:nvPr/>
          </p:nvSpPr>
          <p:spPr>
            <a:xfrm>
              <a:off x="6703874" y="5414637"/>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3" name="pl6"/>
            <p:cNvSpPr/>
            <p:nvPr/>
          </p:nvSpPr>
          <p:spPr>
            <a:xfrm>
              <a:off x="6703874" y="4999685"/>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4" name="pl7"/>
            <p:cNvSpPr/>
            <p:nvPr/>
          </p:nvSpPr>
          <p:spPr>
            <a:xfrm>
              <a:off x="6703874" y="4584733"/>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5" name="pl8"/>
            <p:cNvSpPr/>
            <p:nvPr/>
          </p:nvSpPr>
          <p:spPr>
            <a:xfrm>
              <a:off x="6703874" y="4169781"/>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6" name="pl9"/>
            <p:cNvSpPr/>
            <p:nvPr/>
          </p:nvSpPr>
          <p:spPr>
            <a:xfrm>
              <a:off x="7428284"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7" name="pl10"/>
            <p:cNvSpPr/>
            <p:nvPr/>
          </p:nvSpPr>
          <p:spPr>
            <a:xfrm>
              <a:off x="8635635"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8" name="pl11"/>
            <p:cNvSpPr/>
            <p:nvPr/>
          </p:nvSpPr>
          <p:spPr>
            <a:xfrm>
              <a:off x="9842986"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9" name="pl12"/>
            <p:cNvSpPr/>
            <p:nvPr/>
          </p:nvSpPr>
          <p:spPr>
            <a:xfrm>
              <a:off x="11050337"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50" name="rc13"/>
            <p:cNvSpPr/>
            <p:nvPr/>
          </p:nvSpPr>
          <p:spPr>
            <a:xfrm>
              <a:off x="10808867" y="4667516"/>
              <a:ext cx="482940" cy="1577024"/>
            </a:xfrm>
            <a:prstGeom prst="rect">
              <a:avLst/>
            </a:prstGeom>
            <a:solidFill>
              <a:srgbClr val="5EFC82">
                <a:alpha val="100000"/>
              </a:srgbClr>
            </a:solidFill>
          </p:spPr>
          <p:txBody>
            <a:bodyPr/>
            <a:lstStyle/>
            <a:p>
              <a:endParaRPr/>
            </a:p>
          </p:txBody>
        </p:sp>
        <p:sp>
          <p:nvSpPr>
            <p:cNvPr id="51" name="rc14"/>
            <p:cNvSpPr/>
            <p:nvPr/>
          </p:nvSpPr>
          <p:spPr>
            <a:xfrm>
              <a:off x="9601516" y="4543224"/>
              <a:ext cx="482940" cy="1701316"/>
            </a:xfrm>
            <a:prstGeom prst="rect">
              <a:avLst/>
            </a:prstGeom>
            <a:solidFill>
              <a:srgbClr val="5EFC82">
                <a:alpha val="100000"/>
              </a:srgbClr>
            </a:solidFill>
          </p:spPr>
          <p:txBody>
            <a:bodyPr/>
            <a:lstStyle/>
            <a:p>
              <a:endParaRPr/>
            </a:p>
          </p:txBody>
        </p:sp>
        <p:sp>
          <p:nvSpPr>
            <p:cNvPr id="52" name="rc15"/>
            <p:cNvSpPr/>
            <p:nvPr/>
          </p:nvSpPr>
          <p:spPr>
            <a:xfrm>
              <a:off x="8394165" y="4393168"/>
              <a:ext cx="482940" cy="1851372"/>
            </a:xfrm>
            <a:prstGeom prst="rect">
              <a:avLst/>
            </a:prstGeom>
            <a:solidFill>
              <a:srgbClr val="5EFC82">
                <a:alpha val="100000"/>
              </a:srgbClr>
            </a:solidFill>
          </p:spPr>
          <p:txBody>
            <a:bodyPr/>
            <a:lstStyle/>
            <a:p>
              <a:endParaRPr/>
            </a:p>
          </p:txBody>
        </p:sp>
        <p:sp>
          <p:nvSpPr>
            <p:cNvPr id="53" name="rc16"/>
            <p:cNvSpPr/>
            <p:nvPr/>
          </p:nvSpPr>
          <p:spPr>
            <a:xfrm>
              <a:off x="7186814" y="4182387"/>
              <a:ext cx="482940" cy="2062153"/>
            </a:xfrm>
            <a:prstGeom prst="rect">
              <a:avLst/>
            </a:prstGeom>
            <a:solidFill>
              <a:srgbClr val="5EFC82">
                <a:alpha val="100000"/>
              </a:srgbClr>
            </a:solidFill>
          </p:spPr>
          <p:txBody>
            <a:bodyPr/>
            <a:lstStyle/>
            <a:p>
              <a:endParaRPr/>
            </a:p>
          </p:txBody>
        </p:sp>
        <p:sp>
          <p:nvSpPr>
            <p:cNvPr id="54" name="tx17"/>
            <p:cNvSpPr/>
            <p:nvPr/>
          </p:nvSpPr>
          <p:spPr>
            <a:xfrm>
              <a:off x="10812579" y="454167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38.01%</a:t>
              </a:r>
            </a:p>
          </p:txBody>
        </p:sp>
        <p:sp>
          <p:nvSpPr>
            <p:cNvPr id="55" name="tx18"/>
            <p:cNvSpPr/>
            <p:nvPr/>
          </p:nvSpPr>
          <p:spPr>
            <a:xfrm>
              <a:off x="9702680" y="4417383"/>
              <a:ext cx="280612"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41%</a:t>
              </a:r>
            </a:p>
          </p:txBody>
        </p:sp>
        <p:sp>
          <p:nvSpPr>
            <p:cNvPr id="56" name="tx19"/>
            <p:cNvSpPr/>
            <p:nvPr/>
          </p:nvSpPr>
          <p:spPr>
            <a:xfrm>
              <a:off x="8397877" y="4267327"/>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44.62%</a:t>
              </a:r>
            </a:p>
          </p:txBody>
        </p:sp>
        <p:sp>
          <p:nvSpPr>
            <p:cNvPr id="57" name="tx20"/>
            <p:cNvSpPr/>
            <p:nvPr/>
          </p:nvSpPr>
          <p:spPr>
            <a:xfrm>
              <a:off x="7229514" y="4056546"/>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49.7%</a:t>
              </a:r>
            </a:p>
          </p:txBody>
        </p:sp>
        <p:sp>
          <p:nvSpPr>
            <p:cNvPr id="58" name="tx21"/>
            <p:cNvSpPr/>
            <p:nvPr/>
          </p:nvSpPr>
          <p:spPr>
            <a:xfrm>
              <a:off x="6479716" y="6200229"/>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59" name="tx22"/>
            <p:cNvSpPr/>
            <p:nvPr/>
          </p:nvSpPr>
          <p:spPr>
            <a:xfrm>
              <a:off x="6417560" y="5785277"/>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60" name="tx23"/>
            <p:cNvSpPr/>
            <p:nvPr/>
          </p:nvSpPr>
          <p:spPr>
            <a:xfrm>
              <a:off x="6417560" y="5370326"/>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61" name="tx24"/>
            <p:cNvSpPr/>
            <p:nvPr/>
          </p:nvSpPr>
          <p:spPr>
            <a:xfrm>
              <a:off x="6417560" y="4955374"/>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30%</a:t>
              </a:r>
            </a:p>
          </p:txBody>
        </p:sp>
        <p:sp>
          <p:nvSpPr>
            <p:cNvPr id="62" name="tx25"/>
            <p:cNvSpPr/>
            <p:nvPr/>
          </p:nvSpPr>
          <p:spPr>
            <a:xfrm>
              <a:off x="6417560" y="4540422"/>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40%</a:t>
              </a:r>
            </a:p>
          </p:txBody>
        </p:sp>
        <p:sp>
          <p:nvSpPr>
            <p:cNvPr id="63" name="tx26"/>
            <p:cNvSpPr/>
            <p:nvPr/>
          </p:nvSpPr>
          <p:spPr>
            <a:xfrm>
              <a:off x="6417560" y="4125470"/>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50%</a:t>
              </a:r>
            </a:p>
          </p:txBody>
        </p:sp>
        <p:sp>
          <p:nvSpPr>
            <p:cNvPr id="64" name="pl27"/>
            <p:cNvSpPr/>
            <p:nvPr/>
          </p:nvSpPr>
          <p:spPr>
            <a:xfrm>
              <a:off x="6669079" y="62445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5" name="pl28"/>
            <p:cNvSpPr/>
            <p:nvPr/>
          </p:nvSpPr>
          <p:spPr>
            <a:xfrm>
              <a:off x="6669079" y="582958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6" name="pl29"/>
            <p:cNvSpPr/>
            <p:nvPr/>
          </p:nvSpPr>
          <p:spPr>
            <a:xfrm>
              <a:off x="6669079" y="5414637"/>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7" name="pl30"/>
            <p:cNvSpPr/>
            <p:nvPr/>
          </p:nvSpPr>
          <p:spPr>
            <a:xfrm>
              <a:off x="6669079" y="4999685"/>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8" name="pl31"/>
            <p:cNvSpPr/>
            <p:nvPr/>
          </p:nvSpPr>
          <p:spPr>
            <a:xfrm>
              <a:off x="6669079" y="4584733"/>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9" name="pl32"/>
            <p:cNvSpPr/>
            <p:nvPr/>
          </p:nvSpPr>
          <p:spPr>
            <a:xfrm>
              <a:off x="6669079" y="4169781"/>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70" name="pl33"/>
            <p:cNvSpPr/>
            <p:nvPr/>
          </p:nvSpPr>
          <p:spPr>
            <a:xfrm>
              <a:off x="7428284"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71" name="pl34"/>
            <p:cNvSpPr/>
            <p:nvPr/>
          </p:nvSpPr>
          <p:spPr>
            <a:xfrm>
              <a:off x="8635635"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72" name="pl35"/>
            <p:cNvSpPr/>
            <p:nvPr/>
          </p:nvSpPr>
          <p:spPr>
            <a:xfrm>
              <a:off x="9842986"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73" name="pl36"/>
            <p:cNvSpPr/>
            <p:nvPr/>
          </p:nvSpPr>
          <p:spPr>
            <a:xfrm>
              <a:off x="11050337"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74" name="tx37"/>
            <p:cNvSpPr/>
            <p:nvPr/>
          </p:nvSpPr>
          <p:spPr>
            <a:xfrm>
              <a:off x="7142445"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2017-12-31</a:t>
              </a:r>
            </a:p>
          </p:txBody>
        </p:sp>
        <p:sp>
          <p:nvSpPr>
            <p:cNvPr id="75" name="tx38"/>
            <p:cNvSpPr/>
            <p:nvPr/>
          </p:nvSpPr>
          <p:spPr>
            <a:xfrm>
              <a:off x="8349796"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76" name="tx39"/>
            <p:cNvSpPr/>
            <p:nvPr/>
          </p:nvSpPr>
          <p:spPr>
            <a:xfrm>
              <a:off x="9557147"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77" name="tx40"/>
            <p:cNvSpPr/>
            <p:nvPr/>
          </p:nvSpPr>
          <p:spPr>
            <a:xfrm>
              <a:off x="10764498"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78" name="tx41"/>
            <p:cNvSpPr/>
            <p:nvPr/>
          </p:nvSpPr>
          <p:spPr>
            <a:xfrm>
              <a:off x="9091766" y="6546955"/>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79" name="tx42"/>
            <p:cNvSpPr/>
            <p:nvPr/>
          </p:nvSpPr>
          <p:spPr>
            <a:xfrm rot="-5400000">
              <a:off x="5900500" y="5148764"/>
              <a:ext cx="776330" cy="12939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EBIT Margin</a:t>
              </a:r>
            </a:p>
          </p:txBody>
        </p:sp>
        <p:sp>
          <p:nvSpPr>
            <p:cNvPr id="80" name="tx43"/>
            <p:cNvSpPr/>
            <p:nvPr/>
          </p:nvSpPr>
          <p:spPr>
            <a:xfrm>
              <a:off x="6703874" y="3819131"/>
              <a:ext cx="931597" cy="155279"/>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EBIT Margin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p:cNvSpPr>
            <a:spLocks noGrp="1"/>
          </p:cNvSpPr>
          <p:nvPr>
            <p:ph type="body" sz="quarter" idx="17" hasCustomPrompt="1"/>
          </p:nvPr>
        </p:nvSpPr>
        <p:spPr>
          <a:xfrm>
            <a:off x="347662" y="130524"/>
            <a:ext cx="9357999" cy="485486"/>
          </a:xfrm>
        </p:spPr>
        <p:txBody>
          <a:bodyPr/>
          <a:lstStyle/>
          <a:p>
            <a:r>
              <a:t>Apple Inc.</a:t>
            </a:r>
          </a:p>
        </p:txBody>
      </p:sp>
      <p:sp>
        <p:nvSpPr>
          <p:cNvPr id="3" name="Ticker"/>
          <p:cNvSpPr>
            <a:spLocks noGrp="1"/>
          </p:cNvSpPr>
          <p:nvPr>
            <p:ph type="body" sz="quarter" idx="12" hasCustomPrompt="1"/>
          </p:nvPr>
        </p:nvSpPr>
        <p:spPr>
          <a:xfrm>
            <a:off x="9872955" y="130524"/>
            <a:ext cx="1971382" cy="485486"/>
          </a:xfrm>
        </p:spPr>
        <p:txBody>
          <a:bodyPr/>
          <a:lstStyle/>
          <a:p>
            <a:r>
              <a:t>AAPL</a:t>
            </a:r>
          </a:p>
        </p:txBody>
      </p:sp>
      <p:sp>
        <p:nvSpPr>
          <p:cNvPr id="4" name="Sector"/>
          <p:cNvSpPr>
            <a:spLocks noGrp="1"/>
          </p:cNvSpPr>
          <p:nvPr>
            <p:ph type="body" sz="quarter" idx="18" hasCustomPrompt="1"/>
          </p:nvPr>
        </p:nvSpPr>
        <p:spPr>
          <a:xfrm>
            <a:off x="342674" y="953139"/>
            <a:ext cx="2753346" cy="279400"/>
          </a:xfrm>
        </p:spPr>
        <p:txBody>
          <a:bodyPr/>
          <a:lstStyle/>
          <a:p>
            <a:r>
              <a:t>Sector: Technology</a:t>
            </a:r>
          </a:p>
        </p:txBody>
      </p:sp>
      <p:sp>
        <p:nvSpPr>
          <p:cNvPr id="5" name="Industry"/>
          <p:cNvSpPr>
            <a:spLocks noGrp="1"/>
          </p:cNvSpPr>
          <p:nvPr>
            <p:ph type="body" sz="quarter" idx="19" hasCustomPrompt="1"/>
          </p:nvPr>
        </p:nvSpPr>
        <p:spPr>
          <a:xfrm>
            <a:off x="3249887" y="953139"/>
            <a:ext cx="2753346" cy="279400"/>
          </a:xfrm>
        </p:spPr>
        <p:txBody>
          <a:bodyPr/>
          <a:lstStyle/>
          <a:p>
            <a:r>
              <a:t>Industry: Consumer Electronics</a:t>
            </a:r>
          </a:p>
        </p:txBody>
      </p:sp>
      <p:sp>
        <p:nvSpPr>
          <p:cNvPr id="6" name="Company Summary"/>
          <p:cNvSpPr>
            <a:spLocks noGrp="1"/>
          </p:cNvSpPr>
          <p:nvPr>
            <p:ph type="body" sz="quarter" idx="13" hasCustomPrompt="1"/>
          </p:nvPr>
        </p:nvSpPr>
        <p:spPr>
          <a:xfrm>
            <a:off x="342674" y="1314764"/>
            <a:ext cx="5660559" cy="2470058"/>
          </a:xfrm>
        </p:spPr>
        <p:txBody>
          <a:bodyPr/>
          <a:lstStyle/>
          <a:p>
            <a:r>
              <a:t>Apple Inc. designs, manufactures, and markets smartphones, personal computers, tablets, wearables, and accessories worldwide. It also sells various related services. The company offers iPhone, a line of smartphones; Mac, a line of personal computers; iPad, a line of multi-purpose tablets; and wearables, home, and accessories comprising AirPods, Apple TV, Apple Watch, Beats products, HomePod, iPod touch, and other Apple-branded and third-party accessories. It also provides AppleCare support services; cloud services store services; and operates various platforms, including the App Store, that allow customers to discover and download applications and digital content, such as books, music, video, games, and podcasts. In addition, the company offers various services, such as Apple Arcade, a game subscription service; Apple Music, which offers users a curated listening experience with on-demand radio stations; Apple News+, a subscription news and magazine service; Apple TV+, which offers exclusive original content; Apple Card, a co-branded credit card; and Apple Pay, a cashless payment service, as well as licenses its intellectual property. The company serves consumers, and small and mid-sized businesses; and the education, enterprise, and government markets. It sells and delivers third-party applications for its products through the App Store. The company also sells its products through its retail and online stores, and direct sales force; and third-party cellular network carriers, wholesalers, retailers, and resellers. Apple Inc. was founded in 1977 and is headquartered in Cupertino, California.</a:t>
            </a:r>
          </a:p>
        </p:txBody>
      </p:sp>
      <p:pic>
        <p:nvPicPr>
          <p:cNvPr id="7" name="TTM Perfromance"/>
          <p:cNvPicPr>
            <a:picLocks noGrp="1"/>
          </p:cNvPicPr>
          <p:nvPr>
            <p:ph type="chart" sz="quarter" idx="14" hasCustomPrompt="1"/>
          </p:nvPr>
        </p:nvPicPr>
        <p:blipFill>
          <a:blip r:embed="rId2" cstate="print"/>
          <a:stretch>
            <a:fillRect/>
          </a:stretch>
        </p:blipFill>
        <p:spPr>
          <a:xfrm>
            <a:off x="6183777" y="949873"/>
            <a:ext cx="5660560" cy="2738515"/>
          </a:xfrm>
          <a:prstGeom prst="rect">
            <a:avLst/>
          </a:prstGeom>
        </p:spPr>
      </p:pic>
      <p:grpSp>
        <p:nvGrpSpPr>
          <p:cNvPr id="8" name="Sales Growth"/>
          <p:cNvGrpSpPr/>
          <p:nvPr/>
        </p:nvGrpSpPr>
        <p:grpSpPr>
          <a:xfrm>
            <a:off x="342676" y="3784821"/>
            <a:ext cx="5660560" cy="2962760"/>
            <a:chOff x="342676" y="3784821"/>
            <a:chExt cx="5660560" cy="2962760"/>
          </a:xfrm>
        </p:grpSpPr>
        <p:sp>
          <p:nvSpPr>
            <p:cNvPr id="9" name="pl3"/>
            <p:cNvSpPr/>
            <p:nvPr/>
          </p:nvSpPr>
          <p:spPr>
            <a:xfrm>
              <a:off x="862773" y="600943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0" name="pl4"/>
            <p:cNvSpPr/>
            <p:nvPr/>
          </p:nvSpPr>
          <p:spPr>
            <a:xfrm>
              <a:off x="862773" y="5433516"/>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1" name="pl5"/>
            <p:cNvSpPr/>
            <p:nvPr/>
          </p:nvSpPr>
          <p:spPr>
            <a:xfrm>
              <a:off x="862773" y="4857593"/>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2" name="pl6"/>
            <p:cNvSpPr/>
            <p:nvPr/>
          </p:nvSpPr>
          <p:spPr>
            <a:xfrm>
              <a:off x="862773" y="428167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3" name="pl7"/>
            <p:cNvSpPr/>
            <p:nvPr/>
          </p:nvSpPr>
          <p:spPr>
            <a:xfrm>
              <a:off x="1813562"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4" name="pl8"/>
            <p:cNvSpPr/>
            <p:nvPr/>
          </p:nvSpPr>
          <p:spPr>
            <a:xfrm>
              <a:off x="3398210"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5" name="pl9"/>
            <p:cNvSpPr/>
            <p:nvPr/>
          </p:nvSpPr>
          <p:spPr>
            <a:xfrm>
              <a:off x="4982858"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6" name="rc10"/>
            <p:cNvSpPr/>
            <p:nvPr/>
          </p:nvSpPr>
          <p:spPr>
            <a:xfrm>
              <a:off x="1496632" y="4182386"/>
              <a:ext cx="633859" cy="1827052"/>
            </a:xfrm>
            <a:prstGeom prst="rect">
              <a:avLst/>
            </a:prstGeom>
            <a:solidFill>
              <a:srgbClr val="6200EA">
                <a:alpha val="100000"/>
              </a:srgbClr>
            </a:solidFill>
          </p:spPr>
          <p:txBody>
            <a:bodyPr/>
            <a:lstStyle/>
            <a:p>
              <a:endParaRPr/>
            </a:p>
          </p:txBody>
        </p:sp>
        <p:sp>
          <p:nvSpPr>
            <p:cNvPr id="17" name="rc11"/>
            <p:cNvSpPr/>
            <p:nvPr/>
          </p:nvSpPr>
          <p:spPr>
            <a:xfrm>
              <a:off x="3081280" y="6009439"/>
              <a:ext cx="633859" cy="235100"/>
            </a:xfrm>
            <a:prstGeom prst="rect">
              <a:avLst/>
            </a:prstGeom>
            <a:solidFill>
              <a:srgbClr val="6200EA">
                <a:alpha val="100000"/>
              </a:srgbClr>
            </a:solidFill>
          </p:spPr>
          <p:txBody>
            <a:bodyPr/>
            <a:lstStyle/>
            <a:p>
              <a:endParaRPr/>
            </a:p>
          </p:txBody>
        </p:sp>
        <p:sp>
          <p:nvSpPr>
            <p:cNvPr id="18" name="rc12"/>
            <p:cNvSpPr/>
            <p:nvPr/>
          </p:nvSpPr>
          <p:spPr>
            <a:xfrm>
              <a:off x="4665928" y="5374532"/>
              <a:ext cx="633859" cy="634906"/>
            </a:xfrm>
            <a:prstGeom prst="rect">
              <a:avLst/>
            </a:prstGeom>
            <a:solidFill>
              <a:srgbClr val="6200EA">
                <a:alpha val="100000"/>
              </a:srgbClr>
            </a:solidFill>
          </p:spPr>
          <p:txBody>
            <a:bodyPr/>
            <a:lstStyle/>
            <a:p>
              <a:endParaRPr/>
            </a:p>
          </p:txBody>
        </p:sp>
        <p:sp>
          <p:nvSpPr>
            <p:cNvPr id="19" name="tx13"/>
            <p:cNvSpPr/>
            <p:nvPr/>
          </p:nvSpPr>
          <p:spPr>
            <a:xfrm>
              <a:off x="1575804" y="405654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15.86%</a:t>
              </a:r>
            </a:p>
          </p:txBody>
        </p:sp>
        <p:sp>
          <p:nvSpPr>
            <p:cNvPr id="20" name="tx14"/>
            <p:cNvSpPr/>
            <p:nvPr/>
          </p:nvSpPr>
          <p:spPr>
            <a:xfrm>
              <a:off x="3176095" y="6118698"/>
              <a:ext cx="444229"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-2.04%</a:t>
              </a:r>
            </a:p>
          </p:txBody>
        </p:sp>
        <p:sp>
          <p:nvSpPr>
            <p:cNvPr id="21" name="tx15"/>
            <p:cNvSpPr/>
            <p:nvPr/>
          </p:nvSpPr>
          <p:spPr>
            <a:xfrm>
              <a:off x="4784087" y="5248691"/>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5.51%</a:t>
              </a:r>
            </a:p>
          </p:txBody>
        </p:sp>
        <p:sp>
          <p:nvSpPr>
            <p:cNvPr id="22" name="tx16"/>
            <p:cNvSpPr/>
            <p:nvPr/>
          </p:nvSpPr>
          <p:spPr>
            <a:xfrm>
              <a:off x="638615" y="5965128"/>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638615" y="5389205"/>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5%</a:t>
              </a:r>
            </a:p>
          </p:txBody>
        </p:sp>
        <p:sp>
          <p:nvSpPr>
            <p:cNvPr id="24" name="tx18"/>
            <p:cNvSpPr/>
            <p:nvPr/>
          </p:nvSpPr>
          <p:spPr>
            <a:xfrm>
              <a:off x="576459" y="4813282"/>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25" name="tx19"/>
            <p:cNvSpPr/>
            <p:nvPr/>
          </p:nvSpPr>
          <p:spPr>
            <a:xfrm>
              <a:off x="576459" y="4237359"/>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15%</a:t>
              </a:r>
            </a:p>
          </p:txBody>
        </p:sp>
        <p:sp>
          <p:nvSpPr>
            <p:cNvPr id="26" name="pl20"/>
            <p:cNvSpPr/>
            <p:nvPr/>
          </p:nvSpPr>
          <p:spPr>
            <a:xfrm>
              <a:off x="827978" y="600943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7" name="pl21"/>
            <p:cNvSpPr/>
            <p:nvPr/>
          </p:nvSpPr>
          <p:spPr>
            <a:xfrm>
              <a:off x="827978" y="5433516"/>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8" name="pl22"/>
            <p:cNvSpPr/>
            <p:nvPr/>
          </p:nvSpPr>
          <p:spPr>
            <a:xfrm>
              <a:off x="827978" y="4857593"/>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9" name="pl23"/>
            <p:cNvSpPr/>
            <p:nvPr/>
          </p:nvSpPr>
          <p:spPr>
            <a:xfrm>
              <a:off x="827978" y="428167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0" name="pl24"/>
            <p:cNvSpPr/>
            <p:nvPr/>
          </p:nvSpPr>
          <p:spPr>
            <a:xfrm>
              <a:off x="1813562"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1" name="pl25"/>
            <p:cNvSpPr/>
            <p:nvPr/>
          </p:nvSpPr>
          <p:spPr>
            <a:xfrm>
              <a:off x="3398210"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2" name="pl26"/>
            <p:cNvSpPr/>
            <p:nvPr/>
          </p:nvSpPr>
          <p:spPr>
            <a:xfrm>
              <a:off x="4982858"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3" name="tx27"/>
            <p:cNvSpPr/>
            <p:nvPr/>
          </p:nvSpPr>
          <p:spPr>
            <a:xfrm>
              <a:off x="1527722" y="6408586"/>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2018-09-29</a:t>
              </a:r>
            </a:p>
          </p:txBody>
        </p:sp>
        <p:sp>
          <p:nvSpPr>
            <p:cNvPr id="34" name="tx28"/>
            <p:cNvSpPr/>
            <p:nvPr/>
          </p:nvSpPr>
          <p:spPr>
            <a:xfrm>
              <a:off x="3112370" y="6408586"/>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2019-09-28</a:t>
              </a:r>
            </a:p>
          </p:txBody>
        </p:sp>
        <p:sp>
          <p:nvSpPr>
            <p:cNvPr id="35" name="tx29"/>
            <p:cNvSpPr/>
            <p:nvPr/>
          </p:nvSpPr>
          <p:spPr>
            <a:xfrm>
              <a:off x="4697018" y="6408586"/>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2020-09-26</a:t>
              </a:r>
            </a:p>
          </p:txBody>
        </p:sp>
        <p:sp>
          <p:nvSpPr>
            <p:cNvPr id="36" name="tx30"/>
            <p:cNvSpPr/>
            <p:nvPr/>
          </p:nvSpPr>
          <p:spPr>
            <a:xfrm>
              <a:off x="3250665" y="6546954"/>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Sales Growth</a:t>
              </a:r>
            </a:p>
          </p:txBody>
        </p:sp>
      </p:grpSp>
      <p:grpSp>
        <p:nvGrpSpPr>
          <p:cNvPr id="39" name="EBIT Margin"/>
          <p:cNvGrpSpPr/>
          <p:nvPr/>
        </p:nvGrpSpPr>
        <p:grpSpPr>
          <a:xfrm>
            <a:off x="6183777" y="3784822"/>
            <a:ext cx="5660560" cy="2962760"/>
            <a:chOff x="6183777" y="3784822"/>
            <a:chExt cx="5660560" cy="2962760"/>
          </a:xfrm>
        </p:grpSpPr>
        <p:sp>
          <p:nvSpPr>
            <p:cNvPr id="40" name="pl3"/>
            <p:cNvSpPr/>
            <p:nvPr/>
          </p:nvSpPr>
          <p:spPr>
            <a:xfrm>
              <a:off x="6703874" y="624454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1" name="pl4"/>
            <p:cNvSpPr/>
            <p:nvPr/>
          </p:nvSpPr>
          <p:spPr>
            <a:xfrm>
              <a:off x="6703874" y="5473942"/>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2" name="pl5"/>
            <p:cNvSpPr/>
            <p:nvPr/>
          </p:nvSpPr>
          <p:spPr>
            <a:xfrm>
              <a:off x="6703874" y="4703344"/>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3" name="pl6"/>
            <p:cNvSpPr/>
            <p:nvPr/>
          </p:nvSpPr>
          <p:spPr>
            <a:xfrm>
              <a:off x="7428284"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4" name="pl7"/>
            <p:cNvSpPr/>
            <p:nvPr/>
          </p:nvSpPr>
          <p:spPr>
            <a:xfrm>
              <a:off x="8635635"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5" name="pl8"/>
            <p:cNvSpPr/>
            <p:nvPr/>
          </p:nvSpPr>
          <p:spPr>
            <a:xfrm>
              <a:off x="9842986"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6" name="pl9"/>
            <p:cNvSpPr/>
            <p:nvPr/>
          </p:nvSpPr>
          <p:spPr>
            <a:xfrm>
              <a:off x="11050337"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7" name="rc10"/>
            <p:cNvSpPr/>
            <p:nvPr/>
          </p:nvSpPr>
          <p:spPr>
            <a:xfrm>
              <a:off x="10808867" y="4383753"/>
              <a:ext cx="482940" cy="1860787"/>
            </a:xfrm>
            <a:prstGeom prst="rect">
              <a:avLst/>
            </a:prstGeom>
            <a:solidFill>
              <a:srgbClr val="5EFC82">
                <a:alpha val="100000"/>
              </a:srgbClr>
            </a:solidFill>
          </p:spPr>
          <p:txBody>
            <a:bodyPr/>
            <a:lstStyle/>
            <a:p>
              <a:endParaRPr/>
            </a:p>
          </p:txBody>
        </p:sp>
        <p:sp>
          <p:nvSpPr>
            <p:cNvPr id="48" name="rc11"/>
            <p:cNvSpPr/>
            <p:nvPr/>
          </p:nvSpPr>
          <p:spPr>
            <a:xfrm>
              <a:off x="9601516" y="4351026"/>
              <a:ext cx="482940" cy="1893514"/>
            </a:xfrm>
            <a:prstGeom prst="rect">
              <a:avLst/>
            </a:prstGeom>
            <a:solidFill>
              <a:srgbClr val="5EFC82">
                <a:alpha val="100000"/>
              </a:srgbClr>
            </a:solidFill>
          </p:spPr>
          <p:txBody>
            <a:bodyPr/>
            <a:lstStyle/>
            <a:p>
              <a:endParaRPr/>
            </a:p>
          </p:txBody>
        </p:sp>
        <p:sp>
          <p:nvSpPr>
            <p:cNvPr id="49" name="rc12"/>
            <p:cNvSpPr/>
            <p:nvPr/>
          </p:nvSpPr>
          <p:spPr>
            <a:xfrm>
              <a:off x="8394165" y="4187504"/>
              <a:ext cx="482940" cy="2057036"/>
            </a:xfrm>
            <a:prstGeom prst="rect">
              <a:avLst/>
            </a:prstGeom>
            <a:solidFill>
              <a:srgbClr val="5EFC82">
                <a:alpha val="100000"/>
              </a:srgbClr>
            </a:solidFill>
          </p:spPr>
          <p:txBody>
            <a:bodyPr/>
            <a:lstStyle/>
            <a:p>
              <a:endParaRPr/>
            </a:p>
          </p:txBody>
        </p:sp>
        <p:sp>
          <p:nvSpPr>
            <p:cNvPr id="50" name="rc13"/>
            <p:cNvSpPr/>
            <p:nvPr/>
          </p:nvSpPr>
          <p:spPr>
            <a:xfrm>
              <a:off x="7186814" y="4182387"/>
              <a:ext cx="482940" cy="2062153"/>
            </a:xfrm>
            <a:prstGeom prst="rect">
              <a:avLst/>
            </a:prstGeom>
            <a:solidFill>
              <a:srgbClr val="5EFC82">
                <a:alpha val="100000"/>
              </a:srgbClr>
            </a:solidFill>
          </p:spPr>
          <p:txBody>
            <a:bodyPr/>
            <a:lstStyle/>
            <a:p>
              <a:endParaRPr/>
            </a:p>
          </p:txBody>
        </p:sp>
        <p:sp>
          <p:nvSpPr>
            <p:cNvPr id="51" name="tx14"/>
            <p:cNvSpPr/>
            <p:nvPr/>
          </p:nvSpPr>
          <p:spPr>
            <a:xfrm>
              <a:off x="10812579" y="4257912"/>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24.15%</a:t>
              </a:r>
            </a:p>
          </p:txBody>
        </p:sp>
        <p:sp>
          <p:nvSpPr>
            <p:cNvPr id="52" name="tx15"/>
            <p:cNvSpPr/>
            <p:nvPr/>
          </p:nvSpPr>
          <p:spPr>
            <a:xfrm>
              <a:off x="9605228" y="4225184"/>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24.57%</a:t>
              </a:r>
            </a:p>
          </p:txBody>
        </p:sp>
        <p:sp>
          <p:nvSpPr>
            <p:cNvPr id="53" name="tx16"/>
            <p:cNvSpPr/>
            <p:nvPr/>
          </p:nvSpPr>
          <p:spPr>
            <a:xfrm>
              <a:off x="8397877" y="4061663"/>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26.69%</a:t>
              </a:r>
            </a:p>
          </p:txBody>
        </p:sp>
        <p:sp>
          <p:nvSpPr>
            <p:cNvPr id="54" name="tx17"/>
            <p:cNvSpPr/>
            <p:nvPr/>
          </p:nvSpPr>
          <p:spPr>
            <a:xfrm>
              <a:off x="7190527" y="4056546"/>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26.76%</a:t>
              </a:r>
            </a:p>
          </p:txBody>
        </p:sp>
        <p:sp>
          <p:nvSpPr>
            <p:cNvPr id="55" name="tx18"/>
            <p:cNvSpPr/>
            <p:nvPr/>
          </p:nvSpPr>
          <p:spPr>
            <a:xfrm>
              <a:off x="6479716" y="6200229"/>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56" name="tx19"/>
            <p:cNvSpPr/>
            <p:nvPr/>
          </p:nvSpPr>
          <p:spPr>
            <a:xfrm>
              <a:off x="6417560" y="5429631"/>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57" name="tx20"/>
            <p:cNvSpPr/>
            <p:nvPr/>
          </p:nvSpPr>
          <p:spPr>
            <a:xfrm>
              <a:off x="6417560" y="4659033"/>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58" name="pl21"/>
            <p:cNvSpPr/>
            <p:nvPr/>
          </p:nvSpPr>
          <p:spPr>
            <a:xfrm>
              <a:off x="6669079" y="62445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59" name="pl22"/>
            <p:cNvSpPr/>
            <p:nvPr/>
          </p:nvSpPr>
          <p:spPr>
            <a:xfrm>
              <a:off x="6669079" y="5473942"/>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0" name="pl23"/>
            <p:cNvSpPr/>
            <p:nvPr/>
          </p:nvSpPr>
          <p:spPr>
            <a:xfrm>
              <a:off x="6669079" y="4703344"/>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1" name="pl24"/>
            <p:cNvSpPr/>
            <p:nvPr/>
          </p:nvSpPr>
          <p:spPr>
            <a:xfrm>
              <a:off x="7428284"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2" name="pl25"/>
            <p:cNvSpPr/>
            <p:nvPr/>
          </p:nvSpPr>
          <p:spPr>
            <a:xfrm>
              <a:off x="8635635"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3" name="pl26"/>
            <p:cNvSpPr/>
            <p:nvPr/>
          </p:nvSpPr>
          <p:spPr>
            <a:xfrm>
              <a:off x="9842986"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4" name="pl27"/>
            <p:cNvSpPr/>
            <p:nvPr/>
          </p:nvSpPr>
          <p:spPr>
            <a:xfrm>
              <a:off x="11050337"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5" name="tx28"/>
            <p:cNvSpPr/>
            <p:nvPr/>
          </p:nvSpPr>
          <p:spPr>
            <a:xfrm>
              <a:off x="7142445"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2017-09-30</a:t>
              </a:r>
            </a:p>
          </p:txBody>
        </p:sp>
        <p:sp>
          <p:nvSpPr>
            <p:cNvPr id="66" name="tx29"/>
            <p:cNvSpPr/>
            <p:nvPr/>
          </p:nvSpPr>
          <p:spPr>
            <a:xfrm>
              <a:off x="8349796" y="6408587"/>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2018-09-29</a:t>
              </a:r>
            </a:p>
          </p:txBody>
        </p:sp>
        <p:sp>
          <p:nvSpPr>
            <p:cNvPr id="67" name="tx30"/>
            <p:cNvSpPr/>
            <p:nvPr/>
          </p:nvSpPr>
          <p:spPr>
            <a:xfrm>
              <a:off x="9557147" y="6408587"/>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2019-09-28</a:t>
              </a:r>
            </a:p>
          </p:txBody>
        </p:sp>
        <p:sp>
          <p:nvSpPr>
            <p:cNvPr id="68" name="tx31"/>
            <p:cNvSpPr/>
            <p:nvPr/>
          </p:nvSpPr>
          <p:spPr>
            <a:xfrm>
              <a:off x="10764498" y="6408587"/>
              <a:ext cx="571678" cy="8169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2020-09-26</a:t>
              </a:r>
            </a:p>
          </p:txBody>
        </p:sp>
        <p:sp>
          <p:nvSpPr>
            <p:cNvPr id="69" name="tx32"/>
            <p:cNvSpPr/>
            <p:nvPr/>
          </p:nvSpPr>
          <p:spPr>
            <a:xfrm>
              <a:off x="9091766" y="6546955"/>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70" name="tx33"/>
            <p:cNvSpPr/>
            <p:nvPr/>
          </p:nvSpPr>
          <p:spPr>
            <a:xfrm rot="-5400000">
              <a:off x="5900500" y="5148764"/>
              <a:ext cx="776330" cy="12939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EBIT Margin</a:t>
              </a:r>
            </a:p>
          </p:txBody>
        </p:sp>
        <p:sp>
          <p:nvSpPr>
            <p:cNvPr id="71" name="tx34"/>
            <p:cNvSpPr/>
            <p:nvPr/>
          </p:nvSpPr>
          <p:spPr>
            <a:xfrm>
              <a:off x="6703874" y="3819131"/>
              <a:ext cx="931597" cy="155279"/>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EBIT Margin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p:cNvSpPr>
            <a:spLocks noGrp="1"/>
          </p:cNvSpPr>
          <p:nvPr>
            <p:ph type="body" sz="quarter" idx="17" hasCustomPrompt="1"/>
          </p:nvPr>
        </p:nvSpPr>
        <p:spPr>
          <a:xfrm>
            <a:off x="347662" y="130524"/>
            <a:ext cx="9357999" cy="485486"/>
          </a:xfrm>
        </p:spPr>
        <p:txBody>
          <a:bodyPr/>
          <a:lstStyle/>
          <a:p>
            <a:r>
              <a:t>Amazon.com, Inc.</a:t>
            </a:r>
          </a:p>
        </p:txBody>
      </p:sp>
      <p:sp>
        <p:nvSpPr>
          <p:cNvPr id="3" name="Ticker"/>
          <p:cNvSpPr>
            <a:spLocks noGrp="1"/>
          </p:cNvSpPr>
          <p:nvPr>
            <p:ph type="body" sz="quarter" idx="12" hasCustomPrompt="1"/>
          </p:nvPr>
        </p:nvSpPr>
        <p:spPr>
          <a:xfrm>
            <a:off x="9872955" y="130524"/>
            <a:ext cx="1971382" cy="485486"/>
          </a:xfrm>
        </p:spPr>
        <p:txBody>
          <a:bodyPr/>
          <a:lstStyle/>
          <a:p>
            <a:r>
              <a:t>AMZN</a:t>
            </a:r>
          </a:p>
        </p:txBody>
      </p:sp>
      <p:sp>
        <p:nvSpPr>
          <p:cNvPr id="4" name="Sector"/>
          <p:cNvSpPr>
            <a:spLocks noGrp="1"/>
          </p:cNvSpPr>
          <p:nvPr>
            <p:ph type="body" sz="quarter" idx="18" hasCustomPrompt="1"/>
          </p:nvPr>
        </p:nvSpPr>
        <p:spPr>
          <a:xfrm>
            <a:off x="342674" y="953139"/>
            <a:ext cx="2753346" cy="279400"/>
          </a:xfrm>
        </p:spPr>
        <p:txBody>
          <a:bodyPr/>
          <a:lstStyle/>
          <a:p>
            <a:r>
              <a:t>Sector: Consumer Cyclical</a:t>
            </a:r>
          </a:p>
        </p:txBody>
      </p:sp>
      <p:sp>
        <p:nvSpPr>
          <p:cNvPr id="5" name="Industry"/>
          <p:cNvSpPr>
            <a:spLocks noGrp="1"/>
          </p:cNvSpPr>
          <p:nvPr>
            <p:ph type="body" sz="quarter" idx="19" hasCustomPrompt="1"/>
          </p:nvPr>
        </p:nvSpPr>
        <p:spPr>
          <a:xfrm>
            <a:off x="3249887" y="953139"/>
            <a:ext cx="2753346" cy="279400"/>
          </a:xfrm>
        </p:spPr>
        <p:txBody>
          <a:bodyPr/>
          <a:lstStyle/>
          <a:p>
            <a:r>
              <a:t>Industry: Internet Retail</a:t>
            </a:r>
          </a:p>
        </p:txBody>
      </p:sp>
      <p:sp>
        <p:nvSpPr>
          <p:cNvPr id="6" name="Company Summary"/>
          <p:cNvSpPr>
            <a:spLocks noGrp="1"/>
          </p:cNvSpPr>
          <p:nvPr>
            <p:ph type="body" sz="quarter" idx="13" hasCustomPrompt="1"/>
          </p:nvPr>
        </p:nvSpPr>
        <p:spPr>
          <a:xfrm>
            <a:off x="342674" y="1314764"/>
            <a:ext cx="5660559" cy="2470058"/>
          </a:xfrm>
        </p:spPr>
        <p:txBody>
          <a:bodyPr/>
          <a:lstStyle/>
          <a:p>
            <a:r>
              <a:t>Amazon.com, Inc. engages in the retail sale of consumer products and subscriptions in North America and internationally. The company operates through three segments: North America, International, and Amazon Web Services (AWS). It sells merchandise and content purchased for resale from third-party sellers through physical and online stores. The company also manufactures and sells electronic devices, including Kindle, Fire tablets, Fire TVs, Rings, and Echo and other devices; provides Kindle Direct Publishing, an online service that allows independent authors and publishers to make their books available in the Kindle Store; and develops and produces media content. In addition, it offers programs that enable sellers to sell their products on its websites, as well as its stores; and programs that allow authors, musicians, filmmakers, skill and app developers, and others to publish and sell content. Further, the company provides compute, storage, database, analytics, machine learning, and other services, as well as fulfillment, advertising, publishing, and digital content subscriptions. Additionally, it offers Amazon Prime, a membership program, which provides free shipping of various items; access to streaming of movies and TV episodes; and other services. The company serves consumers, sellers, developers, enterprises, and content creators. Amazon.com, Inc. was founded in 1994 and is headquartered in Seattle, Washington.</a:t>
            </a:r>
          </a:p>
        </p:txBody>
      </p:sp>
      <p:pic>
        <p:nvPicPr>
          <p:cNvPr id="7" name="TTM Perfromance"/>
          <p:cNvPicPr>
            <a:picLocks noGrp="1"/>
          </p:cNvPicPr>
          <p:nvPr>
            <p:ph type="chart" sz="quarter" idx="14" hasCustomPrompt="1"/>
          </p:nvPr>
        </p:nvPicPr>
        <p:blipFill>
          <a:blip r:embed="rId2" cstate="print"/>
          <a:stretch>
            <a:fillRect/>
          </a:stretch>
        </p:blipFill>
        <p:spPr>
          <a:xfrm>
            <a:off x="6183777" y="949873"/>
            <a:ext cx="5660560" cy="2738515"/>
          </a:xfrm>
          <a:prstGeom prst="rect">
            <a:avLst/>
          </a:prstGeom>
        </p:spPr>
      </p:pic>
      <p:grpSp>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0" name="pl4"/>
            <p:cNvSpPr/>
            <p:nvPr/>
          </p:nvSpPr>
          <p:spPr>
            <a:xfrm>
              <a:off x="862773" y="5696436"/>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1" name="pl5"/>
            <p:cNvSpPr/>
            <p:nvPr/>
          </p:nvSpPr>
          <p:spPr>
            <a:xfrm>
              <a:off x="862773" y="5148332"/>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2" name="pl6"/>
            <p:cNvSpPr/>
            <p:nvPr/>
          </p:nvSpPr>
          <p:spPr>
            <a:xfrm>
              <a:off x="862773" y="460022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3" name="pl7"/>
            <p:cNvSpPr/>
            <p:nvPr/>
          </p:nvSpPr>
          <p:spPr>
            <a:xfrm>
              <a:off x="1813562"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4" name="pl8"/>
            <p:cNvSpPr/>
            <p:nvPr/>
          </p:nvSpPr>
          <p:spPr>
            <a:xfrm>
              <a:off x="3398210"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5" name="pl9"/>
            <p:cNvSpPr/>
            <p:nvPr/>
          </p:nvSpPr>
          <p:spPr>
            <a:xfrm>
              <a:off x="4982858"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6" name="rc10"/>
            <p:cNvSpPr/>
            <p:nvPr/>
          </p:nvSpPr>
          <p:spPr>
            <a:xfrm>
              <a:off x="1496632" y="4549038"/>
              <a:ext cx="633859" cy="1695501"/>
            </a:xfrm>
            <a:prstGeom prst="rect">
              <a:avLst/>
            </a:prstGeom>
            <a:solidFill>
              <a:srgbClr val="6200EA">
                <a:alpha val="100000"/>
              </a:srgbClr>
            </a:solidFill>
          </p:spPr>
          <p:txBody>
            <a:bodyPr/>
            <a:lstStyle/>
            <a:p>
              <a:endParaRPr/>
            </a:p>
          </p:txBody>
        </p:sp>
        <p:sp>
          <p:nvSpPr>
            <p:cNvPr id="17" name="rc11"/>
            <p:cNvSpPr/>
            <p:nvPr/>
          </p:nvSpPr>
          <p:spPr>
            <a:xfrm>
              <a:off x="3081280" y="5123442"/>
              <a:ext cx="633859" cy="1121097"/>
            </a:xfrm>
            <a:prstGeom prst="rect">
              <a:avLst/>
            </a:prstGeom>
            <a:solidFill>
              <a:srgbClr val="6200EA">
                <a:alpha val="100000"/>
              </a:srgbClr>
            </a:solidFill>
          </p:spPr>
          <p:txBody>
            <a:bodyPr/>
            <a:lstStyle/>
            <a:p>
              <a:endParaRPr/>
            </a:p>
          </p:txBody>
        </p:sp>
        <p:sp>
          <p:nvSpPr>
            <p:cNvPr id="18" name="rc12"/>
            <p:cNvSpPr/>
            <p:nvPr/>
          </p:nvSpPr>
          <p:spPr>
            <a:xfrm>
              <a:off x="4665928" y="4182386"/>
              <a:ext cx="633859" cy="2062153"/>
            </a:xfrm>
            <a:prstGeom prst="rect">
              <a:avLst/>
            </a:prstGeom>
            <a:solidFill>
              <a:srgbClr val="6200EA">
                <a:alpha val="100000"/>
              </a:srgbClr>
            </a:solidFill>
          </p:spPr>
          <p:txBody>
            <a:bodyPr/>
            <a:lstStyle/>
            <a:p>
              <a:endParaRPr/>
            </a:p>
          </p:txBody>
        </p:sp>
        <p:sp>
          <p:nvSpPr>
            <p:cNvPr id="19" name="tx13"/>
            <p:cNvSpPr/>
            <p:nvPr/>
          </p:nvSpPr>
          <p:spPr>
            <a:xfrm>
              <a:off x="1575804" y="4423197"/>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30.93%</a:t>
              </a:r>
            </a:p>
          </p:txBody>
        </p:sp>
        <p:sp>
          <p:nvSpPr>
            <p:cNvPr id="20" name="tx14"/>
            <p:cNvSpPr/>
            <p:nvPr/>
          </p:nvSpPr>
          <p:spPr>
            <a:xfrm>
              <a:off x="3160452" y="4997601"/>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20.45%</a:t>
              </a:r>
            </a:p>
          </p:txBody>
        </p:sp>
        <p:sp>
          <p:nvSpPr>
            <p:cNvPr id="21" name="tx15"/>
            <p:cNvSpPr/>
            <p:nvPr/>
          </p:nvSpPr>
          <p:spPr>
            <a:xfrm>
              <a:off x="4745100" y="405654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37.62%</a:t>
              </a:r>
            </a:p>
          </p:txBody>
        </p:sp>
        <p:sp>
          <p:nvSpPr>
            <p:cNvPr id="22" name="tx16"/>
            <p:cNvSpPr/>
            <p:nvPr/>
          </p:nvSpPr>
          <p:spPr>
            <a:xfrm>
              <a:off x="638615" y="6200228"/>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576459" y="5652125"/>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24" name="tx18"/>
            <p:cNvSpPr/>
            <p:nvPr/>
          </p:nvSpPr>
          <p:spPr>
            <a:xfrm>
              <a:off x="576459" y="5104021"/>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25" name="tx19"/>
            <p:cNvSpPr/>
            <p:nvPr/>
          </p:nvSpPr>
          <p:spPr>
            <a:xfrm>
              <a:off x="576459" y="4555918"/>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30%</a:t>
              </a:r>
            </a:p>
          </p:txBody>
        </p:sp>
        <p:sp>
          <p:nvSpPr>
            <p:cNvPr id="26" name="pl20"/>
            <p:cNvSpPr/>
            <p:nvPr/>
          </p:nvSpPr>
          <p:spPr>
            <a:xfrm>
              <a:off x="827978" y="624453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7" name="pl21"/>
            <p:cNvSpPr/>
            <p:nvPr/>
          </p:nvSpPr>
          <p:spPr>
            <a:xfrm>
              <a:off x="827978" y="5696436"/>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8" name="pl22"/>
            <p:cNvSpPr/>
            <p:nvPr/>
          </p:nvSpPr>
          <p:spPr>
            <a:xfrm>
              <a:off x="827978" y="5148332"/>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9" name="pl23"/>
            <p:cNvSpPr/>
            <p:nvPr/>
          </p:nvSpPr>
          <p:spPr>
            <a:xfrm>
              <a:off x="827978" y="460022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0" name="pl24"/>
            <p:cNvSpPr/>
            <p:nvPr/>
          </p:nvSpPr>
          <p:spPr>
            <a:xfrm>
              <a:off x="1813562"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1" name="pl25"/>
            <p:cNvSpPr/>
            <p:nvPr/>
          </p:nvSpPr>
          <p:spPr>
            <a:xfrm>
              <a:off x="3398210"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2" name="pl26"/>
            <p:cNvSpPr/>
            <p:nvPr/>
          </p:nvSpPr>
          <p:spPr>
            <a:xfrm>
              <a:off x="4982858"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3" name="tx27"/>
            <p:cNvSpPr/>
            <p:nvPr/>
          </p:nvSpPr>
          <p:spPr>
            <a:xfrm>
              <a:off x="1527722"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34" name="tx28"/>
            <p:cNvSpPr/>
            <p:nvPr/>
          </p:nvSpPr>
          <p:spPr>
            <a:xfrm>
              <a:off x="3112370"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35" name="tx29"/>
            <p:cNvSpPr/>
            <p:nvPr/>
          </p:nvSpPr>
          <p:spPr>
            <a:xfrm>
              <a:off x="4697018"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36" name="tx30"/>
            <p:cNvSpPr/>
            <p:nvPr/>
          </p:nvSpPr>
          <p:spPr>
            <a:xfrm>
              <a:off x="3250665" y="6546954"/>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Sales Growth</a:t>
              </a:r>
            </a:p>
          </p:txBody>
        </p:sp>
      </p:grpSp>
      <p:grpSp>
        <p:nvGrpSpPr>
          <p:cNvPr id="39" name="EBIT Margin"/>
          <p:cNvGrpSpPr/>
          <p:nvPr/>
        </p:nvGrpSpPr>
        <p:grpSpPr>
          <a:xfrm>
            <a:off x="6183777" y="3784822"/>
            <a:ext cx="5660560" cy="2962760"/>
            <a:chOff x="6183777" y="3784822"/>
            <a:chExt cx="5660560" cy="2962760"/>
          </a:xfrm>
        </p:grpSpPr>
        <p:sp>
          <p:nvSpPr>
            <p:cNvPr id="40" name="pl3"/>
            <p:cNvSpPr/>
            <p:nvPr/>
          </p:nvSpPr>
          <p:spPr>
            <a:xfrm>
              <a:off x="6641718" y="6244540"/>
              <a:ext cx="5133029" cy="0"/>
            </a:xfrm>
            <a:custGeom>
              <a:avLst/>
              <a:gdLst/>
              <a:ahLst/>
              <a:cxnLst/>
              <a:rect l="0" t="0" r="0" b="0"/>
              <a:pathLst>
                <a:path w="5133029">
                  <a:moveTo>
                    <a:pt x="0" y="0"/>
                  </a:moveTo>
                  <a:lnTo>
                    <a:pt x="5133029" y="0"/>
                  </a:lnTo>
                  <a:lnTo>
                    <a:pt x="5133029" y="0"/>
                  </a:lnTo>
                </a:path>
              </a:pathLst>
            </a:custGeom>
            <a:ln w="5420" cap="flat">
              <a:solidFill>
                <a:srgbClr val="4D4D4D">
                  <a:alpha val="100000"/>
                </a:srgbClr>
              </a:solidFill>
              <a:prstDash val="solid"/>
              <a:round/>
            </a:ln>
          </p:spPr>
          <p:txBody>
            <a:bodyPr/>
            <a:lstStyle/>
            <a:p>
              <a:endParaRPr/>
            </a:p>
          </p:txBody>
        </p:sp>
        <p:sp>
          <p:nvSpPr>
            <p:cNvPr id="41" name="pl4"/>
            <p:cNvSpPr/>
            <p:nvPr/>
          </p:nvSpPr>
          <p:spPr>
            <a:xfrm>
              <a:off x="6641718" y="5549206"/>
              <a:ext cx="5133029" cy="0"/>
            </a:xfrm>
            <a:custGeom>
              <a:avLst/>
              <a:gdLst/>
              <a:ahLst/>
              <a:cxnLst/>
              <a:rect l="0" t="0" r="0" b="0"/>
              <a:pathLst>
                <a:path w="5133029">
                  <a:moveTo>
                    <a:pt x="0" y="0"/>
                  </a:moveTo>
                  <a:lnTo>
                    <a:pt x="5133029" y="0"/>
                  </a:lnTo>
                  <a:lnTo>
                    <a:pt x="5133029" y="0"/>
                  </a:lnTo>
                </a:path>
              </a:pathLst>
            </a:custGeom>
            <a:ln w="5420" cap="flat">
              <a:solidFill>
                <a:srgbClr val="4D4D4D">
                  <a:alpha val="100000"/>
                </a:srgbClr>
              </a:solidFill>
              <a:prstDash val="solid"/>
              <a:round/>
            </a:ln>
          </p:spPr>
          <p:txBody>
            <a:bodyPr/>
            <a:lstStyle/>
            <a:p>
              <a:endParaRPr/>
            </a:p>
          </p:txBody>
        </p:sp>
        <p:sp>
          <p:nvSpPr>
            <p:cNvPr id="42" name="pl5"/>
            <p:cNvSpPr/>
            <p:nvPr/>
          </p:nvSpPr>
          <p:spPr>
            <a:xfrm>
              <a:off x="6641718" y="4853872"/>
              <a:ext cx="5133029" cy="0"/>
            </a:xfrm>
            <a:custGeom>
              <a:avLst/>
              <a:gdLst/>
              <a:ahLst/>
              <a:cxnLst/>
              <a:rect l="0" t="0" r="0" b="0"/>
              <a:pathLst>
                <a:path w="5133029">
                  <a:moveTo>
                    <a:pt x="0" y="0"/>
                  </a:moveTo>
                  <a:lnTo>
                    <a:pt x="5133029" y="0"/>
                  </a:lnTo>
                  <a:lnTo>
                    <a:pt x="5133029" y="0"/>
                  </a:lnTo>
                </a:path>
              </a:pathLst>
            </a:custGeom>
            <a:ln w="5420" cap="flat">
              <a:solidFill>
                <a:srgbClr val="4D4D4D">
                  <a:alpha val="100000"/>
                </a:srgbClr>
              </a:solidFill>
              <a:prstDash val="solid"/>
              <a:round/>
            </a:ln>
          </p:spPr>
          <p:txBody>
            <a:bodyPr/>
            <a:lstStyle/>
            <a:p>
              <a:endParaRPr/>
            </a:p>
          </p:txBody>
        </p:sp>
        <p:sp>
          <p:nvSpPr>
            <p:cNvPr id="43" name="pl6"/>
            <p:cNvSpPr/>
            <p:nvPr/>
          </p:nvSpPr>
          <p:spPr>
            <a:xfrm>
              <a:off x="6641718" y="4158537"/>
              <a:ext cx="5133029" cy="0"/>
            </a:xfrm>
            <a:custGeom>
              <a:avLst/>
              <a:gdLst/>
              <a:ahLst/>
              <a:cxnLst/>
              <a:rect l="0" t="0" r="0" b="0"/>
              <a:pathLst>
                <a:path w="5133029">
                  <a:moveTo>
                    <a:pt x="0" y="0"/>
                  </a:moveTo>
                  <a:lnTo>
                    <a:pt x="5133029" y="0"/>
                  </a:lnTo>
                  <a:lnTo>
                    <a:pt x="5133029" y="0"/>
                  </a:lnTo>
                </a:path>
              </a:pathLst>
            </a:custGeom>
            <a:ln w="5420" cap="flat">
              <a:solidFill>
                <a:srgbClr val="4D4D4D">
                  <a:alpha val="100000"/>
                </a:srgbClr>
              </a:solidFill>
              <a:prstDash val="solid"/>
              <a:round/>
            </a:ln>
          </p:spPr>
          <p:txBody>
            <a:bodyPr/>
            <a:lstStyle/>
            <a:p>
              <a:endParaRPr/>
            </a:p>
          </p:txBody>
        </p:sp>
        <p:sp>
          <p:nvSpPr>
            <p:cNvPr id="44" name="pl7"/>
            <p:cNvSpPr/>
            <p:nvPr/>
          </p:nvSpPr>
          <p:spPr>
            <a:xfrm>
              <a:off x="7375008"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5" name="pl8"/>
            <p:cNvSpPr/>
            <p:nvPr/>
          </p:nvSpPr>
          <p:spPr>
            <a:xfrm>
              <a:off x="8597158"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6" name="pl9"/>
            <p:cNvSpPr/>
            <p:nvPr/>
          </p:nvSpPr>
          <p:spPr>
            <a:xfrm>
              <a:off x="9819308"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7" name="pl10"/>
            <p:cNvSpPr/>
            <p:nvPr/>
          </p:nvSpPr>
          <p:spPr>
            <a:xfrm>
              <a:off x="11041458"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8" name="rc11"/>
            <p:cNvSpPr/>
            <p:nvPr/>
          </p:nvSpPr>
          <p:spPr>
            <a:xfrm>
              <a:off x="10797028" y="4182387"/>
              <a:ext cx="488859" cy="2062153"/>
            </a:xfrm>
            <a:prstGeom prst="rect">
              <a:avLst/>
            </a:prstGeom>
            <a:solidFill>
              <a:srgbClr val="5EFC82">
                <a:alpha val="100000"/>
              </a:srgbClr>
            </a:solidFill>
          </p:spPr>
          <p:txBody>
            <a:bodyPr/>
            <a:lstStyle/>
            <a:p>
              <a:endParaRPr/>
            </a:p>
          </p:txBody>
        </p:sp>
        <p:sp>
          <p:nvSpPr>
            <p:cNvPr id="49" name="rc12"/>
            <p:cNvSpPr/>
            <p:nvPr/>
          </p:nvSpPr>
          <p:spPr>
            <a:xfrm>
              <a:off x="9574878" y="4459369"/>
              <a:ext cx="488859" cy="1785171"/>
            </a:xfrm>
            <a:prstGeom prst="rect">
              <a:avLst/>
            </a:prstGeom>
            <a:solidFill>
              <a:srgbClr val="5EFC82">
                <a:alpha val="100000"/>
              </a:srgbClr>
            </a:solidFill>
          </p:spPr>
          <p:txBody>
            <a:bodyPr/>
            <a:lstStyle/>
            <a:p>
              <a:endParaRPr/>
            </a:p>
          </p:txBody>
        </p:sp>
        <p:sp>
          <p:nvSpPr>
            <p:cNvPr id="50" name="rc13"/>
            <p:cNvSpPr/>
            <p:nvPr/>
          </p:nvSpPr>
          <p:spPr>
            <a:xfrm>
              <a:off x="8352728" y="4390261"/>
              <a:ext cx="488859" cy="1854278"/>
            </a:xfrm>
            <a:prstGeom prst="rect">
              <a:avLst/>
            </a:prstGeom>
            <a:solidFill>
              <a:srgbClr val="5EFC82">
                <a:alpha val="100000"/>
              </a:srgbClr>
            </a:solidFill>
          </p:spPr>
          <p:txBody>
            <a:bodyPr/>
            <a:lstStyle/>
            <a:p>
              <a:endParaRPr/>
            </a:p>
          </p:txBody>
        </p:sp>
        <p:sp>
          <p:nvSpPr>
            <p:cNvPr id="51" name="rc14"/>
            <p:cNvSpPr/>
            <p:nvPr/>
          </p:nvSpPr>
          <p:spPr>
            <a:xfrm>
              <a:off x="7130578" y="5441958"/>
              <a:ext cx="488859" cy="802582"/>
            </a:xfrm>
            <a:prstGeom prst="rect">
              <a:avLst/>
            </a:prstGeom>
            <a:solidFill>
              <a:srgbClr val="5EFC82">
                <a:alpha val="100000"/>
              </a:srgbClr>
            </a:solidFill>
          </p:spPr>
          <p:txBody>
            <a:bodyPr/>
            <a:lstStyle/>
            <a:p>
              <a:endParaRPr/>
            </a:p>
          </p:txBody>
        </p:sp>
        <p:sp>
          <p:nvSpPr>
            <p:cNvPr id="52" name="tx15"/>
            <p:cNvSpPr/>
            <p:nvPr/>
          </p:nvSpPr>
          <p:spPr>
            <a:xfrm>
              <a:off x="10842687" y="4056546"/>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5.93%</a:t>
              </a:r>
            </a:p>
          </p:txBody>
        </p:sp>
        <p:sp>
          <p:nvSpPr>
            <p:cNvPr id="53" name="tx16"/>
            <p:cNvSpPr/>
            <p:nvPr/>
          </p:nvSpPr>
          <p:spPr>
            <a:xfrm>
              <a:off x="9620537" y="4333528"/>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5.13%</a:t>
              </a:r>
            </a:p>
          </p:txBody>
        </p:sp>
        <p:sp>
          <p:nvSpPr>
            <p:cNvPr id="54" name="tx17"/>
            <p:cNvSpPr/>
            <p:nvPr/>
          </p:nvSpPr>
          <p:spPr>
            <a:xfrm>
              <a:off x="8398388" y="4264420"/>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5.33%</a:t>
              </a:r>
            </a:p>
          </p:txBody>
        </p:sp>
        <p:sp>
          <p:nvSpPr>
            <p:cNvPr id="55" name="tx18"/>
            <p:cNvSpPr/>
            <p:nvPr/>
          </p:nvSpPr>
          <p:spPr>
            <a:xfrm>
              <a:off x="7176238" y="5316117"/>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2.31%</a:t>
              </a:r>
            </a:p>
          </p:txBody>
        </p:sp>
        <p:sp>
          <p:nvSpPr>
            <p:cNvPr id="56" name="tx19"/>
            <p:cNvSpPr/>
            <p:nvPr/>
          </p:nvSpPr>
          <p:spPr>
            <a:xfrm>
              <a:off x="6417560" y="6200229"/>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57" name="tx20"/>
            <p:cNvSpPr/>
            <p:nvPr/>
          </p:nvSpPr>
          <p:spPr>
            <a:xfrm>
              <a:off x="6417560" y="5504895"/>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a:t>
              </a:r>
            </a:p>
          </p:txBody>
        </p:sp>
        <p:sp>
          <p:nvSpPr>
            <p:cNvPr id="58" name="tx21"/>
            <p:cNvSpPr/>
            <p:nvPr/>
          </p:nvSpPr>
          <p:spPr>
            <a:xfrm>
              <a:off x="6417560" y="4809560"/>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4%</a:t>
              </a:r>
            </a:p>
          </p:txBody>
        </p:sp>
        <p:sp>
          <p:nvSpPr>
            <p:cNvPr id="59" name="tx22"/>
            <p:cNvSpPr/>
            <p:nvPr/>
          </p:nvSpPr>
          <p:spPr>
            <a:xfrm>
              <a:off x="6417560" y="4114226"/>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6%</a:t>
              </a:r>
            </a:p>
          </p:txBody>
        </p:sp>
        <p:sp>
          <p:nvSpPr>
            <p:cNvPr id="60" name="pl23"/>
            <p:cNvSpPr/>
            <p:nvPr/>
          </p:nvSpPr>
          <p:spPr>
            <a:xfrm>
              <a:off x="6606924" y="62445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1" name="pl24"/>
            <p:cNvSpPr/>
            <p:nvPr/>
          </p:nvSpPr>
          <p:spPr>
            <a:xfrm>
              <a:off x="6606924" y="5549206"/>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2" name="pl25"/>
            <p:cNvSpPr/>
            <p:nvPr/>
          </p:nvSpPr>
          <p:spPr>
            <a:xfrm>
              <a:off x="6606924" y="4853872"/>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3" name="pl26"/>
            <p:cNvSpPr/>
            <p:nvPr/>
          </p:nvSpPr>
          <p:spPr>
            <a:xfrm>
              <a:off x="6606924" y="4158537"/>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4" name="pl27"/>
            <p:cNvSpPr/>
            <p:nvPr/>
          </p:nvSpPr>
          <p:spPr>
            <a:xfrm>
              <a:off x="7375008"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5" name="pl28"/>
            <p:cNvSpPr/>
            <p:nvPr/>
          </p:nvSpPr>
          <p:spPr>
            <a:xfrm>
              <a:off x="8597158"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6" name="pl29"/>
            <p:cNvSpPr/>
            <p:nvPr/>
          </p:nvSpPr>
          <p:spPr>
            <a:xfrm>
              <a:off x="9819308"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7" name="pl30"/>
            <p:cNvSpPr/>
            <p:nvPr/>
          </p:nvSpPr>
          <p:spPr>
            <a:xfrm>
              <a:off x="11041458"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8" name="tx31"/>
            <p:cNvSpPr/>
            <p:nvPr/>
          </p:nvSpPr>
          <p:spPr>
            <a:xfrm>
              <a:off x="7089169"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2017-12-31</a:t>
              </a:r>
            </a:p>
          </p:txBody>
        </p:sp>
        <p:sp>
          <p:nvSpPr>
            <p:cNvPr id="69" name="tx32"/>
            <p:cNvSpPr/>
            <p:nvPr/>
          </p:nvSpPr>
          <p:spPr>
            <a:xfrm>
              <a:off x="8311319"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70" name="tx33"/>
            <p:cNvSpPr/>
            <p:nvPr/>
          </p:nvSpPr>
          <p:spPr>
            <a:xfrm>
              <a:off x="9533468"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71" name="tx34"/>
            <p:cNvSpPr/>
            <p:nvPr/>
          </p:nvSpPr>
          <p:spPr>
            <a:xfrm>
              <a:off x="10755618"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72" name="tx35"/>
            <p:cNvSpPr/>
            <p:nvPr/>
          </p:nvSpPr>
          <p:spPr>
            <a:xfrm>
              <a:off x="9060688" y="6546955"/>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73" name="tx36"/>
            <p:cNvSpPr/>
            <p:nvPr/>
          </p:nvSpPr>
          <p:spPr>
            <a:xfrm rot="-5400000">
              <a:off x="5900500" y="5148764"/>
              <a:ext cx="776330" cy="12939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EBIT Margin</a:t>
              </a:r>
            </a:p>
          </p:txBody>
        </p:sp>
        <p:sp>
          <p:nvSpPr>
            <p:cNvPr id="74" name="tx37"/>
            <p:cNvSpPr/>
            <p:nvPr/>
          </p:nvSpPr>
          <p:spPr>
            <a:xfrm>
              <a:off x="6641718" y="3819131"/>
              <a:ext cx="931597" cy="155279"/>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EBIT Margin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p:cNvSpPr>
            <a:spLocks noGrp="1"/>
          </p:cNvSpPr>
          <p:nvPr>
            <p:ph type="body" sz="quarter" idx="17" hasCustomPrompt="1"/>
          </p:nvPr>
        </p:nvSpPr>
        <p:spPr>
          <a:xfrm>
            <a:off x="347662" y="130524"/>
            <a:ext cx="9357999" cy="485486"/>
          </a:xfrm>
        </p:spPr>
        <p:txBody>
          <a:bodyPr/>
          <a:lstStyle/>
          <a:p>
            <a:r>
              <a:t>Netflix, Inc.</a:t>
            </a:r>
          </a:p>
        </p:txBody>
      </p:sp>
      <p:sp>
        <p:nvSpPr>
          <p:cNvPr id="3" name="Ticker"/>
          <p:cNvSpPr>
            <a:spLocks noGrp="1"/>
          </p:cNvSpPr>
          <p:nvPr>
            <p:ph type="body" sz="quarter" idx="12" hasCustomPrompt="1"/>
          </p:nvPr>
        </p:nvSpPr>
        <p:spPr>
          <a:xfrm>
            <a:off x="9872955" y="130524"/>
            <a:ext cx="1971382" cy="485486"/>
          </a:xfrm>
        </p:spPr>
        <p:txBody>
          <a:bodyPr/>
          <a:lstStyle/>
          <a:p>
            <a:r>
              <a:t>NFLX</a:t>
            </a:r>
          </a:p>
        </p:txBody>
      </p:sp>
      <p:sp>
        <p:nvSpPr>
          <p:cNvPr id="4" name="Sector"/>
          <p:cNvSpPr>
            <a:spLocks noGrp="1"/>
          </p:cNvSpPr>
          <p:nvPr>
            <p:ph type="body" sz="quarter" idx="18" hasCustomPrompt="1"/>
          </p:nvPr>
        </p:nvSpPr>
        <p:spPr>
          <a:xfrm>
            <a:off x="342674" y="953139"/>
            <a:ext cx="2753346" cy="279400"/>
          </a:xfrm>
        </p:spPr>
        <p:txBody>
          <a:bodyPr/>
          <a:lstStyle/>
          <a:p>
            <a:r>
              <a:t>Sector: Communication Services</a:t>
            </a:r>
          </a:p>
        </p:txBody>
      </p:sp>
      <p:sp>
        <p:nvSpPr>
          <p:cNvPr id="5" name="Industry"/>
          <p:cNvSpPr>
            <a:spLocks noGrp="1"/>
          </p:cNvSpPr>
          <p:nvPr>
            <p:ph type="body" sz="quarter" idx="19" hasCustomPrompt="1"/>
          </p:nvPr>
        </p:nvSpPr>
        <p:spPr>
          <a:xfrm>
            <a:off x="3249887" y="953139"/>
            <a:ext cx="2753346" cy="279400"/>
          </a:xfrm>
        </p:spPr>
        <p:txBody>
          <a:bodyPr/>
          <a:lstStyle/>
          <a:p>
            <a:r>
              <a:t>Industry: Entertainment</a:t>
            </a:r>
          </a:p>
        </p:txBody>
      </p:sp>
      <p:sp>
        <p:nvSpPr>
          <p:cNvPr id="6" name="Company Summary"/>
          <p:cNvSpPr>
            <a:spLocks noGrp="1"/>
          </p:cNvSpPr>
          <p:nvPr>
            <p:ph type="body" sz="quarter" idx="13" hasCustomPrompt="1"/>
          </p:nvPr>
        </p:nvSpPr>
        <p:spPr>
          <a:xfrm>
            <a:off x="342674" y="1314764"/>
            <a:ext cx="5660559" cy="2470058"/>
          </a:xfrm>
        </p:spPr>
        <p:txBody>
          <a:bodyPr/>
          <a:lstStyle/>
          <a:p>
            <a:r>
              <a:t>Netflix, Inc. provides entertainment services. It offers TV series, documentaries, and feature films across various genres and languages. The company provides members the ability to receive streaming content through a host of Internet-connected devices, including TVs, digital video players, television set-top boxes, and mobile devices. It also provides DVDs-by-mail membership services. The company has approximately 204 million paid members in 190 countries. Netflix, Inc. was founded in 1997 and is headquartered in Los Gatos, California.</a:t>
            </a:r>
          </a:p>
        </p:txBody>
      </p:sp>
      <p:pic>
        <p:nvPicPr>
          <p:cNvPr id="7" name="TTM Perfromance"/>
          <p:cNvPicPr>
            <a:picLocks noGrp="1"/>
          </p:cNvPicPr>
          <p:nvPr>
            <p:ph type="chart" sz="quarter" idx="14" hasCustomPrompt="1"/>
          </p:nvPr>
        </p:nvPicPr>
        <p:blipFill>
          <a:blip r:embed="rId2" cstate="print"/>
          <a:stretch>
            <a:fillRect/>
          </a:stretch>
        </p:blipFill>
        <p:spPr>
          <a:xfrm>
            <a:off x="6183777" y="949873"/>
            <a:ext cx="5660560" cy="2738515"/>
          </a:xfrm>
          <a:prstGeom prst="rect">
            <a:avLst/>
          </a:prstGeom>
        </p:spPr>
      </p:pic>
      <p:grpSp>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0" name="pl4"/>
            <p:cNvSpPr/>
            <p:nvPr/>
          </p:nvSpPr>
          <p:spPr>
            <a:xfrm>
              <a:off x="862773" y="5656671"/>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1" name="pl5"/>
            <p:cNvSpPr/>
            <p:nvPr/>
          </p:nvSpPr>
          <p:spPr>
            <a:xfrm>
              <a:off x="862773" y="5068803"/>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2" name="pl6"/>
            <p:cNvSpPr/>
            <p:nvPr/>
          </p:nvSpPr>
          <p:spPr>
            <a:xfrm>
              <a:off x="862773" y="4480935"/>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3" name="pl7"/>
            <p:cNvSpPr/>
            <p:nvPr/>
          </p:nvSpPr>
          <p:spPr>
            <a:xfrm>
              <a:off x="1813562"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4" name="pl8"/>
            <p:cNvSpPr/>
            <p:nvPr/>
          </p:nvSpPr>
          <p:spPr>
            <a:xfrm>
              <a:off x="3398210"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5" name="pl9"/>
            <p:cNvSpPr/>
            <p:nvPr/>
          </p:nvSpPr>
          <p:spPr>
            <a:xfrm>
              <a:off x="4982858"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6" name="rc10"/>
            <p:cNvSpPr/>
            <p:nvPr/>
          </p:nvSpPr>
          <p:spPr>
            <a:xfrm>
              <a:off x="1496632" y="4182386"/>
              <a:ext cx="633859" cy="2062153"/>
            </a:xfrm>
            <a:prstGeom prst="rect">
              <a:avLst/>
            </a:prstGeom>
            <a:solidFill>
              <a:srgbClr val="6200EA">
                <a:alpha val="100000"/>
              </a:srgbClr>
            </a:solidFill>
          </p:spPr>
          <p:txBody>
            <a:bodyPr/>
            <a:lstStyle/>
            <a:p>
              <a:endParaRPr/>
            </a:p>
          </p:txBody>
        </p:sp>
        <p:sp>
          <p:nvSpPr>
            <p:cNvPr id="17" name="rc11"/>
            <p:cNvSpPr/>
            <p:nvPr/>
          </p:nvSpPr>
          <p:spPr>
            <a:xfrm>
              <a:off x="3081280" y="4620956"/>
              <a:ext cx="633859" cy="1623583"/>
            </a:xfrm>
            <a:prstGeom prst="rect">
              <a:avLst/>
            </a:prstGeom>
            <a:solidFill>
              <a:srgbClr val="6200EA">
                <a:alpha val="100000"/>
              </a:srgbClr>
            </a:solidFill>
          </p:spPr>
          <p:txBody>
            <a:bodyPr/>
            <a:lstStyle/>
            <a:p>
              <a:endParaRPr/>
            </a:p>
          </p:txBody>
        </p:sp>
        <p:sp>
          <p:nvSpPr>
            <p:cNvPr id="18" name="rc12"/>
            <p:cNvSpPr/>
            <p:nvPr/>
          </p:nvSpPr>
          <p:spPr>
            <a:xfrm>
              <a:off x="4665928" y="4833054"/>
              <a:ext cx="633859" cy="1411485"/>
            </a:xfrm>
            <a:prstGeom prst="rect">
              <a:avLst/>
            </a:prstGeom>
            <a:solidFill>
              <a:srgbClr val="6200EA">
                <a:alpha val="100000"/>
              </a:srgbClr>
            </a:solidFill>
          </p:spPr>
          <p:txBody>
            <a:bodyPr/>
            <a:lstStyle/>
            <a:p>
              <a:endParaRPr/>
            </a:p>
          </p:txBody>
        </p:sp>
        <p:sp>
          <p:nvSpPr>
            <p:cNvPr id="19" name="tx13"/>
            <p:cNvSpPr/>
            <p:nvPr/>
          </p:nvSpPr>
          <p:spPr>
            <a:xfrm>
              <a:off x="1575804" y="405654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35.08%</a:t>
              </a:r>
            </a:p>
          </p:txBody>
        </p:sp>
        <p:sp>
          <p:nvSpPr>
            <p:cNvPr id="20" name="tx14"/>
            <p:cNvSpPr/>
            <p:nvPr/>
          </p:nvSpPr>
          <p:spPr>
            <a:xfrm>
              <a:off x="3160452" y="449511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27.62%</a:t>
              </a:r>
            </a:p>
          </p:txBody>
        </p:sp>
        <p:sp>
          <p:nvSpPr>
            <p:cNvPr id="21" name="tx15"/>
            <p:cNvSpPr/>
            <p:nvPr/>
          </p:nvSpPr>
          <p:spPr>
            <a:xfrm>
              <a:off x="4745100" y="4707213"/>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24.01%</a:t>
              </a:r>
            </a:p>
          </p:txBody>
        </p:sp>
        <p:sp>
          <p:nvSpPr>
            <p:cNvPr id="22" name="tx16"/>
            <p:cNvSpPr/>
            <p:nvPr/>
          </p:nvSpPr>
          <p:spPr>
            <a:xfrm>
              <a:off x="638615" y="6200228"/>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23" name="tx17"/>
            <p:cNvSpPr/>
            <p:nvPr/>
          </p:nvSpPr>
          <p:spPr>
            <a:xfrm>
              <a:off x="576459" y="5612360"/>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24" name="tx18"/>
            <p:cNvSpPr/>
            <p:nvPr/>
          </p:nvSpPr>
          <p:spPr>
            <a:xfrm>
              <a:off x="576459" y="5024492"/>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25" name="tx19"/>
            <p:cNvSpPr/>
            <p:nvPr/>
          </p:nvSpPr>
          <p:spPr>
            <a:xfrm>
              <a:off x="576459" y="4436624"/>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30%</a:t>
              </a:r>
            </a:p>
          </p:txBody>
        </p:sp>
        <p:sp>
          <p:nvSpPr>
            <p:cNvPr id="26" name="pl20"/>
            <p:cNvSpPr/>
            <p:nvPr/>
          </p:nvSpPr>
          <p:spPr>
            <a:xfrm>
              <a:off x="827978" y="624453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7" name="pl21"/>
            <p:cNvSpPr/>
            <p:nvPr/>
          </p:nvSpPr>
          <p:spPr>
            <a:xfrm>
              <a:off x="827978" y="5656671"/>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8" name="pl22"/>
            <p:cNvSpPr/>
            <p:nvPr/>
          </p:nvSpPr>
          <p:spPr>
            <a:xfrm>
              <a:off x="827978" y="5068803"/>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9" name="pl23"/>
            <p:cNvSpPr/>
            <p:nvPr/>
          </p:nvSpPr>
          <p:spPr>
            <a:xfrm>
              <a:off x="827978" y="4480935"/>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0" name="pl24"/>
            <p:cNvSpPr/>
            <p:nvPr/>
          </p:nvSpPr>
          <p:spPr>
            <a:xfrm>
              <a:off x="1813562"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1" name="pl25"/>
            <p:cNvSpPr/>
            <p:nvPr/>
          </p:nvSpPr>
          <p:spPr>
            <a:xfrm>
              <a:off x="3398210"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2" name="pl26"/>
            <p:cNvSpPr/>
            <p:nvPr/>
          </p:nvSpPr>
          <p:spPr>
            <a:xfrm>
              <a:off x="4982858"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3" name="tx27"/>
            <p:cNvSpPr/>
            <p:nvPr/>
          </p:nvSpPr>
          <p:spPr>
            <a:xfrm>
              <a:off x="1527722"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34" name="tx28"/>
            <p:cNvSpPr/>
            <p:nvPr/>
          </p:nvSpPr>
          <p:spPr>
            <a:xfrm>
              <a:off x="3112370"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35" name="tx29"/>
            <p:cNvSpPr/>
            <p:nvPr/>
          </p:nvSpPr>
          <p:spPr>
            <a:xfrm>
              <a:off x="4697018"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36" name="tx30"/>
            <p:cNvSpPr/>
            <p:nvPr/>
          </p:nvSpPr>
          <p:spPr>
            <a:xfrm>
              <a:off x="3250665" y="6546954"/>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37" name="tx31"/>
            <p:cNvSpPr/>
            <p:nvPr/>
          </p:nvSpPr>
          <p:spPr>
            <a:xfrm rot="-5400000">
              <a:off x="41289" y="5161757"/>
              <a:ext cx="83854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Sales Growth</a:t>
              </a:r>
            </a:p>
          </p:txBody>
        </p:sp>
        <p:sp>
          <p:nvSpPr>
            <p:cNvPr id="38" name="tx32"/>
            <p:cNvSpPr/>
            <p:nvPr/>
          </p:nvSpPr>
          <p:spPr>
            <a:xfrm>
              <a:off x="862773" y="3850317"/>
              <a:ext cx="1006249" cy="124092"/>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Sales Growth</a:t>
              </a:r>
            </a:p>
          </p:txBody>
        </p:sp>
      </p:grpSp>
      <p:grpSp>
        <p:nvGrpSpPr>
          <p:cNvPr id="39" name="EBIT Margin"/>
          <p:cNvGrpSpPr/>
          <p:nvPr/>
        </p:nvGrpSpPr>
        <p:grpSpPr>
          <a:xfrm>
            <a:off x="6183777" y="3784822"/>
            <a:ext cx="5660560" cy="2962760"/>
            <a:chOff x="6183777" y="3784822"/>
            <a:chExt cx="5660560" cy="2962760"/>
          </a:xfrm>
        </p:grpSpPr>
        <p:sp>
          <p:nvSpPr>
            <p:cNvPr id="40" name="pl3"/>
            <p:cNvSpPr/>
            <p:nvPr/>
          </p:nvSpPr>
          <p:spPr>
            <a:xfrm>
              <a:off x="6703874" y="624454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1" name="pl4"/>
            <p:cNvSpPr/>
            <p:nvPr/>
          </p:nvSpPr>
          <p:spPr>
            <a:xfrm>
              <a:off x="6703874" y="5682464"/>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2" name="pl5"/>
            <p:cNvSpPr/>
            <p:nvPr/>
          </p:nvSpPr>
          <p:spPr>
            <a:xfrm>
              <a:off x="6703874" y="5120387"/>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3" name="pl6"/>
            <p:cNvSpPr/>
            <p:nvPr/>
          </p:nvSpPr>
          <p:spPr>
            <a:xfrm>
              <a:off x="6703874" y="455831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4" name="pl7"/>
            <p:cNvSpPr/>
            <p:nvPr/>
          </p:nvSpPr>
          <p:spPr>
            <a:xfrm>
              <a:off x="7428284"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5" name="pl8"/>
            <p:cNvSpPr/>
            <p:nvPr/>
          </p:nvSpPr>
          <p:spPr>
            <a:xfrm>
              <a:off x="8635635"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6" name="pl9"/>
            <p:cNvSpPr/>
            <p:nvPr/>
          </p:nvSpPr>
          <p:spPr>
            <a:xfrm>
              <a:off x="9842986"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7" name="pl10"/>
            <p:cNvSpPr/>
            <p:nvPr/>
          </p:nvSpPr>
          <p:spPr>
            <a:xfrm>
              <a:off x="11050337"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8" name="rc11"/>
            <p:cNvSpPr/>
            <p:nvPr/>
          </p:nvSpPr>
          <p:spPr>
            <a:xfrm>
              <a:off x="10808867" y="4182387"/>
              <a:ext cx="482940" cy="2062153"/>
            </a:xfrm>
            <a:prstGeom prst="rect">
              <a:avLst/>
            </a:prstGeom>
            <a:solidFill>
              <a:srgbClr val="5EFC82">
                <a:alpha val="100000"/>
              </a:srgbClr>
            </a:solidFill>
          </p:spPr>
          <p:txBody>
            <a:bodyPr/>
            <a:lstStyle/>
            <a:p>
              <a:endParaRPr/>
            </a:p>
          </p:txBody>
        </p:sp>
        <p:sp>
          <p:nvSpPr>
            <p:cNvPr id="49" name="rc12"/>
            <p:cNvSpPr/>
            <p:nvPr/>
          </p:nvSpPr>
          <p:spPr>
            <a:xfrm>
              <a:off x="9601516" y="4792111"/>
              <a:ext cx="482940" cy="1452429"/>
            </a:xfrm>
            <a:prstGeom prst="rect">
              <a:avLst/>
            </a:prstGeom>
            <a:solidFill>
              <a:srgbClr val="5EFC82">
                <a:alpha val="100000"/>
              </a:srgbClr>
            </a:solidFill>
          </p:spPr>
          <p:txBody>
            <a:bodyPr/>
            <a:lstStyle/>
            <a:p>
              <a:endParaRPr/>
            </a:p>
          </p:txBody>
        </p:sp>
        <p:sp>
          <p:nvSpPr>
            <p:cNvPr id="50" name="rc13"/>
            <p:cNvSpPr/>
            <p:nvPr/>
          </p:nvSpPr>
          <p:spPr>
            <a:xfrm>
              <a:off x="8394165" y="5102029"/>
              <a:ext cx="482940" cy="1142511"/>
            </a:xfrm>
            <a:prstGeom prst="rect">
              <a:avLst/>
            </a:prstGeom>
            <a:solidFill>
              <a:srgbClr val="5EFC82">
                <a:alpha val="100000"/>
              </a:srgbClr>
            </a:solidFill>
          </p:spPr>
          <p:txBody>
            <a:bodyPr/>
            <a:lstStyle/>
            <a:p>
              <a:endParaRPr/>
            </a:p>
          </p:txBody>
        </p:sp>
        <p:sp>
          <p:nvSpPr>
            <p:cNvPr id="51" name="rc14"/>
            <p:cNvSpPr/>
            <p:nvPr/>
          </p:nvSpPr>
          <p:spPr>
            <a:xfrm>
              <a:off x="7186814" y="5438223"/>
              <a:ext cx="482940" cy="806317"/>
            </a:xfrm>
            <a:prstGeom prst="rect">
              <a:avLst/>
            </a:prstGeom>
            <a:solidFill>
              <a:srgbClr val="5EFC82">
                <a:alpha val="100000"/>
              </a:srgbClr>
            </a:solidFill>
          </p:spPr>
          <p:txBody>
            <a:bodyPr/>
            <a:lstStyle/>
            <a:p>
              <a:endParaRPr/>
            </a:p>
          </p:txBody>
        </p:sp>
        <p:sp>
          <p:nvSpPr>
            <p:cNvPr id="52" name="tx15"/>
            <p:cNvSpPr/>
            <p:nvPr/>
          </p:nvSpPr>
          <p:spPr>
            <a:xfrm>
              <a:off x="10812579" y="4056546"/>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18.34%</a:t>
              </a:r>
            </a:p>
          </p:txBody>
        </p:sp>
        <p:sp>
          <p:nvSpPr>
            <p:cNvPr id="53" name="tx16"/>
            <p:cNvSpPr/>
            <p:nvPr/>
          </p:nvSpPr>
          <p:spPr>
            <a:xfrm>
              <a:off x="9605228" y="4666270"/>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12.92%</a:t>
              </a:r>
            </a:p>
          </p:txBody>
        </p:sp>
        <p:sp>
          <p:nvSpPr>
            <p:cNvPr id="54" name="tx17"/>
            <p:cNvSpPr/>
            <p:nvPr/>
          </p:nvSpPr>
          <p:spPr>
            <a:xfrm>
              <a:off x="8397877" y="4976188"/>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10.16%</a:t>
              </a:r>
            </a:p>
          </p:txBody>
        </p:sp>
        <p:sp>
          <p:nvSpPr>
            <p:cNvPr id="55" name="tx18"/>
            <p:cNvSpPr/>
            <p:nvPr/>
          </p:nvSpPr>
          <p:spPr>
            <a:xfrm>
              <a:off x="7229514" y="5312382"/>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7.17%</a:t>
              </a:r>
            </a:p>
          </p:txBody>
        </p:sp>
        <p:sp>
          <p:nvSpPr>
            <p:cNvPr id="56" name="tx19"/>
            <p:cNvSpPr/>
            <p:nvPr/>
          </p:nvSpPr>
          <p:spPr>
            <a:xfrm>
              <a:off x="6479716" y="6200229"/>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57" name="tx20"/>
            <p:cNvSpPr/>
            <p:nvPr/>
          </p:nvSpPr>
          <p:spPr>
            <a:xfrm>
              <a:off x="6479716" y="5638152"/>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5%</a:t>
              </a:r>
            </a:p>
          </p:txBody>
        </p:sp>
        <p:sp>
          <p:nvSpPr>
            <p:cNvPr id="58" name="tx21"/>
            <p:cNvSpPr/>
            <p:nvPr/>
          </p:nvSpPr>
          <p:spPr>
            <a:xfrm>
              <a:off x="6417560" y="5076076"/>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59" name="tx22"/>
            <p:cNvSpPr/>
            <p:nvPr/>
          </p:nvSpPr>
          <p:spPr>
            <a:xfrm>
              <a:off x="6417560" y="4513999"/>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15%</a:t>
              </a:r>
            </a:p>
          </p:txBody>
        </p:sp>
        <p:sp>
          <p:nvSpPr>
            <p:cNvPr id="60" name="pl23"/>
            <p:cNvSpPr/>
            <p:nvPr/>
          </p:nvSpPr>
          <p:spPr>
            <a:xfrm>
              <a:off x="6669079" y="62445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1" name="pl24"/>
            <p:cNvSpPr/>
            <p:nvPr/>
          </p:nvSpPr>
          <p:spPr>
            <a:xfrm>
              <a:off x="6669079" y="5682464"/>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2" name="pl25"/>
            <p:cNvSpPr/>
            <p:nvPr/>
          </p:nvSpPr>
          <p:spPr>
            <a:xfrm>
              <a:off x="6669079" y="5120387"/>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3" name="pl26"/>
            <p:cNvSpPr/>
            <p:nvPr/>
          </p:nvSpPr>
          <p:spPr>
            <a:xfrm>
              <a:off x="6669079" y="455831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4" name="pl27"/>
            <p:cNvSpPr/>
            <p:nvPr/>
          </p:nvSpPr>
          <p:spPr>
            <a:xfrm>
              <a:off x="7428284"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5" name="pl28"/>
            <p:cNvSpPr/>
            <p:nvPr/>
          </p:nvSpPr>
          <p:spPr>
            <a:xfrm>
              <a:off x="8635635"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6" name="pl29"/>
            <p:cNvSpPr/>
            <p:nvPr/>
          </p:nvSpPr>
          <p:spPr>
            <a:xfrm>
              <a:off x="9842986"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7" name="pl30"/>
            <p:cNvSpPr/>
            <p:nvPr/>
          </p:nvSpPr>
          <p:spPr>
            <a:xfrm>
              <a:off x="11050337"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8" name="tx31"/>
            <p:cNvSpPr/>
            <p:nvPr/>
          </p:nvSpPr>
          <p:spPr>
            <a:xfrm>
              <a:off x="7142445"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2017-12-31</a:t>
              </a:r>
            </a:p>
          </p:txBody>
        </p:sp>
        <p:sp>
          <p:nvSpPr>
            <p:cNvPr id="69" name="tx32"/>
            <p:cNvSpPr/>
            <p:nvPr/>
          </p:nvSpPr>
          <p:spPr>
            <a:xfrm>
              <a:off x="8349796"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70" name="tx33"/>
            <p:cNvSpPr/>
            <p:nvPr/>
          </p:nvSpPr>
          <p:spPr>
            <a:xfrm>
              <a:off x="9557147"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71" name="tx34"/>
            <p:cNvSpPr/>
            <p:nvPr/>
          </p:nvSpPr>
          <p:spPr>
            <a:xfrm>
              <a:off x="10764498"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72" name="tx35"/>
            <p:cNvSpPr/>
            <p:nvPr/>
          </p:nvSpPr>
          <p:spPr>
            <a:xfrm>
              <a:off x="9091766" y="6546955"/>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73" name="tx36"/>
            <p:cNvSpPr/>
            <p:nvPr/>
          </p:nvSpPr>
          <p:spPr>
            <a:xfrm rot="-5400000">
              <a:off x="5900500" y="5148764"/>
              <a:ext cx="776330" cy="12939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EBIT Margin</a:t>
              </a:r>
            </a:p>
          </p:txBody>
        </p:sp>
        <p:sp>
          <p:nvSpPr>
            <p:cNvPr id="74" name="tx37"/>
            <p:cNvSpPr/>
            <p:nvPr/>
          </p:nvSpPr>
          <p:spPr>
            <a:xfrm>
              <a:off x="6703874" y="3819131"/>
              <a:ext cx="931597" cy="155279"/>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EBIT Margin</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pany Name"/>
          <p:cNvSpPr>
            <a:spLocks noGrp="1"/>
          </p:cNvSpPr>
          <p:nvPr>
            <p:ph type="body" sz="quarter" idx="17" hasCustomPrompt="1"/>
          </p:nvPr>
        </p:nvSpPr>
        <p:spPr>
          <a:xfrm>
            <a:off x="347662" y="130524"/>
            <a:ext cx="9357999" cy="485486"/>
          </a:xfrm>
        </p:spPr>
        <p:txBody>
          <a:bodyPr/>
          <a:lstStyle/>
          <a:p>
            <a:r>
              <a:t>Alphabet Inc.</a:t>
            </a:r>
          </a:p>
        </p:txBody>
      </p:sp>
      <p:sp>
        <p:nvSpPr>
          <p:cNvPr id="3" name="Ticker"/>
          <p:cNvSpPr>
            <a:spLocks noGrp="1"/>
          </p:cNvSpPr>
          <p:nvPr>
            <p:ph type="body" sz="quarter" idx="12" hasCustomPrompt="1"/>
          </p:nvPr>
        </p:nvSpPr>
        <p:spPr>
          <a:xfrm>
            <a:off x="9872955" y="130524"/>
            <a:ext cx="1971382" cy="485486"/>
          </a:xfrm>
        </p:spPr>
        <p:txBody>
          <a:bodyPr/>
          <a:lstStyle/>
          <a:p>
            <a:r>
              <a:t>GOOG</a:t>
            </a:r>
          </a:p>
        </p:txBody>
      </p:sp>
      <p:sp>
        <p:nvSpPr>
          <p:cNvPr id="4" name="Sector"/>
          <p:cNvSpPr>
            <a:spLocks noGrp="1"/>
          </p:cNvSpPr>
          <p:nvPr>
            <p:ph type="body" sz="quarter" idx="18" hasCustomPrompt="1"/>
          </p:nvPr>
        </p:nvSpPr>
        <p:spPr>
          <a:xfrm>
            <a:off x="342674" y="953139"/>
            <a:ext cx="2753346" cy="279400"/>
          </a:xfrm>
        </p:spPr>
        <p:txBody>
          <a:bodyPr/>
          <a:lstStyle/>
          <a:p>
            <a:r>
              <a:t>Sector: Communication Services</a:t>
            </a:r>
          </a:p>
        </p:txBody>
      </p:sp>
      <p:sp>
        <p:nvSpPr>
          <p:cNvPr id="5" name="Industry"/>
          <p:cNvSpPr>
            <a:spLocks noGrp="1"/>
          </p:cNvSpPr>
          <p:nvPr>
            <p:ph type="body" sz="quarter" idx="19" hasCustomPrompt="1"/>
          </p:nvPr>
        </p:nvSpPr>
        <p:spPr>
          <a:xfrm>
            <a:off x="3249887" y="953139"/>
            <a:ext cx="2753346" cy="279400"/>
          </a:xfrm>
        </p:spPr>
        <p:txBody>
          <a:bodyPr/>
          <a:lstStyle/>
          <a:p>
            <a:r>
              <a:t>Industry: Internet Content &amp; Information</a:t>
            </a:r>
          </a:p>
        </p:txBody>
      </p:sp>
      <p:sp>
        <p:nvSpPr>
          <p:cNvPr id="6" name="Company Summary"/>
          <p:cNvSpPr>
            <a:spLocks noGrp="1"/>
          </p:cNvSpPr>
          <p:nvPr>
            <p:ph type="body" sz="quarter" idx="13" hasCustomPrompt="1"/>
          </p:nvPr>
        </p:nvSpPr>
        <p:spPr>
          <a:xfrm>
            <a:off x="342674" y="1314764"/>
            <a:ext cx="5660559" cy="2470058"/>
          </a:xfrm>
        </p:spPr>
        <p:txBody>
          <a:bodyPr/>
          <a:lstStyle/>
          <a:p>
            <a:r>
              <a:t>Alphabet Inc. provides online advertising services in the United States, Europe, the Middle East, Africa, the Asia-Pacific, Canada, and Latin America. The company offers performance and brand advertising services. It operates through Google Services, Google Cloud, and Other Bets segments. The Google Services segment provides products and services, such as ads, Android, Chrome, hardware, Google Maps, Google Play, Search, and YouTube, as well as technical infrastructure; and digital content. The Google Cloud segment offers infrastructure and data analytics platforms, collaboration tools, and other services for enterprise customers. The Other Bets segment sells internet and TV services, as well as licensing and research and development services. The company was founded in 1998 and is headquartered in Mountain View, California.</a:t>
            </a:r>
          </a:p>
        </p:txBody>
      </p:sp>
      <p:pic>
        <p:nvPicPr>
          <p:cNvPr id="7" name="TTM Perfromance"/>
          <p:cNvPicPr>
            <a:picLocks noGrp="1"/>
          </p:cNvPicPr>
          <p:nvPr>
            <p:ph type="chart" sz="quarter" idx="14" hasCustomPrompt="1"/>
          </p:nvPr>
        </p:nvPicPr>
        <p:blipFill>
          <a:blip r:embed="rId2" cstate="print"/>
          <a:stretch>
            <a:fillRect/>
          </a:stretch>
        </p:blipFill>
        <p:spPr>
          <a:xfrm>
            <a:off x="6183777" y="949873"/>
            <a:ext cx="5660560" cy="2738515"/>
          </a:xfrm>
          <a:prstGeom prst="rect">
            <a:avLst/>
          </a:prstGeom>
        </p:spPr>
      </p:pic>
      <p:grpSp>
        <p:nvGrpSpPr>
          <p:cNvPr id="8" name="Sales Growth"/>
          <p:cNvGrpSpPr/>
          <p:nvPr/>
        </p:nvGrpSpPr>
        <p:grpSpPr>
          <a:xfrm>
            <a:off x="342676" y="3784821"/>
            <a:ext cx="5660560" cy="2962760"/>
            <a:chOff x="342676" y="3784821"/>
            <a:chExt cx="5660560" cy="2962760"/>
          </a:xfrm>
        </p:grpSpPr>
        <p:sp>
          <p:nvSpPr>
            <p:cNvPr id="9" name="pl3"/>
            <p:cNvSpPr/>
            <p:nvPr/>
          </p:nvSpPr>
          <p:spPr>
            <a:xfrm>
              <a:off x="862773" y="624453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0" name="pl4"/>
            <p:cNvSpPr/>
            <p:nvPr/>
          </p:nvSpPr>
          <p:spPr>
            <a:xfrm>
              <a:off x="862773" y="5804314"/>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1" name="pl5"/>
            <p:cNvSpPr/>
            <p:nvPr/>
          </p:nvSpPr>
          <p:spPr>
            <a:xfrm>
              <a:off x="862773" y="536409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2" name="pl6"/>
            <p:cNvSpPr/>
            <p:nvPr/>
          </p:nvSpPr>
          <p:spPr>
            <a:xfrm>
              <a:off x="862773" y="4923865"/>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3" name="pl7"/>
            <p:cNvSpPr/>
            <p:nvPr/>
          </p:nvSpPr>
          <p:spPr>
            <a:xfrm>
              <a:off x="862773" y="448364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14" name="pl8"/>
            <p:cNvSpPr/>
            <p:nvPr/>
          </p:nvSpPr>
          <p:spPr>
            <a:xfrm>
              <a:off x="1813562"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5" name="pl9"/>
            <p:cNvSpPr/>
            <p:nvPr/>
          </p:nvSpPr>
          <p:spPr>
            <a:xfrm>
              <a:off x="3398210"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6" name="pl10"/>
            <p:cNvSpPr/>
            <p:nvPr/>
          </p:nvSpPr>
          <p:spPr>
            <a:xfrm>
              <a:off x="4982858" y="4079278"/>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17" name="rc11"/>
            <p:cNvSpPr/>
            <p:nvPr/>
          </p:nvSpPr>
          <p:spPr>
            <a:xfrm>
              <a:off x="1496632" y="4182386"/>
              <a:ext cx="633859" cy="2062153"/>
            </a:xfrm>
            <a:prstGeom prst="rect">
              <a:avLst/>
            </a:prstGeom>
            <a:solidFill>
              <a:srgbClr val="6200EA">
                <a:alpha val="100000"/>
              </a:srgbClr>
            </a:solidFill>
          </p:spPr>
          <p:txBody>
            <a:bodyPr/>
            <a:lstStyle/>
            <a:p>
              <a:endParaRPr/>
            </a:p>
          </p:txBody>
        </p:sp>
        <p:sp>
          <p:nvSpPr>
            <p:cNvPr id="18" name="rc12"/>
            <p:cNvSpPr/>
            <p:nvPr/>
          </p:nvSpPr>
          <p:spPr>
            <a:xfrm>
              <a:off x="3081280" y="4633308"/>
              <a:ext cx="633859" cy="1611231"/>
            </a:xfrm>
            <a:prstGeom prst="rect">
              <a:avLst/>
            </a:prstGeom>
            <a:solidFill>
              <a:srgbClr val="6200EA">
                <a:alpha val="100000"/>
              </a:srgbClr>
            </a:solidFill>
          </p:spPr>
          <p:txBody>
            <a:bodyPr/>
            <a:lstStyle/>
            <a:p>
              <a:endParaRPr/>
            </a:p>
          </p:txBody>
        </p:sp>
        <p:sp>
          <p:nvSpPr>
            <p:cNvPr id="19" name="rc13"/>
            <p:cNvSpPr/>
            <p:nvPr/>
          </p:nvSpPr>
          <p:spPr>
            <a:xfrm>
              <a:off x="4665928" y="5120158"/>
              <a:ext cx="633859" cy="1124381"/>
            </a:xfrm>
            <a:prstGeom prst="rect">
              <a:avLst/>
            </a:prstGeom>
            <a:solidFill>
              <a:srgbClr val="6200EA">
                <a:alpha val="100000"/>
              </a:srgbClr>
            </a:solidFill>
          </p:spPr>
          <p:txBody>
            <a:bodyPr/>
            <a:lstStyle/>
            <a:p>
              <a:endParaRPr/>
            </a:p>
          </p:txBody>
        </p:sp>
        <p:sp>
          <p:nvSpPr>
            <p:cNvPr id="20" name="tx14"/>
            <p:cNvSpPr/>
            <p:nvPr/>
          </p:nvSpPr>
          <p:spPr>
            <a:xfrm>
              <a:off x="1575804" y="4056545"/>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23.42%</a:t>
              </a:r>
            </a:p>
          </p:txBody>
        </p:sp>
        <p:sp>
          <p:nvSpPr>
            <p:cNvPr id="21" name="tx15"/>
            <p:cNvSpPr/>
            <p:nvPr/>
          </p:nvSpPr>
          <p:spPr>
            <a:xfrm>
              <a:off x="3199439" y="4507467"/>
              <a:ext cx="397540"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18.3%</a:t>
              </a:r>
            </a:p>
          </p:txBody>
        </p:sp>
        <p:sp>
          <p:nvSpPr>
            <p:cNvPr id="22" name="tx16"/>
            <p:cNvSpPr/>
            <p:nvPr/>
          </p:nvSpPr>
          <p:spPr>
            <a:xfrm>
              <a:off x="4745100" y="4994317"/>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12.77%</a:t>
              </a:r>
            </a:p>
          </p:txBody>
        </p:sp>
        <p:sp>
          <p:nvSpPr>
            <p:cNvPr id="23" name="tx17"/>
            <p:cNvSpPr/>
            <p:nvPr/>
          </p:nvSpPr>
          <p:spPr>
            <a:xfrm>
              <a:off x="638615" y="6200228"/>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24" name="tx18"/>
            <p:cNvSpPr/>
            <p:nvPr/>
          </p:nvSpPr>
          <p:spPr>
            <a:xfrm>
              <a:off x="638615" y="5760003"/>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5%</a:t>
              </a:r>
            </a:p>
          </p:txBody>
        </p:sp>
        <p:sp>
          <p:nvSpPr>
            <p:cNvPr id="25" name="tx19"/>
            <p:cNvSpPr/>
            <p:nvPr/>
          </p:nvSpPr>
          <p:spPr>
            <a:xfrm>
              <a:off x="576459" y="5319778"/>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26" name="tx20"/>
            <p:cNvSpPr/>
            <p:nvPr/>
          </p:nvSpPr>
          <p:spPr>
            <a:xfrm>
              <a:off x="576459" y="4879553"/>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15%</a:t>
              </a:r>
            </a:p>
          </p:txBody>
        </p:sp>
        <p:sp>
          <p:nvSpPr>
            <p:cNvPr id="27" name="tx21"/>
            <p:cNvSpPr/>
            <p:nvPr/>
          </p:nvSpPr>
          <p:spPr>
            <a:xfrm>
              <a:off x="576459" y="4439329"/>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28" name="pl22"/>
            <p:cNvSpPr/>
            <p:nvPr/>
          </p:nvSpPr>
          <p:spPr>
            <a:xfrm>
              <a:off x="827978" y="624453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29" name="pl23"/>
            <p:cNvSpPr/>
            <p:nvPr/>
          </p:nvSpPr>
          <p:spPr>
            <a:xfrm>
              <a:off x="827978" y="5804314"/>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0" name="pl24"/>
            <p:cNvSpPr/>
            <p:nvPr/>
          </p:nvSpPr>
          <p:spPr>
            <a:xfrm>
              <a:off x="827978" y="536409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1" name="pl25"/>
            <p:cNvSpPr/>
            <p:nvPr/>
          </p:nvSpPr>
          <p:spPr>
            <a:xfrm>
              <a:off x="827978" y="4923865"/>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2" name="pl26"/>
            <p:cNvSpPr/>
            <p:nvPr/>
          </p:nvSpPr>
          <p:spPr>
            <a:xfrm>
              <a:off x="827978" y="44836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33" name="pl27"/>
            <p:cNvSpPr/>
            <p:nvPr/>
          </p:nvSpPr>
          <p:spPr>
            <a:xfrm>
              <a:off x="1813562"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4" name="pl28"/>
            <p:cNvSpPr/>
            <p:nvPr/>
          </p:nvSpPr>
          <p:spPr>
            <a:xfrm>
              <a:off x="3398210"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5" name="pl29"/>
            <p:cNvSpPr/>
            <p:nvPr/>
          </p:nvSpPr>
          <p:spPr>
            <a:xfrm>
              <a:off x="4982858" y="6347647"/>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36" name="tx30"/>
            <p:cNvSpPr/>
            <p:nvPr/>
          </p:nvSpPr>
          <p:spPr>
            <a:xfrm>
              <a:off x="1527722"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37" name="tx31"/>
            <p:cNvSpPr/>
            <p:nvPr/>
          </p:nvSpPr>
          <p:spPr>
            <a:xfrm>
              <a:off x="3112370"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38" name="tx32"/>
            <p:cNvSpPr/>
            <p:nvPr/>
          </p:nvSpPr>
          <p:spPr>
            <a:xfrm>
              <a:off x="4697018" y="6408531"/>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39" name="tx33"/>
            <p:cNvSpPr/>
            <p:nvPr/>
          </p:nvSpPr>
          <p:spPr>
            <a:xfrm>
              <a:off x="3250665" y="6546954"/>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40" name="tx34"/>
            <p:cNvSpPr/>
            <p:nvPr/>
          </p:nvSpPr>
          <p:spPr>
            <a:xfrm rot="-5400000">
              <a:off x="41289" y="5161757"/>
              <a:ext cx="838541" cy="103410"/>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Sales Growth</a:t>
              </a:r>
            </a:p>
          </p:txBody>
        </p:sp>
        <p:sp>
          <p:nvSpPr>
            <p:cNvPr id="41" name="tx35"/>
            <p:cNvSpPr/>
            <p:nvPr/>
          </p:nvSpPr>
          <p:spPr>
            <a:xfrm>
              <a:off x="862773" y="3850317"/>
              <a:ext cx="1006249" cy="124092"/>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Sales Growth</a:t>
              </a:r>
            </a:p>
          </p:txBody>
        </p:sp>
      </p:grpSp>
      <p:grpSp>
        <p:nvGrpSpPr>
          <p:cNvPr id="42" name="EBIT Margin"/>
          <p:cNvGrpSpPr/>
          <p:nvPr/>
        </p:nvGrpSpPr>
        <p:grpSpPr>
          <a:xfrm>
            <a:off x="6183777" y="3784822"/>
            <a:ext cx="5660560" cy="2962760"/>
            <a:chOff x="6183777" y="3784822"/>
            <a:chExt cx="5660560" cy="2962760"/>
          </a:xfrm>
        </p:grpSpPr>
        <p:sp>
          <p:nvSpPr>
            <p:cNvPr id="43" name="pl3"/>
            <p:cNvSpPr/>
            <p:nvPr/>
          </p:nvSpPr>
          <p:spPr>
            <a:xfrm>
              <a:off x="6703874" y="624454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4" name="pl4"/>
            <p:cNvSpPr/>
            <p:nvPr/>
          </p:nvSpPr>
          <p:spPr>
            <a:xfrm>
              <a:off x="6703874" y="5453920"/>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5" name="pl5"/>
            <p:cNvSpPr/>
            <p:nvPr/>
          </p:nvSpPr>
          <p:spPr>
            <a:xfrm>
              <a:off x="6703874" y="4663299"/>
              <a:ext cx="5070873" cy="0"/>
            </a:xfrm>
            <a:custGeom>
              <a:avLst/>
              <a:gdLst/>
              <a:ahLst/>
              <a:cxnLst/>
              <a:rect l="0" t="0" r="0" b="0"/>
              <a:pathLst>
                <a:path w="5070873">
                  <a:moveTo>
                    <a:pt x="0" y="0"/>
                  </a:moveTo>
                  <a:lnTo>
                    <a:pt x="5070873" y="0"/>
                  </a:lnTo>
                </a:path>
              </a:pathLst>
            </a:custGeom>
            <a:ln w="5420" cap="flat">
              <a:solidFill>
                <a:srgbClr val="4D4D4D">
                  <a:alpha val="100000"/>
                </a:srgbClr>
              </a:solidFill>
              <a:prstDash val="solid"/>
              <a:round/>
            </a:ln>
          </p:spPr>
          <p:txBody>
            <a:bodyPr/>
            <a:lstStyle/>
            <a:p>
              <a:endParaRPr/>
            </a:p>
          </p:txBody>
        </p:sp>
        <p:sp>
          <p:nvSpPr>
            <p:cNvPr id="46" name="pl6"/>
            <p:cNvSpPr/>
            <p:nvPr/>
          </p:nvSpPr>
          <p:spPr>
            <a:xfrm>
              <a:off x="7428284"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7" name="pl7"/>
            <p:cNvSpPr/>
            <p:nvPr/>
          </p:nvSpPr>
          <p:spPr>
            <a:xfrm>
              <a:off x="8635635"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8" name="pl8"/>
            <p:cNvSpPr/>
            <p:nvPr/>
          </p:nvSpPr>
          <p:spPr>
            <a:xfrm>
              <a:off x="9842986"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49" name="pl9"/>
            <p:cNvSpPr/>
            <p:nvPr/>
          </p:nvSpPr>
          <p:spPr>
            <a:xfrm>
              <a:off x="11050337" y="4079279"/>
              <a:ext cx="0" cy="2268368"/>
            </a:xfrm>
            <a:custGeom>
              <a:avLst/>
              <a:gdLst/>
              <a:ahLst/>
              <a:cxnLst/>
              <a:rect l="0" t="0" r="0" b="0"/>
              <a:pathLst>
                <a:path h="2268368">
                  <a:moveTo>
                    <a:pt x="0" y="2268368"/>
                  </a:moveTo>
                  <a:lnTo>
                    <a:pt x="0" y="0"/>
                  </a:lnTo>
                  <a:lnTo>
                    <a:pt x="0" y="0"/>
                  </a:lnTo>
                </a:path>
              </a:pathLst>
            </a:custGeom>
            <a:ln w="5420" cap="flat">
              <a:solidFill>
                <a:srgbClr val="4D4D4D">
                  <a:alpha val="100000"/>
                </a:srgbClr>
              </a:solidFill>
              <a:prstDash val="solid"/>
              <a:round/>
            </a:ln>
          </p:spPr>
          <p:txBody>
            <a:bodyPr/>
            <a:lstStyle/>
            <a:p>
              <a:endParaRPr/>
            </a:p>
          </p:txBody>
        </p:sp>
        <p:sp>
          <p:nvSpPr>
            <p:cNvPr id="50" name="rc10"/>
            <p:cNvSpPr/>
            <p:nvPr/>
          </p:nvSpPr>
          <p:spPr>
            <a:xfrm>
              <a:off x="10808867" y="4458912"/>
              <a:ext cx="482940" cy="1785628"/>
            </a:xfrm>
            <a:prstGeom prst="rect">
              <a:avLst/>
            </a:prstGeom>
            <a:solidFill>
              <a:srgbClr val="5EFC82">
                <a:alpha val="100000"/>
              </a:srgbClr>
            </a:solidFill>
          </p:spPr>
          <p:txBody>
            <a:bodyPr/>
            <a:lstStyle/>
            <a:p>
              <a:endParaRPr/>
            </a:p>
          </p:txBody>
        </p:sp>
        <p:sp>
          <p:nvSpPr>
            <p:cNvPr id="51" name="rc11"/>
            <p:cNvSpPr/>
            <p:nvPr/>
          </p:nvSpPr>
          <p:spPr>
            <a:xfrm>
              <a:off x="9601516" y="4462510"/>
              <a:ext cx="482940" cy="1782030"/>
            </a:xfrm>
            <a:prstGeom prst="rect">
              <a:avLst/>
            </a:prstGeom>
            <a:solidFill>
              <a:srgbClr val="5EFC82">
                <a:alpha val="100000"/>
              </a:srgbClr>
            </a:solidFill>
          </p:spPr>
          <p:txBody>
            <a:bodyPr/>
            <a:lstStyle/>
            <a:p>
              <a:endParaRPr/>
            </a:p>
          </p:txBody>
        </p:sp>
        <p:sp>
          <p:nvSpPr>
            <p:cNvPr id="52" name="rc12"/>
            <p:cNvSpPr/>
            <p:nvPr/>
          </p:nvSpPr>
          <p:spPr>
            <a:xfrm>
              <a:off x="8394165" y="4361010"/>
              <a:ext cx="482940" cy="1883530"/>
            </a:xfrm>
            <a:prstGeom prst="rect">
              <a:avLst/>
            </a:prstGeom>
            <a:solidFill>
              <a:srgbClr val="5EFC82">
                <a:alpha val="100000"/>
              </a:srgbClr>
            </a:solidFill>
          </p:spPr>
          <p:txBody>
            <a:bodyPr/>
            <a:lstStyle/>
            <a:p>
              <a:endParaRPr/>
            </a:p>
          </p:txBody>
        </p:sp>
        <p:sp>
          <p:nvSpPr>
            <p:cNvPr id="53" name="rc13"/>
            <p:cNvSpPr/>
            <p:nvPr/>
          </p:nvSpPr>
          <p:spPr>
            <a:xfrm>
              <a:off x="7186814" y="4182387"/>
              <a:ext cx="482940" cy="2062153"/>
            </a:xfrm>
            <a:prstGeom prst="rect">
              <a:avLst/>
            </a:prstGeom>
            <a:solidFill>
              <a:srgbClr val="5EFC82">
                <a:alpha val="100000"/>
              </a:srgbClr>
            </a:solidFill>
          </p:spPr>
          <p:txBody>
            <a:bodyPr/>
            <a:lstStyle/>
            <a:p>
              <a:endParaRPr/>
            </a:p>
          </p:txBody>
        </p:sp>
        <p:sp>
          <p:nvSpPr>
            <p:cNvPr id="54" name="tx14"/>
            <p:cNvSpPr/>
            <p:nvPr/>
          </p:nvSpPr>
          <p:spPr>
            <a:xfrm>
              <a:off x="10812579" y="4333071"/>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22.59%</a:t>
              </a:r>
            </a:p>
          </p:txBody>
        </p:sp>
        <p:sp>
          <p:nvSpPr>
            <p:cNvPr id="55" name="tx15"/>
            <p:cNvSpPr/>
            <p:nvPr/>
          </p:nvSpPr>
          <p:spPr>
            <a:xfrm>
              <a:off x="9605228" y="4336668"/>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22.54%</a:t>
              </a:r>
            </a:p>
          </p:txBody>
        </p:sp>
        <p:sp>
          <p:nvSpPr>
            <p:cNvPr id="56" name="tx16"/>
            <p:cNvSpPr/>
            <p:nvPr/>
          </p:nvSpPr>
          <p:spPr>
            <a:xfrm>
              <a:off x="8397877" y="4235169"/>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23.82%</a:t>
              </a:r>
            </a:p>
          </p:txBody>
        </p:sp>
        <p:sp>
          <p:nvSpPr>
            <p:cNvPr id="57" name="tx17"/>
            <p:cNvSpPr/>
            <p:nvPr/>
          </p:nvSpPr>
          <p:spPr>
            <a:xfrm>
              <a:off x="7190527" y="4056546"/>
              <a:ext cx="475515" cy="10576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FFFFFF">
                      <a:alpha val="100000"/>
                    </a:srgbClr>
                  </a:solidFill>
                  <a:latin typeface="Arial"/>
                  <a:cs typeface="Arial"/>
                </a:rPr>
                <a:t>26.08%</a:t>
              </a:r>
            </a:p>
          </p:txBody>
        </p:sp>
        <p:sp>
          <p:nvSpPr>
            <p:cNvPr id="58" name="tx18"/>
            <p:cNvSpPr/>
            <p:nvPr/>
          </p:nvSpPr>
          <p:spPr>
            <a:xfrm>
              <a:off x="6479716" y="6200229"/>
              <a:ext cx="161528"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0%</a:t>
              </a:r>
            </a:p>
          </p:txBody>
        </p:sp>
        <p:sp>
          <p:nvSpPr>
            <p:cNvPr id="59" name="tx19"/>
            <p:cNvSpPr/>
            <p:nvPr/>
          </p:nvSpPr>
          <p:spPr>
            <a:xfrm>
              <a:off x="6417560" y="5409609"/>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10%</a:t>
              </a:r>
            </a:p>
          </p:txBody>
        </p:sp>
        <p:sp>
          <p:nvSpPr>
            <p:cNvPr id="60" name="tx20"/>
            <p:cNvSpPr/>
            <p:nvPr/>
          </p:nvSpPr>
          <p:spPr>
            <a:xfrm>
              <a:off x="6417560" y="4618988"/>
              <a:ext cx="223683" cy="84311"/>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a:t>
              </a:r>
            </a:p>
          </p:txBody>
        </p:sp>
        <p:sp>
          <p:nvSpPr>
            <p:cNvPr id="61" name="pl21"/>
            <p:cNvSpPr/>
            <p:nvPr/>
          </p:nvSpPr>
          <p:spPr>
            <a:xfrm>
              <a:off x="6669079" y="624454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2" name="pl22"/>
            <p:cNvSpPr/>
            <p:nvPr/>
          </p:nvSpPr>
          <p:spPr>
            <a:xfrm>
              <a:off x="6669079" y="5453920"/>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3" name="pl23"/>
            <p:cNvSpPr/>
            <p:nvPr/>
          </p:nvSpPr>
          <p:spPr>
            <a:xfrm>
              <a:off x="6669079" y="4663299"/>
              <a:ext cx="34794" cy="0"/>
            </a:xfrm>
            <a:custGeom>
              <a:avLst/>
              <a:gdLst/>
              <a:ahLst/>
              <a:cxnLst/>
              <a:rect l="0" t="0" r="0" b="0"/>
              <a:pathLst>
                <a:path w="34794">
                  <a:moveTo>
                    <a:pt x="0" y="0"/>
                  </a:moveTo>
                  <a:lnTo>
                    <a:pt x="34794" y="0"/>
                  </a:lnTo>
                </a:path>
              </a:pathLst>
            </a:custGeom>
            <a:ln w="13550" cap="flat">
              <a:solidFill>
                <a:srgbClr val="CCCCCC">
                  <a:alpha val="100000"/>
                </a:srgbClr>
              </a:solidFill>
              <a:prstDash val="solid"/>
              <a:round/>
            </a:ln>
          </p:spPr>
          <p:txBody>
            <a:bodyPr/>
            <a:lstStyle/>
            <a:p>
              <a:endParaRPr/>
            </a:p>
          </p:txBody>
        </p:sp>
        <p:sp>
          <p:nvSpPr>
            <p:cNvPr id="64" name="pl24"/>
            <p:cNvSpPr/>
            <p:nvPr/>
          </p:nvSpPr>
          <p:spPr>
            <a:xfrm>
              <a:off x="7428284"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5" name="pl25"/>
            <p:cNvSpPr/>
            <p:nvPr/>
          </p:nvSpPr>
          <p:spPr>
            <a:xfrm>
              <a:off x="8635635"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6" name="pl26"/>
            <p:cNvSpPr/>
            <p:nvPr/>
          </p:nvSpPr>
          <p:spPr>
            <a:xfrm>
              <a:off x="9842986"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7" name="pl27"/>
            <p:cNvSpPr/>
            <p:nvPr/>
          </p:nvSpPr>
          <p:spPr>
            <a:xfrm>
              <a:off x="11050337" y="6347648"/>
              <a:ext cx="0" cy="34794"/>
            </a:xfrm>
            <a:custGeom>
              <a:avLst/>
              <a:gdLst/>
              <a:ahLst/>
              <a:cxnLst/>
              <a:rect l="0" t="0" r="0" b="0"/>
              <a:pathLst>
                <a:path h="34794">
                  <a:moveTo>
                    <a:pt x="0" y="34794"/>
                  </a:moveTo>
                  <a:lnTo>
                    <a:pt x="0" y="0"/>
                  </a:lnTo>
                </a:path>
              </a:pathLst>
            </a:custGeom>
            <a:ln w="13550" cap="flat">
              <a:solidFill>
                <a:srgbClr val="CCCCCC">
                  <a:alpha val="100000"/>
                </a:srgbClr>
              </a:solidFill>
              <a:prstDash val="solid"/>
              <a:round/>
            </a:ln>
          </p:spPr>
          <p:txBody>
            <a:bodyPr/>
            <a:lstStyle/>
            <a:p>
              <a:endParaRPr/>
            </a:p>
          </p:txBody>
        </p:sp>
        <p:sp>
          <p:nvSpPr>
            <p:cNvPr id="68" name="tx28"/>
            <p:cNvSpPr/>
            <p:nvPr/>
          </p:nvSpPr>
          <p:spPr>
            <a:xfrm>
              <a:off x="7142445"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2017-12-31</a:t>
              </a:r>
            </a:p>
          </p:txBody>
        </p:sp>
        <p:sp>
          <p:nvSpPr>
            <p:cNvPr id="69" name="tx29"/>
            <p:cNvSpPr/>
            <p:nvPr/>
          </p:nvSpPr>
          <p:spPr>
            <a:xfrm>
              <a:off x="8349796"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2018-12-31</a:t>
              </a:r>
            </a:p>
          </p:txBody>
        </p:sp>
        <p:sp>
          <p:nvSpPr>
            <p:cNvPr id="70" name="tx30"/>
            <p:cNvSpPr/>
            <p:nvPr/>
          </p:nvSpPr>
          <p:spPr>
            <a:xfrm>
              <a:off x="9557147"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2019-12-31</a:t>
              </a:r>
            </a:p>
          </p:txBody>
        </p:sp>
        <p:sp>
          <p:nvSpPr>
            <p:cNvPr id="71" name="tx31"/>
            <p:cNvSpPr/>
            <p:nvPr/>
          </p:nvSpPr>
          <p:spPr>
            <a:xfrm>
              <a:off x="10764498" y="6408532"/>
              <a:ext cx="571678" cy="81746"/>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B2B2B2">
                      <a:alpha val="100000"/>
                    </a:srgbClr>
                  </a:solidFill>
                  <a:latin typeface="Arial"/>
                  <a:cs typeface="Arial"/>
                </a:rPr>
                <a:t>2020-12-31</a:t>
              </a:r>
            </a:p>
          </p:txBody>
        </p:sp>
        <p:sp>
          <p:nvSpPr>
            <p:cNvPr id="72" name="tx32"/>
            <p:cNvSpPr/>
            <p:nvPr/>
          </p:nvSpPr>
          <p:spPr>
            <a:xfrm>
              <a:off x="9091766" y="6546955"/>
              <a:ext cx="295088" cy="101637"/>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Date</a:t>
              </a:r>
            </a:p>
          </p:txBody>
        </p:sp>
        <p:sp>
          <p:nvSpPr>
            <p:cNvPr id="73" name="tx33"/>
            <p:cNvSpPr/>
            <p:nvPr/>
          </p:nvSpPr>
          <p:spPr>
            <a:xfrm rot="-5400000">
              <a:off x="5900500" y="5148764"/>
              <a:ext cx="776330" cy="129399"/>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FFFFFF">
                      <a:alpha val="100000"/>
                    </a:srgbClr>
                  </a:solidFill>
                  <a:latin typeface="Arial"/>
                  <a:cs typeface="Arial"/>
                </a:rPr>
                <a:t>EBIT Margin</a:t>
              </a:r>
            </a:p>
          </p:txBody>
        </p:sp>
        <p:sp>
          <p:nvSpPr>
            <p:cNvPr id="74" name="tx34"/>
            <p:cNvSpPr/>
            <p:nvPr/>
          </p:nvSpPr>
          <p:spPr>
            <a:xfrm>
              <a:off x="6703874" y="3819131"/>
              <a:ext cx="931597" cy="155279"/>
            </a:xfrm>
            <a:prstGeom prst="rect">
              <a:avLst/>
            </a:prstGeom>
            <a:noFill/>
          </p:spPr>
          <p:txBody>
            <a:bodyPr wrap="none" lIns="0" tIns="0" rIns="0" bIns="0" anchor="ctr" anchorCtr="1"/>
            <a:lstStyle/>
            <a:p>
              <a:pPr marL="0" marR="0" indent="0" algn="l">
                <a:lnSpc>
                  <a:spcPts val="1319"/>
                </a:lnSpc>
                <a:spcBef>
                  <a:spcPts val="0"/>
                </a:spcBef>
                <a:spcAft>
                  <a:spcPts val="0"/>
                </a:spcAft>
              </a:pPr>
              <a:r>
                <a:rPr sz="1319">
                  <a:solidFill>
                    <a:srgbClr val="FFFFFF">
                      <a:alpha val="100000"/>
                    </a:srgbClr>
                  </a:solidFill>
                  <a:latin typeface="Arial"/>
                  <a:cs typeface="Arial"/>
                </a:rPr>
                <a:t>EBIT Margin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1255</Words>
  <Application>Microsoft Office PowerPoint</Application>
  <PresentationFormat>Widescreen</PresentationFormat>
  <Paragraphs>166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Ljupcho Naumov</dc:creator>
  <cp:lastModifiedBy>Ljupcho Naumov</cp:lastModifiedBy>
  <cp:revision>36</cp:revision>
  <dcterms:created xsi:type="dcterms:W3CDTF">2021-01-20T22:23:55Z</dcterms:created>
  <dcterms:modified xsi:type="dcterms:W3CDTF">2021-03-27T21:24:16Z</dcterms:modified>
</cp:coreProperties>
</file>