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3"/>
  </p:notesMasterIdLst>
  <p:sldIdLst xmlns:a="http://schemas.openxmlformats.org/drawingml/2006/main" xmlns:r="http://schemas.openxmlformats.org/officeDocument/2006/relationships" xmlns:p="http://schemas.openxmlformats.org/presentationml/2006/main">
    <p:sldId id="25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3A3A3A"/>
    <a:srgbClr val="2222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303" autoAdjust="0"/>
    <p:restoredTop sz="94660"/>
  </p:normalViewPr>
  <p:slideViewPr>
    <p:cSldViewPr snapToGrid="0">
      <p:cViewPr varScale="1">
        <p:scale>
          <a:sx n="120" d="100"/>
          <a:sy n="120" d="100"/>
        </p:scale>
        <p:origin x="270"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000" y="84"/>
      </p:cViewPr>
      <p:guideLst/>
    </p:cSldViewPr>
  </p:notesViewPr>
  <p:gridSpacing cx="72008" cy="72008"/>
</p:viewPr>
</file>

<file path=ppt/_rels/presentation.xml.rels><?xml version="1.0" encoding="UTF-8" standalone="yes"?>

<Relationships  xmlns="http://schemas.openxmlformats.org/package/2006/relationships">
<Relationship Id="rId3" Type="http://schemas.openxmlformats.org/officeDocument/2006/relationships/notesMaster" Target="notesMasters/notesMaster1.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 Id="rId8" Type="http://schemas.openxmlformats.org/officeDocument/2006/relationships/slide" Target="slides/slid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F4AA8-2596-4D5C-89B7-5F9DE5859554}" type="datetimeFigureOut">
              <a:rPr lang="en-US" smtClean="0"/>
              <a:t>2/28/2021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C150D-6089-4AD4-854D-D4BB6F6DACD5}" type="slidenum">
              <a:rPr lang="en-US" smtClean="0"/>
              <a:t>‹#›</a:t>
            </a:fld>
            <a:endParaRPr lang="en-US"/>
          </a:p>
        </p:txBody>
      </p:sp>
    </p:spTree>
    <p:extLst>
      <p:ext uri="{BB962C8B-B14F-4D97-AF65-F5344CB8AC3E}">
        <p14:creationId xmlns:p14="http://schemas.microsoft.com/office/powerpoint/2010/main" val="3410299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mpany Summary">
    <p:spTree>
      <p:nvGrpSpPr>
        <p:cNvPr id="1" name=""/>
        <p:cNvGrpSpPr/>
        <p:nvPr/>
      </p:nvGrpSpPr>
      <p:grpSpPr>
        <a:xfrm>
          <a:off x="0" y="0"/>
          <a:ext cx="0" cy="0"/>
          <a:chOff x="0" y="0"/>
          <a:chExt cx="0" cy="0"/>
        </a:xfrm>
      </p:grpSpPr>
      <p:sp>
        <p:nvSpPr>
          <p:cNvPr id="12" name="Sales Growth">
            <a:extLst>
              <a:ext uri="{FF2B5EF4-FFF2-40B4-BE49-F238E27FC236}">
                <a16:creationId xmlns:a16="http://schemas.microsoft.com/office/drawing/2014/main" id="{00A863FC-8ED6-43AE-B78A-70927B45CC21}"/>
              </a:ext>
            </a:extLst>
          </p:cNvPr>
          <p:cNvSpPr>
            <a:spLocks noGrp="1"/>
          </p:cNvSpPr>
          <p:nvPr>
            <p:ph type="body" sz="quarter" idx="20" hasCustomPrompt="1"/>
          </p:nvPr>
        </p:nvSpPr>
        <p:spPr>
          <a:xfrm>
            <a:off x="342676" y="3784821"/>
            <a:ext cx="5660560" cy="2962760"/>
          </a:xfrm>
        </p:spPr>
        <p:txBody>
          <a:bodyPr lIns="0" tIns="0" rIns="0" bIns="0"/>
          <a:lstStyle>
            <a:lvl1pPr>
              <a:buNone/>
              <a:defRPr/>
            </a:lvl1pPr>
          </a:lstStyle>
          <a:p>
            <a:pPr lvl="0"/>
            <a:r>
              <a:rPr lang="en-US" dirty="0"/>
              <a:t>Sales Growth</a:t>
            </a:r>
          </a:p>
        </p:txBody>
      </p:sp>
      <p:sp>
        <p:nvSpPr>
          <p:cNvPr id="15" name="EBIT Margin">
            <a:extLst>
              <a:ext uri="{FF2B5EF4-FFF2-40B4-BE49-F238E27FC236}">
                <a16:creationId xmlns:a16="http://schemas.microsoft.com/office/drawing/2014/main" id="{0C88A8A9-F50C-4F54-BA90-F092D1E28B8B}"/>
              </a:ext>
            </a:extLst>
          </p:cNvPr>
          <p:cNvSpPr>
            <a:spLocks noGrp="1"/>
          </p:cNvSpPr>
          <p:nvPr>
            <p:ph type="body" sz="quarter" idx="16" hasCustomPrompt="1"/>
          </p:nvPr>
        </p:nvSpPr>
        <p:spPr>
          <a:xfrm>
            <a:off x="6183777" y="3784822"/>
            <a:ext cx="5660560" cy="2962760"/>
          </a:xfrm>
        </p:spPr>
        <p:txBody>
          <a:bodyPr lIns="0" tIns="0" rIns="0" bIns="0"/>
          <a:lstStyle>
            <a:lvl1pPr>
              <a:buNone/>
              <a:defRPr/>
            </a:lvl1pPr>
          </a:lstStyle>
          <a:p>
            <a:pPr lvl="0"/>
            <a:r>
              <a:rPr lang="en-US" dirty="0"/>
              <a:t>EBIT Margin</a:t>
            </a:r>
          </a:p>
        </p:txBody>
      </p:sp>
      <p:sp>
        <p:nvSpPr>
          <p:cNvPr id="8" name="TTM Perfromance">
            <a:extLst>
              <a:ext uri="{FF2B5EF4-FFF2-40B4-BE49-F238E27FC236}">
                <a16:creationId xmlns:a16="http://schemas.microsoft.com/office/drawing/2014/main" id="{2CE0C47E-2A7D-497B-B0CC-676C22B8A254}"/>
              </a:ext>
            </a:extLst>
          </p:cNvPr>
          <p:cNvSpPr>
            <a:spLocks noGrp="1"/>
          </p:cNvSpPr>
          <p:nvPr>
            <p:ph type="chart" sz="quarter" idx="14" hasCustomPrompt="1"/>
          </p:nvPr>
        </p:nvSpPr>
        <p:spPr>
          <a:xfrm>
            <a:off x="6183777" y="949873"/>
            <a:ext cx="5660560" cy="2738515"/>
          </a:xfrm>
        </p:spPr>
        <p:txBody>
          <a:bodyPr>
            <a:normAutofit/>
          </a:bodyPr>
          <a:lstStyle>
            <a:lvl1pPr>
              <a:buNone/>
              <a:defRPr sz="2400"/>
            </a:lvl1pPr>
          </a:lstStyle>
          <a:p>
            <a:r>
              <a:rPr lang="en-US" dirty="0"/>
              <a:t>Trailing 12 Months Performance</a:t>
            </a:r>
          </a:p>
        </p:txBody>
      </p:sp>
      <p:sp>
        <p:nvSpPr>
          <p:cNvPr id="5" name="Company Summary">
            <a:extLst>
              <a:ext uri="{FF2B5EF4-FFF2-40B4-BE49-F238E27FC236}">
                <a16:creationId xmlns:a16="http://schemas.microsoft.com/office/drawing/2014/main" id="{CCC46114-9FD0-47F8-A517-1111AC44C1B2}"/>
              </a:ext>
            </a:extLst>
          </p:cNvPr>
          <p:cNvSpPr>
            <a:spLocks noGrp="1"/>
          </p:cNvSpPr>
          <p:nvPr>
            <p:ph type="body" sz="quarter" idx="13" hasCustomPrompt="1"/>
          </p:nvPr>
        </p:nvSpPr>
        <p:spPr>
          <a:xfrm>
            <a:off x="342674" y="1314764"/>
            <a:ext cx="5660559" cy="2470058"/>
          </a:xfrm>
        </p:spPr>
        <p:txBody>
          <a:bodyPr lIns="0" tIns="0" rIns="0" bIns="0">
            <a:normAutofit/>
          </a:bodyPr>
          <a:lstStyle>
            <a:lvl1pPr algn="just">
              <a:spcBef>
                <a:spcPts val="0"/>
              </a:spcBef>
              <a:buNone/>
              <a:defRPr sz="1000">
                <a:solidFill>
                  <a:srgbClr val="D9D9D9"/>
                </a:solidFill>
              </a:defRPr>
            </a:lvl1pPr>
          </a:lstStyle>
          <a:p>
            <a:pPr lvl="0"/>
            <a:r>
              <a:rPr lang="en-US" dirty="0"/>
              <a:t>Company Summary</a:t>
            </a:r>
          </a:p>
        </p:txBody>
      </p:sp>
      <p:sp>
        <p:nvSpPr>
          <p:cNvPr id="11" name="Industry">
            <a:extLst>
              <a:ext uri="{FF2B5EF4-FFF2-40B4-BE49-F238E27FC236}">
                <a16:creationId xmlns:a16="http://schemas.microsoft.com/office/drawing/2014/main" id="{692A93A5-6D0A-4FE5-BB04-949A5A8B004D}"/>
              </a:ext>
            </a:extLst>
          </p:cNvPr>
          <p:cNvSpPr>
            <a:spLocks noGrp="1"/>
          </p:cNvSpPr>
          <p:nvPr>
            <p:ph type="body" sz="quarter" idx="19" hasCustomPrompt="1"/>
          </p:nvPr>
        </p:nvSpPr>
        <p:spPr>
          <a:xfrm>
            <a:off x="3249887" y="953139"/>
            <a:ext cx="2753346" cy="279400"/>
          </a:xfrm>
        </p:spPr>
        <p:txBody>
          <a:bodyPr lIns="0" tIns="0" rIns="0" bIns="0" anchor="ctr">
            <a:normAutofit/>
          </a:bodyPr>
          <a:lstStyle>
            <a:lvl1pPr>
              <a:defRPr lang="en-US" sz="1200" kern="1200" dirty="0">
                <a:solidFill>
                  <a:srgbClr val="D9D9D9"/>
                </a:solidFill>
                <a:latin typeface="Arial" panose="020B0604020202020204" pitchFamily="34" charset="0"/>
                <a:ea typeface="+mn-ea"/>
                <a:cs typeface="Arial" panose="020B0604020202020204" pitchFamily="34" charset="0"/>
              </a:defRPr>
            </a:lvl1pPr>
          </a:lstStyle>
          <a:p>
            <a:pPr lvl="0"/>
            <a:r>
              <a:rPr lang="en-US" dirty="0"/>
              <a:t>Industry</a:t>
            </a:r>
          </a:p>
        </p:txBody>
      </p:sp>
      <p:sp>
        <p:nvSpPr>
          <p:cNvPr id="3" name="Sector">
            <a:extLst>
              <a:ext uri="{FF2B5EF4-FFF2-40B4-BE49-F238E27FC236}">
                <a16:creationId xmlns:a16="http://schemas.microsoft.com/office/drawing/2014/main" id="{3F3B5E81-C770-437F-B3AF-04FCD97811E1}"/>
              </a:ext>
            </a:extLst>
          </p:cNvPr>
          <p:cNvSpPr>
            <a:spLocks noGrp="1"/>
          </p:cNvSpPr>
          <p:nvPr>
            <p:ph type="body" sz="quarter" idx="18" hasCustomPrompt="1"/>
          </p:nvPr>
        </p:nvSpPr>
        <p:spPr>
          <a:xfrm>
            <a:off x="342674" y="953139"/>
            <a:ext cx="2753346" cy="279400"/>
          </a:xfrm>
        </p:spPr>
        <p:txBody>
          <a:bodyPr lIns="0" tIns="0" rIns="0" bIns="0" anchor="ctr">
            <a:normAutofit/>
          </a:bodyPr>
          <a:lstStyle>
            <a:lvl1pPr>
              <a:defRPr lang="en-US" sz="1200" kern="1200" dirty="0">
                <a:solidFill>
                  <a:srgbClr val="D9D9D9"/>
                </a:solidFill>
                <a:latin typeface="Arial" panose="020B0604020202020204" pitchFamily="34" charset="0"/>
                <a:ea typeface="+mn-ea"/>
                <a:cs typeface="Arial" panose="020B0604020202020204" pitchFamily="34" charset="0"/>
              </a:defRPr>
            </a:lvl1pPr>
          </a:lstStyle>
          <a:p>
            <a:pPr lvl="0"/>
            <a:r>
              <a:rPr lang="en-US" dirty="0"/>
              <a:t>Sector</a:t>
            </a:r>
          </a:p>
        </p:txBody>
      </p:sp>
      <p:sp>
        <p:nvSpPr>
          <p:cNvPr id="13" name="White Bar">
            <a:extLst>
              <a:ext uri="{FF2B5EF4-FFF2-40B4-BE49-F238E27FC236}">
                <a16:creationId xmlns:a16="http://schemas.microsoft.com/office/drawing/2014/main" id="{D6A23CD5-4979-4F1E-AF35-429AF6D885D6}"/>
              </a:ext>
            </a:extLst>
          </p:cNvPr>
          <p:cNvSpPr/>
          <p:nvPr userDrawn="1"/>
        </p:nvSpPr>
        <p:spPr>
          <a:xfrm>
            <a:off x="0" y="791402"/>
            <a:ext cx="12192000" cy="79512"/>
          </a:xfrm>
          <a:prstGeom prst="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cker">
            <a:extLst>
              <a:ext uri="{FF2B5EF4-FFF2-40B4-BE49-F238E27FC236}">
                <a16:creationId xmlns:a16="http://schemas.microsoft.com/office/drawing/2014/main" id="{41A0FEF6-AA0F-48B3-9ED8-202DECDF3F73}"/>
              </a:ext>
            </a:extLst>
          </p:cNvPr>
          <p:cNvSpPr>
            <a:spLocks noGrp="1"/>
          </p:cNvSpPr>
          <p:nvPr>
            <p:ph type="body" sz="quarter" idx="12" hasCustomPrompt="1"/>
          </p:nvPr>
        </p:nvSpPr>
        <p:spPr>
          <a:xfrm>
            <a:off x="9872955" y="130524"/>
            <a:ext cx="1971382" cy="485486"/>
          </a:xfrm>
        </p:spPr>
        <p:txBody>
          <a:bodyPr lIns="0" tIns="0" rIns="0" bIns="0" anchor="ctr"/>
          <a:lstStyle>
            <a:lvl1pPr algn="r">
              <a:buNone/>
              <a:defRPr>
                <a:solidFill>
                  <a:srgbClr val="D9D9D9"/>
                </a:solidFill>
              </a:defRPr>
            </a:lvl1pPr>
          </a:lstStyle>
          <a:p>
            <a:pPr lvl="0"/>
            <a:r>
              <a:rPr lang="en-US" dirty="0"/>
              <a:t>Ticker</a:t>
            </a:r>
          </a:p>
        </p:txBody>
      </p:sp>
      <p:sp>
        <p:nvSpPr>
          <p:cNvPr id="10" name="Company Name">
            <a:extLst>
              <a:ext uri="{FF2B5EF4-FFF2-40B4-BE49-F238E27FC236}">
                <a16:creationId xmlns:a16="http://schemas.microsoft.com/office/drawing/2014/main" id="{4432274C-F444-4752-A271-24D6F718775F}"/>
              </a:ext>
            </a:extLst>
          </p:cNvPr>
          <p:cNvSpPr>
            <a:spLocks noGrp="1"/>
          </p:cNvSpPr>
          <p:nvPr>
            <p:ph type="body" sz="quarter" idx="17" hasCustomPrompt="1"/>
          </p:nvPr>
        </p:nvSpPr>
        <p:spPr>
          <a:xfrm>
            <a:off x="347662" y="130524"/>
            <a:ext cx="9357999" cy="485486"/>
          </a:xfrm>
        </p:spPr>
        <p:txBody>
          <a:bodyPr lIns="0" tIns="0" rIns="0" bIns="0" anchor="ctr">
            <a:noAutofit/>
          </a:bodyPr>
          <a:lstStyle>
            <a:lvl1pPr algn="l">
              <a:buNone/>
              <a:defRPr sz="3300">
                <a:solidFill>
                  <a:schemeClr val="bg1">
                    <a:lumMod val="95000"/>
                  </a:schemeClr>
                </a:solidFill>
              </a:defRPr>
            </a:lvl1pPr>
          </a:lstStyle>
          <a:p>
            <a:pPr lvl="0"/>
            <a:r>
              <a:rPr lang="en-US" dirty="0"/>
              <a:t>Company Name</a:t>
            </a:r>
          </a:p>
        </p:txBody>
      </p:sp>
    </p:spTree>
    <p:extLst>
      <p:ext uri="{BB962C8B-B14F-4D97-AF65-F5344CB8AC3E}">
        <p14:creationId xmlns:p14="http://schemas.microsoft.com/office/powerpoint/2010/main" val="269204837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F9631C-C2BD-47F2-9D26-BBC0F9DDCB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AE7F970-F95A-4DFB-9CBD-51DDD6A0BB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en-US" dirty="0"/>
          </a:p>
        </p:txBody>
      </p:sp>
      <p:sp>
        <p:nvSpPr>
          <p:cNvPr id="4" name="Date Placeholder 3">
            <a:extLst>
              <a:ext uri="{FF2B5EF4-FFF2-40B4-BE49-F238E27FC236}">
                <a16:creationId xmlns:a16="http://schemas.microsoft.com/office/drawing/2014/main" id="{8249194E-E31F-4A24-9A21-2311D3644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F13A00-EA98-4FBF-A949-77F511AC8F60}" type="datetimeFigureOut">
              <a:rPr lang="en-US" smtClean="0"/>
              <a:t>2/28/2021</a:t>
            </a:fld>
            <a:endParaRPr lang="en-US" dirty="0"/>
          </a:p>
        </p:txBody>
      </p:sp>
      <p:sp>
        <p:nvSpPr>
          <p:cNvPr id="5" name="Footer Placeholder 4">
            <a:extLst>
              <a:ext uri="{FF2B5EF4-FFF2-40B4-BE49-F238E27FC236}">
                <a16:creationId xmlns:a16="http://schemas.microsoft.com/office/drawing/2014/main" id="{962A9BEB-53EC-4025-9601-20244DB484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544015-91D9-48F9-A1FD-43A8ED267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34A9A-9F28-408E-BBE2-2BC3EAFA6EDE}" type="slidenum">
              <a:rPr lang="en-US" smtClean="0"/>
              <a:t>‹#›</a:t>
            </a:fld>
            <a:endParaRPr lang="en-US"/>
          </a:p>
        </p:txBody>
      </p:sp>
    </p:spTree>
    <p:extLst>
      <p:ext uri="{BB962C8B-B14F-4D97-AF65-F5344CB8AC3E}">
        <p14:creationId xmlns:p14="http://schemas.microsoft.com/office/powerpoint/2010/main" val="827010692"/>
      </p:ext>
    </p:extLst>
  </p:cSld>
  <p:clrMap bg1="lt1" tx1="dk1" bg2="lt2" tx2="dk2" accent1="accent1" accent2="accent2" accent3="accent3" accent4="accent4" accent5="accent5" accent6="accent6" hlink="hlink" folHlink="folHlink"/>
  <p:sldLayoutIdLst>
    <p:sldLayoutId id="2147483751" r:id="rId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file2010588844d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mpany Name"/>
          <p:cNvSpPr>
            <a:spLocks noGrp="1"/>
          </p:cNvSpPr>
          <p:nvPr>
            <p:ph type="body" sz="quarter" idx="17" hasCustomPrompt="1"/>
          </p:nvPr>
        </p:nvSpPr>
        <p:spPr>
          <a:xfrm>
            <a:off x="347662" y="130524"/>
            <a:ext cx="9357999" cy="485486"/>
          </a:xfrm>
        </p:spPr>
        <p:txBody>
          <a:bodyPr/>
          <a:lstStyle/>
          <a:p>
            <a:r>
              <a:rPr/>
              <a:t>Amazon.com, Inc.</a:t>
            </a:r>
          </a:p>
        </p:txBody>
      </p:sp>
      <p:sp xmlns:a="http://schemas.openxmlformats.org/drawingml/2006/main" xmlns:r="http://schemas.openxmlformats.org/officeDocument/2006/relationships" xmlns:p="http://schemas.openxmlformats.org/presentationml/2006/main">
        <p:nvSpPr>
          <p:cNvPr id="3" name="Ticker"/>
          <p:cNvSpPr>
            <a:spLocks noGrp="1"/>
          </p:cNvSpPr>
          <p:nvPr>
            <p:ph type="body" sz="quarter" idx="12" hasCustomPrompt="1"/>
          </p:nvPr>
        </p:nvSpPr>
        <p:spPr>
          <a:xfrm>
            <a:off x="9872955" y="130524"/>
            <a:ext cx="1971382" cy="485486"/>
          </a:xfrm>
        </p:spPr>
        <p:txBody>
          <a:bodyPr/>
          <a:lstStyle/>
          <a:p>
            <a:r>
              <a:rPr/>
              <a:t>AMZN</a:t>
            </a:r>
          </a:p>
        </p:txBody>
      </p:sp>
      <p:sp xmlns:a="http://schemas.openxmlformats.org/drawingml/2006/main" xmlns:r="http://schemas.openxmlformats.org/officeDocument/2006/relationships" xmlns:p="http://schemas.openxmlformats.org/presentationml/2006/main">
        <p:nvSpPr>
          <p:cNvPr id="4" name="Sector"/>
          <p:cNvSpPr>
            <a:spLocks noGrp="1"/>
          </p:cNvSpPr>
          <p:nvPr>
            <p:ph type="body" sz="quarter" idx="18" hasCustomPrompt="1"/>
          </p:nvPr>
        </p:nvSpPr>
        <p:spPr>
          <a:xfrm>
            <a:off x="342674" y="953139"/>
            <a:ext cx="2753346" cy="279400"/>
          </a:xfrm>
        </p:spPr>
        <p:txBody>
          <a:bodyPr/>
          <a:lstStyle/>
          <a:p>
            <a:r>
              <a:rPr/>
              <a:t>Sector: Consumer Cyclical</a:t>
            </a:r>
          </a:p>
        </p:txBody>
      </p:sp>
      <p:sp xmlns:a="http://schemas.openxmlformats.org/drawingml/2006/main" xmlns:r="http://schemas.openxmlformats.org/officeDocument/2006/relationships" xmlns:p="http://schemas.openxmlformats.org/presentationml/2006/main">
        <p:nvSpPr>
          <p:cNvPr id="5" name="Industry"/>
          <p:cNvSpPr>
            <a:spLocks noGrp="1"/>
          </p:cNvSpPr>
          <p:nvPr>
            <p:ph type="body" sz="quarter" idx="19" hasCustomPrompt="1"/>
          </p:nvPr>
        </p:nvSpPr>
        <p:spPr>
          <a:xfrm>
            <a:off x="3249887" y="953139"/>
            <a:ext cx="2753346" cy="279400"/>
          </a:xfrm>
        </p:spPr>
        <p:txBody>
          <a:bodyPr/>
          <a:lstStyle/>
          <a:p>
            <a:r>
              <a:rPr/>
              <a:t>Industry: Internet Retail</a:t>
            </a:r>
          </a:p>
        </p:txBody>
      </p:sp>
      <p:sp xmlns:a="http://schemas.openxmlformats.org/drawingml/2006/main" xmlns:r="http://schemas.openxmlformats.org/officeDocument/2006/relationships" xmlns:p="http://schemas.openxmlformats.org/presentationml/2006/main">
        <p:nvSpPr>
          <p:cNvPr id="6" name="Company Summary"/>
          <p:cNvSpPr>
            <a:spLocks noGrp="1"/>
          </p:cNvSpPr>
          <p:nvPr>
            <p:ph type="body" sz="quarter" idx="13" hasCustomPrompt="1"/>
          </p:nvPr>
        </p:nvSpPr>
        <p:spPr>
          <a:xfrm>
            <a:off x="342674" y="1314764"/>
            <a:ext cx="5660559" cy="2470058"/>
          </a:xfrm>
        </p:spPr>
        <p:txBody>
          <a:bodyPr/>
          <a:lstStyle/>
          <a:p>
            <a:r>
              <a:rPr/>
              <a:t>Amazon.com, Inc. engages in the retail sale of consumer products and subscriptions in North America and internationally. The company operates through three segments: North America, International, and Amazon Web Services (AWS). It sells merchandise and content purchased for resale from third-party sellers through physical and online stores. The company also manufactures and sells electronic devices, including Kindle, Fire tablets, Fire TVs, Rings, and Echo and other devices; provides Kindle Direct Publishing, an online service that allows independent authors and publishers to make their books available in the Kindle Store; and develops and produces media content. In addition, it offers programs that enable sellers to sell their products on its websites, as well as its stores; and programs that allow authors, musicians, filmmakers, skill and app developers, and others to publish and sell content. Further, the company provides compute, storage, database, analytics, machine learning, and other services, as well as fulfillment, advertising, publishing, and digital content subscriptions. Additionally, it offers Amazon Prime, a membership program, which provides free shipping of various items; access to streaming of movies and TV episodes; and other services. The company serves consumers, sellers, developers, enterprises, and content creators. Amazon.com, Inc. was founded in 1994 and is headquartered in Seattle, Washington.</a:t>
            </a:r>
          </a:p>
        </p:txBody>
      </p:sp>
      <p:pic xmlns:a="http://schemas.openxmlformats.org/drawingml/2006/main" xmlns:r="http://schemas.openxmlformats.org/officeDocument/2006/relationships" xmlns:p="http://schemas.openxmlformats.org/presentationml/2006/main">
        <p:nvPicPr>
          <p:cNvPr id="7" name="TTM Perfromance"/>
          <p:cNvPicPr>
            <a:picLocks noGrp="1"/>
          </p:cNvPicPr>
          <p:nvPr>
            <p:ph type="chart" sz="quarter" idx="14" hasCustomPrompt="1"/>
          </p:nvPr>
        </p:nvPicPr>
        <p:blipFill>
          <a:blip cstate="print" r:embed="rId2"/>
          <a:stretch>
            <a:fillRect/>
          </a:stretch>
        </p:blipFill>
        <p:spPr>
          <a:xfrm>
            <a:off x="6183777" y="949873"/>
            <a:ext cx="5660560" cy="2738515"/>
          </a:xfrm>
          <a:prstGeom prst="rect">
            <a:avLst/>
          </a:prstGeom>
        </p:spPr>
      </p:pic>
      <p:grpSp xmlns:a="http://schemas.openxmlformats.org/drawingml/2006/main" xmlns:r="http://schemas.openxmlformats.org/officeDocument/2006/relationships" xmlns:p="http://schemas.openxmlformats.org/presentationml/2006/main" xmlns:pic="http://schemas.openxmlformats.org/drawingml/2006/picture">
        <p:nvGrpSpPr>
          <p:cNvPr id="8" name="Sales Growth"/>
          <p:cNvGrpSpPr/>
          <p:nvPr/>
        </p:nvGrpSpPr>
        <p:grpSpPr>
          <a:xfrm>
            <a:off x="342676" y="3784821"/>
            <a:ext cx="5660560" cy="2962760"/>
            <a:chOff x="342676" y="3784821"/>
            <a:chExt cx="5660560" cy="2962760"/>
          </a:xfrm>
        </p:grpSpPr>
        <p:sp>
          <p:nvSpPr>
            <p:cNvPr id="9" name="pl3"/>
            <p:cNvSpPr/>
            <p:nvPr/>
          </p:nvSpPr>
          <p:spPr>
            <a:xfrm>
              <a:off x="862773" y="6244539"/>
              <a:ext cx="5070873" cy="0"/>
            </a:xfrm>
            <a:custGeom>
              <a:avLst/>
              <a:pathLst>
                <a:path w="5070873" h="0">
                  <a:moveTo>
                    <a:pt x="0" y="0"/>
                  </a:moveTo>
                  <a:lnTo>
                    <a:pt x="5070873" y="0"/>
                  </a:lnTo>
                  <a:lnTo>
                    <a:pt x="5070873" y="0"/>
                  </a:lnTo>
                </a:path>
              </a:pathLst>
            </a:custGeom>
            <a:ln w="5420" cap="flat">
              <a:solidFill>
                <a:srgbClr val="4D4D4D">
                  <a:alpha val="100000"/>
                </a:srgbClr>
              </a:solidFill>
              <a:prstDash val="solid"/>
              <a:round/>
            </a:ln>
          </p:spPr>
          <p:txBody>
            <a:bodyPr/>
            <a:lstStyle/>
            <a:p/>
          </p:txBody>
        </p:sp>
        <p:sp>
          <p:nvSpPr>
            <p:cNvPr id="10" name="pl4"/>
            <p:cNvSpPr/>
            <p:nvPr/>
          </p:nvSpPr>
          <p:spPr>
            <a:xfrm>
              <a:off x="862773" y="5696436"/>
              <a:ext cx="5070873" cy="0"/>
            </a:xfrm>
            <a:custGeom>
              <a:avLst/>
              <a:pathLst>
                <a:path w="5070873" h="0">
                  <a:moveTo>
                    <a:pt x="0" y="0"/>
                  </a:moveTo>
                  <a:lnTo>
                    <a:pt x="5070873" y="0"/>
                  </a:lnTo>
                  <a:lnTo>
                    <a:pt x="5070873" y="0"/>
                  </a:lnTo>
                </a:path>
              </a:pathLst>
            </a:custGeom>
            <a:ln w="5420" cap="flat">
              <a:solidFill>
                <a:srgbClr val="4D4D4D">
                  <a:alpha val="100000"/>
                </a:srgbClr>
              </a:solidFill>
              <a:prstDash val="solid"/>
              <a:round/>
            </a:ln>
          </p:spPr>
          <p:txBody>
            <a:bodyPr/>
            <a:lstStyle/>
            <a:p/>
          </p:txBody>
        </p:sp>
        <p:sp>
          <p:nvSpPr>
            <p:cNvPr id="11" name="pl5"/>
            <p:cNvSpPr/>
            <p:nvPr/>
          </p:nvSpPr>
          <p:spPr>
            <a:xfrm>
              <a:off x="862773" y="5148332"/>
              <a:ext cx="5070873" cy="0"/>
            </a:xfrm>
            <a:custGeom>
              <a:avLst/>
              <a:pathLst>
                <a:path w="5070873" h="0">
                  <a:moveTo>
                    <a:pt x="0" y="0"/>
                  </a:moveTo>
                  <a:lnTo>
                    <a:pt x="5070873" y="0"/>
                  </a:lnTo>
                  <a:lnTo>
                    <a:pt x="5070873" y="0"/>
                  </a:lnTo>
                </a:path>
              </a:pathLst>
            </a:custGeom>
            <a:ln w="5420" cap="flat">
              <a:solidFill>
                <a:srgbClr val="4D4D4D">
                  <a:alpha val="100000"/>
                </a:srgbClr>
              </a:solidFill>
              <a:prstDash val="solid"/>
              <a:round/>
            </a:ln>
          </p:spPr>
          <p:txBody>
            <a:bodyPr/>
            <a:lstStyle/>
            <a:p/>
          </p:txBody>
        </p:sp>
        <p:sp>
          <p:nvSpPr>
            <p:cNvPr id="12" name="pl6"/>
            <p:cNvSpPr/>
            <p:nvPr/>
          </p:nvSpPr>
          <p:spPr>
            <a:xfrm>
              <a:off x="862773" y="4600229"/>
              <a:ext cx="5070873" cy="0"/>
            </a:xfrm>
            <a:custGeom>
              <a:avLst/>
              <a:pathLst>
                <a:path w="5070873" h="0">
                  <a:moveTo>
                    <a:pt x="0" y="0"/>
                  </a:moveTo>
                  <a:lnTo>
                    <a:pt x="5070873" y="0"/>
                  </a:lnTo>
                  <a:lnTo>
                    <a:pt x="5070873" y="0"/>
                  </a:lnTo>
                </a:path>
              </a:pathLst>
            </a:custGeom>
            <a:ln w="5420" cap="flat">
              <a:solidFill>
                <a:srgbClr val="4D4D4D">
                  <a:alpha val="100000"/>
                </a:srgbClr>
              </a:solidFill>
              <a:prstDash val="solid"/>
              <a:round/>
            </a:ln>
          </p:spPr>
          <p:txBody>
            <a:bodyPr/>
            <a:lstStyle/>
            <a:p/>
          </p:txBody>
        </p:sp>
        <p:sp>
          <p:nvSpPr>
            <p:cNvPr id="13" name="pl7"/>
            <p:cNvSpPr/>
            <p:nvPr/>
          </p:nvSpPr>
          <p:spPr>
            <a:xfrm>
              <a:off x="1813562" y="4079278"/>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14" name="pl8"/>
            <p:cNvSpPr/>
            <p:nvPr/>
          </p:nvSpPr>
          <p:spPr>
            <a:xfrm>
              <a:off x="3398210" y="4079278"/>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15" name="pl9"/>
            <p:cNvSpPr/>
            <p:nvPr/>
          </p:nvSpPr>
          <p:spPr>
            <a:xfrm>
              <a:off x="4982858" y="4079278"/>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16" name="rc10"/>
            <p:cNvSpPr/>
            <p:nvPr/>
          </p:nvSpPr>
          <p:spPr>
            <a:xfrm>
              <a:off x="1496632" y="4549038"/>
              <a:ext cx="633859" cy="1695501"/>
            </a:xfrm>
            <a:prstGeom prst="rect">
              <a:avLst/>
            </a:prstGeom>
            <a:solidFill>
              <a:srgbClr val="6200EA">
                <a:alpha val="100000"/>
              </a:srgbClr>
            </a:solidFill>
          </p:spPr>
          <p:txBody>
            <a:bodyPr/>
            <a:lstStyle/>
            <a:p/>
          </p:txBody>
        </p:sp>
        <p:sp>
          <p:nvSpPr>
            <p:cNvPr id="17" name="rc11"/>
            <p:cNvSpPr/>
            <p:nvPr/>
          </p:nvSpPr>
          <p:spPr>
            <a:xfrm>
              <a:off x="3081280" y="5123442"/>
              <a:ext cx="633859" cy="1121097"/>
            </a:xfrm>
            <a:prstGeom prst="rect">
              <a:avLst/>
            </a:prstGeom>
            <a:solidFill>
              <a:srgbClr val="6200EA">
                <a:alpha val="100000"/>
              </a:srgbClr>
            </a:solidFill>
          </p:spPr>
          <p:txBody>
            <a:bodyPr/>
            <a:lstStyle/>
            <a:p/>
          </p:txBody>
        </p:sp>
        <p:sp>
          <p:nvSpPr>
            <p:cNvPr id="18" name="rc12"/>
            <p:cNvSpPr/>
            <p:nvPr/>
          </p:nvSpPr>
          <p:spPr>
            <a:xfrm>
              <a:off x="4665928" y="4182386"/>
              <a:ext cx="633859" cy="2062153"/>
            </a:xfrm>
            <a:prstGeom prst="rect">
              <a:avLst/>
            </a:prstGeom>
            <a:solidFill>
              <a:srgbClr val="6200EA">
                <a:alpha val="100000"/>
              </a:srgbClr>
            </a:solidFill>
          </p:spPr>
          <p:txBody>
            <a:bodyPr/>
            <a:lstStyle/>
            <a:p/>
          </p:txBody>
        </p:sp>
        <p:sp>
          <p:nvSpPr>
            <p:cNvPr id="19" name="tx13"/>
            <p:cNvSpPr/>
            <p:nvPr/>
          </p:nvSpPr>
          <p:spPr>
            <a:xfrm>
              <a:off x="1575804" y="4423197"/>
              <a:ext cx="475515"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30.93%</a:t>
              </a:r>
            </a:p>
          </p:txBody>
        </p:sp>
        <p:sp>
          <p:nvSpPr>
            <p:cNvPr id="20" name="tx14"/>
            <p:cNvSpPr/>
            <p:nvPr/>
          </p:nvSpPr>
          <p:spPr>
            <a:xfrm>
              <a:off x="3160452" y="4997601"/>
              <a:ext cx="475515"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20.45%</a:t>
              </a:r>
            </a:p>
          </p:txBody>
        </p:sp>
        <p:sp>
          <p:nvSpPr>
            <p:cNvPr id="21" name="tx15"/>
            <p:cNvSpPr/>
            <p:nvPr/>
          </p:nvSpPr>
          <p:spPr>
            <a:xfrm>
              <a:off x="4745100" y="4056545"/>
              <a:ext cx="475515"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37.62%</a:t>
              </a:r>
            </a:p>
          </p:txBody>
        </p:sp>
        <p:sp>
          <p:nvSpPr>
            <p:cNvPr id="22" name="tx16"/>
            <p:cNvSpPr/>
            <p:nvPr/>
          </p:nvSpPr>
          <p:spPr>
            <a:xfrm>
              <a:off x="638615" y="6200228"/>
              <a:ext cx="161528"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0%</a:t>
              </a:r>
            </a:p>
          </p:txBody>
        </p:sp>
        <p:sp>
          <p:nvSpPr>
            <p:cNvPr id="23" name="tx17"/>
            <p:cNvSpPr/>
            <p:nvPr/>
          </p:nvSpPr>
          <p:spPr>
            <a:xfrm>
              <a:off x="576459" y="5652125"/>
              <a:ext cx="223683"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10%</a:t>
              </a:r>
            </a:p>
          </p:txBody>
        </p:sp>
        <p:sp>
          <p:nvSpPr>
            <p:cNvPr id="24" name="tx18"/>
            <p:cNvSpPr/>
            <p:nvPr/>
          </p:nvSpPr>
          <p:spPr>
            <a:xfrm>
              <a:off x="576459" y="5104021"/>
              <a:ext cx="223683"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a:t>
              </a:r>
            </a:p>
          </p:txBody>
        </p:sp>
        <p:sp>
          <p:nvSpPr>
            <p:cNvPr id="25" name="tx19"/>
            <p:cNvSpPr/>
            <p:nvPr/>
          </p:nvSpPr>
          <p:spPr>
            <a:xfrm>
              <a:off x="576459" y="4555918"/>
              <a:ext cx="223683"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30%</a:t>
              </a:r>
            </a:p>
          </p:txBody>
        </p:sp>
        <p:sp>
          <p:nvSpPr>
            <p:cNvPr id="26" name="pl20"/>
            <p:cNvSpPr/>
            <p:nvPr/>
          </p:nvSpPr>
          <p:spPr>
            <a:xfrm>
              <a:off x="827978" y="6244539"/>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27" name="pl21"/>
            <p:cNvSpPr/>
            <p:nvPr/>
          </p:nvSpPr>
          <p:spPr>
            <a:xfrm>
              <a:off x="827978" y="5696436"/>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28" name="pl22"/>
            <p:cNvSpPr/>
            <p:nvPr/>
          </p:nvSpPr>
          <p:spPr>
            <a:xfrm>
              <a:off x="827978" y="5148332"/>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29" name="pl23"/>
            <p:cNvSpPr/>
            <p:nvPr/>
          </p:nvSpPr>
          <p:spPr>
            <a:xfrm>
              <a:off x="827978" y="4600229"/>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30" name="pl24"/>
            <p:cNvSpPr/>
            <p:nvPr/>
          </p:nvSpPr>
          <p:spPr>
            <a:xfrm>
              <a:off x="1813562" y="6347647"/>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31" name="pl25"/>
            <p:cNvSpPr/>
            <p:nvPr/>
          </p:nvSpPr>
          <p:spPr>
            <a:xfrm>
              <a:off x="3398210" y="6347647"/>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32" name="pl26"/>
            <p:cNvSpPr/>
            <p:nvPr/>
          </p:nvSpPr>
          <p:spPr>
            <a:xfrm>
              <a:off x="4982858" y="6347647"/>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33" name="tx27"/>
            <p:cNvSpPr/>
            <p:nvPr/>
          </p:nvSpPr>
          <p:spPr>
            <a:xfrm>
              <a:off x="1527722" y="6408531"/>
              <a:ext cx="571678"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2018-12-31</a:t>
              </a:r>
            </a:p>
          </p:txBody>
        </p:sp>
        <p:sp>
          <p:nvSpPr>
            <p:cNvPr id="34" name="tx28"/>
            <p:cNvSpPr/>
            <p:nvPr/>
          </p:nvSpPr>
          <p:spPr>
            <a:xfrm>
              <a:off x="3112370" y="6408531"/>
              <a:ext cx="571678"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2019-12-31</a:t>
              </a:r>
            </a:p>
          </p:txBody>
        </p:sp>
        <p:sp>
          <p:nvSpPr>
            <p:cNvPr id="35" name="tx29"/>
            <p:cNvSpPr/>
            <p:nvPr/>
          </p:nvSpPr>
          <p:spPr>
            <a:xfrm>
              <a:off x="4697018" y="6408531"/>
              <a:ext cx="571678"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2020-12-31</a:t>
              </a:r>
            </a:p>
          </p:txBody>
        </p:sp>
        <p:sp>
          <p:nvSpPr>
            <p:cNvPr id="36" name="tx30"/>
            <p:cNvSpPr/>
            <p:nvPr/>
          </p:nvSpPr>
          <p:spPr>
            <a:xfrm>
              <a:off x="3250665" y="6546954"/>
              <a:ext cx="295088"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FFFFFF">
                      <a:alpha val="100000"/>
                    </a:srgbClr>
                  </a:solidFill>
                  <a:latin typeface="Arial"/>
                  <a:cs typeface="Arial"/>
                </a:rPr>
                <a:t>Date</a:t>
              </a:r>
            </a:p>
          </p:txBody>
        </p:sp>
        <p:sp>
          <p:nvSpPr>
            <p:cNvPr id="37" name="tx31"/>
            <p:cNvSpPr/>
            <p:nvPr/>
          </p:nvSpPr>
          <p:spPr>
            <a:xfrm rot="-5400000">
              <a:off x="41289" y="5161757"/>
              <a:ext cx="838541" cy="10341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FFFFFF">
                      <a:alpha val="100000"/>
                    </a:srgbClr>
                  </a:solidFill>
                  <a:latin typeface="Arial"/>
                  <a:cs typeface="Arial"/>
                </a:rPr>
                <a:t>Sales Growth</a:t>
              </a:r>
            </a:p>
          </p:txBody>
        </p:sp>
        <p:sp>
          <p:nvSpPr>
            <p:cNvPr id="38" name="tx32"/>
            <p:cNvSpPr/>
            <p:nvPr/>
          </p:nvSpPr>
          <p:spPr>
            <a:xfrm>
              <a:off x="862773" y="3850317"/>
              <a:ext cx="1006249" cy="124092"/>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FFFFFF">
                      <a:alpha val="100000"/>
                    </a:srgbClr>
                  </a:solidFill>
                  <a:latin typeface="Arial"/>
                  <a:cs typeface="Arial"/>
                </a:rPr>
                <a:t>Sales Growth</a:t>
              </a:r>
            </a:p>
          </p:txBody>
        </p:sp>
      </p:grpSp>
      <p:grpSp xmlns:a="http://schemas.openxmlformats.org/drawingml/2006/main" xmlns:r="http://schemas.openxmlformats.org/officeDocument/2006/relationships" xmlns:p="http://schemas.openxmlformats.org/presentationml/2006/main" xmlns:pic="http://schemas.openxmlformats.org/drawingml/2006/picture">
        <p:nvGrpSpPr>
          <p:cNvPr id="39" name="EBIT Margin"/>
          <p:cNvGrpSpPr/>
          <p:nvPr/>
        </p:nvGrpSpPr>
        <p:grpSpPr>
          <a:xfrm>
            <a:off x="6183777" y="3784822"/>
            <a:ext cx="5660560" cy="2962760"/>
            <a:chOff x="6183777" y="3784822"/>
            <a:chExt cx="5660560" cy="2962760"/>
          </a:xfrm>
        </p:grpSpPr>
        <p:sp>
          <p:nvSpPr>
            <p:cNvPr id="40" name="pl3"/>
            <p:cNvSpPr/>
            <p:nvPr/>
          </p:nvSpPr>
          <p:spPr>
            <a:xfrm>
              <a:off x="6641718" y="6244540"/>
              <a:ext cx="5133029" cy="0"/>
            </a:xfrm>
            <a:custGeom>
              <a:avLst/>
              <a:pathLst>
                <a:path w="5133029" h="0">
                  <a:moveTo>
                    <a:pt x="0" y="0"/>
                  </a:moveTo>
                  <a:lnTo>
                    <a:pt x="5133029" y="0"/>
                  </a:lnTo>
                  <a:lnTo>
                    <a:pt x="5133029" y="0"/>
                  </a:lnTo>
                </a:path>
              </a:pathLst>
            </a:custGeom>
            <a:ln w="5420" cap="flat">
              <a:solidFill>
                <a:srgbClr val="4D4D4D">
                  <a:alpha val="100000"/>
                </a:srgbClr>
              </a:solidFill>
              <a:prstDash val="solid"/>
              <a:round/>
            </a:ln>
          </p:spPr>
          <p:txBody>
            <a:bodyPr/>
            <a:lstStyle/>
            <a:p/>
          </p:txBody>
        </p:sp>
        <p:sp>
          <p:nvSpPr>
            <p:cNvPr id="41" name="pl4"/>
            <p:cNvSpPr/>
            <p:nvPr/>
          </p:nvSpPr>
          <p:spPr>
            <a:xfrm>
              <a:off x="6641718" y="5549206"/>
              <a:ext cx="5133029" cy="0"/>
            </a:xfrm>
            <a:custGeom>
              <a:avLst/>
              <a:pathLst>
                <a:path w="5133029" h="0">
                  <a:moveTo>
                    <a:pt x="0" y="0"/>
                  </a:moveTo>
                  <a:lnTo>
                    <a:pt x="5133029" y="0"/>
                  </a:lnTo>
                  <a:lnTo>
                    <a:pt x="5133029" y="0"/>
                  </a:lnTo>
                </a:path>
              </a:pathLst>
            </a:custGeom>
            <a:ln w="5420" cap="flat">
              <a:solidFill>
                <a:srgbClr val="4D4D4D">
                  <a:alpha val="100000"/>
                </a:srgbClr>
              </a:solidFill>
              <a:prstDash val="solid"/>
              <a:round/>
            </a:ln>
          </p:spPr>
          <p:txBody>
            <a:bodyPr/>
            <a:lstStyle/>
            <a:p/>
          </p:txBody>
        </p:sp>
        <p:sp>
          <p:nvSpPr>
            <p:cNvPr id="42" name="pl5"/>
            <p:cNvSpPr/>
            <p:nvPr/>
          </p:nvSpPr>
          <p:spPr>
            <a:xfrm>
              <a:off x="6641718" y="4853872"/>
              <a:ext cx="5133029" cy="0"/>
            </a:xfrm>
            <a:custGeom>
              <a:avLst/>
              <a:pathLst>
                <a:path w="5133029" h="0">
                  <a:moveTo>
                    <a:pt x="0" y="0"/>
                  </a:moveTo>
                  <a:lnTo>
                    <a:pt x="5133029" y="0"/>
                  </a:lnTo>
                  <a:lnTo>
                    <a:pt x="5133029" y="0"/>
                  </a:lnTo>
                </a:path>
              </a:pathLst>
            </a:custGeom>
            <a:ln w="5420" cap="flat">
              <a:solidFill>
                <a:srgbClr val="4D4D4D">
                  <a:alpha val="100000"/>
                </a:srgbClr>
              </a:solidFill>
              <a:prstDash val="solid"/>
              <a:round/>
            </a:ln>
          </p:spPr>
          <p:txBody>
            <a:bodyPr/>
            <a:lstStyle/>
            <a:p/>
          </p:txBody>
        </p:sp>
        <p:sp>
          <p:nvSpPr>
            <p:cNvPr id="43" name="pl6"/>
            <p:cNvSpPr/>
            <p:nvPr/>
          </p:nvSpPr>
          <p:spPr>
            <a:xfrm>
              <a:off x="6641718" y="4158537"/>
              <a:ext cx="5133029" cy="0"/>
            </a:xfrm>
            <a:custGeom>
              <a:avLst/>
              <a:pathLst>
                <a:path w="5133029" h="0">
                  <a:moveTo>
                    <a:pt x="0" y="0"/>
                  </a:moveTo>
                  <a:lnTo>
                    <a:pt x="5133029" y="0"/>
                  </a:lnTo>
                  <a:lnTo>
                    <a:pt x="5133029" y="0"/>
                  </a:lnTo>
                </a:path>
              </a:pathLst>
            </a:custGeom>
            <a:ln w="5420" cap="flat">
              <a:solidFill>
                <a:srgbClr val="4D4D4D">
                  <a:alpha val="100000"/>
                </a:srgbClr>
              </a:solidFill>
              <a:prstDash val="solid"/>
              <a:round/>
            </a:ln>
          </p:spPr>
          <p:txBody>
            <a:bodyPr/>
            <a:lstStyle/>
            <a:p/>
          </p:txBody>
        </p:sp>
        <p:sp>
          <p:nvSpPr>
            <p:cNvPr id="44" name="pl7"/>
            <p:cNvSpPr/>
            <p:nvPr/>
          </p:nvSpPr>
          <p:spPr>
            <a:xfrm>
              <a:off x="7375008" y="4079279"/>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45" name="pl8"/>
            <p:cNvSpPr/>
            <p:nvPr/>
          </p:nvSpPr>
          <p:spPr>
            <a:xfrm>
              <a:off x="8597158" y="4079279"/>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46" name="pl9"/>
            <p:cNvSpPr/>
            <p:nvPr/>
          </p:nvSpPr>
          <p:spPr>
            <a:xfrm>
              <a:off x="9819308" y="4079279"/>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47" name="pl10"/>
            <p:cNvSpPr/>
            <p:nvPr/>
          </p:nvSpPr>
          <p:spPr>
            <a:xfrm>
              <a:off x="11041458" y="4079279"/>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48" name="rc11"/>
            <p:cNvSpPr/>
            <p:nvPr/>
          </p:nvSpPr>
          <p:spPr>
            <a:xfrm>
              <a:off x="10797028" y="4182387"/>
              <a:ext cx="488859" cy="2062153"/>
            </a:xfrm>
            <a:prstGeom prst="rect">
              <a:avLst/>
            </a:prstGeom>
            <a:solidFill>
              <a:srgbClr val="5EFC82">
                <a:alpha val="100000"/>
              </a:srgbClr>
            </a:solidFill>
          </p:spPr>
          <p:txBody>
            <a:bodyPr/>
            <a:lstStyle/>
            <a:p/>
          </p:txBody>
        </p:sp>
        <p:sp>
          <p:nvSpPr>
            <p:cNvPr id="49" name="rc12"/>
            <p:cNvSpPr/>
            <p:nvPr/>
          </p:nvSpPr>
          <p:spPr>
            <a:xfrm>
              <a:off x="9574878" y="4459369"/>
              <a:ext cx="488859" cy="1785171"/>
            </a:xfrm>
            <a:prstGeom prst="rect">
              <a:avLst/>
            </a:prstGeom>
            <a:solidFill>
              <a:srgbClr val="5EFC82">
                <a:alpha val="100000"/>
              </a:srgbClr>
            </a:solidFill>
          </p:spPr>
          <p:txBody>
            <a:bodyPr/>
            <a:lstStyle/>
            <a:p/>
          </p:txBody>
        </p:sp>
        <p:sp>
          <p:nvSpPr>
            <p:cNvPr id="50" name="rc13"/>
            <p:cNvSpPr/>
            <p:nvPr/>
          </p:nvSpPr>
          <p:spPr>
            <a:xfrm>
              <a:off x="8352728" y="4390261"/>
              <a:ext cx="488859" cy="1854278"/>
            </a:xfrm>
            <a:prstGeom prst="rect">
              <a:avLst/>
            </a:prstGeom>
            <a:solidFill>
              <a:srgbClr val="5EFC82">
                <a:alpha val="100000"/>
              </a:srgbClr>
            </a:solidFill>
          </p:spPr>
          <p:txBody>
            <a:bodyPr/>
            <a:lstStyle/>
            <a:p/>
          </p:txBody>
        </p:sp>
        <p:sp>
          <p:nvSpPr>
            <p:cNvPr id="51" name="rc14"/>
            <p:cNvSpPr/>
            <p:nvPr/>
          </p:nvSpPr>
          <p:spPr>
            <a:xfrm>
              <a:off x="7130578" y="5441958"/>
              <a:ext cx="488859" cy="802582"/>
            </a:xfrm>
            <a:prstGeom prst="rect">
              <a:avLst/>
            </a:prstGeom>
            <a:solidFill>
              <a:srgbClr val="5EFC82">
                <a:alpha val="100000"/>
              </a:srgbClr>
            </a:solidFill>
          </p:spPr>
          <p:txBody>
            <a:bodyPr/>
            <a:lstStyle/>
            <a:p/>
          </p:txBody>
        </p:sp>
        <p:sp>
          <p:nvSpPr>
            <p:cNvPr id="52" name="tx15"/>
            <p:cNvSpPr/>
            <p:nvPr/>
          </p:nvSpPr>
          <p:spPr>
            <a:xfrm>
              <a:off x="10842687" y="4056546"/>
              <a:ext cx="397540"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5.93%</a:t>
              </a:r>
            </a:p>
          </p:txBody>
        </p:sp>
        <p:sp>
          <p:nvSpPr>
            <p:cNvPr id="53" name="tx16"/>
            <p:cNvSpPr/>
            <p:nvPr/>
          </p:nvSpPr>
          <p:spPr>
            <a:xfrm>
              <a:off x="9620537" y="4333528"/>
              <a:ext cx="397540"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5.13%</a:t>
              </a:r>
            </a:p>
          </p:txBody>
        </p:sp>
        <p:sp>
          <p:nvSpPr>
            <p:cNvPr id="54" name="tx17"/>
            <p:cNvSpPr/>
            <p:nvPr/>
          </p:nvSpPr>
          <p:spPr>
            <a:xfrm>
              <a:off x="8398388" y="4264420"/>
              <a:ext cx="397540"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5.33%</a:t>
              </a:r>
            </a:p>
          </p:txBody>
        </p:sp>
        <p:sp>
          <p:nvSpPr>
            <p:cNvPr id="55" name="tx18"/>
            <p:cNvSpPr/>
            <p:nvPr/>
          </p:nvSpPr>
          <p:spPr>
            <a:xfrm>
              <a:off x="7176238" y="5316117"/>
              <a:ext cx="397540"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2.31%</a:t>
              </a:r>
            </a:p>
          </p:txBody>
        </p:sp>
        <p:sp>
          <p:nvSpPr>
            <p:cNvPr id="56" name="tx19"/>
            <p:cNvSpPr/>
            <p:nvPr/>
          </p:nvSpPr>
          <p:spPr>
            <a:xfrm>
              <a:off x="6417560" y="6200229"/>
              <a:ext cx="161528"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0%</a:t>
              </a:r>
            </a:p>
          </p:txBody>
        </p:sp>
        <p:sp>
          <p:nvSpPr>
            <p:cNvPr id="57" name="tx20"/>
            <p:cNvSpPr/>
            <p:nvPr/>
          </p:nvSpPr>
          <p:spPr>
            <a:xfrm>
              <a:off x="6417560" y="5504895"/>
              <a:ext cx="161528"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a:t>
              </a:r>
            </a:p>
          </p:txBody>
        </p:sp>
        <p:sp>
          <p:nvSpPr>
            <p:cNvPr id="58" name="tx21"/>
            <p:cNvSpPr/>
            <p:nvPr/>
          </p:nvSpPr>
          <p:spPr>
            <a:xfrm>
              <a:off x="6417560" y="4809560"/>
              <a:ext cx="161528"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4%</a:t>
              </a:r>
            </a:p>
          </p:txBody>
        </p:sp>
        <p:sp>
          <p:nvSpPr>
            <p:cNvPr id="59" name="tx22"/>
            <p:cNvSpPr/>
            <p:nvPr/>
          </p:nvSpPr>
          <p:spPr>
            <a:xfrm>
              <a:off x="6417560" y="4114226"/>
              <a:ext cx="161528"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6%</a:t>
              </a:r>
            </a:p>
          </p:txBody>
        </p:sp>
        <p:sp>
          <p:nvSpPr>
            <p:cNvPr id="60" name="pl23"/>
            <p:cNvSpPr/>
            <p:nvPr/>
          </p:nvSpPr>
          <p:spPr>
            <a:xfrm>
              <a:off x="6606924" y="6244540"/>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61" name="pl24"/>
            <p:cNvSpPr/>
            <p:nvPr/>
          </p:nvSpPr>
          <p:spPr>
            <a:xfrm>
              <a:off x="6606924" y="5549206"/>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62" name="pl25"/>
            <p:cNvSpPr/>
            <p:nvPr/>
          </p:nvSpPr>
          <p:spPr>
            <a:xfrm>
              <a:off x="6606924" y="4853872"/>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63" name="pl26"/>
            <p:cNvSpPr/>
            <p:nvPr/>
          </p:nvSpPr>
          <p:spPr>
            <a:xfrm>
              <a:off x="6606924" y="4158537"/>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64" name="pl27"/>
            <p:cNvSpPr/>
            <p:nvPr/>
          </p:nvSpPr>
          <p:spPr>
            <a:xfrm>
              <a:off x="7375008" y="6347648"/>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65" name="pl28"/>
            <p:cNvSpPr/>
            <p:nvPr/>
          </p:nvSpPr>
          <p:spPr>
            <a:xfrm>
              <a:off x="8597158" y="6347648"/>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66" name="pl29"/>
            <p:cNvSpPr/>
            <p:nvPr/>
          </p:nvSpPr>
          <p:spPr>
            <a:xfrm>
              <a:off x="9819308" y="6347648"/>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67" name="pl30"/>
            <p:cNvSpPr/>
            <p:nvPr/>
          </p:nvSpPr>
          <p:spPr>
            <a:xfrm>
              <a:off x="11041458" y="6347648"/>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68" name="tx31"/>
            <p:cNvSpPr/>
            <p:nvPr/>
          </p:nvSpPr>
          <p:spPr>
            <a:xfrm>
              <a:off x="7089169" y="6408532"/>
              <a:ext cx="571678"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2017-12-31</a:t>
              </a:r>
            </a:p>
          </p:txBody>
        </p:sp>
        <p:sp>
          <p:nvSpPr>
            <p:cNvPr id="69" name="tx32"/>
            <p:cNvSpPr/>
            <p:nvPr/>
          </p:nvSpPr>
          <p:spPr>
            <a:xfrm>
              <a:off x="8311319" y="6408532"/>
              <a:ext cx="571678"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2018-12-31</a:t>
              </a:r>
            </a:p>
          </p:txBody>
        </p:sp>
        <p:sp>
          <p:nvSpPr>
            <p:cNvPr id="70" name="tx33"/>
            <p:cNvSpPr/>
            <p:nvPr/>
          </p:nvSpPr>
          <p:spPr>
            <a:xfrm>
              <a:off x="9533468" y="6408532"/>
              <a:ext cx="571678"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2019-12-31</a:t>
              </a:r>
            </a:p>
          </p:txBody>
        </p:sp>
        <p:sp>
          <p:nvSpPr>
            <p:cNvPr id="71" name="tx34"/>
            <p:cNvSpPr/>
            <p:nvPr/>
          </p:nvSpPr>
          <p:spPr>
            <a:xfrm>
              <a:off x="10755618" y="6408532"/>
              <a:ext cx="571678"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2020-12-31</a:t>
              </a:r>
            </a:p>
          </p:txBody>
        </p:sp>
        <p:sp>
          <p:nvSpPr>
            <p:cNvPr id="72" name="tx35"/>
            <p:cNvSpPr/>
            <p:nvPr/>
          </p:nvSpPr>
          <p:spPr>
            <a:xfrm>
              <a:off x="9060688" y="6546955"/>
              <a:ext cx="295088"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FFFFFF">
                      <a:alpha val="100000"/>
                    </a:srgbClr>
                  </a:solidFill>
                  <a:latin typeface="Arial"/>
                  <a:cs typeface="Arial"/>
                </a:rPr>
                <a:t>Date</a:t>
              </a:r>
            </a:p>
          </p:txBody>
        </p:sp>
        <p:sp>
          <p:nvSpPr>
            <p:cNvPr id="73" name="tx36"/>
            <p:cNvSpPr/>
            <p:nvPr/>
          </p:nvSpPr>
          <p:spPr>
            <a:xfrm rot="-5400000">
              <a:off x="5900500" y="5148764"/>
              <a:ext cx="776330" cy="129399"/>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FFFFFF">
                      <a:alpha val="100000"/>
                    </a:srgbClr>
                  </a:solidFill>
                  <a:latin typeface="Arial"/>
                  <a:cs typeface="Arial"/>
                </a:rPr>
                <a:t>EBIT Margin</a:t>
              </a:r>
            </a:p>
          </p:txBody>
        </p:sp>
        <p:sp>
          <p:nvSpPr>
            <p:cNvPr id="74" name="tx37"/>
            <p:cNvSpPr/>
            <p:nvPr/>
          </p:nvSpPr>
          <p:spPr>
            <a:xfrm>
              <a:off x="6641718" y="3819131"/>
              <a:ext cx="931597" cy="155279"/>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FFFFFF">
                      <a:alpha val="100000"/>
                    </a:srgbClr>
                  </a:solidFill>
                  <a:latin typeface="Arial"/>
                  <a:cs typeface="Arial"/>
                </a:rPr>
                <a:t>EBIT Margin</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Ljupcho Naumov</dc:creator>
  <cp:lastModifiedBy/>
  <cp:revision>36</cp:revision>
  <dcterms:created xsi:type="dcterms:W3CDTF">2021-01-20T22:23:55Z</dcterms:created>
  <dcterms:modified xsi:type="dcterms:W3CDTF">2021-02-28T20:24:24Z</dcterms:modified>
</cp:coreProperties>
</file>