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
  </p:notesMasterIdLst>
  <p:sldIdLst xmlns:a="http://schemas.openxmlformats.org/drawingml/2006/main" xmlns:r="http://schemas.openxmlformats.org/officeDocument/2006/relationships" xmlns:p="http://schemas.openxmlformats.org/presentationml/2006/main">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A3A3A"/>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303" autoAdjust="0"/>
    <p:restoredTop sz="94660"/>
  </p:normalViewPr>
  <p:slideViewPr>
    <p:cSldViewPr snapToGrid="0">
      <p:cViewPr varScale="1">
        <p:scale>
          <a:sx n="120" d="100"/>
          <a:sy n="120" d="100"/>
        </p:scale>
        <p:origin x="27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84"/>
      </p:cViewPr>
      <p:guideLst/>
    </p:cSldViewPr>
  </p:notes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notesMaster" Target="notesMasters/notesMaster1.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4AA8-2596-4D5C-89B7-5F9DE5859554}"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150D-6089-4AD4-854D-D4BB6F6DACD5}" type="slidenum">
              <a:rPr lang="en-US" smtClean="0"/>
              <a:t>‹#›</a:t>
            </a:fld>
            <a:endParaRPr lang="en-US"/>
          </a:p>
        </p:txBody>
      </p:sp>
    </p:spTree>
    <p:extLst>
      <p:ext uri="{BB962C8B-B14F-4D97-AF65-F5344CB8AC3E}">
        <p14:creationId xmlns:p14="http://schemas.microsoft.com/office/powerpoint/2010/main" val="341029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mpany Summary">
    <p:spTree>
      <p:nvGrpSpPr>
        <p:cNvPr id="1" name=""/>
        <p:cNvGrpSpPr/>
        <p:nvPr/>
      </p:nvGrpSpPr>
      <p:grpSpPr>
        <a:xfrm>
          <a:off x="0" y="0"/>
          <a:ext cx="0" cy="0"/>
          <a:chOff x="0" y="0"/>
          <a:chExt cx="0" cy="0"/>
        </a:xfrm>
      </p:grpSpPr>
      <p:sp>
        <p:nvSpPr>
          <p:cNvPr id="12" name="Sales Growth">
            <a:extLst>
              <a:ext uri="{FF2B5EF4-FFF2-40B4-BE49-F238E27FC236}">
                <a16:creationId xmlns:a16="http://schemas.microsoft.com/office/drawing/2014/main" id="{00A863FC-8ED6-43AE-B78A-70927B45CC21}"/>
              </a:ext>
            </a:extLst>
          </p:cNvPr>
          <p:cNvSpPr>
            <a:spLocks noGrp="1"/>
          </p:cNvSpPr>
          <p:nvPr>
            <p:ph type="body" sz="quarter" idx="20" hasCustomPrompt="1"/>
          </p:nvPr>
        </p:nvSpPr>
        <p:spPr>
          <a:xfrm>
            <a:off x="342676" y="3784821"/>
            <a:ext cx="5660560" cy="2962760"/>
          </a:xfrm>
        </p:spPr>
        <p:txBody>
          <a:bodyPr lIns="0" tIns="0" rIns="0" bIns="0"/>
          <a:lstStyle>
            <a:lvl1pPr>
              <a:buNone/>
              <a:defRPr/>
            </a:lvl1pPr>
          </a:lstStyle>
          <a:p>
            <a:pPr lvl="0"/>
            <a:r>
              <a:rPr lang="en-US" dirty="0"/>
              <a:t>Sales Growth</a:t>
            </a:r>
          </a:p>
        </p:txBody>
      </p:sp>
      <p:sp>
        <p:nvSpPr>
          <p:cNvPr id="15" name="EBIT Margin">
            <a:extLst>
              <a:ext uri="{FF2B5EF4-FFF2-40B4-BE49-F238E27FC236}">
                <a16:creationId xmlns:a16="http://schemas.microsoft.com/office/drawing/2014/main" id="{0C88A8A9-F50C-4F54-BA90-F092D1E28B8B}"/>
              </a:ext>
            </a:extLst>
          </p:cNvPr>
          <p:cNvSpPr>
            <a:spLocks noGrp="1"/>
          </p:cNvSpPr>
          <p:nvPr>
            <p:ph type="body" sz="quarter" idx="16" hasCustomPrompt="1"/>
          </p:nvPr>
        </p:nvSpPr>
        <p:spPr>
          <a:xfrm>
            <a:off x="6183777" y="3784822"/>
            <a:ext cx="5660560" cy="2962760"/>
          </a:xfrm>
        </p:spPr>
        <p:txBody>
          <a:bodyPr lIns="0" tIns="0" rIns="0" bIns="0"/>
          <a:lstStyle>
            <a:lvl1pPr>
              <a:buNone/>
              <a:defRPr/>
            </a:lvl1pPr>
          </a:lstStyle>
          <a:p>
            <a:pPr lvl="0"/>
            <a:r>
              <a:rPr lang="en-US" dirty="0"/>
              <a:t>EBIT Margin</a:t>
            </a:r>
          </a:p>
        </p:txBody>
      </p:sp>
      <p:sp>
        <p:nvSpPr>
          <p:cNvPr id="8" name="TTM Perfromance">
            <a:extLst>
              <a:ext uri="{FF2B5EF4-FFF2-40B4-BE49-F238E27FC236}">
                <a16:creationId xmlns:a16="http://schemas.microsoft.com/office/drawing/2014/main" id="{2CE0C47E-2A7D-497B-B0CC-676C22B8A254}"/>
              </a:ext>
            </a:extLst>
          </p:cNvPr>
          <p:cNvSpPr>
            <a:spLocks noGrp="1"/>
          </p:cNvSpPr>
          <p:nvPr>
            <p:ph type="chart" sz="quarter" idx="14" hasCustomPrompt="1"/>
          </p:nvPr>
        </p:nvSpPr>
        <p:spPr>
          <a:xfrm>
            <a:off x="6183777" y="949873"/>
            <a:ext cx="5660560" cy="2738515"/>
          </a:xfrm>
        </p:spPr>
        <p:txBody>
          <a:bodyPr>
            <a:normAutofit/>
          </a:bodyPr>
          <a:lstStyle>
            <a:lvl1pPr>
              <a:buNone/>
              <a:defRPr sz="2400"/>
            </a:lvl1pPr>
          </a:lstStyle>
          <a:p>
            <a:r>
              <a:rPr lang="en-US" dirty="0"/>
              <a:t>Trailing 12 Months Performance</a:t>
            </a:r>
          </a:p>
        </p:txBody>
      </p:sp>
      <p:sp>
        <p:nvSpPr>
          <p:cNvPr id="5" name="Company Summary">
            <a:extLst>
              <a:ext uri="{FF2B5EF4-FFF2-40B4-BE49-F238E27FC236}">
                <a16:creationId xmlns:a16="http://schemas.microsoft.com/office/drawing/2014/main" id="{CCC46114-9FD0-47F8-A517-1111AC44C1B2}"/>
              </a:ext>
            </a:extLst>
          </p:cNvPr>
          <p:cNvSpPr>
            <a:spLocks noGrp="1"/>
          </p:cNvSpPr>
          <p:nvPr>
            <p:ph type="body" sz="quarter" idx="13" hasCustomPrompt="1"/>
          </p:nvPr>
        </p:nvSpPr>
        <p:spPr>
          <a:xfrm>
            <a:off x="342674" y="1314764"/>
            <a:ext cx="5660559" cy="2470058"/>
          </a:xfrm>
        </p:spPr>
        <p:txBody>
          <a:bodyPr lIns="0" tIns="0" rIns="0" bIns="0">
            <a:normAutofit/>
          </a:bodyPr>
          <a:lstStyle>
            <a:lvl1pPr algn="just">
              <a:spcBef>
                <a:spcPts val="0"/>
              </a:spcBef>
              <a:buNone/>
              <a:defRPr sz="1000">
                <a:solidFill>
                  <a:srgbClr val="D9D9D9"/>
                </a:solidFill>
              </a:defRPr>
            </a:lvl1pPr>
          </a:lstStyle>
          <a:p>
            <a:pPr lvl="0"/>
            <a:r>
              <a:rPr lang="en-US" dirty="0"/>
              <a:t>Company Summary</a:t>
            </a:r>
          </a:p>
        </p:txBody>
      </p:sp>
      <p:sp>
        <p:nvSpPr>
          <p:cNvPr id="11" name="Industry">
            <a:extLst>
              <a:ext uri="{FF2B5EF4-FFF2-40B4-BE49-F238E27FC236}">
                <a16:creationId xmlns:a16="http://schemas.microsoft.com/office/drawing/2014/main" id="{692A93A5-6D0A-4FE5-BB04-949A5A8B004D}"/>
              </a:ext>
            </a:extLst>
          </p:cNvPr>
          <p:cNvSpPr>
            <a:spLocks noGrp="1"/>
          </p:cNvSpPr>
          <p:nvPr>
            <p:ph type="body" sz="quarter" idx="19" hasCustomPrompt="1"/>
          </p:nvPr>
        </p:nvSpPr>
        <p:spPr>
          <a:xfrm>
            <a:off x="3249887"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Industry</a:t>
            </a:r>
          </a:p>
        </p:txBody>
      </p:sp>
      <p:sp>
        <p:nvSpPr>
          <p:cNvPr id="3" name="Sector">
            <a:extLst>
              <a:ext uri="{FF2B5EF4-FFF2-40B4-BE49-F238E27FC236}">
                <a16:creationId xmlns:a16="http://schemas.microsoft.com/office/drawing/2014/main" id="{3F3B5E81-C770-437F-B3AF-04FCD97811E1}"/>
              </a:ext>
            </a:extLst>
          </p:cNvPr>
          <p:cNvSpPr>
            <a:spLocks noGrp="1"/>
          </p:cNvSpPr>
          <p:nvPr>
            <p:ph type="body" sz="quarter" idx="18" hasCustomPrompt="1"/>
          </p:nvPr>
        </p:nvSpPr>
        <p:spPr>
          <a:xfrm>
            <a:off x="342674"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Sector</a:t>
            </a:r>
          </a:p>
        </p:txBody>
      </p:sp>
      <p:sp>
        <p:nvSpPr>
          <p:cNvPr id="13" name="White Bar">
            <a:extLst>
              <a:ext uri="{FF2B5EF4-FFF2-40B4-BE49-F238E27FC236}">
                <a16:creationId xmlns:a16="http://schemas.microsoft.com/office/drawing/2014/main" id="{D6A23CD5-4979-4F1E-AF35-429AF6D885D6}"/>
              </a:ext>
            </a:extLst>
          </p:cNvPr>
          <p:cNvSpPr/>
          <p:nvPr userDrawn="1"/>
        </p:nvSpPr>
        <p:spPr>
          <a:xfrm>
            <a:off x="0" y="791402"/>
            <a:ext cx="12192000" cy="79512"/>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cker">
            <a:extLst>
              <a:ext uri="{FF2B5EF4-FFF2-40B4-BE49-F238E27FC236}">
                <a16:creationId xmlns:a16="http://schemas.microsoft.com/office/drawing/2014/main" id="{41A0FEF6-AA0F-48B3-9ED8-202DECDF3F73}"/>
              </a:ext>
            </a:extLst>
          </p:cNvPr>
          <p:cNvSpPr>
            <a:spLocks noGrp="1"/>
          </p:cNvSpPr>
          <p:nvPr>
            <p:ph type="body" sz="quarter" idx="12" hasCustomPrompt="1"/>
          </p:nvPr>
        </p:nvSpPr>
        <p:spPr>
          <a:xfrm>
            <a:off x="9872955" y="130524"/>
            <a:ext cx="1971382" cy="485486"/>
          </a:xfrm>
        </p:spPr>
        <p:txBody>
          <a:bodyPr lIns="0" tIns="0" rIns="0" bIns="0" anchor="ctr"/>
          <a:lstStyle>
            <a:lvl1pPr algn="r">
              <a:buNone/>
              <a:defRPr>
                <a:solidFill>
                  <a:srgbClr val="D9D9D9"/>
                </a:solidFill>
              </a:defRPr>
            </a:lvl1pPr>
          </a:lstStyle>
          <a:p>
            <a:pPr lvl="0"/>
            <a:r>
              <a:rPr lang="en-US" dirty="0"/>
              <a:t>Ticker</a:t>
            </a:r>
          </a:p>
        </p:txBody>
      </p:sp>
      <p:sp>
        <p:nvSpPr>
          <p:cNvPr id="10" name="Company Name">
            <a:extLst>
              <a:ext uri="{FF2B5EF4-FFF2-40B4-BE49-F238E27FC236}">
                <a16:creationId xmlns:a16="http://schemas.microsoft.com/office/drawing/2014/main" id="{4432274C-F444-4752-A271-24D6F718775F}"/>
              </a:ext>
            </a:extLst>
          </p:cNvPr>
          <p:cNvSpPr>
            <a:spLocks noGrp="1"/>
          </p:cNvSpPr>
          <p:nvPr>
            <p:ph type="body" sz="quarter" idx="17" hasCustomPrompt="1"/>
          </p:nvPr>
        </p:nvSpPr>
        <p:spPr>
          <a:xfrm>
            <a:off x="347662" y="130524"/>
            <a:ext cx="9357999" cy="485486"/>
          </a:xfrm>
        </p:spPr>
        <p:txBody>
          <a:bodyPr lIns="0" tIns="0" rIns="0" bIns="0" anchor="ctr">
            <a:noAutofit/>
          </a:bodyPr>
          <a:lstStyle>
            <a:lvl1pPr algn="l">
              <a:buNone/>
              <a:defRPr sz="3300">
                <a:solidFill>
                  <a:schemeClr val="bg1">
                    <a:lumMod val="95000"/>
                  </a:schemeClr>
                </a:solidFill>
              </a:defRPr>
            </a:lvl1pPr>
          </a:lstStyle>
          <a:p>
            <a:pPr lvl="0"/>
            <a:r>
              <a:rPr lang="en-US" dirty="0"/>
              <a:t>Company Name</a:t>
            </a:r>
          </a:p>
        </p:txBody>
      </p:sp>
    </p:spTree>
    <p:extLst>
      <p:ext uri="{BB962C8B-B14F-4D97-AF65-F5344CB8AC3E}">
        <p14:creationId xmlns:p14="http://schemas.microsoft.com/office/powerpoint/2010/main" val="2692048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631C-C2BD-47F2-9D26-BBC0F9DD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AE7F970-F95A-4DFB-9CBD-51DDD6A0B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8249194E-E31F-4A24-9A21-2311D3644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13A00-EA98-4FBF-A949-77F511AC8F60}" type="datetimeFigureOut">
              <a:rPr lang="en-US" smtClean="0"/>
              <a:t>2/28/2021</a:t>
            </a:fld>
            <a:endParaRPr lang="en-US" dirty="0"/>
          </a:p>
        </p:txBody>
      </p:sp>
      <p:sp>
        <p:nvSpPr>
          <p:cNvPr id="5" name="Footer Placeholder 4">
            <a:extLst>
              <a:ext uri="{FF2B5EF4-FFF2-40B4-BE49-F238E27FC236}">
                <a16:creationId xmlns:a16="http://schemas.microsoft.com/office/drawing/2014/main" id="{962A9BEB-53EC-4025-9601-20244DB48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44015-91D9-48F9-A1FD-43A8ED267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4A9A-9F28-408E-BBE2-2BC3EAFA6EDE}" type="slidenum">
              <a:rPr lang="en-US" smtClean="0"/>
              <a:t>‹#›</a:t>
            </a:fld>
            <a:endParaRPr lang="en-US"/>
          </a:p>
        </p:txBody>
      </p:sp>
    </p:spTree>
    <p:extLst>
      <p:ext uri="{BB962C8B-B14F-4D97-AF65-F5344CB8AC3E}">
        <p14:creationId xmlns:p14="http://schemas.microsoft.com/office/powerpoint/2010/main" val="827010692"/>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file2010408b674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mpany Name"/>
          <p:cNvSpPr>
            <a:spLocks noGrp="1"/>
          </p:cNvSpPr>
          <p:nvPr>
            <p:ph type="body" sz="quarter" idx="17" hasCustomPrompt="1"/>
          </p:nvPr>
        </p:nvSpPr>
        <p:spPr>
          <a:xfrm>
            <a:off x="347662" y="130524"/>
            <a:ext cx="9357999" cy="485486"/>
          </a:xfrm>
        </p:spPr>
        <p:txBody>
          <a:bodyPr/>
          <a:lstStyle/>
          <a:p>
            <a:r>
              <a:rPr/>
              <a:t>Apple Inc.</a:t>
            </a:r>
          </a:p>
        </p:txBody>
      </p:sp>
      <p:sp xmlns:a="http://schemas.openxmlformats.org/drawingml/2006/main" xmlns:r="http://schemas.openxmlformats.org/officeDocument/2006/relationships" xmlns:p="http://schemas.openxmlformats.org/presentationml/2006/main">
        <p:nvSpPr>
          <p:cNvPr id="3" name="Ticker"/>
          <p:cNvSpPr>
            <a:spLocks noGrp="1"/>
          </p:cNvSpPr>
          <p:nvPr>
            <p:ph type="body" sz="quarter" idx="12" hasCustomPrompt="1"/>
          </p:nvPr>
        </p:nvSpPr>
        <p:spPr>
          <a:xfrm>
            <a:off x="9872955" y="130524"/>
            <a:ext cx="1971382" cy="485486"/>
          </a:xfrm>
        </p:spPr>
        <p:txBody>
          <a:bodyPr/>
          <a:lstStyle/>
          <a:p>
            <a:r>
              <a:rPr/>
              <a:t>AAPL</a:t>
            </a:r>
          </a:p>
        </p:txBody>
      </p:sp>
      <p:sp xmlns:a="http://schemas.openxmlformats.org/drawingml/2006/main" xmlns:r="http://schemas.openxmlformats.org/officeDocument/2006/relationships" xmlns:p="http://schemas.openxmlformats.org/presentationml/2006/main">
        <p:nvSpPr>
          <p:cNvPr id="4" name="Sector"/>
          <p:cNvSpPr>
            <a:spLocks noGrp="1"/>
          </p:cNvSpPr>
          <p:nvPr>
            <p:ph type="body" sz="quarter" idx="18" hasCustomPrompt="1"/>
          </p:nvPr>
        </p:nvSpPr>
        <p:spPr>
          <a:xfrm>
            <a:off x="342674" y="953139"/>
            <a:ext cx="2753346" cy="279400"/>
          </a:xfrm>
        </p:spPr>
        <p:txBody>
          <a:bodyPr/>
          <a:lstStyle/>
          <a:p>
            <a:r>
              <a:rPr/>
              <a:t>Sector: Technology</a:t>
            </a:r>
          </a:p>
        </p:txBody>
      </p:sp>
      <p:sp xmlns:a="http://schemas.openxmlformats.org/drawingml/2006/main" xmlns:r="http://schemas.openxmlformats.org/officeDocument/2006/relationships" xmlns:p="http://schemas.openxmlformats.org/presentationml/2006/main">
        <p:nvSpPr>
          <p:cNvPr id="5" name="Industry"/>
          <p:cNvSpPr>
            <a:spLocks noGrp="1"/>
          </p:cNvSpPr>
          <p:nvPr>
            <p:ph type="body" sz="quarter" idx="19" hasCustomPrompt="1"/>
          </p:nvPr>
        </p:nvSpPr>
        <p:spPr>
          <a:xfrm>
            <a:off x="3249887" y="953139"/>
            <a:ext cx="2753346" cy="279400"/>
          </a:xfrm>
        </p:spPr>
        <p:txBody>
          <a:bodyPr/>
          <a:lstStyle/>
          <a:p>
            <a:r>
              <a:rPr/>
              <a:t>Industry: Consumer Electronics</a:t>
            </a:r>
          </a:p>
        </p:txBody>
      </p:sp>
      <p:sp xmlns:a="http://schemas.openxmlformats.org/drawingml/2006/main" xmlns:r="http://schemas.openxmlformats.org/officeDocument/2006/relationships" xmlns:p="http://schemas.openxmlformats.org/presentationml/2006/main">
        <p:nvSpPr>
          <p:cNvPr id="6" name="Company Summary"/>
          <p:cNvSpPr>
            <a:spLocks noGrp="1"/>
          </p:cNvSpPr>
          <p:nvPr>
            <p:ph type="body" sz="quarter" idx="13" hasCustomPrompt="1"/>
          </p:nvPr>
        </p:nvSpPr>
        <p:spPr>
          <a:xfrm>
            <a:off x="342674" y="1314764"/>
            <a:ext cx="5660559" cy="2470058"/>
          </a:xfrm>
        </p:spPr>
        <p:txBody>
          <a:bodyPr/>
          <a:lstStyle/>
          <a:p>
            <a:r>
              <a:rPr/>
              <a:t>Apple Inc. designs, manufactures, and markets smartphones, personal computers, tablets, wearables, and accessories worldwide. It also sells various related services. The company offers iPhone, a line of smartphones; Mac, a line of personal computers; iPad, a line of multi-purpose tablets; and wearables, home, and accessories comprising AirPods, Apple TV, Apple Watch, Beats products, HomePod, iPod touch, and other Apple-branded and third-party accessories. It also provides AppleCare support services; cloud services store services; and operates various platforms, including the App Store, that allow customers to discover and download applications and digital content, such as books, music, video, games, and podcasts. In addition, the company offers various services, such as Apple Arcade, a game subscription service; Apple Music, which offers users a curated listening experience with on-demand radio stations; Apple News+, a subscription news and magazine service; Apple TV+, which offers exclusive original content; Apple Card, a co-branded credit card; and Apple Pay, a cashless payment service, as well as licenses its intellectual property. The company serves consumers, and small and mid-sized businesses; and the education, enterprise, and government markets. It sells and delivers third-party applications for its products through the App Store. The company also sells its products through its retail and online stores, and direct sales force; and third-party cellular network carriers, wholesalers, retailers, and resellers. Apple Inc. was founded in 1977 and is headquartered in Cupertino, California.</a:t>
            </a:r>
          </a:p>
        </p:txBody>
      </p:sp>
      <p:pic xmlns:a="http://schemas.openxmlformats.org/drawingml/2006/main" xmlns:r="http://schemas.openxmlformats.org/officeDocument/2006/relationships" xmlns:p="http://schemas.openxmlformats.org/presentationml/2006/main">
        <p:nvPicPr>
          <p:cNvPr id="7" name="TTM Perfromance"/>
          <p:cNvPicPr>
            <a:picLocks noGrp="1"/>
          </p:cNvPicPr>
          <p:nvPr>
            <p:ph type="chart" sz="quarter" idx="14" hasCustomPrompt="1"/>
          </p:nvPr>
        </p:nvPicPr>
        <p:blipFill>
          <a:blip cstate="print" r:embed="rId2"/>
          <a:stretch>
            <a:fillRect/>
          </a:stretch>
        </p:blipFill>
        <p:spPr>
          <a:xfrm>
            <a:off x="6183777" y="949873"/>
            <a:ext cx="5660560" cy="2738515"/>
          </a:xfrm>
          <a:prstGeom prst="rect">
            <a:avLst/>
          </a:prstGeom>
        </p:spPr>
      </p:pic>
      <p:grpSp xmlns:a="http://schemas.openxmlformats.org/drawingml/2006/main" xmlns:r="http://schemas.openxmlformats.org/officeDocument/2006/relationships" xmlns:p="http://schemas.openxmlformats.org/presentationml/2006/main" xmlns:pic="http://schemas.openxmlformats.org/drawingml/2006/picture">
        <p:nvGrpSpPr>
          <p:cNvPr id="8" name="Sales Growth"/>
          <p:cNvGrpSpPr/>
          <p:nvPr/>
        </p:nvGrpSpPr>
        <p:grpSpPr>
          <a:xfrm>
            <a:off x="342676" y="3784821"/>
            <a:ext cx="5660560" cy="2962760"/>
            <a:chOff x="342676" y="3784821"/>
            <a:chExt cx="5660560" cy="2962760"/>
          </a:xfrm>
        </p:grpSpPr>
        <p:sp>
          <p:nvSpPr>
            <p:cNvPr id="9" name="pl3"/>
            <p:cNvSpPr/>
            <p:nvPr/>
          </p:nvSpPr>
          <p:spPr>
            <a:xfrm>
              <a:off x="862773" y="6009439"/>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0" name="pl4"/>
            <p:cNvSpPr/>
            <p:nvPr/>
          </p:nvSpPr>
          <p:spPr>
            <a:xfrm>
              <a:off x="862773" y="5433516"/>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1" name="pl5"/>
            <p:cNvSpPr/>
            <p:nvPr/>
          </p:nvSpPr>
          <p:spPr>
            <a:xfrm>
              <a:off x="862773" y="4857593"/>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2" name="pl6"/>
            <p:cNvSpPr/>
            <p:nvPr/>
          </p:nvSpPr>
          <p:spPr>
            <a:xfrm>
              <a:off x="862773" y="4281670"/>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3" name="pl7"/>
            <p:cNvSpPr/>
            <p:nvPr/>
          </p:nvSpPr>
          <p:spPr>
            <a:xfrm>
              <a:off x="1813562"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4" name="pl8"/>
            <p:cNvSpPr/>
            <p:nvPr/>
          </p:nvSpPr>
          <p:spPr>
            <a:xfrm>
              <a:off x="3398210"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5" name="pl9"/>
            <p:cNvSpPr/>
            <p:nvPr/>
          </p:nvSpPr>
          <p:spPr>
            <a:xfrm>
              <a:off x="4982858"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6" name="rc10"/>
            <p:cNvSpPr/>
            <p:nvPr/>
          </p:nvSpPr>
          <p:spPr>
            <a:xfrm>
              <a:off x="1496632" y="4182386"/>
              <a:ext cx="633859" cy="1827052"/>
            </a:xfrm>
            <a:prstGeom prst="rect">
              <a:avLst/>
            </a:prstGeom>
            <a:solidFill>
              <a:srgbClr val="6200EA">
                <a:alpha val="100000"/>
              </a:srgbClr>
            </a:solidFill>
          </p:spPr>
          <p:txBody>
            <a:bodyPr/>
            <a:lstStyle/>
            <a:p/>
          </p:txBody>
        </p:sp>
        <p:sp>
          <p:nvSpPr>
            <p:cNvPr id="17" name="rc11"/>
            <p:cNvSpPr/>
            <p:nvPr/>
          </p:nvSpPr>
          <p:spPr>
            <a:xfrm>
              <a:off x="3081280" y="6009439"/>
              <a:ext cx="633859" cy="235100"/>
            </a:xfrm>
            <a:prstGeom prst="rect">
              <a:avLst/>
            </a:prstGeom>
            <a:solidFill>
              <a:srgbClr val="6200EA">
                <a:alpha val="100000"/>
              </a:srgbClr>
            </a:solidFill>
          </p:spPr>
          <p:txBody>
            <a:bodyPr/>
            <a:lstStyle/>
            <a:p/>
          </p:txBody>
        </p:sp>
        <p:sp>
          <p:nvSpPr>
            <p:cNvPr id="18" name="rc12"/>
            <p:cNvSpPr/>
            <p:nvPr/>
          </p:nvSpPr>
          <p:spPr>
            <a:xfrm>
              <a:off x="4665928" y="5374532"/>
              <a:ext cx="633859" cy="634906"/>
            </a:xfrm>
            <a:prstGeom prst="rect">
              <a:avLst/>
            </a:prstGeom>
            <a:solidFill>
              <a:srgbClr val="6200EA">
                <a:alpha val="100000"/>
              </a:srgbClr>
            </a:solidFill>
          </p:spPr>
          <p:txBody>
            <a:bodyPr/>
            <a:lstStyle/>
            <a:p/>
          </p:txBody>
        </p:sp>
        <p:sp>
          <p:nvSpPr>
            <p:cNvPr id="19" name="tx13"/>
            <p:cNvSpPr/>
            <p:nvPr/>
          </p:nvSpPr>
          <p:spPr>
            <a:xfrm>
              <a:off x="1575804" y="4056545"/>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15.86%</a:t>
              </a:r>
            </a:p>
          </p:txBody>
        </p:sp>
        <p:sp>
          <p:nvSpPr>
            <p:cNvPr id="20" name="tx14"/>
            <p:cNvSpPr/>
            <p:nvPr/>
          </p:nvSpPr>
          <p:spPr>
            <a:xfrm>
              <a:off x="3176095" y="6118698"/>
              <a:ext cx="444229"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-2.04%</a:t>
              </a:r>
            </a:p>
          </p:txBody>
        </p:sp>
        <p:sp>
          <p:nvSpPr>
            <p:cNvPr id="21" name="tx15"/>
            <p:cNvSpPr/>
            <p:nvPr/>
          </p:nvSpPr>
          <p:spPr>
            <a:xfrm>
              <a:off x="4784087" y="5248691"/>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5.51%</a:t>
              </a:r>
            </a:p>
          </p:txBody>
        </p:sp>
        <p:sp>
          <p:nvSpPr>
            <p:cNvPr id="22" name="tx16"/>
            <p:cNvSpPr/>
            <p:nvPr/>
          </p:nvSpPr>
          <p:spPr>
            <a:xfrm>
              <a:off x="638615" y="5965128"/>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23" name="tx17"/>
            <p:cNvSpPr/>
            <p:nvPr/>
          </p:nvSpPr>
          <p:spPr>
            <a:xfrm>
              <a:off x="638615" y="5389205"/>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5%</a:t>
              </a:r>
            </a:p>
          </p:txBody>
        </p:sp>
        <p:sp>
          <p:nvSpPr>
            <p:cNvPr id="24" name="tx18"/>
            <p:cNvSpPr/>
            <p:nvPr/>
          </p:nvSpPr>
          <p:spPr>
            <a:xfrm>
              <a:off x="576459" y="4813282"/>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10%</a:t>
              </a:r>
            </a:p>
          </p:txBody>
        </p:sp>
        <p:sp>
          <p:nvSpPr>
            <p:cNvPr id="25" name="tx19"/>
            <p:cNvSpPr/>
            <p:nvPr/>
          </p:nvSpPr>
          <p:spPr>
            <a:xfrm>
              <a:off x="576459" y="4237359"/>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15%</a:t>
              </a:r>
            </a:p>
          </p:txBody>
        </p:sp>
        <p:sp>
          <p:nvSpPr>
            <p:cNvPr id="26" name="pl20"/>
            <p:cNvSpPr/>
            <p:nvPr/>
          </p:nvSpPr>
          <p:spPr>
            <a:xfrm>
              <a:off x="827978" y="6009439"/>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7" name="pl21"/>
            <p:cNvSpPr/>
            <p:nvPr/>
          </p:nvSpPr>
          <p:spPr>
            <a:xfrm>
              <a:off x="827978" y="5433516"/>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8" name="pl22"/>
            <p:cNvSpPr/>
            <p:nvPr/>
          </p:nvSpPr>
          <p:spPr>
            <a:xfrm>
              <a:off x="827978" y="4857593"/>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9" name="pl23"/>
            <p:cNvSpPr/>
            <p:nvPr/>
          </p:nvSpPr>
          <p:spPr>
            <a:xfrm>
              <a:off x="827978" y="4281670"/>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30" name="pl24"/>
            <p:cNvSpPr/>
            <p:nvPr/>
          </p:nvSpPr>
          <p:spPr>
            <a:xfrm>
              <a:off x="1813562"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1" name="pl25"/>
            <p:cNvSpPr/>
            <p:nvPr/>
          </p:nvSpPr>
          <p:spPr>
            <a:xfrm>
              <a:off x="3398210"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2" name="pl26"/>
            <p:cNvSpPr/>
            <p:nvPr/>
          </p:nvSpPr>
          <p:spPr>
            <a:xfrm>
              <a:off x="4982858"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3" name="tx27"/>
            <p:cNvSpPr/>
            <p:nvPr/>
          </p:nvSpPr>
          <p:spPr>
            <a:xfrm>
              <a:off x="1527722" y="6408586"/>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2018-09-29</a:t>
              </a:r>
            </a:p>
          </p:txBody>
        </p:sp>
        <p:sp>
          <p:nvSpPr>
            <p:cNvPr id="34" name="tx28"/>
            <p:cNvSpPr/>
            <p:nvPr/>
          </p:nvSpPr>
          <p:spPr>
            <a:xfrm>
              <a:off x="3112370" y="6408586"/>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2019-09-28</a:t>
              </a:r>
            </a:p>
          </p:txBody>
        </p:sp>
        <p:sp>
          <p:nvSpPr>
            <p:cNvPr id="35" name="tx29"/>
            <p:cNvSpPr/>
            <p:nvPr/>
          </p:nvSpPr>
          <p:spPr>
            <a:xfrm>
              <a:off x="4697018" y="6408586"/>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2020-09-26</a:t>
              </a:r>
            </a:p>
          </p:txBody>
        </p:sp>
        <p:sp>
          <p:nvSpPr>
            <p:cNvPr id="36" name="tx30"/>
            <p:cNvSpPr/>
            <p:nvPr/>
          </p:nvSpPr>
          <p:spPr>
            <a:xfrm>
              <a:off x="3250665" y="6546954"/>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37" name="tx31"/>
            <p:cNvSpPr/>
            <p:nvPr/>
          </p:nvSpPr>
          <p:spPr>
            <a:xfrm rot="-5400000">
              <a:off x="41289" y="5161757"/>
              <a:ext cx="838541" cy="1034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Sales Growth</a:t>
              </a:r>
            </a:p>
          </p:txBody>
        </p:sp>
        <p:sp>
          <p:nvSpPr>
            <p:cNvPr id="38" name="tx32"/>
            <p:cNvSpPr/>
            <p:nvPr/>
          </p:nvSpPr>
          <p:spPr>
            <a:xfrm>
              <a:off x="862773" y="3850317"/>
              <a:ext cx="1006249" cy="124092"/>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Sales Growth</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39" name="EBIT Margin"/>
          <p:cNvGrpSpPr/>
          <p:nvPr/>
        </p:nvGrpSpPr>
        <p:grpSpPr>
          <a:xfrm>
            <a:off x="6183777" y="3784822"/>
            <a:ext cx="5660560" cy="2962760"/>
            <a:chOff x="6183777" y="3784822"/>
            <a:chExt cx="5660560" cy="2962760"/>
          </a:xfrm>
        </p:grpSpPr>
        <p:sp>
          <p:nvSpPr>
            <p:cNvPr id="40" name="pl3"/>
            <p:cNvSpPr/>
            <p:nvPr/>
          </p:nvSpPr>
          <p:spPr>
            <a:xfrm>
              <a:off x="6703874" y="6244540"/>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41" name="pl4"/>
            <p:cNvSpPr/>
            <p:nvPr/>
          </p:nvSpPr>
          <p:spPr>
            <a:xfrm>
              <a:off x="6703874" y="5473942"/>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42" name="pl5"/>
            <p:cNvSpPr/>
            <p:nvPr/>
          </p:nvSpPr>
          <p:spPr>
            <a:xfrm>
              <a:off x="6703874" y="4703344"/>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43" name="pl6"/>
            <p:cNvSpPr/>
            <p:nvPr/>
          </p:nvSpPr>
          <p:spPr>
            <a:xfrm>
              <a:off x="7428284"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4" name="pl7"/>
            <p:cNvSpPr/>
            <p:nvPr/>
          </p:nvSpPr>
          <p:spPr>
            <a:xfrm>
              <a:off x="8635635"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5" name="pl8"/>
            <p:cNvSpPr/>
            <p:nvPr/>
          </p:nvSpPr>
          <p:spPr>
            <a:xfrm>
              <a:off x="9842986"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6" name="pl9"/>
            <p:cNvSpPr/>
            <p:nvPr/>
          </p:nvSpPr>
          <p:spPr>
            <a:xfrm>
              <a:off x="11050337"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7" name="rc10"/>
            <p:cNvSpPr/>
            <p:nvPr/>
          </p:nvSpPr>
          <p:spPr>
            <a:xfrm>
              <a:off x="10808867" y="4383753"/>
              <a:ext cx="482940" cy="1860787"/>
            </a:xfrm>
            <a:prstGeom prst="rect">
              <a:avLst/>
            </a:prstGeom>
            <a:solidFill>
              <a:srgbClr val="5EFC82">
                <a:alpha val="100000"/>
              </a:srgbClr>
            </a:solidFill>
          </p:spPr>
          <p:txBody>
            <a:bodyPr/>
            <a:lstStyle/>
            <a:p/>
          </p:txBody>
        </p:sp>
        <p:sp>
          <p:nvSpPr>
            <p:cNvPr id="48" name="rc11"/>
            <p:cNvSpPr/>
            <p:nvPr/>
          </p:nvSpPr>
          <p:spPr>
            <a:xfrm>
              <a:off x="9601516" y="4351026"/>
              <a:ext cx="482940" cy="1893514"/>
            </a:xfrm>
            <a:prstGeom prst="rect">
              <a:avLst/>
            </a:prstGeom>
            <a:solidFill>
              <a:srgbClr val="5EFC82">
                <a:alpha val="100000"/>
              </a:srgbClr>
            </a:solidFill>
          </p:spPr>
          <p:txBody>
            <a:bodyPr/>
            <a:lstStyle/>
            <a:p/>
          </p:txBody>
        </p:sp>
        <p:sp>
          <p:nvSpPr>
            <p:cNvPr id="49" name="rc12"/>
            <p:cNvSpPr/>
            <p:nvPr/>
          </p:nvSpPr>
          <p:spPr>
            <a:xfrm>
              <a:off x="8394165" y="4187504"/>
              <a:ext cx="482940" cy="2057036"/>
            </a:xfrm>
            <a:prstGeom prst="rect">
              <a:avLst/>
            </a:prstGeom>
            <a:solidFill>
              <a:srgbClr val="5EFC82">
                <a:alpha val="100000"/>
              </a:srgbClr>
            </a:solidFill>
          </p:spPr>
          <p:txBody>
            <a:bodyPr/>
            <a:lstStyle/>
            <a:p/>
          </p:txBody>
        </p:sp>
        <p:sp>
          <p:nvSpPr>
            <p:cNvPr id="50" name="rc13"/>
            <p:cNvSpPr/>
            <p:nvPr/>
          </p:nvSpPr>
          <p:spPr>
            <a:xfrm>
              <a:off x="7186814" y="4182387"/>
              <a:ext cx="482940" cy="2062153"/>
            </a:xfrm>
            <a:prstGeom prst="rect">
              <a:avLst/>
            </a:prstGeom>
            <a:solidFill>
              <a:srgbClr val="5EFC82">
                <a:alpha val="100000"/>
              </a:srgbClr>
            </a:solidFill>
          </p:spPr>
          <p:txBody>
            <a:bodyPr/>
            <a:lstStyle/>
            <a:p/>
          </p:txBody>
        </p:sp>
        <p:sp>
          <p:nvSpPr>
            <p:cNvPr id="51" name="tx14"/>
            <p:cNvSpPr/>
            <p:nvPr/>
          </p:nvSpPr>
          <p:spPr>
            <a:xfrm>
              <a:off x="10812579" y="4257912"/>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24.15%</a:t>
              </a:r>
            </a:p>
          </p:txBody>
        </p:sp>
        <p:sp>
          <p:nvSpPr>
            <p:cNvPr id="52" name="tx15"/>
            <p:cNvSpPr/>
            <p:nvPr/>
          </p:nvSpPr>
          <p:spPr>
            <a:xfrm>
              <a:off x="9605228" y="4225184"/>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24.57%</a:t>
              </a:r>
            </a:p>
          </p:txBody>
        </p:sp>
        <p:sp>
          <p:nvSpPr>
            <p:cNvPr id="53" name="tx16"/>
            <p:cNvSpPr/>
            <p:nvPr/>
          </p:nvSpPr>
          <p:spPr>
            <a:xfrm>
              <a:off x="8397877" y="4061663"/>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26.69%</a:t>
              </a:r>
            </a:p>
          </p:txBody>
        </p:sp>
        <p:sp>
          <p:nvSpPr>
            <p:cNvPr id="54" name="tx17"/>
            <p:cNvSpPr/>
            <p:nvPr/>
          </p:nvSpPr>
          <p:spPr>
            <a:xfrm>
              <a:off x="7190527" y="4056546"/>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26.76%</a:t>
              </a:r>
            </a:p>
          </p:txBody>
        </p:sp>
        <p:sp>
          <p:nvSpPr>
            <p:cNvPr id="55" name="tx18"/>
            <p:cNvSpPr/>
            <p:nvPr/>
          </p:nvSpPr>
          <p:spPr>
            <a:xfrm>
              <a:off x="6479716" y="6200229"/>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56" name="tx19"/>
            <p:cNvSpPr/>
            <p:nvPr/>
          </p:nvSpPr>
          <p:spPr>
            <a:xfrm>
              <a:off x="6417560" y="5429631"/>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10%</a:t>
              </a:r>
            </a:p>
          </p:txBody>
        </p:sp>
        <p:sp>
          <p:nvSpPr>
            <p:cNvPr id="57" name="tx20"/>
            <p:cNvSpPr/>
            <p:nvPr/>
          </p:nvSpPr>
          <p:spPr>
            <a:xfrm>
              <a:off x="6417560" y="4659033"/>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a:t>
              </a:r>
            </a:p>
          </p:txBody>
        </p:sp>
        <p:sp>
          <p:nvSpPr>
            <p:cNvPr id="58" name="pl21"/>
            <p:cNvSpPr/>
            <p:nvPr/>
          </p:nvSpPr>
          <p:spPr>
            <a:xfrm>
              <a:off x="6669079" y="6244540"/>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59" name="pl22"/>
            <p:cNvSpPr/>
            <p:nvPr/>
          </p:nvSpPr>
          <p:spPr>
            <a:xfrm>
              <a:off x="6669079" y="5473942"/>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0" name="pl23"/>
            <p:cNvSpPr/>
            <p:nvPr/>
          </p:nvSpPr>
          <p:spPr>
            <a:xfrm>
              <a:off x="6669079" y="4703344"/>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1" name="pl24"/>
            <p:cNvSpPr/>
            <p:nvPr/>
          </p:nvSpPr>
          <p:spPr>
            <a:xfrm>
              <a:off x="7428284"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2" name="pl25"/>
            <p:cNvSpPr/>
            <p:nvPr/>
          </p:nvSpPr>
          <p:spPr>
            <a:xfrm>
              <a:off x="8635635"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3" name="pl26"/>
            <p:cNvSpPr/>
            <p:nvPr/>
          </p:nvSpPr>
          <p:spPr>
            <a:xfrm>
              <a:off x="9842986"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4" name="pl27"/>
            <p:cNvSpPr/>
            <p:nvPr/>
          </p:nvSpPr>
          <p:spPr>
            <a:xfrm>
              <a:off x="11050337"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5" name="tx28"/>
            <p:cNvSpPr/>
            <p:nvPr/>
          </p:nvSpPr>
          <p:spPr>
            <a:xfrm>
              <a:off x="7142445"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2017-09-30</a:t>
              </a:r>
            </a:p>
          </p:txBody>
        </p:sp>
        <p:sp>
          <p:nvSpPr>
            <p:cNvPr id="66" name="tx29"/>
            <p:cNvSpPr/>
            <p:nvPr/>
          </p:nvSpPr>
          <p:spPr>
            <a:xfrm>
              <a:off x="8349796" y="6408587"/>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2018-09-29</a:t>
              </a:r>
            </a:p>
          </p:txBody>
        </p:sp>
        <p:sp>
          <p:nvSpPr>
            <p:cNvPr id="67" name="tx30"/>
            <p:cNvSpPr/>
            <p:nvPr/>
          </p:nvSpPr>
          <p:spPr>
            <a:xfrm>
              <a:off x="9557147" y="6408587"/>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2019-09-28</a:t>
              </a:r>
            </a:p>
          </p:txBody>
        </p:sp>
        <p:sp>
          <p:nvSpPr>
            <p:cNvPr id="68" name="tx31"/>
            <p:cNvSpPr/>
            <p:nvPr/>
          </p:nvSpPr>
          <p:spPr>
            <a:xfrm>
              <a:off x="10764498" y="6408587"/>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2020-09-26</a:t>
              </a:r>
            </a:p>
          </p:txBody>
        </p:sp>
        <p:sp>
          <p:nvSpPr>
            <p:cNvPr id="69" name="tx32"/>
            <p:cNvSpPr/>
            <p:nvPr/>
          </p:nvSpPr>
          <p:spPr>
            <a:xfrm>
              <a:off x="9091766" y="6546955"/>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70" name="tx33"/>
            <p:cNvSpPr/>
            <p:nvPr/>
          </p:nvSpPr>
          <p:spPr>
            <a:xfrm rot="-5400000">
              <a:off x="5900500" y="5148764"/>
              <a:ext cx="776330" cy="12939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EBIT Margin</a:t>
              </a:r>
            </a:p>
          </p:txBody>
        </p:sp>
        <p:sp>
          <p:nvSpPr>
            <p:cNvPr id="71" name="tx34"/>
            <p:cNvSpPr/>
            <p:nvPr/>
          </p:nvSpPr>
          <p:spPr>
            <a:xfrm>
              <a:off x="6703874" y="3819131"/>
              <a:ext cx="931597" cy="155279"/>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EBIT Margin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Ljupcho Naumov</dc:creator>
  <cp:lastModifiedBy/>
  <cp:revision>36</cp:revision>
  <dcterms:created xsi:type="dcterms:W3CDTF">2021-01-20T22:23:55Z</dcterms:created>
  <dcterms:modified xsi:type="dcterms:W3CDTF">2021-02-28T20:25:23Z</dcterms:modified>
</cp:coreProperties>
</file>