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3"/>
  </p:notesMasterIdLst>
  <p:sldIdLst xmlns:a="http://schemas.openxmlformats.org/drawingml/2006/main" xmlns:r="http://schemas.openxmlformats.org/officeDocument/2006/relationships" xmlns:p="http://schemas.openxmlformats.org/presentationml/2006/main">
    <p:sldId id="25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3A3A3A"/>
    <a:srgbClr val="2222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303" autoAdjust="0"/>
    <p:restoredTop sz="94660"/>
  </p:normalViewPr>
  <p:slideViewPr>
    <p:cSldViewPr snapToGrid="0">
      <p:cViewPr varScale="1">
        <p:scale>
          <a:sx n="120" d="100"/>
          <a:sy n="120" d="100"/>
        </p:scale>
        <p:origin x="270"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000" y="84"/>
      </p:cViewPr>
      <p:guideLst/>
    </p:cSldViewPr>
  </p:notesViewPr>
  <p:gridSpacing cx="72008" cy="72008"/>
</p:viewPr>
</file>

<file path=ppt/_rels/presentation.xml.rels><?xml version="1.0" encoding="UTF-8" standalone="yes"?>

<Relationships  xmlns="http://schemas.openxmlformats.org/package/2006/relationships">
<Relationship Id="rId3" Type="http://schemas.openxmlformats.org/officeDocument/2006/relationships/notesMaster" Target="notesMasters/notesMaster1.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 Id="rId8" Type="http://schemas.openxmlformats.org/officeDocument/2006/relationships/slide" Target="slides/slid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F4AA8-2596-4D5C-89B7-5F9DE5859554}" type="datetimeFigureOut">
              <a:rPr lang="en-US" smtClean="0"/>
              <a:t>2/28/2021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C150D-6089-4AD4-854D-D4BB6F6DACD5}" type="slidenum">
              <a:rPr lang="en-US" smtClean="0"/>
              <a:t>‹#›</a:t>
            </a:fld>
            <a:endParaRPr lang="en-US"/>
          </a:p>
        </p:txBody>
      </p:sp>
    </p:spTree>
    <p:extLst>
      <p:ext uri="{BB962C8B-B14F-4D97-AF65-F5344CB8AC3E}">
        <p14:creationId xmlns:p14="http://schemas.microsoft.com/office/powerpoint/2010/main" val="3410299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mpany Summary">
    <p:spTree>
      <p:nvGrpSpPr>
        <p:cNvPr id="1" name=""/>
        <p:cNvGrpSpPr/>
        <p:nvPr/>
      </p:nvGrpSpPr>
      <p:grpSpPr>
        <a:xfrm>
          <a:off x="0" y="0"/>
          <a:ext cx="0" cy="0"/>
          <a:chOff x="0" y="0"/>
          <a:chExt cx="0" cy="0"/>
        </a:xfrm>
      </p:grpSpPr>
      <p:sp>
        <p:nvSpPr>
          <p:cNvPr id="12" name="Sales Growth">
            <a:extLst>
              <a:ext uri="{FF2B5EF4-FFF2-40B4-BE49-F238E27FC236}">
                <a16:creationId xmlns:a16="http://schemas.microsoft.com/office/drawing/2014/main" id="{00A863FC-8ED6-43AE-B78A-70927B45CC21}"/>
              </a:ext>
            </a:extLst>
          </p:cNvPr>
          <p:cNvSpPr>
            <a:spLocks noGrp="1"/>
          </p:cNvSpPr>
          <p:nvPr>
            <p:ph type="body" sz="quarter" idx="20" hasCustomPrompt="1"/>
          </p:nvPr>
        </p:nvSpPr>
        <p:spPr>
          <a:xfrm>
            <a:off x="342676" y="3784821"/>
            <a:ext cx="5660560" cy="2962760"/>
          </a:xfrm>
        </p:spPr>
        <p:txBody>
          <a:bodyPr lIns="0" tIns="0" rIns="0" bIns="0"/>
          <a:lstStyle>
            <a:lvl1pPr>
              <a:buNone/>
              <a:defRPr/>
            </a:lvl1pPr>
          </a:lstStyle>
          <a:p>
            <a:pPr lvl="0"/>
            <a:r>
              <a:rPr lang="en-US" dirty="0"/>
              <a:t>Sales Growth</a:t>
            </a:r>
          </a:p>
        </p:txBody>
      </p:sp>
      <p:sp>
        <p:nvSpPr>
          <p:cNvPr id="15" name="EBIT Margin">
            <a:extLst>
              <a:ext uri="{FF2B5EF4-FFF2-40B4-BE49-F238E27FC236}">
                <a16:creationId xmlns:a16="http://schemas.microsoft.com/office/drawing/2014/main" id="{0C88A8A9-F50C-4F54-BA90-F092D1E28B8B}"/>
              </a:ext>
            </a:extLst>
          </p:cNvPr>
          <p:cNvSpPr>
            <a:spLocks noGrp="1"/>
          </p:cNvSpPr>
          <p:nvPr>
            <p:ph type="body" sz="quarter" idx="16" hasCustomPrompt="1"/>
          </p:nvPr>
        </p:nvSpPr>
        <p:spPr>
          <a:xfrm>
            <a:off x="6183777" y="3784822"/>
            <a:ext cx="5660560" cy="2962760"/>
          </a:xfrm>
        </p:spPr>
        <p:txBody>
          <a:bodyPr lIns="0" tIns="0" rIns="0" bIns="0"/>
          <a:lstStyle>
            <a:lvl1pPr>
              <a:buNone/>
              <a:defRPr/>
            </a:lvl1pPr>
          </a:lstStyle>
          <a:p>
            <a:pPr lvl="0"/>
            <a:r>
              <a:rPr lang="en-US" dirty="0"/>
              <a:t>EBIT Margin</a:t>
            </a:r>
          </a:p>
        </p:txBody>
      </p:sp>
      <p:sp>
        <p:nvSpPr>
          <p:cNvPr id="8" name="TTM Perfromance">
            <a:extLst>
              <a:ext uri="{FF2B5EF4-FFF2-40B4-BE49-F238E27FC236}">
                <a16:creationId xmlns:a16="http://schemas.microsoft.com/office/drawing/2014/main" id="{2CE0C47E-2A7D-497B-B0CC-676C22B8A254}"/>
              </a:ext>
            </a:extLst>
          </p:cNvPr>
          <p:cNvSpPr>
            <a:spLocks noGrp="1"/>
          </p:cNvSpPr>
          <p:nvPr>
            <p:ph type="chart" sz="quarter" idx="14" hasCustomPrompt="1"/>
          </p:nvPr>
        </p:nvSpPr>
        <p:spPr>
          <a:xfrm>
            <a:off x="6183777" y="949873"/>
            <a:ext cx="5660560" cy="2738515"/>
          </a:xfrm>
        </p:spPr>
        <p:txBody>
          <a:bodyPr>
            <a:normAutofit/>
          </a:bodyPr>
          <a:lstStyle>
            <a:lvl1pPr>
              <a:buNone/>
              <a:defRPr sz="2400"/>
            </a:lvl1pPr>
          </a:lstStyle>
          <a:p>
            <a:r>
              <a:rPr lang="en-US" dirty="0"/>
              <a:t>Trailing 12 Months Performance</a:t>
            </a:r>
          </a:p>
        </p:txBody>
      </p:sp>
      <p:sp>
        <p:nvSpPr>
          <p:cNvPr id="5" name="Company Summary">
            <a:extLst>
              <a:ext uri="{FF2B5EF4-FFF2-40B4-BE49-F238E27FC236}">
                <a16:creationId xmlns:a16="http://schemas.microsoft.com/office/drawing/2014/main" id="{CCC46114-9FD0-47F8-A517-1111AC44C1B2}"/>
              </a:ext>
            </a:extLst>
          </p:cNvPr>
          <p:cNvSpPr>
            <a:spLocks noGrp="1"/>
          </p:cNvSpPr>
          <p:nvPr>
            <p:ph type="body" sz="quarter" idx="13" hasCustomPrompt="1"/>
          </p:nvPr>
        </p:nvSpPr>
        <p:spPr>
          <a:xfrm>
            <a:off x="342674" y="1314764"/>
            <a:ext cx="5660559" cy="2470058"/>
          </a:xfrm>
        </p:spPr>
        <p:txBody>
          <a:bodyPr lIns="0" tIns="0" rIns="0" bIns="0">
            <a:normAutofit/>
          </a:bodyPr>
          <a:lstStyle>
            <a:lvl1pPr algn="just">
              <a:spcBef>
                <a:spcPts val="0"/>
              </a:spcBef>
              <a:buNone/>
              <a:defRPr sz="1000">
                <a:solidFill>
                  <a:srgbClr val="D9D9D9"/>
                </a:solidFill>
              </a:defRPr>
            </a:lvl1pPr>
          </a:lstStyle>
          <a:p>
            <a:pPr lvl="0"/>
            <a:r>
              <a:rPr lang="en-US" dirty="0"/>
              <a:t>Company Summary</a:t>
            </a:r>
          </a:p>
        </p:txBody>
      </p:sp>
      <p:sp>
        <p:nvSpPr>
          <p:cNvPr id="11" name="Industry">
            <a:extLst>
              <a:ext uri="{FF2B5EF4-FFF2-40B4-BE49-F238E27FC236}">
                <a16:creationId xmlns:a16="http://schemas.microsoft.com/office/drawing/2014/main" id="{692A93A5-6D0A-4FE5-BB04-949A5A8B004D}"/>
              </a:ext>
            </a:extLst>
          </p:cNvPr>
          <p:cNvSpPr>
            <a:spLocks noGrp="1"/>
          </p:cNvSpPr>
          <p:nvPr>
            <p:ph type="body" sz="quarter" idx="19" hasCustomPrompt="1"/>
          </p:nvPr>
        </p:nvSpPr>
        <p:spPr>
          <a:xfrm>
            <a:off x="3249887" y="953139"/>
            <a:ext cx="2753346" cy="279400"/>
          </a:xfrm>
        </p:spPr>
        <p:txBody>
          <a:bodyPr lIns="0" tIns="0" rIns="0" bIns="0" anchor="ctr">
            <a:normAutofit/>
          </a:bodyPr>
          <a:lstStyle>
            <a:lvl1pPr>
              <a:defRPr lang="en-US" sz="1200" kern="1200" dirty="0">
                <a:solidFill>
                  <a:srgbClr val="D9D9D9"/>
                </a:solidFill>
                <a:latin typeface="Arial" panose="020B0604020202020204" pitchFamily="34" charset="0"/>
                <a:ea typeface="+mn-ea"/>
                <a:cs typeface="Arial" panose="020B0604020202020204" pitchFamily="34" charset="0"/>
              </a:defRPr>
            </a:lvl1pPr>
          </a:lstStyle>
          <a:p>
            <a:pPr lvl="0"/>
            <a:r>
              <a:rPr lang="en-US" dirty="0"/>
              <a:t>Industry</a:t>
            </a:r>
          </a:p>
        </p:txBody>
      </p:sp>
      <p:sp>
        <p:nvSpPr>
          <p:cNvPr id="3" name="Sector">
            <a:extLst>
              <a:ext uri="{FF2B5EF4-FFF2-40B4-BE49-F238E27FC236}">
                <a16:creationId xmlns:a16="http://schemas.microsoft.com/office/drawing/2014/main" id="{3F3B5E81-C770-437F-B3AF-04FCD97811E1}"/>
              </a:ext>
            </a:extLst>
          </p:cNvPr>
          <p:cNvSpPr>
            <a:spLocks noGrp="1"/>
          </p:cNvSpPr>
          <p:nvPr>
            <p:ph type="body" sz="quarter" idx="18" hasCustomPrompt="1"/>
          </p:nvPr>
        </p:nvSpPr>
        <p:spPr>
          <a:xfrm>
            <a:off x="342674" y="953139"/>
            <a:ext cx="2753346" cy="279400"/>
          </a:xfrm>
        </p:spPr>
        <p:txBody>
          <a:bodyPr lIns="0" tIns="0" rIns="0" bIns="0" anchor="ctr">
            <a:normAutofit/>
          </a:bodyPr>
          <a:lstStyle>
            <a:lvl1pPr>
              <a:defRPr lang="en-US" sz="1200" kern="1200" dirty="0">
                <a:solidFill>
                  <a:srgbClr val="D9D9D9"/>
                </a:solidFill>
                <a:latin typeface="Arial" panose="020B0604020202020204" pitchFamily="34" charset="0"/>
                <a:ea typeface="+mn-ea"/>
                <a:cs typeface="Arial" panose="020B0604020202020204" pitchFamily="34" charset="0"/>
              </a:defRPr>
            </a:lvl1pPr>
          </a:lstStyle>
          <a:p>
            <a:pPr lvl="0"/>
            <a:r>
              <a:rPr lang="en-US" dirty="0"/>
              <a:t>Sector</a:t>
            </a:r>
          </a:p>
        </p:txBody>
      </p:sp>
      <p:sp>
        <p:nvSpPr>
          <p:cNvPr id="13" name="White Bar">
            <a:extLst>
              <a:ext uri="{FF2B5EF4-FFF2-40B4-BE49-F238E27FC236}">
                <a16:creationId xmlns:a16="http://schemas.microsoft.com/office/drawing/2014/main" id="{D6A23CD5-4979-4F1E-AF35-429AF6D885D6}"/>
              </a:ext>
            </a:extLst>
          </p:cNvPr>
          <p:cNvSpPr/>
          <p:nvPr userDrawn="1"/>
        </p:nvSpPr>
        <p:spPr>
          <a:xfrm>
            <a:off x="0" y="791402"/>
            <a:ext cx="12192000" cy="79512"/>
          </a:xfrm>
          <a:prstGeom prst="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cker">
            <a:extLst>
              <a:ext uri="{FF2B5EF4-FFF2-40B4-BE49-F238E27FC236}">
                <a16:creationId xmlns:a16="http://schemas.microsoft.com/office/drawing/2014/main" id="{41A0FEF6-AA0F-48B3-9ED8-202DECDF3F73}"/>
              </a:ext>
            </a:extLst>
          </p:cNvPr>
          <p:cNvSpPr>
            <a:spLocks noGrp="1"/>
          </p:cNvSpPr>
          <p:nvPr>
            <p:ph type="body" sz="quarter" idx="12" hasCustomPrompt="1"/>
          </p:nvPr>
        </p:nvSpPr>
        <p:spPr>
          <a:xfrm>
            <a:off x="9872955" y="130524"/>
            <a:ext cx="1971382" cy="485486"/>
          </a:xfrm>
        </p:spPr>
        <p:txBody>
          <a:bodyPr lIns="0" tIns="0" rIns="0" bIns="0" anchor="ctr"/>
          <a:lstStyle>
            <a:lvl1pPr algn="r">
              <a:buNone/>
              <a:defRPr>
                <a:solidFill>
                  <a:srgbClr val="D9D9D9"/>
                </a:solidFill>
              </a:defRPr>
            </a:lvl1pPr>
          </a:lstStyle>
          <a:p>
            <a:pPr lvl="0"/>
            <a:r>
              <a:rPr lang="en-US" dirty="0"/>
              <a:t>Ticker</a:t>
            </a:r>
          </a:p>
        </p:txBody>
      </p:sp>
      <p:sp>
        <p:nvSpPr>
          <p:cNvPr id="10" name="Company Name">
            <a:extLst>
              <a:ext uri="{FF2B5EF4-FFF2-40B4-BE49-F238E27FC236}">
                <a16:creationId xmlns:a16="http://schemas.microsoft.com/office/drawing/2014/main" id="{4432274C-F444-4752-A271-24D6F718775F}"/>
              </a:ext>
            </a:extLst>
          </p:cNvPr>
          <p:cNvSpPr>
            <a:spLocks noGrp="1"/>
          </p:cNvSpPr>
          <p:nvPr>
            <p:ph type="body" sz="quarter" idx="17" hasCustomPrompt="1"/>
          </p:nvPr>
        </p:nvSpPr>
        <p:spPr>
          <a:xfrm>
            <a:off x="347662" y="130524"/>
            <a:ext cx="9357999" cy="485486"/>
          </a:xfrm>
        </p:spPr>
        <p:txBody>
          <a:bodyPr lIns="0" tIns="0" rIns="0" bIns="0" anchor="ctr">
            <a:noAutofit/>
          </a:bodyPr>
          <a:lstStyle>
            <a:lvl1pPr algn="l">
              <a:buNone/>
              <a:defRPr sz="3300">
                <a:solidFill>
                  <a:schemeClr val="bg1">
                    <a:lumMod val="95000"/>
                  </a:schemeClr>
                </a:solidFill>
              </a:defRPr>
            </a:lvl1pPr>
          </a:lstStyle>
          <a:p>
            <a:pPr lvl="0"/>
            <a:r>
              <a:rPr lang="en-US" dirty="0"/>
              <a:t>Company Name</a:t>
            </a:r>
          </a:p>
        </p:txBody>
      </p:sp>
    </p:spTree>
    <p:extLst>
      <p:ext uri="{BB962C8B-B14F-4D97-AF65-F5344CB8AC3E}">
        <p14:creationId xmlns:p14="http://schemas.microsoft.com/office/powerpoint/2010/main" val="269204837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F9631C-C2BD-47F2-9D26-BBC0F9DDCB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AE7F970-F95A-4DFB-9CBD-51DDD6A0BB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en-US" dirty="0"/>
          </a:p>
        </p:txBody>
      </p:sp>
      <p:sp>
        <p:nvSpPr>
          <p:cNvPr id="4" name="Date Placeholder 3">
            <a:extLst>
              <a:ext uri="{FF2B5EF4-FFF2-40B4-BE49-F238E27FC236}">
                <a16:creationId xmlns:a16="http://schemas.microsoft.com/office/drawing/2014/main" id="{8249194E-E31F-4A24-9A21-2311D3644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F13A00-EA98-4FBF-A949-77F511AC8F60}" type="datetimeFigureOut">
              <a:rPr lang="en-US" smtClean="0"/>
              <a:t>2/28/2021</a:t>
            </a:fld>
            <a:endParaRPr lang="en-US" dirty="0"/>
          </a:p>
        </p:txBody>
      </p:sp>
      <p:sp>
        <p:nvSpPr>
          <p:cNvPr id="5" name="Footer Placeholder 4">
            <a:extLst>
              <a:ext uri="{FF2B5EF4-FFF2-40B4-BE49-F238E27FC236}">
                <a16:creationId xmlns:a16="http://schemas.microsoft.com/office/drawing/2014/main" id="{962A9BEB-53EC-4025-9601-20244DB484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544015-91D9-48F9-A1FD-43A8ED267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34A9A-9F28-408E-BBE2-2BC3EAFA6EDE}" type="slidenum">
              <a:rPr lang="en-US" smtClean="0"/>
              <a:t>‹#›</a:t>
            </a:fld>
            <a:endParaRPr lang="en-US"/>
          </a:p>
        </p:txBody>
      </p:sp>
    </p:spTree>
    <p:extLst>
      <p:ext uri="{BB962C8B-B14F-4D97-AF65-F5344CB8AC3E}">
        <p14:creationId xmlns:p14="http://schemas.microsoft.com/office/powerpoint/2010/main" val="827010692"/>
      </p:ext>
    </p:extLst>
  </p:cSld>
  <p:clrMap bg1="lt1" tx1="dk1" bg2="lt2" tx2="dk2" accent1="accent1" accent2="accent2" accent3="accent3" accent4="accent4" accent5="accent5" accent6="accent6" hlink="hlink" folHlink="folHlink"/>
  <p:sldLayoutIdLst>
    <p:sldLayoutId id="2147483751" r:id="rId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file201079b137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mpany Name"/>
          <p:cNvSpPr>
            <a:spLocks noGrp="1"/>
          </p:cNvSpPr>
          <p:nvPr>
            <p:ph type="body" sz="quarter" idx="17" hasCustomPrompt="1"/>
          </p:nvPr>
        </p:nvSpPr>
        <p:spPr>
          <a:xfrm>
            <a:off x="347662" y="130524"/>
            <a:ext cx="9357999" cy="485486"/>
          </a:xfrm>
        </p:spPr>
        <p:txBody>
          <a:bodyPr/>
          <a:lstStyle/>
          <a:p>
            <a:r>
              <a:rPr/>
              <a:t>GameStop Corp.</a:t>
            </a:r>
          </a:p>
        </p:txBody>
      </p:sp>
      <p:sp xmlns:a="http://schemas.openxmlformats.org/drawingml/2006/main" xmlns:r="http://schemas.openxmlformats.org/officeDocument/2006/relationships" xmlns:p="http://schemas.openxmlformats.org/presentationml/2006/main">
        <p:nvSpPr>
          <p:cNvPr id="3" name="Ticker"/>
          <p:cNvSpPr>
            <a:spLocks noGrp="1"/>
          </p:cNvSpPr>
          <p:nvPr>
            <p:ph type="body" sz="quarter" idx="12" hasCustomPrompt="1"/>
          </p:nvPr>
        </p:nvSpPr>
        <p:spPr>
          <a:xfrm>
            <a:off x="9872955" y="130524"/>
            <a:ext cx="1971382" cy="485486"/>
          </a:xfrm>
        </p:spPr>
        <p:txBody>
          <a:bodyPr/>
          <a:lstStyle/>
          <a:p>
            <a:r>
              <a:rPr/>
              <a:t>GME</a:t>
            </a:r>
          </a:p>
        </p:txBody>
      </p:sp>
      <p:sp xmlns:a="http://schemas.openxmlformats.org/drawingml/2006/main" xmlns:r="http://schemas.openxmlformats.org/officeDocument/2006/relationships" xmlns:p="http://schemas.openxmlformats.org/presentationml/2006/main">
        <p:nvSpPr>
          <p:cNvPr id="4" name="Sector"/>
          <p:cNvSpPr>
            <a:spLocks noGrp="1"/>
          </p:cNvSpPr>
          <p:nvPr>
            <p:ph type="body" sz="quarter" idx="18" hasCustomPrompt="1"/>
          </p:nvPr>
        </p:nvSpPr>
        <p:spPr>
          <a:xfrm>
            <a:off x="342674" y="953139"/>
            <a:ext cx="2753346" cy="279400"/>
          </a:xfrm>
        </p:spPr>
        <p:txBody>
          <a:bodyPr/>
          <a:lstStyle/>
          <a:p>
            <a:r>
              <a:rPr/>
              <a:t>Sector: Consumer Cyclical</a:t>
            </a:r>
          </a:p>
        </p:txBody>
      </p:sp>
      <p:sp xmlns:a="http://schemas.openxmlformats.org/drawingml/2006/main" xmlns:r="http://schemas.openxmlformats.org/officeDocument/2006/relationships" xmlns:p="http://schemas.openxmlformats.org/presentationml/2006/main">
        <p:nvSpPr>
          <p:cNvPr id="5" name="Industry"/>
          <p:cNvSpPr>
            <a:spLocks noGrp="1"/>
          </p:cNvSpPr>
          <p:nvPr>
            <p:ph type="body" sz="quarter" idx="19" hasCustomPrompt="1"/>
          </p:nvPr>
        </p:nvSpPr>
        <p:spPr>
          <a:xfrm>
            <a:off x="3249887" y="953139"/>
            <a:ext cx="2753346" cy="279400"/>
          </a:xfrm>
        </p:spPr>
        <p:txBody>
          <a:bodyPr/>
          <a:lstStyle/>
          <a:p>
            <a:r>
              <a:rPr/>
              <a:t>Industry: Specialty Retail</a:t>
            </a:r>
          </a:p>
        </p:txBody>
      </p:sp>
      <p:sp xmlns:a="http://schemas.openxmlformats.org/drawingml/2006/main" xmlns:r="http://schemas.openxmlformats.org/officeDocument/2006/relationships" xmlns:p="http://schemas.openxmlformats.org/presentationml/2006/main">
        <p:nvSpPr>
          <p:cNvPr id="6" name="Company Summary"/>
          <p:cNvSpPr>
            <a:spLocks noGrp="1"/>
          </p:cNvSpPr>
          <p:nvPr>
            <p:ph type="body" sz="quarter" idx="13" hasCustomPrompt="1"/>
          </p:nvPr>
        </p:nvSpPr>
        <p:spPr>
          <a:xfrm>
            <a:off x="342674" y="1314764"/>
            <a:ext cx="5660559" cy="2470058"/>
          </a:xfrm>
        </p:spPr>
        <p:txBody>
          <a:bodyPr/>
          <a:lstStyle/>
          <a:p>
            <a:r>
              <a:rPr/>
              <a:t>GameStop Corp. operates as a multichannel video game, consumer electronics, and collectibles retailer in the United States, Canada, Australia, and Europe. The company sells new and pre-owned video game platforms; accessories, including controllers, gaming headsets, virtual reality products, and memory cards; new and pre-owned video game software; and in-game digital currency, digital downloadable content, and full-game downloads, as well as network points cards, and prepaid digital and prepaid subscription cards. It also sells collectibles comprising licensed merchandise primarily related to the video game, television, and movie industries, as well as pop culture themes. The company operates its stores and e-commerce sites under the GameStop, EB Games, and Micromania brands; and collectibles stores under the Zing Pop Culture and ThinkGeek brand, as well as offers Game Informer, a print and digital video game publication featuring reviews of new title releases, game tips, and news regarding the video game industry. As of February 1, 2020, the company operated 5,509 stores across 14 countries. The company was formerly known as GSC Holdings Corp. GameStop Corp. was founded in 1996 and is headquartered in Grapevine, Texas.</a:t>
            </a:r>
          </a:p>
        </p:txBody>
      </p:sp>
      <p:pic xmlns:a="http://schemas.openxmlformats.org/drawingml/2006/main" xmlns:r="http://schemas.openxmlformats.org/officeDocument/2006/relationships" xmlns:p="http://schemas.openxmlformats.org/presentationml/2006/main">
        <p:nvPicPr>
          <p:cNvPr id="7" name="TTM Perfromance"/>
          <p:cNvPicPr>
            <a:picLocks noGrp="1"/>
          </p:cNvPicPr>
          <p:nvPr>
            <p:ph type="chart" sz="quarter" idx="14" hasCustomPrompt="1"/>
          </p:nvPr>
        </p:nvPicPr>
        <p:blipFill>
          <a:blip cstate="print" r:embed="rId2"/>
          <a:stretch>
            <a:fillRect/>
          </a:stretch>
        </p:blipFill>
        <p:spPr>
          <a:xfrm>
            <a:off x="6183777" y="949873"/>
            <a:ext cx="5660560" cy="2738515"/>
          </a:xfrm>
          <a:prstGeom prst="rect">
            <a:avLst/>
          </a:prstGeom>
        </p:spPr>
      </p:pic>
      <p:grpSp xmlns:a="http://schemas.openxmlformats.org/drawingml/2006/main" xmlns:r="http://schemas.openxmlformats.org/officeDocument/2006/relationships" xmlns:p="http://schemas.openxmlformats.org/presentationml/2006/main" xmlns:pic="http://schemas.openxmlformats.org/drawingml/2006/picture">
        <p:nvGrpSpPr>
          <p:cNvPr id="8" name="Sales Growth"/>
          <p:cNvGrpSpPr/>
          <p:nvPr/>
        </p:nvGrpSpPr>
        <p:grpSpPr>
          <a:xfrm>
            <a:off x="342676" y="3784821"/>
            <a:ext cx="5660560" cy="2962760"/>
            <a:chOff x="342676" y="3784821"/>
            <a:chExt cx="5660560" cy="2962760"/>
          </a:xfrm>
        </p:grpSpPr>
        <p:sp>
          <p:nvSpPr>
            <p:cNvPr id="9" name="pl3"/>
            <p:cNvSpPr/>
            <p:nvPr/>
          </p:nvSpPr>
          <p:spPr>
            <a:xfrm>
              <a:off x="899990" y="6106564"/>
              <a:ext cx="5033656" cy="0"/>
            </a:xfrm>
            <a:custGeom>
              <a:avLst/>
              <a:pathLst>
                <a:path w="5033656" h="0">
                  <a:moveTo>
                    <a:pt x="0" y="0"/>
                  </a:moveTo>
                  <a:lnTo>
                    <a:pt x="5033656" y="0"/>
                  </a:lnTo>
                  <a:lnTo>
                    <a:pt x="5033656" y="0"/>
                  </a:lnTo>
                </a:path>
              </a:pathLst>
            </a:custGeom>
            <a:ln w="5420" cap="flat">
              <a:solidFill>
                <a:srgbClr val="4D4D4D">
                  <a:alpha val="100000"/>
                </a:srgbClr>
              </a:solidFill>
              <a:prstDash val="solid"/>
              <a:round/>
            </a:ln>
          </p:spPr>
          <p:txBody>
            <a:bodyPr/>
            <a:lstStyle/>
            <a:p/>
          </p:txBody>
        </p:sp>
        <p:sp>
          <p:nvSpPr>
            <p:cNvPr id="10" name="pl4"/>
            <p:cNvSpPr/>
            <p:nvPr/>
          </p:nvSpPr>
          <p:spPr>
            <a:xfrm>
              <a:off x="899990" y="5401949"/>
              <a:ext cx="5033656" cy="0"/>
            </a:xfrm>
            <a:custGeom>
              <a:avLst/>
              <a:pathLst>
                <a:path w="5033656" h="0">
                  <a:moveTo>
                    <a:pt x="0" y="0"/>
                  </a:moveTo>
                  <a:lnTo>
                    <a:pt x="5033656" y="0"/>
                  </a:lnTo>
                  <a:lnTo>
                    <a:pt x="5033656" y="0"/>
                  </a:lnTo>
                </a:path>
              </a:pathLst>
            </a:custGeom>
            <a:ln w="5420" cap="flat">
              <a:solidFill>
                <a:srgbClr val="4D4D4D">
                  <a:alpha val="100000"/>
                </a:srgbClr>
              </a:solidFill>
              <a:prstDash val="solid"/>
              <a:round/>
            </a:ln>
          </p:spPr>
          <p:txBody>
            <a:bodyPr/>
            <a:lstStyle/>
            <a:p/>
          </p:txBody>
        </p:sp>
        <p:sp>
          <p:nvSpPr>
            <p:cNvPr id="11" name="pl5"/>
            <p:cNvSpPr/>
            <p:nvPr/>
          </p:nvSpPr>
          <p:spPr>
            <a:xfrm>
              <a:off x="899990" y="4697334"/>
              <a:ext cx="5033656" cy="0"/>
            </a:xfrm>
            <a:custGeom>
              <a:avLst/>
              <a:pathLst>
                <a:path w="5033656" h="0">
                  <a:moveTo>
                    <a:pt x="0" y="0"/>
                  </a:moveTo>
                  <a:lnTo>
                    <a:pt x="5033656" y="0"/>
                  </a:lnTo>
                  <a:lnTo>
                    <a:pt x="5033656" y="0"/>
                  </a:lnTo>
                </a:path>
              </a:pathLst>
            </a:custGeom>
            <a:ln w="5420" cap="flat">
              <a:solidFill>
                <a:srgbClr val="4D4D4D">
                  <a:alpha val="100000"/>
                </a:srgbClr>
              </a:solidFill>
              <a:prstDash val="solid"/>
              <a:round/>
            </a:ln>
          </p:spPr>
          <p:txBody>
            <a:bodyPr/>
            <a:lstStyle/>
            <a:p/>
          </p:txBody>
        </p:sp>
        <p:sp>
          <p:nvSpPr>
            <p:cNvPr id="12" name="pl6"/>
            <p:cNvSpPr/>
            <p:nvPr/>
          </p:nvSpPr>
          <p:spPr>
            <a:xfrm>
              <a:off x="1843800" y="4079278"/>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13" name="pl7"/>
            <p:cNvSpPr/>
            <p:nvPr/>
          </p:nvSpPr>
          <p:spPr>
            <a:xfrm>
              <a:off x="3416818" y="4079278"/>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14" name="pl8"/>
            <p:cNvSpPr/>
            <p:nvPr/>
          </p:nvSpPr>
          <p:spPr>
            <a:xfrm>
              <a:off x="4989836" y="4079278"/>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15" name="rc9"/>
            <p:cNvSpPr/>
            <p:nvPr/>
          </p:nvSpPr>
          <p:spPr>
            <a:xfrm>
              <a:off x="1529197" y="4182386"/>
              <a:ext cx="629207" cy="514948"/>
            </a:xfrm>
            <a:prstGeom prst="rect">
              <a:avLst/>
            </a:prstGeom>
            <a:solidFill>
              <a:srgbClr val="6200EA">
                <a:alpha val="100000"/>
              </a:srgbClr>
            </a:solidFill>
          </p:spPr>
          <p:txBody>
            <a:bodyPr/>
            <a:lstStyle/>
            <a:p/>
          </p:txBody>
        </p:sp>
        <p:sp>
          <p:nvSpPr>
            <p:cNvPr id="16" name="rc10"/>
            <p:cNvSpPr/>
            <p:nvPr/>
          </p:nvSpPr>
          <p:spPr>
            <a:xfrm>
              <a:off x="3102215" y="4697334"/>
              <a:ext cx="629207" cy="215825"/>
            </a:xfrm>
            <a:prstGeom prst="rect">
              <a:avLst/>
            </a:prstGeom>
            <a:solidFill>
              <a:srgbClr val="6200EA">
                <a:alpha val="100000"/>
              </a:srgbClr>
            </a:solidFill>
          </p:spPr>
          <p:txBody>
            <a:bodyPr/>
            <a:lstStyle/>
            <a:p/>
          </p:txBody>
        </p:sp>
        <p:sp>
          <p:nvSpPr>
            <p:cNvPr id="17" name="rc11"/>
            <p:cNvSpPr/>
            <p:nvPr/>
          </p:nvSpPr>
          <p:spPr>
            <a:xfrm>
              <a:off x="4675232" y="4697334"/>
              <a:ext cx="629207" cy="1547205"/>
            </a:xfrm>
            <a:prstGeom prst="rect">
              <a:avLst/>
            </a:prstGeom>
            <a:solidFill>
              <a:srgbClr val="6200EA">
                <a:alpha val="100000"/>
              </a:srgbClr>
            </a:solidFill>
          </p:spPr>
          <p:txBody>
            <a:bodyPr/>
            <a:lstStyle/>
            <a:p/>
          </p:txBody>
        </p:sp>
        <p:sp>
          <p:nvSpPr>
            <p:cNvPr id="18" name="tx12"/>
            <p:cNvSpPr/>
            <p:nvPr/>
          </p:nvSpPr>
          <p:spPr>
            <a:xfrm>
              <a:off x="1645030" y="4056545"/>
              <a:ext cx="397540"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7.31%</a:t>
              </a:r>
            </a:p>
          </p:txBody>
        </p:sp>
        <p:sp>
          <p:nvSpPr>
            <p:cNvPr id="19" name="tx13"/>
            <p:cNvSpPr/>
            <p:nvPr/>
          </p:nvSpPr>
          <p:spPr>
            <a:xfrm>
              <a:off x="3194703" y="4787319"/>
              <a:ext cx="444229"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-3.06%</a:t>
              </a:r>
            </a:p>
          </p:txBody>
        </p:sp>
        <p:sp>
          <p:nvSpPr>
            <p:cNvPr id="20" name="tx14"/>
            <p:cNvSpPr/>
            <p:nvPr/>
          </p:nvSpPr>
          <p:spPr>
            <a:xfrm>
              <a:off x="4728734" y="6118698"/>
              <a:ext cx="522204"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-21.96%</a:t>
              </a:r>
            </a:p>
          </p:txBody>
        </p:sp>
        <p:sp>
          <p:nvSpPr>
            <p:cNvPr id="21" name="tx15"/>
            <p:cNvSpPr/>
            <p:nvPr/>
          </p:nvSpPr>
          <p:spPr>
            <a:xfrm>
              <a:off x="576459" y="6062253"/>
              <a:ext cx="260900"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a:t>
              </a:r>
            </a:p>
          </p:txBody>
        </p:sp>
        <p:sp>
          <p:nvSpPr>
            <p:cNvPr id="22" name="tx16"/>
            <p:cNvSpPr/>
            <p:nvPr/>
          </p:nvSpPr>
          <p:spPr>
            <a:xfrm>
              <a:off x="576459" y="5357638"/>
              <a:ext cx="260900"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-10%</a:t>
              </a:r>
            </a:p>
          </p:txBody>
        </p:sp>
        <p:sp>
          <p:nvSpPr>
            <p:cNvPr id="23" name="tx17"/>
            <p:cNvSpPr/>
            <p:nvPr/>
          </p:nvSpPr>
          <p:spPr>
            <a:xfrm>
              <a:off x="675831" y="4653023"/>
              <a:ext cx="161528"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0%</a:t>
              </a:r>
            </a:p>
          </p:txBody>
        </p:sp>
        <p:sp>
          <p:nvSpPr>
            <p:cNvPr id="24" name="pl18"/>
            <p:cNvSpPr/>
            <p:nvPr/>
          </p:nvSpPr>
          <p:spPr>
            <a:xfrm>
              <a:off x="865195" y="6106564"/>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25" name="pl19"/>
            <p:cNvSpPr/>
            <p:nvPr/>
          </p:nvSpPr>
          <p:spPr>
            <a:xfrm>
              <a:off x="865195" y="5401949"/>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26" name="pl20"/>
            <p:cNvSpPr/>
            <p:nvPr/>
          </p:nvSpPr>
          <p:spPr>
            <a:xfrm>
              <a:off x="865195" y="4697334"/>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27" name="pl21"/>
            <p:cNvSpPr/>
            <p:nvPr/>
          </p:nvSpPr>
          <p:spPr>
            <a:xfrm>
              <a:off x="1843800" y="6347647"/>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28" name="pl22"/>
            <p:cNvSpPr/>
            <p:nvPr/>
          </p:nvSpPr>
          <p:spPr>
            <a:xfrm>
              <a:off x="3416818" y="6347647"/>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29" name="pl23"/>
            <p:cNvSpPr/>
            <p:nvPr/>
          </p:nvSpPr>
          <p:spPr>
            <a:xfrm>
              <a:off x="4989836" y="6347647"/>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30" name="tx24"/>
            <p:cNvSpPr/>
            <p:nvPr/>
          </p:nvSpPr>
          <p:spPr>
            <a:xfrm>
              <a:off x="1557961" y="6408531"/>
              <a:ext cx="571678"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2018-02-03</a:t>
              </a:r>
            </a:p>
          </p:txBody>
        </p:sp>
        <p:sp>
          <p:nvSpPr>
            <p:cNvPr id="31" name="tx25"/>
            <p:cNvSpPr/>
            <p:nvPr/>
          </p:nvSpPr>
          <p:spPr>
            <a:xfrm>
              <a:off x="3130979" y="6408586"/>
              <a:ext cx="571678"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2019-02-02</a:t>
              </a:r>
            </a:p>
          </p:txBody>
        </p:sp>
        <p:sp>
          <p:nvSpPr>
            <p:cNvPr id="32" name="tx26"/>
            <p:cNvSpPr/>
            <p:nvPr/>
          </p:nvSpPr>
          <p:spPr>
            <a:xfrm>
              <a:off x="4703997" y="6408586"/>
              <a:ext cx="571678"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2020-02-01</a:t>
              </a:r>
            </a:p>
          </p:txBody>
        </p:sp>
        <p:sp>
          <p:nvSpPr>
            <p:cNvPr id="33" name="tx27"/>
            <p:cNvSpPr/>
            <p:nvPr/>
          </p:nvSpPr>
          <p:spPr>
            <a:xfrm>
              <a:off x="3269274" y="6546954"/>
              <a:ext cx="295088"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FFFFFF">
                      <a:alpha val="100000"/>
                    </a:srgbClr>
                  </a:solidFill>
                  <a:latin typeface="Arial"/>
                  <a:cs typeface="Arial"/>
                </a:rPr>
                <a:t>Date</a:t>
              </a:r>
            </a:p>
          </p:txBody>
        </p:sp>
        <p:sp>
          <p:nvSpPr>
            <p:cNvPr id="34" name="tx28"/>
            <p:cNvSpPr/>
            <p:nvPr/>
          </p:nvSpPr>
          <p:spPr>
            <a:xfrm rot="-5400000">
              <a:off x="41289" y="5161757"/>
              <a:ext cx="838541" cy="10341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FFFFFF">
                      <a:alpha val="100000"/>
                    </a:srgbClr>
                  </a:solidFill>
                  <a:latin typeface="Arial"/>
                  <a:cs typeface="Arial"/>
                </a:rPr>
                <a:t>Sales Growth</a:t>
              </a:r>
            </a:p>
          </p:txBody>
        </p:sp>
        <p:sp>
          <p:nvSpPr>
            <p:cNvPr id="35" name="tx29"/>
            <p:cNvSpPr/>
            <p:nvPr/>
          </p:nvSpPr>
          <p:spPr>
            <a:xfrm>
              <a:off x="899990" y="3850317"/>
              <a:ext cx="1006249" cy="124092"/>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FFFFFF">
                      <a:alpha val="100000"/>
                    </a:srgbClr>
                  </a:solidFill>
                  <a:latin typeface="Arial"/>
                  <a:cs typeface="Arial"/>
                </a:rPr>
                <a:t>Sales Growth</a:t>
              </a:r>
            </a:p>
          </p:txBody>
        </p:sp>
      </p:grpSp>
      <p:grpSp xmlns:a="http://schemas.openxmlformats.org/drawingml/2006/main" xmlns:r="http://schemas.openxmlformats.org/officeDocument/2006/relationships" xmlns:p="http://schemas.openxmlformats.org/presentationml/2006/main" xmlns:pic="http://schemas.openxmlformats.org/drawingml/2006/picture">
        <p:nvGrpSpPr>
          <p:cNvPr id="36" name="EBIT Margin"/>
          <p:cNvGrpSpPr/>
          <p:nvPr/>
        </p:nvGrpSpPr>
        <p:grpSpPr>
          <a:xfrm>
            <a:off x="6183777" y="3784822"/>
            <a:ext cx="5660560" cy="2962760"/>
            <a:chOff x="6183777" y="3784822"/>
            <a:chExt cx="5660560" cy="2962760"/>
          </a:xfrm>
        </p:grpSpPr>
        <p:sp>
          <p:nvSpPr>
            <p:cNvPr id="37" name="pl3"/>
            <p:cNvSpPr/>
            <p:nvPr/>
          </p:nvSpPr>
          <p:spPr>
            <a:xfrm>
              <a:off x="6641718" y="6244540"/>
              <a:ext cx="5133029" cy="0"/>
            </a:xfrm>
            <a:custGeom>
              <a:avLst/>
              <a:pathLst>
                <a:path w="5133029" h="0">
                  <a:moveTo>
                    <a:pt x="0" y="0"/>
                  </a:moveTo>
                  <a:lnTo>
                    <a:pt x="5133029" y="0"/>
                  </a:lnTo>
                  <a:lnTo>
                    <a:pt x="5133029" y="0"/>
                  </a:lnTo>
                </a:path>
              </a:pathLst>
            </a:custGeom>
            <a:ln w="5420" cap="flat">
              <a:solidFill>
                <a:srgbClr val="4D4D4D">
                  <a:alpha val="100000"/>
                </a:srgbClr>
              </a:solidFill>
              <a:prstDash val="solid"/>
              <a:round/>
            </a:ln>
          </p:spPr>
          <p:txBody>
            <a:bodyPr/>
            <a:lstStyle/>
            <a:p/>
          </p:txBody>
        </p:sp>
        <p:sp>
          <p:nvSpPr>
            <p:cNvPr id="38" name="pl4"/>
            <p:cNvSpPr/>
            <p:nvPr/>
          </p:nvSpPr>
          <p:spPr>
            <a:xfrm>
              <a:off x="6641718" y="5589242"/>
              <a:ext cx="5133029" cy="0"/>
            </a:xfrm>
            <a:custGeom>
              <a:avLst/>
              <a:pathLst>
                <a:path w="5133029" h="0">
                  <a:moveTo>
                    <a:pt x="0" y="0"/>
                  </a:moveTo>
                  <a:lnTo>
                    <a:pt x="5133029" y="0"/>
                  </a:lnTo>
                  <a:lnTo>
                    <a:pt x="5133029" y="0"/>
                  </a:lnTo>
                </a:path>
              </a:pathLst>
            </a:custGeom>
            <a:ln w="5420" cap="flat">
              <a:solidFill>
                <a:srgbClr val="4D4D4D">
                  <a:alpha val="100000"/>
                </a:srgbClr>
              </a:solidFill>
              <a:prstDash val="solid"/>
              <a:round/>
            </a:ln>
          </p:spPr>
          <p:txBody>
            <a:bodyPr/>
            <a:lstStyle/>
            <a:p/>
          </p:txBody>
        </p:sp>
        <p:sp>
          <p:nvSpPr>
            <p:cNvPr id="39" name="pl5"/>
            <p:cNvSpPr/>
            <p:nvPr/>
          </p:nvSpPr>
          <p:spPr>
            <a:xfrm>
              <a:off x="6641718" y="4933944"/>
              <a:ext cx="5133029" cy="0"/>
            </a:xfrm>
            <a:custGeom>
              <a:avLst/>
              <a:pathLst>
                <a:path w="5133029" h="0">
                  <a:moveTo>
                    <a:pt x="0" y="0"/>
                  </a:moveTo>
                  <a:lnTo>
                    <a:pt x="5133029" y="0"/>
                  </a:lnTo>
                  <a:lnTo>
                    <a:pt x="5133029" y="0"/>
                  </a:lnTo>
                </a:path>
              </a:pathLst>
            </a:custGeom>
            <a:ln w="5420" cap="flat">
              <a:solidFill>
                <a:srgbClr val="4D4D4D">
                  <a:alpha val="100000"/>
                </a:srgbClr>
              </a:solidFill>
              <a:prstDash val="solid"/>
              <a:round/>
            </a:ln>
          </p:spPr>
          <p:txBody>
            <a:bodyPr/>
            <a:lstStyle/>
            <a:p/>
          </p:txBody>
        </p:sp>
        <p:sp>
          <p:nvSpPr>
            <p:cNvPr id="40" name="pl6"/>
            <p:cNvSpPr/>
            <p:nvPr/>
          </p:nvSpPr>
          <p:spPr>
            <a:xfrm>
              <a:off x="6641718" y="4278646"/>
              <a:ext cx="5133029" cy="0"/>
            </a:xfrm>
            <a:custGeom>
              <a:avLst/>
              <a:pathLst>
                <a:path w="5133029" h="0">
                  <a:moveTo>
                    <a:pt x="0" y="0"/>
                  </a:moveTo>
                  <a:lnTo>
                    <a:pt x="5133029" y="0"/>
                  </a:lnTo>
                  <a:lnTo>
                    <a:pt x="5133029" y="0"/>
                  </a:lnTo>
                </a:path>
              </a:pathLst>
            </a:custGeom>
            <a:ln w="5420" cap="flat">
              <a:solidFill>
                <a:srgbClr val="4D4D4D">
                  <a:alpha val="100000"/>
                </a:srgbClr>
              </a:solidFill>
              <a:prstDash val="solid"/>
              <a:round/>
            </a:ln>
          </p:spPr>
          <p:txBody>
            <a:bodyPr/>
            <a:lstStyle/>
            <a:p/>
          </p:txBody>
        </p:sp>
        <p:sp>
          <p:nvSpPr>
            <p:cNvPr id="41" name="pl7"/>
            <p:cNvSpPr/>
            <p:nvPr/>
          </p:nvSpPr>
          <p:spPr>
            <a:xfrm>
              <a:off x="7375008" y="4079279"/>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42" name="pl8"/>
            <p:cNvSpPr/>
            <p:nvPr/>
          </p:nvSpPr>
          <p:spPr>
            <a:xfrm>
              <a:off x="8597158" y="4079279"/>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43" name="pl9"/>
            <p:cNvSpPr/>
            <p:nvPr/>
          </p:nvSpPr>
          <p:spPr>
            <a:xfrm>
              <a:off x="9819308" y="4079279"/>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44" name="pl10"/>
            <p:cNvSpPr/>
            <p:nvPr/>
          </p:nvSpPr>
          <p:spPr>
            <a:xfrm>
              <a:off x="11041458" y="4079279"/>
              <a:ext cx="0" cy="2268368"/>
            </a:xfrm>
            <a:custGeom>
              <a:avLst/>
              <a:pathLst>
                <a:path w="0" h="2268368">
                  <a:moveTo>
                    <a:pt x="0" y="2268368"/>
                  </a:moveTo>
                  <a:lnTo>
                    <a:pt x="0" y="0"/>
                  </a:lnTo>
                  <a:lnTo>
                    <a:pt x="0" y="0"/>
                  </a:lnTo>
                </a:path>
              </a:pathLst>
            </a:custGeom>
            <a:ln w="5420" cap="flat">
              <a:solidFill>
                <a:srgbClr val="4D4D4D">
                  <a:alpha val="100000"/>
                </a:srgbClr>
              </a:solidFill>
              <a:prstDash val="solid"/>
              <a:round/>
            </a:ln>
          </p:spPr>
          <p:txBody>
            <a:bodyPr/>
            <a:lstStyle/>
            <a:p/>
          </p:txBody>
        </p:sp>
        <p:sp>
          <p:nvSpPr>
            <p:cNvPr id="45" name="rc11"/>
            <p:cNvSpPr/>
            <p:nvPr/>
          </p:nvSpPr>
          <p:spPr>
            <a:xfrm>
              <a:off x="10797028" y="6168025"/>
              <a:ext cx="488859" cy="76515"/>
            </a:xfrm>
            <a:prstGeom prst="rect">
              <a:avLst/>
            </a:prstGeom>
            <a:solidFill>
              <a:srgbClr val="5EFC82">
                <a:alpha val="100000"/>
              </a:srgbClr>
            </a:solidFill>
          </p:spPr>
          <p:txBody>
            <a:bodyPr/>
            <a:lstStyle/>
            <a:p/>
          </p:txBody>
        </p:sp>
        <p:sp>
          <p:nvSpPr>
            <p:cNvPr id="46" name="rc12"/>
            <p:cNvSpPr/>
            <p:nvPr/>
          </p:nvSpPr>
          <p:spPr>
            <a:xfrm>
              <a:off x="9574878" y="5015060"/>
              <a:ext cx="488859" cy="1229480"/>
            </a:xfrm>
            <a:prstGeom prst="rect">
              <a:avLst/>
            </a:prstGeom>
            <a:solidFill>
              <a:srgbClr val="5EFC82">
                <a:alpha val="100000"/>
              </a:srgbClr>
            </a:solidFill>
          </p:spPr>
          <p:txBody>
            <a:bodyPr/>
            <a:lstStyle/>
            <a:p/>
          </p:txBody>
        </p:sp>
        <p:sp>
          <p:nvSpPr>
            <p:cNvPr id="47" name="rc13"/>
            <p:cNvSpPr/>
            <p:nvPr/>
          </p:nvSpPr>
          <p:spPr>
            <a:xfrm>
              <a:off x="8352728" y="4541720"/>
              <a:ext cx="488859" cy="1702820"/>
            </a:xfrm>
            <a:prstGeom prst="rect">
              <a:avLst/>
            </a:prstGeom>
            <a:solidFill>
              <a:srgbClr val="5EFC82">
                <a:alpha val="100000"/>
              </a:srgbClr>
            </a:solidFill>
          </p:spPr>
          <p:txBody>
            <a:bodyPr/>
            <a:lstStyle/>
            <a:p/>
          </p:txBody>
        </p:sp>
        <p:sp>
          <p:nvSpPr>
            <p:cNvPr id="48" name="rc14"/>
            <p:cNvSpPr/>
            <p:nvPr/>
          </p:nvSpPr>
          <p:spPr>
            <a:xfrm>
              <a:off x="7130578" y="4182387"/>
              <a:ext cx="488859" cy="2062153"/>
            </a:xfrm>
            <a:prstGeom prst="rect">
              <a:avLst/>
            </a:prstGeom>
            <a:solidFill>
              <a:srgbClr val="5EFC82">
                <a:alpha val="100000"/>
              </a:srgbClr>
            </a:solidFill>
          </p:spPr>
          <p:txBody>
            <a:bodyPr/>
            <a:lstStyle/>
            <a:p/>
          </p:txBody>
        </p:sp>
        <p:sp>
          <p:nvSpPr>
            <p:cNvPr id="49" name="tx15"/>
            <p:cNvSpPr/>
            <p:nvPr/>
          </p:nvSpPr>
          <p:spPr>
            <a:xfrm>
              <a:off x="10842687" y="6042184"/>
              <a:ext cx="397540"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0.23%</a:t>
              </a:r>
            </a:p>
          </p:txBody>
        </p:sp>
        <p:sp>
          <p:nvSpPr>
            <p:cNvPr id="50" name="tx16"/>
            <p:cNvSpPr/>
            <p:nvPr/>
          </p:nvSpPr>
          <p:spPr>
            <a:xfrm>
              <a:off x="9620537" y="4889219"/>
              <a:ext cx="397540"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3.75%</a:t>
              </a:r>
            </a:p>
          </p:txBody>
        </p:sp>
        <p:sp>
          <p:nvSpPr>
            <p:cNvPr id="51" name="tx17"/>
            <p:cNvSpPr/>
            <p:nvPr/>
          </p:nvSpPr>
          <p:spPr>
            <a:xfrm>
              <a:off x="8437375" y="4415879"/>
              <a:ext cx="319566"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5.2%</a:t>
              </a:r>
            </a:p>
          </p:txBody>
        </p:sp>
        <p:sp>
          <p:nvSpPr>
            <p:cNvPr id="52" name="tx18"/>
            <p:cNvSpPr/>
            <p:nvPr/>
          </p:nvSpPr>
          <p:spPr>
            <a:xfrm>
              <a:off x="7176238" y="4056546"/>
              <a:ext cx="397540" cy="105768"/>
            </a:xfrm>
            <a:prstGeom prst="rect">
              <a:avLst/>
            </a:prstGeom>
            <a:noFill/>
          </p:spPr>
          <p:txBody>
            <a:bodyPr lIns="0" rIns="0" tIns="0" bIns="0" anchorCtr="1" anchor="ctr" wrap="none"/>
            <a:lstStyle/>
            <a:p>
              <a:pPr algn="l" marL="0" marR="0" indent="0">
                <a:lnSpc>
                  <a:spcPts val="1103"/>
                </a:lnSpc>
                <a:spcBef>
                  <a:spcPts val="0"/>
                </a:spcBef>
                <a:spcAft>
                  <a:spcPts val="0"/>
                </a:spcAft>
              </a:pPr>
              <a:r>
                <a:rPr sz="1103">
                  <a:solidFill>
                    <a:srgbClr val="FFFFFF">
                      <a:alpha val="100000"/>
                    </a:srgbClr>
                  </a:solidFill>
                  <a:latin typeface="Arial"/>
                  <a:cs typeface="Arial"/>
                </a:rPr>
                <a:t>6.29%</a:t>
              </a:r>
            </a:p>
          </p:txBody>
        </p:sp>
        <p:sp>
          <p:nvSpPr>
            <p:cNvPr id="53" name="tx19"/>
            <p:cNvSpPr/>
            <p:nvPr/>
          </p:nvSpPr>
          <p:spPr>
            <a:xfrm>
              <a:off x="6417560" y="6200229"/>
              <a:ext cx="161528"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0%</a:t>
              </a:r>
            </a:p>
          </p:txBody>
        </p:sp>
        <p:sp>
          <p:nvSpPr>
            <p:cNvPr id="54" name="tx20"/>
            <p:cNvSpPr/>
            <p:nvPr/>
          </p:nvSpPr>
          <p:spPr>
            <a:xfrm>
              <a:off x="6417560" y="5544931"/>
              <a:ext cx="161528"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a:t>
              </a:r>
            </a:p>
          </p:txBody>
        </p:sp>
        <p:sp>
          <p:nvSpPr>
            <p:cNvPr id="55" name="tx21"/>
            <p:cNvSpPr/>
            <p:nvPr/>
          </p:nvSpPr>
          <p:spPr>
            <a:xfrm>
              <a:off x="6417560" y="4889633"/>
              <a:ext cx="161528"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4%</a:t>
              </a:r>
            </a:p>
          </p:txBody>
        </p:sp>
        <p:sp>
          <p:nvSpPr>
            <p:cNvPr id="56" name="tx22"/>
            <p:cNvSpPr/>
            <p:nvPr/>
          </p:nvSpPr>
          <p:spPr>
            <a:xfrm>
              <a:off x="6417560" y="4234334"/>
              <a:ext cx="161528" cy="8431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6%</a:t>
              </a:r>
            </a:p>
          </p:txBody>
        </p:sp>
        <p:sp>
          <p:nvSpPr>
            <p:cNvPr id="57" name="pl23"/>
            <p:cNvSpPr/>
            <p:nvPr/>
          </p:nvSpPr>
          <p:spPr>
            <a:xfrm>
              <a:off x="6606924" y="6244540"/>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58" name="pl24"/>
            <p:cNvSpPr/>
            <p:nvPr/>
          </p:nvSpPr>
          <p:spPr>
            <a:xfrm>
              <a:off x="6606924" y="5589242"/>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59" name="pl25"/>
            <p:cNvSpPr/>
            <p:nvPr/>
          </p:nvSpPr>
          <p:spPr>
            <a:xfrm>
              <a:off x="6606924" y="4933944"/>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60" name="pl26"/>
            <p:cNvSpPr/>
            <p:nvPr/>
          </p:nvSpPr>
          <p:spPr>
            <a:xfrm>
              <a:off x="6606924" y="4278646"/>
              <a:ext cx="34794" cy="0"/>
            </a:xfrm>
            <a:custGeom>
              <a:avLst/>
              <a:pathLst>
                <a:path w="34794" h="0">
                  <a:moveTo>
                    <a:pt x="0" y="0"/>
                  </a:moveTo>
                  <a:lnTo>
                    <a:pt x="34794" y="0"/>
                  </a:lnTo>
                </a:path>
              </a:pathLst>
            </a:custGeom>
            <a:ln w="13550" cap="flat">
              <a:solidFill>
                <a:srgbClr val="CCCCCC">
                  <a:alpha val="100000"/>
                </a:srgbClr>
              </a:solidFill>
              <a:prstDash val="solid"/>
              <a:round/>
            </a:ln>
          </p:spPr>
          <p:txBody>
            <a:bodyPr/>
            <a:lstStyle/>
            <a:p/>
          </p:txBody>
        </p:sp>
        <p:sp>
          <p:nvSpPr>
            <p:cNvPr id="61" name="pl27"/>
            <p:cNvSpPr/>
            <p:nvPr/>
          </p:nvSpPr>
          <p:spPr>
            <a:xfrm>
              <a:off x="7375008" y="6347648"/>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62" name="pl28"/>
            <p:cNvSpPr/>
            <p:nvPr/>
          </p:nvSpPr>
          <p:spPr>
            <a:xfrm>
              <a:off x="8597158" y="6347648"/>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63" name="pl29"/>
            <p:cNvSpPr/>
            <p:nvPr/>
          </p:nvSpPr>
          <p:spPr>
            <a:xfrm>
              <a:off x="9819308" y="6347648"/>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64" name="pl30"/>
            <p:cNvSpPr/>
            <p:nvPr/>
          </p:nvSpPr>
          <p:spPr>
            <a:xfrm>
              <a:off x="11041458" y="6347648"/>
              <a:ext cx="0" cy="34794"/>
            </a:xfrm>
            <a:custGeom>
              <a:avLst/>
              <a:pathLst>
                <a:path w="0" h="34794">
                  <a:moveTo>
                    <a:pt x="0" y="34794"/>
                  </a:moveTo>
                  <a:lnTo>
                    <a:pt x="0" y="0"/>
                  </a:lnTo>
                </a:path>
              </a:pathLst>
            </a:custGeom>
            <a:ln w="13550" cap="flat">
              <a:solidFill>
                <a:srgbClr val="CCCCCC">
                  <a:alpha val="100000"/>
                </a:srgbClr>
              </a:solidFill>
              <a:prstDash val="solid"/>
              <a:round/>
            </a:ln>
          </p:spPr>
          <p:txBody>
            <a:bodyPr/>
            <a:lstStyle/>
            <a:p/>
          </p:txBody>
        </p:sp>
        <p:sp>
          <p:nvSpPr>
            <p:cNvPr id="65" name="tx31"/>
            <p:cNvSpPr/>
            <p:nvPr/>
          </p:nvSpPr>
          <p:spPr>
            <a:xfrm>
              <a:off x="7089169" y="6408587"/>
              <a:ext cx="571678"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2017-01-28</a:t>
              </a:r>
            </a:p>
          </p:txBody>
        </p:sp>
        <p:sp>
          <p:nvSpPr>
            <p:cNvPr id="66" name="tx32"/>
            <p:cNvSpPr/>
            <p:nvPr/>
          </p:nvSpPr>
          <p:spPr>
            <a:xfrm>
              <a:off x="8311319" y="6408532"/>
              <a:ext cx="571678" cy="81746"/>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2018-02-03</a:t>
              </a:r>
            </a:p>
          </p:txBody>
        </p:sp>
        <p:sp>
          <p:nvSpPr>
            <p:cNvPr id="67" name="tx33"/>
            <p:cNvSpPr/>
            <p:nvPr/>
          </p:nvSpPr>
          <p:spPr>
            <a:xfrm>
              <a:off x="9533468" y="6408587"/>
              <a:ext cx="571678"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2019-02-02</a:t>
              </a:r>
            </a:p>
          </p:txBody>
        </p:sp>
        <p:sp>
          <p:nvSpPr>
            <p:cNvPr id="68" name="tx34"/>
            <p:cNvSpPr/>
            <p:nvPr/>
          </p:nvSpPr>
          <p:spPr>
            <a:xfrm>
              <a:off x="10755618" y="6408587"/>
              <a:ext cx="571678" cy="816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B2B2B2">
                      <a:alpha val="100000"/>
                    </a:srgbClr>
                  </a:solidFill>
                  <a:latin typeface="Arial"/>
                  <a:cs typeface="Arial"/>
                </a:rPr>
                <a:t>2020-02-01</a:t>
              </a:r>
            </a:p>
          </p:txBody>
        </p:sp>
        <p:sp>
          <p:nvSpPr>
            <p:cNvPr id="69" name="tx35"/>
            <p:cNvSpPr/>
            <p:nvPr/>
          </p:nvSpPr>
          <p:spPr>
            <a:xfrm>
              <a:off x="9060688" y="6546955"/>
              <a:ext cx="295088" cy="101637"/>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FFFFFF">
                      <a:alpha val="100000"/>
                    </a:srgbClr>
                  </a:solidFill>
                  <a:latin typeface="Arial"/>
                  <a:cs typeface="Arial"/>
                </a:rPr>
                <a:t>Date</a:t>
              </a:r>
            </a:p>
          </p:txBody>
        </p:sp>
        <p:sp>
          <p:nvSpPr>
            <p:cNvPr id="70" name="tx36"/>
            <p:cNvSpPr/>
            <p:nvPr/>
          </p:nvSpPr>
          <p:spPr>
            <a:xfrm rot="-5400000">
              <a:off x="5900500" y="5148764"/>
              <a:ext cx="776330" cy="129399"/>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FFFFFF">
                      <a:alpha val="100000"/>
                    </a:srgbClr>
                  </a:solidFill>
                  <a:latin typeface="Arial"/>
                  <a:cs typeface="Arial"/>
                </a:rPr>
                <a:t>EBIT Margin</a:t>
              </a:r>
            </a:p>
          </p:txBody>
        </p:sp>
        <p:sp>
          <p:nvSpPr>
            <p:cNvPr id="71" name="tx37"/>
            <p:cNvSpPr/>
            <p:nvPr/>
          </p:nvSpPr>
          <p:spPr>
            <a:xfrm>
              <a:off x="6641718" y="3819131"/>
              <a:ext cx="931597" cy="155279"/>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FFFFFF">
                      <a:alpha val="100000"/>
                    </a:srgbClr>
                  </a:solidFill>
                  <a:latin typeface="Arial"/>
                  <a:cs typeface="Arial"/>
                </a:rPr>
                <a:t>EBIT Margin</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404</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Ljupcho Naumov</dc:creator>
  <cp:lastModifiedBy/>
  <cp:revision>36</cp:revision>
  <dcterms:created xsi:type="dcterms:W3CDTF">2021-01-20T22:23:55Z</dcterms:created>
  <dcterms:modified xsi:type="dcterms:W3CDTF">2021-02-28T20:25:10Z</dcterms:modified>
</cp:coreProperties>
</file>