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3"/>
  </p:notesMasterIdLst>
  <p:sldIdLst xmlns:a="http://schemas.openxmlformats.org/drawingml/2006/main" xmlns:r="http://schemas.openxmlformats.org/officeDocument/2006/relationships" xmlns:p="http://schemas.openxmlformats.org/presentationml/2006/main">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A3A3A"/>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303" autoAdjust="0"/>
    <p:restoredTop sz="94660"/>
  </p:normalViewPr>
  <p:slideViewPr>
    <p:cSldViewPr snapToGrid="0">
      <p:cViewPr varScale="1">
        <p:scale>
          <a:sx n="120" d="100"/>
          <a:sy n="120" d="100"/>
        </p:scale>
        <p:origin x="27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84"/>
      </p:cViewPr>
      <p:guideLst/>
    </p:cSldViewPr>
  </p:notes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notesMaster" Target="notesMasters/notesMaster1.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8"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4AA8-2596-4D5C-89B7-5F9DE5859554}"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C150D-6089-4AD4-854D-D4BB6F6DACD5}" type="slidenum">
              <a:rPr lang="en-US" smtClean="0"/>
              <a:t>‹#›</a:t>
            </a:fld>
            <a:endParaRPr lang="en-US"/>
          </a:p>
        </p:txBody>
      </p:sp>
    </p:spTree>
    <p:extLst>
      <p:ext uri="{BB962C8B-B14F-4D97-AF65-F5344CB8AC3E}">
        <p14:creationId xmlns:p14="http://schemas.microsoft.com/office/powerpoint/2010/main" val="341029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mpany Summary">
    <p:spTree>
      <p:nvGrpSpPr>
        <p:cNvPr id="1" name=""/>
        <p:cNvGrpSpPr/>
        <p:nvPr/>
      </p:nvGrpSpPr>
      <p:grpSpPr>
        <a:xfrm>
          <a:off x="0" y="0"/>
          <a:ext cx="0" cy="0"/>
          <a:chOff x="0" y="0"/>
          <a:chExt cx="0" cy="0"/>
        </a:xfrm>
      </p:grpSpPr>
      <p:sp>
        <p:nvSpPr>
          <p:cNvPr id="12" name="Sales Growth">
            <a:extLst>
              <a:ext uri="{FF2B5EF4-FFF2-40B4-BE49-F238E27FC236}">
                <a16:creationId xmlns:a16="http://schemas.microsoft.com/office/drawing/2014/main" id="{00A863FC-8ED6-43AE-B78A-70927B45CC21}"/>
              </a:ext>
            </a:extLst>
          </p:cNvPr>
          <p:cNvSpPr>
            <a:spLocks noGrp="1"/>
          </p:cNvSpPr>
          <p:nvPr>
            <p:ph type="body" sz="quarter" idx="20" hasCustomPrompt="1"/>
          </p:nvPr>
        </p:nvSpPr>
        <p:spPr>
          <a:xfrm>
            <a:off x="342676" y="3784821"/>
            <a:ext cx="5660560" cy="2962760"/>
          </a:xfrm>
        </p:spPr>
        <p:txBody>
          <a:bodyPr lIns="0" tIns="0" rIns="0" bIns="0"/>
          <a:lstStyle>
            <a:lvl1pPr>
              <a:buNone/>
              <a:defRPr/>
            </a:lvl1pPr>
          </a:lstStyle>
          <a:p>
            <a:pPr lvl="0"/>
            <a:r>
              <a:rPr lang="en-US" dirty="0"/>
              <a:t>Sales Growth</a:t>
            </a:r>
          </a:p>
        </p:txBody>
      </p:sp>
      <p:sp>
        <p:nvSpPr>
          <p:cNvPr id="15" name="EBIT Margin">
            <a:extLst>
              <a:ext uri="{FF2B5EF4-FFF2-40B4-BE49-F238E27FC236}">
                <a16:creationId xmlns:a16="http://schemas.microsoft.com/office/drawing/2014/main" id="{0C88A8A9-F50C-4F54-BA90-F092D1E28B8B}"/>
              </a:ext>
            </a:extLst>
          </p:cNvPr>
          <p:cNvSpPr>
            <a:spLocks noGrp="1"/>
          </p:cNvSpPr>
          <p:nvPr>
            <p:ph type="body" sz="quarter" idx="16" hasCustomPrompt="1"/>
          </p:nvPr>
        </p:nvSpPr>
        <p:spPr>
          <a:xfrm>
            <a:off x="6183777" y="3784822"/>
            <a:ext cx="5660560" cy="2962760"/>
          </a:xfrm>
        </p:spPr>
        <p:txBody>
          <a:bodyPr lIns="0" tIns="0" rIns="0" bIns="0"/>
          <a:lstStyle>
            <a:lvl1pPr>
              <a:buNone/>
              <a:defRPr/>
            </a:lvl1pPr>
          </a:lstStyle>
          <a:p>
            <a:pPr lvl="0"/>
            <a:r>
              <a:rPr lang="en-US" dirty="0"/>
              <a:t>EBIT Margin</a:t>
            </a:r>
          </a:p>
        </p:txBody>
      </p:sp>
      <p:sp>
        <p:nvSpPr>
          <p:cNvPr id="8" name="TTM Perfromance">
            <a:extLst>
              <a:ext uri="{FF2B5EF4-FFF2-40B4-BE49-F238E27FC236}">
                <a16:creationId xmlns:a16="http://schemas.microsoft.com/office/drawing/2014/main" id="{2CE0C47E-2A7D-497B-B0CC-676C22B8A254}"/>
              </a:ext>
            </a:extLst>
          </p:cNvPr>
          <p:cNvSpPr>
            <a:spLocks noGrp="1"/>
          </p:cNvSpPr>
          <p:nvPr>
            <p:ph type="chart" sz="quarter" idx="14" hasCustomPrompt="1"/>
          </p:nvPr>
        </p:nvSpPr>
        <p:spPr>
          <a:xfrm>
            <a:off x="6183777" y="949873"/>
            <a:ext cx="5660560" cy="2738515"/>
          </a:xfrm>
        </p:spPr>
        <p:txBody>
          <a:bodyPr>
            <a:normAutofit/>
          </a:bodyPr>
          <a:lstStyle>
            <a:lvl1pPr>
              <a:buNone/>
              <a:defRPr sz="2400"/>
            </a:lvl1pPr>
          </a:lstStyle>
          <a:p>
            <a:r>
              <a:rPr lang="en-US" dirty="0"/>
              <a:t>Trailing 12 Months Performance</a:t>
            </a:r>
          </a:p>
        </p:txBody>
      </p:sp>
      <p:sp>
        <p:nvSpPr>
          <p:cNvPr id="5" name="Company Summary">
            <a:extLst>
              <a:ext uri="{FF2B5EF4-FFF2-40B4-BE49-F238E27FC236}">
                <a16:creationId xmlns:a16="http://schemas.microsoft.com/office/drawing/2014/main" id="{CCC46114-9FD0-47F8-A517-1111AC44C1B2}"/>
              </a:ext>
            </a:extLst>
          </p:cNvPr>
          <p:cNvSpPr>
            <a:spLocks noGrp="1"/>
          </p:cNvSpPr>
          <p:nvPr>
            <p:ph type="body" sz="quarter" idx="13" hasCustomPrompt="1"/>
          </p:nvPr>
        </p:nvSpPr>
        <p:spPr>
          <a:xfrm>
            <a:off x="342674" y="1314764"/>
            <a:ext cx="5660559" cy="2470058"/>
          </a:xfrm>
        </p:spPr>
        <p:txBody>
          <a:bodyPr lIns="0" tIns="0" rIns="0" bIns="0">
            <a:normAutofit/>
          </a:bodyPr>
          <a:lstStyle>
            <a:lvl1pPr algn="just">
              <a:spcBef>
                <a:spcPts val="0"/>
              </a:spcBef>
              <a:buNone/>
              <a:defRPr sz="1000">
                <a:solidFill>
                  <a:srgbClr val="D9D9D9"/>
                </a:solidFill>
              </a:defRPr>
            </a:lvl1pPr>
          </a:lstStyle>
          <a:p>
            <a:pPr lvl="0"/>
            <a:r>
              <a:rPr lang="en-US" dirty="0"/>
              <a:t>Company Summary</a:t>
            </a:r>
          </a:p>
        </p:txBody>
      </p:sp>
      <p:sp>
        <p:nvSpPr>
          <p:cNvPr id="11" name="Industry">
            <a:extLst>
              <a:ext uri="{FF2B5EF4-FFF2-40B4-BE49-F238E27FC236}">
                <a16:creationId xmlns:a16="http://schemas.microsoft.com/office/drawing/2014/main" id="{692A93A5-6D0A-4FE5-BB04-949A5A8B004D}"/>
              </a:ext>
            </a:extLst>
          </p:cNvPr>
          <p:cNvSpPr>
            <a:spLocks noGrp="1"/>
          </p:cNvSpPr>
          <p:nvPr>
            <p:ph type="body" sz="quarter" idx="19" hasCustomPrompt="1"/>
          </p:nvPr>
        </p:nvSpPr>
        <p:spPr>
          <a:xfrm>
            <a:off x="3249887"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Industry</a:t>
            </a:r>
          </a:p>
        </p:txBody>
      </p:sp>
      <p:sp>
        <p:nvSpPr>
          <p:cNvPr id="3" name="Sector">
            <a:extLst>
              <a:ext uri="{FF2B5EF4-FFF2-40B4-BE49-F238E27FC236}">
                <a16:creationId xmlns:a16="http://schemas.microsoft.com/office/drawing/2014/main" id="{3F3B5E81-C770-437F-B3AF-04FCD97811E1}"/>
              </a:ext>
            </a:extLst>
          </p:cNvPr>
          <p:cNvSpPr>
            <a:spLocks noGrp="1"/>
          </p:cNvSpPr>
          <p:nvPr>
            <p:ph type="body" sz="quarter" idx="18" hasCustomPrompt="1"/>
          </p:nvPr>
        </p:nvSpPr>
        <p:spPr>
          <a:xfrm>
            <a:off x="342674"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Sector</a:t>
            </a:r>
          </a:p>
        </p:txBody>
      </p:sp>
      <p:sp>
        <p:nvSpPr>
          <p:cNvPr id="13" name="White Bar">
            <a:extLst>
              <a:ext uri="{FF2B5EF4-FFF2-40B4-BE49-F238E27FC236}">
                <a16:creationId xmlns:a16="http://schemas.microsoft.com/office/drawing/2014/main" id="{D6A23CD5-4979-4F1E-AF35-429AF6D885D6}"/>
              </a:ext>
            </a:extLst>
          </p:cNvPr>
          <p:cNvSpPr/>
          <p:nvPr userDrawn="1"/>
        </p:nvSpPr>
        <p:spPr>
          <a:xfrm>
            <a:off x="0" y="791402"/>
            <a:ext cx="12192000" cy="79512"/>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cker">
            <a:extLst>
              <a:ext uri="{FF2B5EF4-FFF2-40B4-BE49-F238E27FC236}">
                <a16:creationId xmlns:a16="http://schemas.microsoft.com/office/drawing/2014/main" id="{41A0FEF6-AA0F-48B3-9ED8-202DECDF3F73}"/>
              </a:ext>
            </a:extLst>
          </p:cNvPr>
          <p:cNvSpPr>
            <a:spLocks noGrp="1"/>
          </p:cNvSpPr>
          <p:nvPr>
            <p:ph type="body" sz="quarter" idx="12" hasCustomPrompt="1"/>
          </p:nvPr>
        </p:nvSpPr>
        <p:spPr>
          <a:xfrm>
            <a:off x="9872955" y="130524"/>
            <a:ext cx="1971382" cy="485486"/>
          </a:xfrm>
        </p:spPr>
        <p:txBody>
          <a:bodyPr lIns="0" tIns="0" rIns="0" bIns="0" anchor="ctr"/>
          <a:lstStyle>
            <a:lvl1pPr algn="r">
              <a:buNone/>
              <a:defRPr>
                <a:solidFill>
                  <a:srgbClr val="D9D9D9"/>
                </a:solidFill>
              </a:defRPr>
            </a:lvl1pPr>
          </a:lstStyle>
          <a:p>
            <a:pPr lvl="0"/>
            <a:r>
              <a:rPr lang="en-US" dirty="0"/>
              <a:t>Ticker</a:t>
            </a:r>
          </a:p>
        </p:txBody>
      </p:sp>
      <p:sp>
        <p:nvSpPr>
          <p:cNvPr id="10" name="Company Name">
            <a:extLst>
              <a:ext uri="{FF2B5EF4-FFF2-40B4-BE49-F238E27FC236}">
                <a16:creationId xmlns:a16="http://schemas.microsoft.com/office/drawing/2014/main" id="{4432274C-F444-4752-A271-24D6F718775F}"/>
              </a:ext>
            </a:extLst>
          </p:cNvPr>
          <p:cNvSpPr>
            <a:spLocks noGrp="1"/>
          </p:cNvSpPr>
          <p:nvPr>
            <p:ph type="body" sz="quarter" idx="17" hasCustomPrompt="1"/>
          </p:nvPr>
        </p:nvSpPr>
        <p:spPr>
          <a:xfrm>
            <a:off x="347662" y="130524"/>
            <a:ext cx="9357999" cy="485486"/>
          </a:xfrm>
        </p:spPr>
        <p:txBody>
          <a:bodyPr lIns="0" tIns="0" rIns="0" bIns="0" anchor="ctr">
            <a:noAutofit/>
          </a:bodyPr>
          <a:lstStyle>
            <a:lvl1pPr algn="l">
              <a:buNone/>
              <a:defRPr sz="3300">
                <a:solidFill>
                  <a:schemeClr val="bg1">
                    <a:lumMod val="95000"/>
                  </a:schemeClr>
                </a:solidFill>
              </a:defRPr>
            </a:lvl1pPr>
          </a:lstStyle>
          <a:p>
            <a:pPr lvl="0"/>
            <a:r>
              <a:rPr lang="en-US" dirty="0"/>
              <a:t>Company Name</a:t>
            </a:r>
          </a:p>
        </p:txBody>
      </p:sp>
    </p:spTree>
    <p:extLst>
      <p:ext uri="{BB962C8B-B14F-4D97-AF65-F5344CB8AC3E}">
        <p14:creationId xmlns:p14="http://schemas.microsoft.com/office/powerpoint/2010/main" val="2692048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9631C-C2BD-47F2-9D26-BBC0F9DD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AE7F970-F95A-4DFB-9CBD-51DDD6A0B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a:extLst>
              <a:ext uri="{FF2B5EF4-FFF2-40B4-BE49-F238E27FC236}">
                <a16:creationId xmlns:a16="http://schemas.microsoft.com/office/drawing/2014/main" id="{8249194E-E31F-4A24-9A21-2311D3644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13A00-EA98-4FBF-A949-77F511AC8F60}" type="datetimeFigureOut">
              <a:rPr lang="en-US" smtClean="0"/>
              <a:t>2/28/2021</a:t>
            </a:fld>
            <a:endParaRPr lang="en-US" dirty="0"/>
          </a:p>
        </p:txBody>
      </p:sp>
      <p:sp>
        <p:nvSpPr>
          <p:cNvPr id="5" name="Footer Placeholder 4">
            <a:extLst>
              <a:ext uri="{FF2B5EF4-FFF2-40B4-BE49-F238E27FC236}">
                <a16:creationId xmlns:a16="http://schemas.microsoft.com/office/drawing/2014/main" id="{962A9BEB-53EC-4025-9601-20244DB48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44015-91D9-48F9-A1FD-43A8ED267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4A9A-9F28-408E-BBE2-2BC3EAFA6EDE}" type="slidenum">
              <a:rPr lang="en-US" smtClean="0"/>
              <a:t>‹#›</a:t>
            </a:fld>
            <a:endParaRPr lang="en-US"/>
          </a:p>
        </p:txBody>
      </p:sp>
    </p:spTree>
    <p:extLst>
      <p:ext uri="{BB962C8B-B14F-4D97-AF65-F5344CB8AC3E}">
        <p14:creationId xmlns:p14="http://schemas.microsoft.com/office/powerpoint/2010/main" val="827010692"/>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file20105555c7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mpany Name"/>
          <p:cNvSpPr>
            <a:spLocks noGrp="1"/>
          </p:cNvSpPr>
          <p:nvPr>
            <p:ph type="body" sz="quarter" idx="17" hasCustomPrompt="1"/>
          </p:nvPr>
        </p:nvSpPr>
        <p:spPr>
          <a:xfrm>
            <a:off x="347662" y="130524"/>
            <a:ext cx="9357999" cy="485486"/>
          </a:xfrm>
        </p:spPr>
        <p:txBody>
          <a:bodyPr/>
          <a:lstStyle/>
          <a:p>
            <a:r>
              <a:rPr/>
              <a:t>Microsoft Corporation</a:t>
            </a:r>
          </a:p>
        </p:txBody>
      </p:sp>
      <p:sp xmlns:a="http://schemas.openxmlformats.org/drawingml/2006/main" xmlns:r="http://schemas.openxmlformats.org/officeDocument/2006/relationships" xmlns:p="http://schemas.openxmlformats.org/presentationml/2006/main">
        <p:nvSpPr>
          <p:cNvPr id="3" name="Ticker"/>
          <p:cNvSpPr>
            <a:spLocks noGrp="1"/>
          </p:cNvSpPr>
          <p:nvPr>
            <p:ph type="body" sz="quarter" idx="12" hasCustomPrompt="1"/>
          </p:nvPr>
        </p:nvSpPr>
        <p:spPr>
          <a:xfrm>
            <a:off x="9872955" y="130524"/>
            <a:ext cx="1971382" cy="485486"/>
          </a:xfrm>
        </p:spPr>
        <p:txBody>
          <a:bodyPr/>
          <a:lstStyle/>
          <a:p>
            <a:r>
              <a:rPr/>
              <a:t>MSFT</a:t>
            </a:r>
          </a:p>
        </p:txBody>
      </p:sp>
      <p:sp xmlns:a="http://schemas.openxmlformats.org/drawingml/2006/main" xmlns:r="http://schemas.openxmlformats.org/officeDocument/2006/relationships" xmlns:p="http://schemas.openxmlformats.org/presentationml/2006/main">
        <p:nvSpPr>
          <p:cNvPr id="4" name="Sector"/>
          <p:cNvSpPr>
            <a:spLocks noGrp="1"/>
          </p:cNvSpPr>
          <p:nvPr>
            <p:ph type="body" sz="quarter" idx="18" hasCustomPrompt="1"/>
          </p:nvPr>
        </p:nvSpPr>
        <p:spPr>
          <a:xfrm>
            <a:off x="342674" y="953139"/>
            <a:ext cx="2753346" cy="279400"/>
          </a:xfrm>
        </p:spPr>
        <p:txBody>
          <a:bodyPr/>
          <a:lstStyle/>
          <a:p>
            <a:r>
              <a:rPr/>
              <a:t>Sector: Technology</a:t>
            </a:r>
          </a:p>
        </p:txBody>
      </p:sp>
      <p:sp xmlns:a="http://schemas.openxmlformats.org/drawingml/2006/main" xmlns:r="http://schemas.openxmlformats.org/officeDocument/2006/relationships" xmlns:p="http://schemas.openxmlformats.org/presentationml/2006/main">
        <p:nvSpPr>
          <p:cNvPr id="5" name="Industry"/>
          <p:cNvSpPr>
            <a:spLocks noGrp="1"/>
          </p:cNvSpPr>
          <p:nvPr>
            <p:ph type="body" sz="quarter" idx="19" hasCustomPrompt="1"/>
          </p:nvPr>
        </p:nvSpPr>
        <p:spPr>
          <a:xfrm>
            <a:off x="3249887" y="953139"/>
            <a:ext cx="2753346" cy="279400"/>
          </a:xfrm>
        </p:spPr>
        <p:txBody>
          <a:bodyPr/>
          <a:lstStyle/>
          <a:p>
            <a:r>
              <a:rPr/>
              <a:t>Industry: Software—Infrastructure</a:t>
            </a:r>
          </a:p>
        </p:txBody>
      </p:sp>
      <p:sp xmlns:a="http://schemas.openxmlformats.org/drawingml/2006/main" xmlns:r="http://schemas.openxmlformats.org/officeDocument/2006/relationships" xmlns:p="http://schemas.openxmlformats.org/presentationml/2006/main">
        <p:nvSpPr>
          <p:cNvPr id="6" name="Company Summary"/>
          <p:cNvSpPr>
            <a:spLocks noGrp="1"/>
          </p:cNvSpPr>
          <p:nvPr>
            <p:ph type="body" sz="quarter" idx="13" hasCustomPrompt="1"/>
          </p:nvPr>
        </p:nvSpPr>
        <p:spPr>
          <a:xfrm>
            <a:off x="342674" y="1314764"/>
            <a:ext cx="5660559" cy="2470058"/>
          </a:xfrm>
        </p:spPr>
        <p:txBody>
          <a:bodyPr/>
          <a:lstStyle/>
          <a:p>
            <a:r>
              <a:rPr/>
              <a:t>Microsoft Corporation develops, licenses, and supports software, services, devices, and solutions worldwide. Its Productivity and Business Processes segment offers Office, Exchange, SharePoint, Microsoft Teams, Office 365 Security and Compliance, and Skype for Business, as well as related Client Access Licenses (CAL); Skype, Outlook.com, OneDrive, and LinkedIn; and Dynamics 365, a set of cloud-based and on-premises business solutions for small and medium businesses, large organizations, and divisions of enterprises. Its Intelligent Cloud segment licenses SQL and Windows Servers, Visual Studio, System Center, and related CALs; GitHub that provides a collaboration platform and code hosting service for developers; and Azure, a cloud platform. It also offers support services and Microsoft consulting services to assist customers in developing, deploying, and managing Microsoft server and desktop solutions; and training and certification to developers and IT professionals on various Microsoft products. Its More Personal Computing segment provides Windows original equipment manufacturer (OEM) licensing and other non-volume licensing of the Windows operating system; Windows Commercial, such as volume licensing of the Windows operating system, Windows cloud services, and other Windows commercial offerings; patent licensing; Windows Internet of Things; and MSN advertising. It also offers Surface, PC accessories, PCs, tablets, gaming and entertainment consoles, and other devices; Gaming, including Xbox hardware, and Xbox content and services; video games and third-party video game royalties; and Search, including Bing and Microsoft advertising. It sells its products through OEMs, distributors, and resellers; and directly through digital marketplaces, online stores, and retail stores. It has a strategic collaboration with DXC Technology. The company was founded in 1975 and is headquartered in Redmond, Washington.</a:t>
            </a:r>
          </a:p>
        </p:txBody>
      </p:sp>
      <p:pic xmlns:a="http://schemas.openxmlformats.org/drawingml/2006/main" xmlns:r="http://schemas.openxmlformats.org/officeDocument/2006/relationships" xmlns:p="http://schemas.openxmlformats.org/presentationml/2006/main">
        <p:nvPicPr>
          <p:cNvPr id="7" name="TTM Perfromance"/>
          <p:cNvPicPr>
            <a:picLocks noGrp="1"/>
          </p:cNvPicPr>
          <p:nvPr>
            <p:ph type="chart" sz="quarter" idx="14" hasCustomPrompt="1"/>
          </p:nvPr>
        </p:nvPicPr>
        <p:blipFill>
          <a:blip cstate="print" r:embed="rId2"/>
          <a:stretch>
            <a:fillRect/>
          </a:stretch>
        </p:blipFill>
        <p:spPr>
          <a:xfrm>
            <a:off x="6183777" y="949873"/>
            <a:ext cx="5660560" cy="2738515"/>
          </a:xfrm>
          <a:prstGeom prst="rect">
            <a:avLst/>
          </a:prstGeom>
        </p:spPr>
      </p:pic>
      <p:grpSp xmlns:a="http://schemas.openxmlformats.org/drawingml/2006/main" xmlns:r="http://schemas.openxmlformats.org/officeDocument/2006/relationships" xmlns:p="http://schemas.openxmlformats.org/presentationml/2006/main" xmlns:pic="http://schemas.openxmlformats.org/drawingml/2006/picture">
        <p:nvGrpSpPr>
          <p:cNvPr id="8" name="Sales Growth"/>
          <p:cNvGrpSpPr/>
          <p:nvPr/>
        </p:nvGrpSpPr>
        <p:grpSpPr>
          <a:xfrm>
            <a:off x="342676" y="3784821"/>
            <a:ext cx="5660560" cy="2962760"/>
            <a:chOff x="342676" y="3784821"/>
            <a:chExt cx="5660560" cy="2962760"/>
          </a:xfrm>
        </p:grpSpPr>
        <p:sp>
          <p:nvSpPr>
            <p:cNvPr id="9" name="pl3"/>
            <p:cNvSpPr/>
            <p:nvPr/>
          </p:nvSpPr>
          <p:spPr>
            <a:xfrm>
              <a:off x="862773" y="6244539"/>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0" name="pl4"/>
            <p:cNvSpPr/>
            <p:nvPr/>
          </p:nvSpPr>
          <p:spPr>
            <a:xfrm>
              <a:off x="862773" y="5522427"/>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1" name="pl5"/>
            <p:cNvSpPr/>
            <p:nvPr/>
          </p:nvSpPr>
          <p:spPr>
            <a:xfrm>
              <a:off x="862773" y="4800314"/>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12" name="pl6"/>
            <p:cNvSpPr/>
            <p:nvPr/>
          </p:nvSpPr>
          <p:spPr>
            <a:xfrm>
              <a:off x="1813562"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3" name="pl7"/>
            <p:cNvSpPr/>
            <p:nvPr/>
          </p:nvSpPr>
          <p:spPr>
            <a:xfrm>
              <a:off x="3398210"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4" name="pl8"/>
            <p:cNvSpPr/>
            <p:nvPr/>
          </p:nvSpPr>
          <p:spPr>
            <a:xfrm>
              <a:off x="4982858"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5" name="rc9"/>
            <p:cNvSpPr/>
            <p:nvPr/>
          </p:nvSpPr>
          <p:spPr>
            <a:xfrm>
              <a:off x="1496632" y="4182386"/>
              <a:ext cx="633859" cy="2062153"/>
            </a:xfrm>
            <a:prstGeom prst="rect">
              <a:avLst/>
            </a:prstGeom>
            <a:solidFill>
              <a:srgbClr val="6200EA">
                <a:alpha val="100000"/>
              </a:srgbClr>
            </a:solidFill>
          </p:spPr>
          <p:txBody>
            <a:bodyPr/>
            <a:lstStyle/>
            <a:p/>
          </p:txBody>
        </p:sp>
        <p:sp>
          <p:nvSpPr>
            <p:cNvPr id="16" name="rc10"/>
            <p:cNvSpPr/>
            <p:nvPr/>
          </p:nvSpPr>
          <p:spPr>
            <a:xfrm>
              <a:off x="3081280" y="4218358"/>
              <a:ext cx="633859" cy="2026181"/>
            </a:xfrm>
            <a:prstGeom prst="rect">
              <a:avLst/>
            </a:prstGeom>
            <a:solidFill>
              <a:srgbClr val="6200EA">
                <a:alpha val="100000"/>
              </a:srgbClr>
            </a:solidFill>
          </p:spPr>
          <p:txBody>
            <a:bodyPr/>
            <a:lstStyle/>
            <a:p/>
          </p:txBody>
        </p:sp>
        <p:sp>
          <p:nvSpPr>
            <p:cNvPr id="17" name="rc11"/>
            <p:cNvSpPr/>
            <p:nvPr/>
          </p:nvSpPr>
          <p:spPr>
            <a:xfrm>
              <a:off x="4665928" y="4273811"/>
              <a:ext cx="633859" cy="1970728"/>
            </a:xfrm>
            <a:prstGeom prst="rect">
              <a:avLst/>
            </a:prstGeom>
            <a:solidFill>
              <a:srgbClr val="6200EA">
                <a:alpha val="100000"/>
              </a:srgbClr>
            </a:solidFill>
          </p:spPr>
          <p:txBody>
            <a:bodyPr/>
            <a:lstStyle/>
            <a:p/>
          </p:txBody>
        </p:sp>
        <p:sp>
          <p:nvSpPr>
            <p:cNvPr id="18" name="tx12"/>
            <p:cNvSpPr/>
            <p:nvPr/>
          </p:nvSpPr>
          <p:spPr>
            <a:xfrm>
              <a:off x="1575804" y="4056545"/>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14.28%</a:t>
              </a:r>
            </a:p>
          </p:txBody>
        </p:sp>
        <p:sp>
          <p:nvSpPr>
            <p:cNvPr id="19" name="tx13"/>
            <p:cNvSpPr/>
            <p:nvPr/>
          </p:nvSpPr>
          <p:spPr>
            <a:xfrm>
              <a:off x="3160452" y="4092517"/>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14.03%</a:t>
              </a:r>
            </a:p>
          </p:txBody>
        </p:sp>
        <p:sp>
          <p:nvSpPr>
            <p:cNvPr id="20" name="tx14"/>
            <p:cNvSpPr/>
            <p:nvPr/>
          </p:nvSpPr>
          <p:spPr>
            <a:xfrm>
              <a:off x="4745100" y="4147970"/>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13.65%</a:t>
              </a:r>
            </a:p>
          </p:txBody>
        </p:sp>
        <p:sp>
          <p:nvSpPr>
            <p:cNvPr id="21" name="tx15"/>
            <p:cNvSpPr/>
            <p:nvPr/>
          </p:nvSpPr>
          <p:spPr>
            <a:xfrm>
              <a:off x="638615" y="6200228"/>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22" name="tx16"/>
            <p:cNvSpPr/>
            <p:nvPr/>
          </p:nvSpPr>
          <p:spPr>
            <a:xfrm>
              <a:off x="638615" y="5478116"/>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5%</a:t>
              </a:r>
            </a:p>
          </p:txBody>
        </p:sp>
        <p:sp>
          <p:nvSpPr>
            <p:cNvPr id="23" name="tx17"/>
            <p:cNvSpPr/>
            <p:nvPr/>
          </p:nvSpPr>
          <p:spPr>
            <a:xfrm>
              <a:off x="576459" y="4756003"/>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10%</a:t>
              </a:r>
            </a:p>
          </p:txBody>
        </p:sp>
        <p:sp>
          <p:nvSpPr>
            <p:cNvPr id="24" name="pl18"/>
            <p:cNvSpPr/>
            <p:nvPr/>
          </p:nvSpPr>
          <p:spPr>
            <a:xfrm>
              <a:off x="827978" y="6244539"/>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5" name="pl19"/>
            <p:cNvSpPr/>
            <p:nvPr/>
          </p:nvSpPr>
          <p:spPr>
            <a:xfrm>
              <a:off x="827978" y="5522427"/>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6" name="pl20"/>
            <p:cNvSpPr/>
            <p:nvPr/>
          </p:nvSpPr>
          <p:spPr>
            <a:xfrm>
              <a:off x="827978" y="4800314"/>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7" name="pl21"/>
            <p:cNvSpPr/>
            <p:nvPr/>
          </p:nvSpPr>
          <p:spPr>
            <a:xfrm>
              <a:off x="1813562"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28" name="pl22"/>
            <p:cNvSpPr/>
            <p:nvPr/>
          </p:nvSpPr>
          <p:spPr>
            <a:xfrm>
              <a:off x="3398210"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29" name="pl23"/>
            <p:cNvSpPr/>
            <p:nvPr/>
          </p:nvSpPr>
          <p:spPr>
            <a:xfrm>
              <a:off x="4982858"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0" name="tx24"/>
            <p:cNvSpPr/>
            <p:nvPr/>
          </p:nvSpPr>
          <p:spPr>
            <a:xfrm>
              <a:off x="1527722" y="6408531"/>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2018-06-30</a:t>
              </a:r>
            </a:p>
          </p:txBody>
        </p:sp>
        <p:sp>
          <p:nvSpPr>
            <p:cNvPr id="31" name="tx25"/>
            <p:cNvSpPr/>
            <p:nvPr/>
          </p:nvSpPr>
          <p:spPr>
            <a:xfrm>
              <a:off x="3112370" y="6408531"/>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2019-06-30</a:t>
              </a:r>
            </a:p>
          </p:txBody>
        </p:sp>
        <p:sp>
          <p:nvSpPr>
            <p:cNvPr id="32" name="tx26"/>
            <p:cNvSpPr/>
            <p:nvPr/>
          </p:nvSpPr>
          <p:spPr>
            <a:xfrm>
              <a:off x="4697018" y="6408531"/>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2020-06-30</a:t>
              </a:r>
            </a:p>
          </p:txBody>
        </p:sp>
        <p:sp>
          <p:nvSpPr>
            <p:cNvPr id="33" name="tx27"/>
            <p:cNvSpPr/>
            <p:nvPr/>
          </p:nvSpPr>
          <p:spPr>
            <a:xfrm>
              <a:off x="3250665" y="6546954"/>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34" name="tx28"/>
            <p:cNvSpPr/>
            <p:nvPr/>
          </p:nvSpPr>
          <p:spPr>
            <a:xfrm rot="-5400000">
              <a:off x="41289" y="5161757"/>
              <a:ext cx="838541" cy="1034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Sales Growth</a:t>
              </a:r>
            </a:p>
          </p:txBody>
        </p:sp>
        <p:sp>
          <p:nvSpPr>
            <p:cNvPr id="35" name="tx29"/>
            <p:cNvSpPr/>
            <p:nvPr/>
          </p:nvSpPr>
          <p:spPr>
            <a:xfrm>
              <a:off x="862773" y="3850317"/>
              <a:ext cx="1006249" cy="124092"/>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Sales Growth</a:t>
              </a:r>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36" name="EBIT Margin"/>
          <p:cNvGrpSpPr/>
          <p:nvPr/>
        </p:nvGrpSpPr>
        <p:grpSpPr>
          <a:xfrm>
            <a:off x="6183777" y="3784822"/>
            <a:ext cx="5660560" cy="2962760"/>
            <a:chOff x="6183777" y="3784822"/>
            <a:chExt cx="5660560" cy="2962760"/>
          </a:xfrm>
        </p:grpSpPr>
        <p:sp>
          <p:nvSpPr>
            <p:cNvPr id="37" name="pl3"/>
            <p:cNvSpPr/>
            <p:nvPr/>
          </p:nvSpPr>
          <p:spPr>
            <a:xfrm>
              <a:off x="6703874" y="6244540"/>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38" name="pl4"/>
            <p:cNvSpPr/>
            <p:nvPr/>
          </p:nvSpPr>
          <p:spPr>
            <a:xfrm>
              <a:off x="6703874" y="5687659"/>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39" name="pl5"/>
            <p:cNvSpPr/>
            <p:nvPr/>
          </p:nvSpPr>
          <p:spPr>
            <a:xfrm>
              <a:off x="6703874" y="5130777"/>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40" name="pl6"/>
            <p:cNvSpPr/>
            <p:nvPr/>
          </p:nvSpPr>
          <p:spPr>
            <a:xfrm>
              <a:off x="6703874" y="4573896"/>
              <a:ext cx="5070873" cy="0"/>
            </a:xfrm>
            <a:custGeom>
              <a:avLst/>
              <a:pathLst>
                <a:path w="5070873" h="0">
                  <a:moveTo>
                    <a:pt x="0" y="0"/>
                  </a:moveTo>
                  <a:lnTo>
                    <a:pt x="5070873" y="0"/>
                  </a:lnTo>
                  <a:lnTo>
                    <a:pt x="5070873" y="0"/>
                  </a:lnTo>
                </a:path>
              </a:pathLst>
            </a:custGeom>
            <a:ln w="5420" cap="flat">
              <a:solidFill>
                <a:srgbClr val="4D4D4D">
                  <a:alpha val="100000"/>
                </a:srgbClr>
              </a:solidFill>
              <a:prstDash val="solid"/>
              <a:round/>
            </a:ln>
          </p:spPr>
          <p:txBody>
            <a:bodyPr/>
            <a:lstStyle/>
            <a:p/>
          </p:txBody>
        </p:sp>
        <p:sp>
          <p:nvSpPr>
            <p:cNvPr id="41" name="pl7"/>
            <p:cNvSpPr/>
            <p:nvPr/>
          </p:nvSpPr>
          <p:spPr>
            <a:xfrm>
              <a:off x="7428284"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2" name="pl8"/>
            <p:cNvSpPr/>
            <p:nvPr/>
          </p:nvSpPr>
          <p:spPr>
            <a:xfrm>
              <a:off x="8635635"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3" name="pl9"/>
            <p:cNvSpPr/>
            <p:nvPr/>
          </p:nvSpPr>
          <p:spPr>
            <a:xfrm>
              <a:off x="9842986"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4" name="pl10"/>
            <p:cNvSpPr/>
            <p:nvPr/>
          </p:nvSpPr>
          <p:spPr>
            <a:xfrm>
              <a:off x="11050337"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5" name="rc11"/>
            <p:cNvSpPr/>
            <p:nvPr/>
          </p:nvSpPr>
          <p:spPr>
            <a:xfrm>
              <a:off x="10808867" y="4182387"/>
              <a:ext cx="482940" cy="2062153"/>
            </a:xfrm>
            <a:prstGeom prst="rect">
              <a:avLst/>
            </a:prstGeom>
            <a:solidFill>
              <a:srgbClr val="5EFC82">
                <a:alpha val="100000"/>
              </a:srgbClr>
            </a:solidFill>
          </p:spPr>
          <p:txBody>
            <a:bodyPr/>
            <a:lstStyle/>
            <a:p/>
          </p:txBody>
        </p:sp>
        <p:sp>
          <p:nvSpPr>
            <p:cNvPr id="46" name="rc12"/>
            <p:cNvSpPr/>
            <p:nvPr/>
          </p:nvSpPr>
          <p:spPr>
            <a:xfrm>
              <a:off x="9601516" y="4343515"/>
              <a:ext cx="482940" cy="1901025"/>
            </a:xfrm>
            <a:prstGeom prst="rect">
              <a:avLst/>
            </a:prstGeom>
            <a:solidFill>
              <a:srgbClr val="5EFC82">
                <a:alpha val="100000"/>
              </a:srgbClr>
            </a:solidFill>
          </p:spPr>
          <p:txBody>
            <a:bodyPr/>
            <a:lstStyle/>
            <a:p/>
          </p:txBody>
        </p:sp>
        <p:sp>
          <p:nvSpPr>
            <p:cNvPr id="47" name="rc13"/>
            <p:cNvSpPr/>
            <p:nvPr/>
          </p:nvSpPr>
          <p:spPr>
            <a:xfrm>
              <a:off x="8394165" y="4475498"/>
              <a:ext cx="482940" cy="1769042"/>
            </a:xfrm>
            <a:prstGeom prst="rect">
              <a:avLst/>
            </a:prstGeom>
            <a:solidFill>
              <a:srgbClr val="5EFC82">
                <a:alpha val="100000"/>
              </a:srgbClr>
            </a:solidFill>
          </p:spPr>
          <p:txBody>
            <a:bodyPr/>
            <a:lstStyle/>
            <a:p/>
          </p:txBody>
        </p:sp>
        <p:sp>
          <p:nvSpPr>
            <p:cNvPr id="48" name="rc14"/>
            <p:cNvSpPr/>
            <p:nvPr/>
          </p:nvSpPr>
          <p:spPr>
            <a:xfrm>
              <a:off x="7186814" y="4553154"/>
              <a:ext cx="482940" cy="1691386"/>
            </a:xfrm>
            <a:prstGeom prst="rect">
              <a:avLst/>
            </a:prstGeom>
            <a:solidFill>
              <a:srgbClr val="5EFC82">
                <a:alpha val="100000"/>
              </a:srgbClr>
            </a:solidFill>
          </p:spPr>
          <p:txBody>
            <a:bodyPr/>
            <a:lstStyle/>
            <a:p/>
          </p:txBody>
        </p:sp>
        <p:sp>
          <p:nvSpPr>
            <p:cNvPr id="49" name="tx15"/>
            <p:cNvSpPr/>
            <p:nvPr/>
          </p:nvSpPr>
          <p:spPr>
            <a:xfrm>
              <a:off x="10812579" y="4056546"/>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37.03%</a:t>
              </a:r>
            </a:p>
          </p:txBody>
        </p:sp>
        <p:sp>
          <p:nvSpPr>
            <p:cNvPr id="50" name="tx16"/>
            <p:cNvSpPr/>
            <p:nvPr/>
          </p:nvSpPr>
          <p:spPr>
            <a:xfrm>
              <a:off x="9605228" y="4217674"/>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34.14%</a:t>
              </a:r>
            </a:p>
          </p:txBody>
        </p:sp>
        <p:sp>
          <p:nvSpPr>
            <p:cNvPr id="51" name="tx17"/>
            <p:cNvSpPr/>
            <p:nvPr/>
          </p:nvSpPr>
          <p:spPr>
            <a:xfrm>
              <a:off x="8397877" y="4349657"/>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31.77%</a:t>
              </a:r>
            </a:p>
          </p:txBody>
        </p:sp>
        <p:sp>
          <p:nvSpPr>
            <p:cNvPr id="52" name="tx18"/>
            <p:cNvSpPr/>
            <p:nvPr/>
          </p:nvSpPr>
          <p:spPr>
            <a:xfrm>
              <a:off x="7190527" y="4427313"/>
              <a:ext cx="475515"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30.37%</a:t>
              </a:r>
            </a:p>
          </p:txBody>
        </p:sp>
        <p:sp>
          <p:nvSpPr>
            <p:cNvPr id="53" name="tx19"/>
            <p:cNvSpPr/>
            <p:nvPr/>
          </p:nvSpPr>
          <p:spPr>
            <a:xfrm>
              <a:off x="6479716" y="6200229"/>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54" name="tx20"/>
            <p:cNvSpPr/>
            <p:nvPr/>
          </p:nvSpPr>
          <p:spPr>
            <a:xfrm>
              <a:off x="6417560" y="5643348"/>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10%</a:t>
              </a:r>
            </a:p>
          </p:txBody>
        </p:sp>
        <p:sp>
          <p:nvSpPr>
            <p:cNvPr id="55" name="tx21"/>
            <p:cNvSpPr/>
            <p:nvPr/>
          </p:nvSpPr>
          <p:spPr>
            <a:xfrm>
              <a:off x="6417560" y="5086466"/>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a:t>
              </a:r>
            </a:p>
          </p:txBody>
        </p:sp>
        <p:sp>
          <p:nvSpPr>
            <p:cNvPr id="56" name="tx22"/>
            <p:cNvSpPr/>
            <p:nvPr/>
          </p:nvSpPr>
          <p:spPr>
            <a:xfrm>
              <a:off x="6417560" y="4529585"/>
              <a:ext cx="223683"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30%</a:t>
              </a:r>
            </a:p>
          </p:txBody>
        </p:sp>
        <p:sp>
          <p:nvSpPr>
            <p:cNvPr id="57" name="pl23"/>
            <p:cNvSpPr/>
            <p:nvPr/>
          </p:nvSpPr>
          <p:spPr>
            <a:xfrm>
              <a:off x="6669079" y="6244540"/>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58" name="pl24"/>
            <p:cNvSpPr/>
            <p:nvPr/>
          </p:nvSpPr>
          <p:spPr>
            <a:xfrm>
              <a:off x="6669079" y="5687659"/>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59" name="pl25"/>
            <p:cNvSpPr/>
            <p:nvPr/>
          </p:nvSpPr>
          <p:spPr>
            <a:xfrm>
              <a:off x="6669079" y="5130777"/>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0" name="pl26"/>
            <p:cNvSpPr/>
            <p:nvPr/>
          </p:nvSpPr>
          <p:spPr>
            <a:xfrm>
              <a:off x="6669079" y="4573896"/>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1" name="pl27"/>
            <p:cNvSpPr/>
            <p:nvPr/>
          </p:nvSpPr>
          <p:spPr>
            <a:xfrm>
              <a:off x="7428284"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2" name="pl28"/>
            <p:cNvSpPr/>
            <p:nvPr/>
          </p:nvSpPr>
          <p:spPr>
            <a:xfrm>
              <a:off x="8635635"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3" name="pl29"/>
            <p:cNvSpPr/>
            <p:nvPr/>
          </p:nvSpPr>
          <p:spPr>
            <a:xfrm>
              <a:off x="9842986"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4" name="pl30"/>
            <p:cNvSpPr/>
            <p:nvPr/>
          </p:nvSpPr>
          <p:spPr>
            <a:xfrm>
              <a:off x="11050337"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5" name="tx31"/>
            <p:cNvSpPr/>
            <p:nvPr/>
          </p:nvSpPr>
          <p:spPr>
            <a:xfrm>
              <a:off x="7142445"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2017-06-30</a:t>
              </a:r>
            </a:p>
          </p:txBody>
        </p:sp>
        <p:sp>
          <p:nvSpPr>
            <p:cNvPr id="66" name="tx32"/>
            <p:cNvSpPr/>
            <p:nvPr/>
          </p:nvSpPr>
          <p:spPr>
            <a:xfrm>
              <a:off x="8349796"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2018-06-30</a:t>
              </a:r>
            </a:p>
          </p:txBody>
        </p:sp>
        <p:sp>
          <p:nvSpPr>
            <p:cNvPr id="67" name="tx33"/>
            <p:cNvSpPr/>
            <p:nvPr/>
          </p:nvSpPr>
          <p:spPr>
            <a:xfrm>
              <a:off x="9557147"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2019-06-30</a:t>
              </a:r>
            </a:p>
          </p:txBody>
        </p:sp>
        <p:sp>
          <p:nvSpPr>
            <p:cNvPr id="68" name="tx34"/>
            <p:cNvSpPr/>
            <p:nvPr/>
          </p:nvSpPr>
          <p:spPr>
            <a:xfrm>
              <a:off x="10764498"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2020-06-30</a:t>
              </a:r>
            </a:p>
          </p:txBody>
        </p:sp>
        <p:sp>
          <p:nvSpPr>
            <p:cNvPr id="69" name="tx35"/>
            <p:cNvSpPr/>
            <p:nvPr/>
          </p:nvSpPr>
          <p:spPr>
            <a:xfrm>
              <a:off x="9091766" y="6546955"/>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70" name="tx36"/>
            <p:cNvSpPr/>
            <p:nvPr/>
          </p:nvSpPr>
          <p:spPr>
            <a:xfrm rot="-5400000">
              <a:off x="5900500" y="5148764"/>
              <a:ext cx="776330" cy="12939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EBIT Margin</a:t>
              </a:r>
            </a:p>
          </p:txBody>
        </p:sp>
        <p:sp>
          <p:nvSpPr>
            <p:cNvPr id="71" name="tx37"/>
            <p:cNvSpPr/>
            <p:nvPr/>
          </p:nvSpPr>
          <p:spPr>
            <a:xfrm>
              <a:off x="6703874" y="3819131"/>
              <a:ext cx="931597" cy="155279"/>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EBIT Margin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Ljupcho Naumov</dc:creator>
  <cp:lastModifiedBy/>
  <cp:revision>36</cp:revision>
  <dcterms:created xsi:type="dcterms:W3CDTF">2021-01-20T22:23:55Z</dcterms:created>
  <dcterms:modified xsi:type="dcterms:W3CDTF">2021-02-28T20:27:43Z</dcterms:modified>
</cp:coreProperties>
</file>