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Economica" panose="02000506040000020004" pitchFamily="2" charset="77"/>
      <p:regular r:id="rId30"/>
      <p:bold r:id="rId31"/>
      <p:italic r:id="rId32"/>
      <p:boldItalic r:id="rId33"/>
    </p:embeddedFont>
    <p:embeddedFont>
      <p:font typeface="Nunito" pitchFamily="2" charset="77"/>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63"/>
  </p:normalViewPr>
  <p:slideViewPr>
    <p:cSldViewPr snapToGrid="0">
      <p:cViewPr varScale="1">
        <p:scale>
          <a:sx n="156" d="100"/>
          <a:sy n="156" d="100"/>
        </p:scale>
        <p:origin x="1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5e28d0dd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5e28d0dd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c3860c884_0_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c3860c884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Shows that even category is not so popular, if the channel has many subscribers, the video can also be in great views, and get into trending list.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c3860c884_0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c3860c884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5e65ac1d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5e65ac1d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c3860c88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c3860c88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c3860c884_0_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c3860c884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Greater than 3 appearance</a:t>
            </a:r>
            <a:endParaRPr/>
          </a:p>
          <a:p>
            <a:pPr marL="0" lvl="0" indent="0" algn="l" rtl="0">
              <a:spcBef>
                <a:spcPts val="0"/>
              </a:spcBef>
              <a:spcAft>
                <a:spcPts val="0"/>
              </a:spcAft>
              <a:buNone/>
            </a:pPr>
            <a:r>
              <a:rPr lang="en"/>
              <a:t>Tag comedy from Category: Comedy and entertainment, Comedy is most</a:t>
            </a:r>
            <a:endParaRPr/>
          </a:p>
          <a:p>
            <a:pPr marL="0" lvl="0" indent="0" algn="l" rtl="0">
              <a:spcBef>
                <a:spcPts val="0"/>
              </a:spcBef>
              <a:spcAft>
                <a:spcPts val="0"/>
              </a:spcAft>
              <a:buNone/>
            </a:pPr>
            <a:r>
              <a:rPr lang="en"/>
              <a:t>Tag Pop from Category: Music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28d0dd0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28d0dd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5e65ac1d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5e65ac1d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c3860c884_0_8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c3860c884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c3860c884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c3860c884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c3860c8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c3860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5e28d0dd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5e28d0dd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5e7f92ec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5e7f92ec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5e28d0dd0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5e28d0dd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c3860c884_0_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c3860c884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5e65ac1d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5e65ac1d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e7f92ecf_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e7f92ecf_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50">
                <a:solidFill>
                  <a:srgbClr val="3C4043"/>
                </a:solidFill>
                <a:highlight>
                  <a:srgbClr val="FFFFFF"/>
                </a:highlight>
                <a:latin typeface="Roboto"/>
                <a:ea typeface="Roboto"/>
                <a:cs typeface="Roboto"/>
                <a:sym typeface="Roboto"/>
              </a:rPr>
              <a:t>“Trending shows you what’s happening on YouTube and in the world. Trending aims to surface videos that a wide range of viewers would find interesting. Some trends are predictable, like a new song from a popular artist or a new movie trailer. Others are surprising, like a viral video.</a:t>
            </a:r>
            <a:endParaRPr sz="1050">
              <a:solidFill>
                <a:srgbClr val="3C4043"/>
              </a:solidFill>
              <a:highlight>
                <a:srgbClr val="FFFFFF"/>
              </a:highlight>
              <a:latin typeface="Roboto"/>
              <a:ea typeface="Roboto"/>
              <a:cs typeface="Roboto"/>
              <a:sym typeface="Roboto"/>
            </a:endParaRPr>
          </a:p>
          <a:p>
            <a:pPr marL="0" lvl="0" indent="0" algn="l" rtl="0">
              <a:lnSpc>
                <a:spcPct val="115000"/>
              </a:lnSpc>
              <a:spcBef>
                <a:spcPts val="900"/>
              </a:spcBef>
              <a:spcAft>
                <a:spcPts val="900"/>
              </a:spcAft>
              <a:buNone/>
            </a:pPr>
            <a:r>
              <a:rPr lang="en" sz="1050">
                <a:solidFill>
                  <a:srgbClr val="3C4043"/>
                </a:solidFill>
                <a:latin typeface="Roboto"/>
                <a:ea typeface="Roboto"/>
                <a:cs typeface="Roboto"/>
                <a:sym typeface="Roboto"/>
              </a:rPr>
              <a:t>We combine these signals to produce a list of videos that showcases what’s happening on YouTube. We want to be relevant to our viewers and reflective of the content on the platform. So, the video with the highest view count on a given day may not be #1 on Trending.</a:t>
            </a:r>
            <a:r>
              <a:rPr lang="en" sz="1050">
                <a:solidFill>
                  <a:srgbClr val="3C4043"/>
                </a:solidFill>
                <a:highlight>
                  <a:srgbClr val="FFFFFF"/>
                </a:highlight>
                <a:latin typeface="Roboto"/>
                <a:ea typeface="Roboto"/>
                <a:cs typeface="Roboto"/>
                <a:sym typeface="Roboto"/>
              </a:rPr>
              <a:t>Also, videos with more views may be shown below videos with fewer views.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5e7f92ecf_7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5e7f92ecf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2"/>
              </a:buClr>
              <a:buSzPts val="1000"/>
              <a:buFont typeface="Nunito"/>
              <a:buChar char="●"/>
            </a:pPr>
            <a:r>
              <a:rPr lang="en" sz="1000">
                <a:solidFill>
                  <a:schemeClr val="dk2"/>
                </a:solidFill>
                <a:latin typeface="Nunito"/>
                <a:ea typeface="Nunito"/>
                <a:cs typeface="Nunito"/>
                <a:sym typeface="Nunito"/>
              </a:rPr>
              <a:t>(though video in entertainment has the most view and last the longest trending length, it’s hard to easily make a critically acclaimed video. For reason that, viewer may have different preference)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c3860c884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c3860c884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c3860c884_0_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c3860c884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5e7f92ec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5e7f92ec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c3860c884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c3860c884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3860c884_0_7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3860c884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a:t>
            </a:r>
            <a:r>
              <a:rPr lang="en" sz="1350">
                <a:solidFill>
                  <a:srgbClr val="242B34"/>
                </a:solidFill>
                <a:highlight>
                  <a:srgbClr val="FFFFFF"/>
                </a:highlight>
                <a:latin typeface="Roboto"/>
                <a:ea typeface="Roboto"/>
                <a:cs typeface="Roboto"/>
                <a:sym typeface="Roboto"/>
              </a:rPr>
              <a:t> YouTube's definition of a view is a viewer initiated intentional play of a video. In the early years of YouTube a view count would increase whenever the video was loaded. After 300, YouTube database is set up to freeze the view count at 301 until YouTube employees can manually verify whether or not the views have been obtained legitimately.Not view in the same computer in many times</a:t>
            </a:r>
            <a:endParaRPr sz="1350">
              <a:solidFill>
                <a:srgbClr val="242B34"/>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rgbClr val="242B34"/>
                </a:solidFill>
                <a:highlight>
                  <a:srgbClr val="FFFFFF"/>
                </a:highlight>
                <a:latin typeface="Roboto"/>
                <a:ea typeface="Roboto"/>
                <a:cs typeface="Roboto"/>
                <a:sym typeface="Roboto"/>
              </a:rPr>
              <a:t>Likes dislikes: each account can only choose like or dislike in each video, it’s cancellable</a:t>
            </a:r>
            <a:endParaRPr sz="1350">
              <a:solidFill>
                <a:srgbClr val="242B34"/>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rgbClr val="242B34"/>
                </a:solidFill>
                <a:highlight>
                  <a:srgbClr val="FFFFFF"/>
                </a:highlight>
                <a:latin typeface="Roboto"/>
                <a:ea typeface="Roboto"/>
                <a:cs typeface="Roboto"/>
                <a:sym typeface="Roboto"/>
              </a:rPr>
              <a:t>Comments: every account can have as many comments as they want</a:t>
            </a:r>
            <a:endParaRPr sz="1350">
              <a:solidFill>
                <a:srgbClr val="242B34"/>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rgbClr val="242B34"/>
                </a:solidFill>
                <a:highlight>
                  <a:srgbClr val="FFFFFF"/>
                </a:highlight>
                <a:latin typeface="Roboto"/>
                <a:ea typeface="Roboto"/>
                <a:cs typeface="Roboto"/>
                <a:sym typeface="Roboto"/>
              </a:rPr>
              <a:t>Comments disabled: someone may delete their comments</a:t>
            </a:r>
            <a:endParaRPr sz="1350">
              <a:solidFill>
                <a:srgbClr val="242B34"/>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rgbClr val="242B34"/>
                </a:solidFill>
                <a:highlight>
                  <a:srgbClr val="FFFFFF"/>
                </a:highlight>
                <a:latin typeface="Roboto"/>
                <a:ea typeface="Roboto"/>
                <a:cs typeface="Roboto"/>
                <a:sym typeface="Roboto"/>
              </a:rPr>
              <a:t>Rating disabled: to cancel dislike or like </a:t>
            </a:r>
            <a:endParaRPr sz="1350">
              <a:solidFill>
                <a:srgbClr val="242B34"/>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rgbClr val="242B34"/>
                </a:solidFill>
                <a:highlight>
                  <a:srgbClr val="FFFFFF"/>
                </a:highlight>
                <a:latin typeface="Roboto"/>
                <a:ea typeface="Roboto"/>
                <a:cs typeface="Roboto"/>
                <a:sym typeface="Roboto"/>
              </a:rPr>
              <a:t>Channel: uploader</a:t>
            </a:r>
            <a:endParaRPr sz="1350">
              <a:solidFill>
                <a:srgbClr val="242B34"/>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c3860c884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c3860c884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5e65ac1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5e65ac1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5e28d0dd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5e28d0dd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954550" y="1318325"/>
            <a:ext cx="3234900" cy="187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YouTube Trending Video Analysis</a:t>
            </a:r>
            <a:endParaRPr/>
          </a:p>
          <a:p>
            <a:pPr marL="0" lvl="0" indent="0" algn="ctr" rtl="0">
              <a:spcBef>
                <a:spcPts val="0"/>
              </a:spcBef>
              <a:spcAft>
                <a:spcPts val="0"/>
              </a:spcAft>
              <a:buNone/>
            </a:pPr>
            <a:endParaRPr/>
          </a:p>
        </p:txBody>
      </p:sp>
      <p:sp>
        <p:nvSpPr>
          <p:cNvPr id="63" name="Google Shape;63;p13"/>
          <p:cNvSpPr txBox="1">
            <a:spLocks noGrp="1"/>
          </p:cNvSpPr>
          <p:nvPr>
            <p:ph type="subTitle" idx="1"/>
          </p:nvPr>
        </p:nvSpPr>
        <p:spPr>
          <a:xfrm>
            <a:off x="2480826" y="3738525"/>
            <a:ext cx="4305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rPr>
              <a:t>Jiexin Lan,  Qihui Sun,  Xinyue Dong</a:t>
            </a:r>
            <a:endParaRPr>
              <a:solidFill>
                <a:srgbClr val="434343"/>
              </a:solidFill>
            </a:endParaRPr>
          </a:p>
        </p:txBody>
      </p:sp>
      <p:pic>
        <p:nvPicPr>
          <p:cNvPr id="64" name="Google Shape;64;p13"/>
          <p:cNvPicPr preferRelativeResize="0"/>
          <p:nvPr/>
        </p:nvPicPr>
        <p:blipFill rotWithShape="1">
          <a:blip r:embed="rId3">
            <a:alphaModFix/>
          </a:blip>
          <a:srcRect l="9343" t="13226" r="10315" b="19735"/>
          <a:stretch/>
        </p:blipFill>
        <p:spPr>
          <a:xfrm>
            <a:off x="3837451" y="2640125"/>
            <a:ext cx="1469101" cy="91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74550" y="2112800"/>
            <a:ext cx="4267200" cy="2619934"/>
          </a:xfrm>
          <a:prstGeom prst="rect">
            <a:avLst/>
          </a:prstGeom>
          <a:noFill/>
          <a:ln>
            <a:noFill/>
          </a:ln>
          <a:effectLst>
            <a:outerShdw blurRad="57150" dist="19050" algn="bl" rotWithShape="0">
              <a:srgbClr val="000000">
                <a:alpha val="50000"/>
              </a:srgbClr>
            </a:outerShdw>
          </a:effectLst>
        </p:spPr>
      </p:pic>
      <p:sp>
        <p:nvSpPr>
          <p:cNvPr id="119" name="Google Shape;119;p22"/>
          <p:cNvSpPr txBox="1">
            <a:spLocks noGrp="1"/>
          </p:cNvSpPr>
          <p:nvPr>
            <p:ph type="title"/>
          </p:nvPr>
        </p:nvSpPr>
        <p:spPr>
          <a:xfrm>
            <a:off x="1303800" y="598575"/>
            <a:ext cx="6661500" cy="999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0">
                <a:solidFill>
                  <a:srgbClr val="000000"/>
                </a:solidFill>
                <a:latin typeface="Nunito"/>
                <a:ea typeface="Nunito"/>
                <a:cs typeface="Nunito"/>
                <a:sym typeface="Nunito"/>
              </a:rPr>
              <a:t>Which </a:t>
            </a:r>
            <a:r>
              <a:rPr lang="en" sz="2400">
                <a:solidFill>
                  <a:srgbClr val="000000"/>
                </a:solidFill>
                <a:latin typeface="Nunito"/>
                <a:ea typeface="Nunito"/>
                <a:cs typeface="Nunito"/>
                <a:sym typeface="Nunito"/>
              </a:rPr>
              <a:t>C</a:t>
            </a:r>
            <a:r>
              <a:rPr lang="en" sz="2400" b="0">
                <a:solidFill>
                  <a:srgbClr val="000000"/>
                </a:solidFill>
                <a:latin typeface="Nunito"/>
                <a:ea typeface="Nunito"/>
                <a:cs typeface="Nunito"/>
                <a:sym typeface="Nunito"/>
              </a:rPr>
              <a:t>ategory </a:t>
            </a:r>
            <a:r>
              <a:rPr lang="en" sz="2400">
                <a:solidFill>
                  <a:srgbClr val="000000"/>
                </a:solidFill>
                <a:latin typeface="Nunito"/>
                <a:ea typeface="Nunito"/>
                <a:cs typeface="Nunito"/>
                <a:sym typeface="Nunito"/>
              </a:rPr>
              <a:t>H</a:t>
            </a:r>
            <a:r>
              <a:rPr lang="en" sz="2400" b="0">
                <a:solidFill>
                  <a:srgbClr val="000000"/>
                </a:solidFill>
                <a:latin typeface="Nunito"/>
                <a:ea typeface="Nunito"/>
                <a:cs typeface="Nunito"/>
                <a:sym typeface="Nunito"/>
              </a:rPr>
              <a:t>as </a:t>
            </a:r>
            <a:r>
              <a:rPr lang="en" sz="2400">
                <a:solidFill>
                  <a:srgbClr val="000000"/>
                </a:solidFill>
                <a:latin typeface="Nunito"/>
                <a:ea typeface="Nunito"/>
                <a:cs typeface="Nunito"/>
                <a:sym typeface="Nunito"/>
              </a:rPr>
              <a:t>t</a:t>
            </a:r>
            <a:r>
              <a:rPr lang="en" sz="2400" b="0">
                <a:solidFill>
                  <a:srgbClr val="000000"/>
                </a:solidFill>
                <a:latin typeface="Nunito"/>
                <a:ea typeface="Nunito"/>
                <a:cs typeface="Nunito"/>
                <a:sym typeface="Nunito"/>
              </a:rPr>
              <a:t>he </a:t>
            </a:r>
            <a:r>
              <a:rPr lang="en" sz="2400">
                <a:solidFill>
                  <a:srgbClr val="000000"/>
                </a:solidFill>
                <a:latin typeface="Nunito"/>
                <a:ea typeface="Nunito"/>
                <a:cs typeface="Nunito"/>
                <a:sym typeface="Nunito"/>
              </a:rPr>
              <a:t>H</a:t>
            </a:r>
            <a:r>
              <a:rPr lang="en" sz="2400" b="0">
                <a:solidFill>
                  <a:srgbClr val="000000"/>
                </a:solidFill>
                <a:latin typeface="Nunito"/>
                <a:ea typeface="Nunito"/>
                <a:cs typeface="Nunito"/>
                <a:sym typeface="Nunito"/>
              </a:rPr>
              <a:t>ighest </a:t>
            </a:r>
            <a:r>
              <a:rPr lang="en" sz="2400">
                <a:solidFill>
                  <a:srgbClr val="000000"/>
                </a:solidFill>
                <a:latin typeface="Nunito"/>
                <a:ea typeface="Nunito"/>
                <a:cs typeface="Nunito"/>
                <a:sym typeface="Nunito"/>
              </a:rPr>
              <a:t>T</a:t>
            </a:r>
            <a:r>
              <a:rPr lang="en" sz="2400" b="0">
                <a:solidFill>
                  <a:srgbClr val="000000"/>
                </a:solidFill>
                <a:latin typeface="Nunito"/>
                <a:ea typeface="Nunito"/>
                <a:cs typeface="Nunito"/>
                <a:sym typeface="Nunito"/>
              </a:rPr>
              <a:t>otal </a:t>
            </a:r>
            <a:r>
              <a:rPr lang="en" sz="2400">
                <a:solidFill>
                  <a:srgbClr val="000000"/>
                </a:solidFill>
                <a:latin typeface="Nunito"/>
                <a:ea typeface="Nunito"/>
                <a:cs typeface="Nunito"/>
                <a:sym typeface="Nunito"/>
              </a:rPr>
              <a:t>V</a:t>
            </a:r>
            <a:r>
              <a:rPr lang="en" sz="2400" b="0">
                <a:solidFill>
                  <a:srgbClr val="000000"/>
                </a:solidFill>
                <a:latin typeface="Nunito"/>
                <a:ea typeface="Nunito"/>
                <a:cs typeface="Nunito"/>
                <a:sym typeface="Nunito"/>
              </a:rPr>
              <a:t>iews </a:t>
            </a:r>
            <a:r>
              <a:rPr lang="en" sz="2400">
                <a:solidFill>
                  <a:srgbClr val="000000"/>
                </a:solidFill>
                <a:latin typeface="Nunito"/>
                <a:ea typeface="Nunito"/>
                <a:cs typeface="Nunito"/>
                <a:sym typeface="Nunito"/>
              </a:rPr>
              <a:t>a</a:t>
            </a:r>
            <a:r>
              <a:rPr lang="en" sz="2400" b="0">
                <a:solidFill>
                  <a:srgbClr val="000000"/>
                </a:solidFill>
                <a:latin typeface="Nunito"/>
                <a:ea typeface="Nunito"/>
                <a:cs typeface="Nunito"/>
                <a:sym typeface="Nunito"/>
              </a:rPr>
              <a:t>nd </a:t>
            </a:r>
            <a:r>
              <a:rPr lang="en" sz="2400">
                <a:solidFill>
                  <a:srgbClr val="000000"/>
                </a:solidFill>
                <a:latin typeface="Nunito"/>
                <a:ea typeface="Nunito"/>
                <a:cs typeface="Nunito"/>
                <a:sym typeface="Nunito"/>
              </a:rPr>
              <a:t>A</a:t>
            </a:r>
            <a:r>
              <a:rPr lang="en" sz="2400" b="0">
                <a:solidFill>
                  <a:srgbClr val="000000"/>
                </a:solidFill>
                <a:latin typeface="Nunito"/>
                <a:ea typeface="Nunito"/>
                <a:cs typeface="Nunito"/>
                <a:sym typeface="Nunito"/>
              </a:rPr>
              <a:t>verage </a:t>
            </a:r>
            <a:r>
              <a:rPr lang="en" sz="2400">
                <a:solidFill>
                  <a:srgbClr val="000000"/>
                </a:solidFill>
                <a:latin typeface="Nunito"/>
                <a:ea typeface="Nunito"/>
                <a:cs typeface="Nunito"/>
                <a:sym typeface="Nunito"/>
              </a:rPr>
              <a:t>V</a:t>
            </a:r>
            <a:r>
              <a:rPr lang="en" sz="2400" b="0">
                <a:solidFill>
                  <a:srgbClr val="000000"/>
                </a:solidFill>
                <a:latin typeface="Nunito"/>
                <a:ea typeface="Nunito"/>
                <a:cs typeface="Nunito"/>
                <a:sym typeface="Nunito"/>
              </a:rPr>
              <a:t>iews?</a:t>
            </a:r>
            <a:endParaRPr sz="2400">
              <a:solidFill>
                <a:srgbClr val="000000"/>
              </a:solidFill>
              <a:latin typeface="Nunito"/>
              <a:ea typeface="Nunito"/>
              <a:cs typeface="Nunito"/>
              <a:sym typeface="Nunito"/>
            </a:endParaRPr>
          </a:p>
        </p:txBody>
      </p:sp>
      <p:pic>
        <p:nvPicPr>
          <p:cNvPr id="120" name="Google Shape;120;p22"/>
          <p:cNvPicPr preferRelativeResize="0"/>
          <p:nvPr/>
        </p:nvPicPr>
        <p:blipFill>
          <a:blip r:embed="rId4">
            <a:alphaModFix/>
          </a:blip>
          <a:stretch>
            <a:fillRect/>
          </a:stretch>
        </p:blipFill>
        <p:spPr>
          <a:xfrm>
            <a:off x="4690600" y="2122500"/>
            <a:ext cx="4267199" cy="2600525"/>
          </a:xfrm>
          <a:prstGeom prst="rect">
            <a:avLst/>
          </a:prstGeom>
          <a:noFill/>
          <a:ln>
            <a:noFill/>
          </a:ln>
          <a:effectLst>
            <a:outerShdw blurRad="57150" dist="19050" dir="5400000" algn="bl" rotWithShape="0">
              <a:srgbClr val="000000">
                <a:alpha val="50000"/>
              </a:srgbClr>
            </a:outerShdw>
          </a:effectLst>
        </p:spPr>
      </p:pic>
      <p:cxnSp>
        <p:nvCxnSpPr>
          <p:cNvPr id="121" name="Google Shape;121;p22"/>
          <p:cNvCxnSpPr/>
          <p:nvPr/>
        </p:nvCxnSpPr>
        <p:spPr>
          <a:xfrm rot="10800000" flipH="1">
            <a:off x="1558225" y="2420325"/>
            <a:ext cx="3048900" cy="582000"/>
          </a:xfrm>
          <a:prstGeom prst="straightConnector1">
            <a:avLst/>
          </a:prstGeom>
          <a:noFill/>
          <a:ln w="28575" cap="flat" cmpd="sng">
            <a:solidFill>
              <a:srgbClr val="FF0000"/>
            </a:solidFill>
            <a:prstDash val="solid"/>
            <a:round/>
            <a:headEnd type="none" w="med" len="med"/>
            <a:tailEnd type="none" w="med" len="med"/>
          </a:ln>
        </p:spPr>
      </p:cxnSp>
      <p:cxnSp>
        <p:nvCxnSpPr>
          <p:cNvPr id="122" name="Google Shape;122;p22"/>
          <p:cNvCxnSpPr/>
          <p:nvPr/>
        </p:nvCxnSpPr>
        <p:spPr>
          <a:xfrm rot="10800000">
            <a:off x="1558350" y="2351150"/>
            <a:ext cx="3061500" cy="4068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a:solidFill>
                  <a:srgbClr val="000000"/>
                </a:solidFill>
                <a:latin typeface="Nunito"/>
                <a:ea typeface="Nunito"/>
                <a:cs typeface="Nunito"/>
                <a:sym typeface="Nunito"/>
              </a:rPr>
              <a:t>Relationship between Category Subscriber and Sum of Channel Subscriber for Each Category</a:t>
            </a:r>
            <a:endParaRPr sz="2400" b="0">
              <a:solidFill>
                <a:srgbClr val="000000"/>
              </a:solidFill>
              <a:latin typeface="Nunito"/>
              <a:ea typeface="Nunito"/>
              <a:cs typeface="Nunito"/>
              <a:sym typeface="Nunito"/>
            </a:endParaRPr>
          </a:p>
        </p:txBody>
      </p:sp>
      <p:pic>
        <p:nvPicPr>
          <p:cNvPr id="128" name="Google Shape;128;p23"/>
          <p:cNvPicPr preferRelativeResize="0"/>
          <p:nvPr/>
        </p:nvPicPr>
        <p:blipFill rotWithShape="1">
          <a:blip r:embed="rId3">
            <a:alphaModFix/>
          </a:blip>
          <a:srcRect l="2206" t="3065" r="2254" b="3467"/>
          <a:stretch/>
        </p:blipFill>
        <p:spPr>
          <a:xfrm>
            <a:off x="1773875" y="1597875"/>
            <a:ext cx="5596249" cy="331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a:solidFill>
                  <a:srgbClr val="000000"/>
                </a:solidFill>
                <a:latin typeface="Nunito"/>
                <a:ea typeface="Nunito"/>
                <a:cs typeface="Nunito"/>
                <a:sym typeface="Nunito"/>
              </a:rPr>
              <a:t>Channel Subscriber Frequency </a:t>
            </a:r>
            <a:r>
              <a:rPr lang="en" sz="2400">
                <a:solidFill>
                  <a:srgbClr val="000000"/>
                </a:solidFill>
                <a:latin typeface="Nunito"/>
                <a:ea typeface="Nunito"/>
                <a:cs typeface="Nunito"/>
                <a:sym typeface="Nunito"/>
              </a:rPr>
              <a:t>i</a:t>
            </a:r>
            <a:r>
              <a:rPr lang="en" sz="2400" b="0">
                <a:solidFill>
                  <a:srgbClr val="000000"/>
                </a:solidFill>
                <a:latin typeface="Nunito"/>
                <a:ea typeface="Nunito"/>
                <a:cs typeface="Nunito"/>
                <a:sym typeface="Nunito"/>
              </a:rPr>
              <a:t>n Different Range for Each Category</a:t>
            </a:r>
            <a:endParaRPr sz="2400" b="0">
              <a:solidFill>
                <a:srgbClr val="000000"/>
              </a:solidFill>
              <a:latin typeface="Nunito"/>
              <a:ea typeface="Nunito"/>
              <a:cs typeface="Nunito"/>
              <a:sym typeface="Nunito"/>
            </a:endParaRPr>
          </a:p>
        </p:txBody>
      </p:sp>
      <p:pic>
        <p:nvPicPr>
          <p:cNvPr id="134" name="Google Shape;134;p24"/>
          <p:cNvPicPr preferRelativeResize="0"/>
          <p:nvPr/>
        </p:nvPicPr>
        <p:blipFill>
          <a:blip r:embed="rId3">
            <a:alphaModFix/>
          </a:blip>
          <a:stretch>
            <a:fillRect/>
          </a:stretch>
        </p:blipFill>
        <p:spPr>
          <a:xfrm>
            <a:off x="0" y="1750275"/>
            <a:ext cx="9144000" cy="2317958"/>
          </a:xfrm>
          <a:prstGeom prst="rect">
            <a:avLst/>
          </a:prstGeom>
          <a:noFill/>
          <a:ln>
            <a:noFill/>
          </a:ln>
        </p:spPr>
      </p:pic>
      <p:sp>
        <p:nvSpPr>
          <p:cNvPr id="135" name="Google Shape;135;p24"/>
          <p:cNvSpPr/>
          <p:nvPr/>
        </p:nvSpPr>
        <p:spPr>
          <a:xfrm>
            <a:off x="13075" y="2433175"/>
            <a:ext cx="9144000" cy="138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p:nvPr/>
        </p:nvSpPr>
        <p:spPr>
          <a:xfrm>
            <a:off x="39250" y="3092975"/>
            <a:ext cx="9104700" cy="144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and Video Part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303800" y="598575"/>
            <a:ext cx="6910800" cy="85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solidFill>
                  <a:srgbClr val="000000"/>
                </a:solidFill>
                <a:latin typeface="Nunito"/>
                <a:ea typeface="Nunito"/>
                <a:cs typeface="Nunito"/>
                <a:sym typeface="Nunito"/>
              </a:rPr>
              <a:t>Trending Length Frequency</a:t>
            </a:r>
            <a:endParaRPr sz="2400" b="0" dirty="0">
              <a:solidFill>
                <a:srgbClr val="000000"/>
              </a:solidFill>
              <a:latin typeface="Nunito"/>
              <a:ea typeface="Nunito"/>
              <a:cs typeface="Nunito"/>
              <a:sym typeface="Nunito"/>
            </a:endParaRPr>
          </a:p>
        </p:txBody>
      </p:sp>
      <p:pic>
        <p:nvPicPr>
          <p:cNvPr id="147" name="Google Shape;147;p26"/>
          <p:cNvPicPr preferRelativeResize="0"/>
          <p:nvPr/>
        </p:nvPicPr>
        <p:blipFill>
          <a:blip r:embed="rId3">
            <a:alphaModFix/>
          </a:blip>
          <a:stretch>
            <a:fillRect/>
          </a:stretch>
        </p:blipFill>
        <p:spPr>
          <a:xfrm>
            <a:off x="2087336" y="1723955"/>
            <a:ext cx="4648101" cy="28209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0">
                <a:solidFill>
                  <a:srgbClr val="000000"/>
                </a:solidFill>
                <a:latin typeface="Nunito"/>
                <a:ea typeface="Nunito"/>
                <a:cs typeface="Nunito"/>
                <a:sym typeface="Nunito"/>
              </a:rPr>
              <a:t>Wh</a:t>
            </a:r>
            <a:r>
              <a:rPr lang="en" sz="2400">
                <a:solidFill>
                  <a:srgbClr val="000000"/>
                </a:solidFill>
                <a:latin typeface="Nunito"/>
                <a:ea typeface="Nunito"/>
                <a:cs typeface="Nunito"/>
                <a:sym typeface="Nunito"/>
              </a:rPr>
              <a:t>at T</a:t>
            </a:r>
            <a:r>
              <a:rPr lang="en" sz="2400" b="0">
                <a:solidFill>
                  <a:srgbClr val="000000"/>
                </a:solidFill>
                <a:latin typeface="Nunito"/>
                <a:ea typeface="Nunito"/>
                <a:cs typeface="Nunito"/>
                <a:sym typeface="Nunito"/>
              </a:rPr>
              <a:t>ags </a:t>
            </a:r>
            <a:r>
              <a:rPr lang="en" sz="2400">
                <a:solidFill>
                  <a:srgbClr val="000000"/>
                </a:solidFill>
                <a:latin typeface="Nunito"/>
                <a:ea typeface="Nunito"/>
                <a:cs typeface="Nunito"/>
                <a:sym typeface="Nunito"/>
              </a:rPr>
              <a:t>A</a:t>
            </a:r>
            <a:r>
              <a:rPr lang="en" sz="2400" b="0">
                <a:solidFill>
                  <a:srgbClr val="000000"/>
                </a:solidFill>
                <a:latin typeface="Nunito"/>
                <a:ea typeface="Nunito"/>
                <a:cs typeface="Nunito"/>
                <a:sym typeface="Nunito"/>
              </a:rPr>
              <a:t>re </a:t>
            </a:r>
            <a:r>
              <a:rPr lang="en" sz="2400">
                <a:solidFill>
                  <a:srgbClr val="000000"/>
                </a:solidFill>
                <a:latin typeface="Nunito"/>
                <a:ea typeface="Nunito"/>
                <a:cs typeface="Nunito"/>
                <a:sym typeface="Nunito"/>
              </a:rPr>
              <a:t>P</a:t>
            </a:r>
            <a:r>
              <a:rPr lang="en" sz="2400" b="0">
                <a:solidFill>
                  <a:srgbClr val="000000"/>
                </a:solidFill>
                <a:latin typeface="Nunito"/>
                <a:ea typeface="Nunito"/>
                <a:cs typeface="Nunito"/>
                <a:sym typeface="Nunito"/>
              </a:rPr>
              <a:t>opular?</a:t>
            </a:r>
            <a:endParaRPr sz="2400">
              <a:solidFill>
                <a:srgbClr val="000000"/>
              </a:solidFill>
              <a:latin typeface="Nunito"/>
              <a:ea typeface="Nunito"/>
              <a:cs typeface="Nunito"/>
              <a:sym typeface="Nunito"/>
            </a:endParaRPr>
          </a:p>
        </p:txBody>
      </p:sp>
      <p:pic>
        <p:nvPicPr>
          <p:cNvPr id="154" name="Google Shape;154;p27"/>
          <p:cNvPicPr preferRelativeResize="0"/>
          <p:nvPr/>
        </p:nvPicPr>
        <p:blipFill>
          <a:blip r:embed="rId3">
            <a:alphaModFix/>
          </a:blip>
          <a:stretch>
            <a:fillRect/>
          </a:stretch>
        </p:blipFill>
        <p:spPr>
          <a:xfrm>
            <a:off x="1172475" y="1339375"/>
            <a:ext cx="6799049" cy="3475800"/>
          </a:xfrm>
          <a:prstGeom prst="rect">
            <a:avLst/>
          </a:prstGeom>
          <a:noFill/>
          <a:ln>
            <a:noFill/>
          </a:ln>
        </p:spPr>
      </p:pic>
      <p:sp>
        <p:nvSpPr>
          <p:cNvPr id="155" name="Google Shape;155;p27"/>
          <p:cNvSpPr/>
          <p:nvPr/>
        </p:nvSpPr>
        <p:spPr>
          <a:xfrm>
            <a:off x="1366775" y="4415625"/>
            <a:ext cx="1123500" cy="332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96450" y="1647117"/>
            <a:ext cx="4475550" cy="2653583"/>
          </a:xfrm>
          <a:prstGeom prst="rect">
            <a:avLst/>
          </a:prstGeom>
          <a:noFill/>
          <a:ln>
            <a:noFill/>
          </a:ln>
        </p:spPr>
      </p:pic>
      <p:pic>
        <p:nvPicPr>
          <p:cNvPr id="161" name="Google Shape;161;p28"/>
          <p:cNvPicPr preferRelativeResize="0"/>
          <p:nvPr/>
        </p:nvPicPr>
        <p:blipFill>
          <a:blip r:embed="rId4">
            <a:alphaModFix/>
          </a:blip>
          <a:stretch>
            <a:fillRect/>
          </a:stretch>
        </p:blipFill>
        <p:spPr>
          <a:xfrm>
            <a:off x="4520798" y="1647125"/>
            <a:ext cx="4623077" cy="2766075"/>
          </a:xfrm>
          <a:prstGeom prst="rect">
            <a:avLst/>
          </a:prstGeom>
          <a:noFill/>
          <a:ln>
            <a:noFill/>
          </a:ln>
        </p:spPr>
      </p:pic>
      <p:sp>
        <p:nvSpPr>
          <p:cNvPr id="162" name="Google Shape;162;p28"/>
          <p:cNvSpPr/>
          <p:nvPr/>
        </p:nvSpPr>
        <p:spPr>
          <a:xfrm>
            <a:off x="184000" y="1922975"/>
            <a:ext cx="8894700" cy="296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title"/>
          </p:nvPr>
        </p:nvSpPr>
        <p:spPr>
          <a:xfrm>
            <a:off x="371050" y="8158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a:solidFill>
                  <a:srgbClr val="000000"/>
                </a:solidFill>
                <a:latin typeface="Nunito"/>
                <a:ea typeface="Nunito"/>
                <a:cs typeface="Nunito"/>
                <a:sym typeface="Nunito"/>
              </a:rPr>
              <a:t>Top 10 </a:t>
            </a:r>
            <a:r>
              <a:rPr lang="en" sz="2400">
                <a:solidFill>
                  <a:srgbClr val="000000"/>
                </a:solidFill>
                <a:latin typeface="Nunito"/>
                <a:ea typeface="Nunito"/>
                <a:cs typeface="Nunito"/>
                <a:sym typeface="Nunito"/>
              </a:rPr>
              <a:t>M</a:t>
            </a:r>
            <a:r>
              <a:rPr lang="en" sz="2400" b="0">
                <a:solidFill>
                  <a:srgbClr val="000000"/>
                </a:solidFill>
                <a:latin typeface="Nunito"/>
                <a:ea typeface="Nunito"/>
                <a:cs typeface="Nunito"/>
                <a:sym typeface="Nunito"/>
              </a:rPr>
              <a:t>ost </a:t>
            </a:r>
            <a:r>
              <a:rPr lang="en" sz="2400">
                <a:solidFill>
                  <a:srgbClr val="000000"/>
                </a:solidFill>
                <a:latin typeface="Nunito"/>
                <a:ea typeface="Nunito"/>
                <a:cs typeface="Nunito"/>
                <a:sym typeface="Nunito"/>
              </a:rPr>
              <a:t>V</a:t>
            </a:r>
            <a:r>
              <a:rPr lang="en" sz="2400" b="0">
                <a:solidFill>
                  <a:srgbClr val="000000"/>
                </a:solidFill>
                <a:latin typeface="Nunito"/>
                <a:ea typeface="Nunito"/>
                <a:cs typeface="Nunito"/>
                <a:sym typeface="Nunito"/>
              </a:rPr>
              <a:t>ideo </a:t>
            </a:r>
            <a:r>
              <a:rPr lang="en" sz="2400">
                <a:solidFill>
                  <a:srgbClr val="000000"/>
                </a:solidFill>
                <a:latin typeface="Nunito"/>
                <a:ea typeface="Nunito"/>
                <a:cs typeface="Nunito"/>
                <a:sym typeface="Nunito"/>
              </a:rPr>
              <a:t>L</a:t>
            </a:r>
            <a:r>
              <a:rPr lang="en" sz="2400" b="0">
                <a:solidFill>
                  <a:srgbClr val="000000"/>
                </a:solidFill>
                <a:latin typeface="Nunito"/>
                <a:ea typeface="Nunito"/>
                <a:cs typeface="Nunito"/>
                <a:sym typeface="Nunito"/>
              </a:rPr>
              <a:t>ikes a</a:t>
            </a:r>
            <a:r>
              <a:rPr lang="en" sz="2400">
                <a:solidFill>
                  <a:srgbClr val="000000"/>
                </a:solidFill>
                <a:latin typeface="Nunito"/>
                <a:ea typeface="Nunito"/>
                <a:cs typeface="Nunito"/>
                <a:sym typeface="Nunito"/>
              </a:rPr>
              <a:t>nd Dislikes</a:t>
            </a:r>
            <a:r>
              <a:rPr lang="en" sz="2400" b="0">
                <a:solidFill>
                  <a:srgbClr val="000000"/>
                </a:solidFill>
                <a:latin typeface="Nunito"/>
                <a:ea typeface="Nunito"/>
                <a:cs typeface="Nunito"/>
                <a:sym typeface="Nunito"/>
              </a:rPr>
              <a:t> </a:t>
            </a:r>
            <a:r>
              <a:rPr lang="en" sz="2400">
                <a:solidFill>
                  <a:srgbClr val="000000"/>
                </a:solidFill>
                <a:latin typeface="Nunito"/>
                <a:ea typeface="Nunito"/>
                <a:cs typeface="Nunito"/>
                <a:sym typeface="Nunito"/>
              </a:rPr>
              <a:t>R</a:t>
            </a:r>
            <a:r>
              <a:rPr lang="en" sz="2400" b="0">
                <a:solidFill>
                  <a:srgbClr val="000000"/>
                </a:solidFill>
                <a:latin typeface="Nunito"/>
                <a:ea typeface="Nunito"/>
                <a:cs typeface="Nunito"/>
                <a:sym typeface="Nunito"/>
              </a:rPr>
              <a:t>anking</a:t>
            </a:r>
            <a:endParaRPr sz="2400" b="0">
              <a:solidFill>
                <a:srgbClr val="000000"/>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4572000" y="1779950"/>
            <a:ext cx="4388851" cy="2630375"/>
          </a:xfrm>
          <a:prstGeom prst="rect">
            <a:avLst/>
          </a:prstGeom>
          <a:noFill/>
          <a:ln>
            <a:noFill/>
          </a:ln>
        </p:spPr>
      </p:pic>
      <p:sp>
        <p:nvSpPr>
          <p:cNvPr id="169" name="Google Shape;169;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a:solidFill>
                  <a:srgbClr val="000000"/>
                </a:solidFill>
                <a:latin typeface="Nunito"/>
                <a:ea typeface="Nunito"/>
                <a:cs typeface="Nunito"/>
                <a:sym typeface="Nunito"/>
              </a:rPr>
              <a:t>Top 10 </a:t>
            </a:r>
            <a:r>
              <a:rPr lang="en" sz="2400">
                <a:solidFill>
                  <a:srgbClr val="000000"/>
                </a:solidFill>
                <a:latin typeface="Nunito"/>
                <a:ea typeface="Nunito"/>
                <a:cs typeface="Nunito"/>
                <a:sym typeface="Nunito"/>
              </a:rPr>
              <a:t>L</a:t>
            </a:r>
            <a:r>
              <a:rPr lang="en" sz="2400" b="0">
                <a:solidFill>
                  <a:srgbClr val="000000"/>
                </a:solidFill>
                <a:latin typeface="Nunito"/>
                <a:ea typeface="Nunito"/>
                <a:cs typeface="Nunito"/>
                <a:sym typeface="Nunito"/>
              </a:rPr>
              <a:t>east </a:t>
            </a:r>
            <a:r>
              <a:rPr lang="en" sz="2400">
                <a:solidFill>
                  <a:srgbClr val="000000"/>
                </a:solidFill>
                <a:latin typeface="Nunito"/>
                <a:ea typeface="Nunito"/>
                <a:cs typeface="Nunito"/>
                <a:sym typeface="Nunito"/>
              </a:rPr>
              <a:t>V</a:t>
            </a:r>
            <a:r>
              <a:rPr lang="en" sz="2400" b="0">
                <a:solidFill>
                  <a:srgbClr val="000000"/>
                </a:solidFill>
                <a:latin typeface="Nunito"/>
                <a:ea typeface="Nunito"/>
                <a:cs typeface="Nunito"/>
                <a:sym typeface="Nunito"/>
              </a:rPr>
              <a:t>ideo </a:t>
            </a:r>
            <a:r>
              <a:rPr lang="en" sz="2400">
                <a:solidFill>
                  <a:srgbClr val="000000"/>
                </a:solidFill>
                <a:latin typeface="Nunito"/>
                <a:ea typeface="Nunito"/>
                <a:cs typeface="Nunito"/>
                <a:sym typeface="Nunito"/>
              </a:rPr>
              <a:t>L</a:t>
            </a:r>
            <a:r>
              <a:rPr lang="en" sz="2400" b="0">
                <a:solidFill>
                  <a:srgbClr val="000000"/>
                </a:solidFill>
                <a:latin typeface="Nunito"/>
                <a:ea typeface="Nunito"/>
                <a:cs typeface="Nunito"/>
                <a:sym typeface="Nunito"/>
              </a:rPr>
              <a:t>ikes </a:t>
            </a:r>
            <a:r>
              <a:rPr lang="en" sz="2400">
                <a:solidFill>
                  <a:srgbClr val="000000"/>
                </a:solidFill>
                <a:latin typeface="Nunito"/>
                <a:ea typeface="Nunito"/>
                <a:cs typeface="Nunito"/>
                <a:sym typeface="Nunito"/>
              </a:rPr>
              <a:t>and Dislikes</a:t>
            </a:r>
            <a:r>
              <a:rPr lang="en" sz="2400" b="0">
                <a:solidFill>
                  <a:srgbClr val="000000"/>
                </a:solidFill>
                <a:latin typeface="Nunito"/>
                <a:ea typeface="Nunito"/>
                <a:cs typeface="Nunito"/>
                <a:sym typeface="Nunito"/>
              </a:rPr>
              <a:t> </a:t>
            </a:r>
            <a:r>
              <a:rPr lang="en" sz="2400">
                <a:solidFill>
                  <a:srgbClr val="000000"/>
                </a:solidFill>
                <a:latin typeface="Nunito"/>
                <a:ea typeface="Nunito"/>
                <a:cs typeface="Nunito"/>
                <a:sym typeface="Nunito"/>
              </a:rPr>
              <a:t>R</a:t>
            </a:r>
            <a:r>
              <a:rPr lang="en" sz="2400" b="0">
                <a:solidFill>
                  <a:srgbClr val="000000"/>
                </a:solidFill>
                <a:latin typeface="Nunito"/>
                <a:ea typeface="Nunito"/>
                <a:cs typeface="Nunito"/>
                <a:sym typeface="Nunito"/>
              </a:rPr>
              <a:t>anking</a:t>
            </a:r>
            <a:endParaRPr sz="2400" b="0">
              <a:solidFill>
                <a:srgbClr val="000000"/>
              </a:solidFill>
              <a:latin typeface="Nunito"/>
              <a:ea typeface="Nunito"/>
              <a:cs typeface="Nunito"/>
              <a:sym typeface="Nunito"/>
            </a:endParaRPr>
          </a:p>
        </p:txBody>
      </p:sp>
      <p:pic>
        <p:nvPicPr>
          <p:cNvPr id="170" name="Google Shape;170;p29"/>
          <p:cNvPicPr preferRelativeResize="0"/>
          <p:nvPr/>
        </p:nvPicPr>
        <p:blipFill>
          <a:blip r:embed="rId4">
            <a:alphaModFix/>
          </a:blip>
          <a:stretch>
            <a:fillRect/>
          </a:stretch>
        </p:blipFill>
        <p:spPr>
          <a:xfrm>
            <a:off x="156950" y="1779957"/>
            <a:ext cx="4260300" cy="2551892"/>
          </a:xfrm>
          <a:prstGeom prst="rect">
            <a:avLst/>
          </a:prstGeom>
          <a:noFill/>
          <a:ln>
            <a:noFill/>
          </a:ln>
        </p:spPr>
      </p:pic>
      <p:sp>
        <p:nvSpPr>
          <p:cNvPr id="171" name="Google Shape;171;p29"/>
          <p:cNvSpPr/>
          <p:nvPr/>
        </p:nvSpPr>
        <p:spPr>
          <a:xfrm>
            <a:off x="311700" y="2040725"/>
            <a:ext cx="8649000" cy="324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287800"/>
            <a:ext cx="3560400" cy="81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a:solidFill>
                  <a:srgbClr val="000000"/>
                </a:solidFill>
                <a:latin typeface="Nunito"/>
                <a:ea typeface="Nunito"/>
                <a:cs typeface="Nunito"/>
                <a:sym typeface="Nunito"/>
              </a:rPr>
              <a:t>Top 10 Popular Video</a:t>
            </a:r>
            <a:endParaRPr sz="2400" b="0">
              <a:solidFill>
                <a:srgbClr val="000000"/>
              </a:solidFill>
              <a:latin typeface="Nunito"/>
              <a:ea typeface="Nunito"/>
              <a:cs typeface="Nunito"/>
              <a:sym typeface="Nunito"/>
            </a:endParaRPr>
          </a:p>
        </p:txBody>
      </p:sp>
      <p:sp>
        <p:nvSpPr>
          <p:cNvPr id="177" name="Google Shape;177;p30"/>
          <p:cNvSpPr txBox="1">
            <a:spLocks noGrp="1"/>
          </p:cNvSpPr>
          <p:nvPr>
            <p:ph type="body" idx="1"/>
          </p:nvPr>
        </p:nvSpPr>
        <p:spPr>
          <a:xfrm>
            <a:off x="4002950" y="605625"/>
            <a:ext cx="3747600" cy="278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chemeClr val="accent3"/>
                </a:solidFill>
              </a:rPr>
              <a:t>Difference = Like - Dislike</a:t>
            </a:r>
            <a:endParaRPr sz="1800">
              <a:solidFill>
                <a:schemeClr val="accent3"/>
              </a:solidFill>
            </a:endParaRPr>
          </a:p>
        </p:txBody>
      </p:sp>
      <p:pic>
        <p:nvPicPr>
          <p:cNvPr id="178" name="Google Shape;178;p30"/>
          <p:cNvPicPr preferRelativeResize="0"/>
          <p:nvPr/>
        </p:nvPicPr>
        <p:blipFill>
          <a:blip r:embed="rId3">
            <a:alphaModFix/>
          </a:blip>
          <a:stretch>
            <a:fillRect/>
          </a:stretch>
        </p:blipFill>
        <p:spPr>
          <a:xfrm>
            <a:off x="311700" y="1556527"/>
            <a:ext cx="8784201" cy="308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rgbClr val="000000"/>
                </a:solidFill>
                <a:latin typeface="Nunito"/>
                <a:ea typeface="Nunito"/>
                <a:cs typeface="Nunito"/>
                <a:sym typeface="Nunito"/>
              </a:rPr>
              <a:t>“</a:t>
            </a:r>
            <a:r>
              <a:rPr lang="en" sz="2400" b="0">
                <a:solidFill>
                  <a:srgbClr val="000000"/>
                </a:solidFill>
                <a:latin typeface="Nunito"/>
                <a:ea typeface="Nunito"/>
                <a:cs typeface="Nunito"/>
                <a:sym typeface="Nunito"/>
              </a:rPr>
              <a:t>Unpopular Video</a:t>
            </a:r>
            <a:r>
              <a:rPr lang="en" sz="2400">
                <a:solidFill>
                  <a:srgbClr val="000000"/>
                </a:solidFill>
                <a:latin typeface="Nunito"/>
                <a:ea typeface="Nunito"/>
                <a:cs typeface="Nunito"/>
                <a:sym typeface="Nunito"/>
              </a:rPr>
              <a:t>”</a:t>
            </a:r>
            <a:endParaRPr sz="2400" b="0">
              <a:solidFill>
                <a:srgbClr val="000000"/>
              </a:solidFill>
              <a:latin typeface="Nunito"/>
              <a:ea typeface="Nunito"/>
              <a:cs typeface="Nunito"/>
              <a:sym typeface="Nunito"/>
            </a:endParaRPr>
          </a:p>
        </p:txBody>
      </p:sp>
      <p:pic>
        <p:nvPicPr>
          <p:cNvPr id="184" name="Google Shape;184;p31"/>
          <p:cNvPicPr preferRelativeResize="0"/>
          <p:nvPr/>
        </p:nvPicPr>
        <p:blipFill>
          <a:blip r:embed="rId3">
            <a:alphaModFix/>
          </a:blip>
          <a:stretch>
            <a:fillRect/>
          </a:stretch>
        </p:blipFill>
        <p:spPr>
          <a:xfrm>
            <a:off x="212300" y="2571750"/>
            <a:ext cx="8719399" cy="1601300"/>
          </a:xfrm>
          <a:prstGeom prst="rect">
            <a:avLst/>
          </a:prstGeom>
          <a:noFill/>
          <a:ln>
            <a:noFill/>
          </a:ln>
        </p:spPr>
      </p:pic>
      <p:sp>
        <p:nvSpPr>
          <p:cNvPr id="185" name="Google Shape;185;p31"/>
          <p:cNvSpPr txBox="1"/>
          <p:nvPr/>
        </p:nvSpPr>
        <p:spPr>
          <a:xfrm>
            <a:off x="7045375" y="3177925"/>
            <a:ext cx="1423800" cy="1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News &amp; Politics</a:t>
            </a:r>
            <a:endParaRPr>
              <a:latin typeface="Nunito"/>
              <a:ea typeface="Nunito"/>
              <a:cs typeface="Nunito"/>
              <a:sym typeface="Nunito"/>
            </a:endParaRPr>
          </a:p>
        </p:txBody>
      </p:sp>
      <p:sp>
        <p:nvSpPr>
          <p:cNvPr id="186" name="Google Shape;186;p31"/>
          <p:cNvSpPr txBox="1"/>
          <p:nvPr/>
        </p:nvSpPr>
        <p:spPr>
          <a:xfrm>
            <a:off x="6013550" y="2745725"/>
            <a:ext cx="1711200" cy="1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Film &amp; Animation</a:t>
            </a:r>
            <a:endParaRPr>
              <a:latin typeface="Nunito"/>
              <a:ea typeface="Nunito"/>
              <a:cs typeface="Nunito"/>
              <a:sym typeface="Nunito"/>
            </a:endParaRPr>
          </a:p>
        </p:txBody>
      </p:sp>
      <p:sp>
        <p:nvSpPr>
          <p:cNvPr id="187" name="Google Shape;187;p31"/>
          <p:cNvSpPr txBox="1"/>
          <p:nvPr/>
        </p:nvSpPr>
        <p:spPr>
          <a:xfrm>
            <a:off x="2736950" y="2974325"/>
            <a:ext cx="1711200" cy="1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Entertainment</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70" name="Google Shape;70;p14"/>
          <p:cNvSpPr txBox="1">
            <a:spLocks noGrp="1"/>
          </p:cNvSpPr>
          <p:nvPr>
            <p:ph type="body" idx="1"/>
          </p:nvPr>
        </p:nvSpPr>
        <p:spPr>
          <a:xfrm>
            <a:off x="1326675" y="10139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E06666"/>
              </a:buClr>
              <a:buSzPts val="1800"/>
              <a:buChar char="●"/>
            </a:pPr>
            <a:r>
              <a:rPr lang="en" sz="3000">
                <a:solidFill>
                  <a:srgbClr val="E06666"/>
                </a:solidFill>
              </a:rPr>
              <a:t>Introduction</a:t>
            </a:r>
            <a:endParaRPr sz="3000">
              <a:solidFill>
                <a:srgbClr val="E06666"/>
              </a:solidFill>
            </a:endParaRPr>
          </a:p>
          <a:p>
            <a:pPr marL="914400" lvl="1" indent="-381000" algn="l" rtl="0">
              <a:spcBef>
                <a:spcPts val="0"/>
              </a:spcBef>
              <a:spcAft>
                <a:spcPts val="0"/>
              </a:spcAft>
              <a:buClr>
                <a:srgbClr val="E06666"/>
              </a:buClr>
              <a:buSzPts val="2400"/>
              <a:buChar char="○"/>
            </a:pPr>
            <a:r>
              <a:rPr lang="en" sz="2400">
                <a:solidFill>
                  <a:srgbClr val="E06666"/>
                </a:solidFill>
              </a:rPr>
              <a:t>Goals</a:t>
            </a:r>
            <a:endParaRPr sz="2400">
              <a:solidFill>
                <a:srgbClr val="E06666"/>
              </a:solidFill>
            </a:endParaRPr>
          </a:p>
          <a:p>
            <a:pPr marL="914400" lvl="1" indent="-381000" algn="l" rtl="0">
              <a:spcBef>
                <a:spcPts val="0"/>
              </a:spcBef>
              <a:spcAft>
                <a:spcPts val="0"/>
              </a:spcAft>
              <a:buClr>
                <a:srgbClr val="E06666"/>
              </a:buClr>
              <a:buSzPts val="2400"/>
              <a:buChar char="○"/>
            </a:pPr>
            <a:r>
              <a:rPr lang="en" sz="2400">
                <a:solidFill>
                  <a:srgbClr val="E06666"/>
                </a:solidFill>
              </a:rPr>
              <a:t>Data Preparation</a:t>
            </a:r>
            <a:endParaRPr sz="2400">
              <a:solidFill>
                <a:srgbClr val="E06666"/>
              </a:solidFill>
            </a:endParaRPr>
          </a:p>
          <a:p>
            <a:pPr marL="914400" lvl="1" indent="-381000" algn="l" rtl="0">
              <a:spcBef>
                <a:spcPts val="0"/>
              </a:spcBef>
              <a:spcAft>
                <a:spcPts val="0"/>
              </a:spcAft>
              <a:buClr>
                <a:srgbClr val="E06666"/>
              </a:buClr>
              <a:buSzPts val="2400"/>
              <a:buChar char="○"/>
            </a:pPr>
            <a:r>
              <a:rPr lang="en" sz="2400">
                <a:solidFill>
                  <a:srgbClr val="E06666"/>
                </a:solidFill>
              </a:rPr>
              <a:t>Data Model</a:t>
            </a:r>
            <a:endParaRPr sz="2400">
              <a:solidFill>
                <a:srgbClr val="E06666"/>
              </a:solidFill>
            </a:endParaRPr>
          </a:p>
          <a:p>
            <a:pPr marL="457200" lvl="0" indent="-342900" algn="l" rtl="0">
              <a:spcBef>
                <a:spcPts val="0"/>
              </a:spcBef>
              <a:spcAft>
                <a:spcPts val="0"/>
              </a:spcAft>
              <a:buClr>
                <a:srgbClr val="E06666"/>
              </a:buClr>
              <a:buSzPts val="1800"/>
              <a:buChar char="●"/>
            </a:pPr>
            <a:r>
              <a:rPr lang="en" sz="3000">
                <a:solidFill>
                  <a:srgbClr val="E06666"/>
                </a:solidFill>
              </a:rPr>
              <a:t>Analysis Report</a:t>
            </a:r>
            <a:endParaRPr sz="3000">
              <a:solidFill>
                <a:srgbClr val="E06666"/>
              </a:solidFill>
            </a:endParaRPr>
          </a:p>
          <a:p>
            <a:pPr marL="914400" lvl="1" indent="-381000" algn="l" rtl="0">
              <a:spcBef>
                <a:spcPts val="0"/>
              </a:spcBef>
              <a:spcAft>
                <a:spcPts val="0"/>
              </a:spcAft>
              <a:buClr>
                <a:srgbClr val="E06666"/>
              </a:buClr>
              <a:buSzPts val="2400"/>
              <a:buChar char="○"/>
            </a:pPr>
            <a:r>
              <a:rPr lang="en" sz="2400">
                <a:solidFill>
                  <a:srgbClr val="E06666"/>
                </a:solidFill>
              </a:rPr>
              <a:t>Category Part</a:t>
            </a:r>
            <a:endParaRPr sz="2400">
              <a:solidFill>
                <a:srgbClr val="E06666"/>
              </a:solidFill>
            </a:endParaRPr>
          </a:p>
          <a:p>
            <a:pPr marL="914400" lvl="1" indent="-419100" algn="l" rtl="0">
              <a:spcBef>
                <a:spcPts val="0"/>
              </a:spcBef>
              <a:spcAft>
                <a:spcPts val="0"/>
              </a:spcAft>
              <a:buClr>
                <a:srgbClr val="E06666"/>
              </a:buClr>
              <a:buSzPts val="3000"/>
              <a:buChar char="○"/>
            </a:pPr>
            <a:r>
              <a:rPr lang="en" sz="2400">
                <a:solidFill>
                  <a:srgbClr val="E06666"/>
                </a:solidFill>
              </a:rPr>
              <a:t>Channel and Video Part</a:t>
            </a:r>
            <a:endParaRPr sz="2400">
              <a:solidFill>
                <a:srgbClr val="E06666"/>
              </a:solidFill>
            </a:endParaRPr>
          </a:p>
          <a:p>
            <a:pPr marL="457200" lvl="0" indent="-342900" algn="l" rtl="0">
              <a:spcBef>
                <a:spcPts val="0"/>
              </a:spcBef>
              <a:spcAft>
                <a:spcPts val="0"/>
              </a:spcAft>
              <a:buClr>
                <a:srgbClr val="E06666"/>
              </a:buClr>
              <a:buSzPts val="1800"/>
              <a:buChar char="●"/>
            </a:pPr>
            <a:r>
              <a:rPr lang="en" sz="3000">
                <a:solidFill>
                  <a:srgbClr val="E06666"/>
                </a:solidFill>
              </a:rPr>
              <a:t>Summary</a:t>
            </a:r>
            <a:endParaRPr sz="3000">
              <a:solidFill>
                <a:srgbClr val="E0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1200"/>
              </a:spcAft>
              <a:buNone/>
            </a:pPr>
            <a:r>
              <a:rPr lang="en" sz="2400" b="0">
                <a:solidFill>
                  <a:srgbClr val="000000"/>
                </a:solidFill>
                <a:latin typeface="Nunito"/>
                <a:ea typeface="Nunito"/>
                <a:cs typeface="Nunito"/>
                <a:sym typeface="Nunito"/>
              </a:rPr>
              <a:t>Top 10 Most an</a:t>
            </a:r>
            <a:r>
              <a:rPr lang="en" sz="2400">
                <a:solidFill>
                  <a:srgbClr val="000000"/>
                </a:solidFill>
                <a:latin typeface="Nunito"/>
                <a:ea typeface="Nunito"/>
                <a:cs typeface="Nunito"/>
                <a:sym typeface="Nunito"/>
              </a:rPr>
              <a:t>d Least</a:t>
            </a:r>
            <a:r>
              <a:rPr lang="en" sz="2400" b="0">
                <a:solidFill>
                  <a:srgbClr val="000000"/>
                </a:solidFill>
                <a:latin typeface="Nunito"/>
                <a:ea typeface="Nunito"/>
                <a:cs typeface="Nunito"/>
                <a:sym typeface="Nunito"/>
              </a:rPr>
              <a:t> Video Views Ranking</a:t>
            </a:r>
            <a:endParaRPr sz="2400" b="0">
              <a:solidFill>
                <a:srgbClr val="000000"/>
              </a:solidFill>
              <a:latin typeface="Nunito"/>
              <a:ea typeface="Nunito"/>
              <a:cs typeface="Nunito"/>
              <a:sym typeface="Nunito"/>
            </a:endParaRPr>
          </a:p>
        </p:txBody>
      </p:sp>
      <p:pic>
        <p:nvPicPr>
          <p:cNvPr id="193" name="Google Shape;193;p32"/>
          <p:cNvPicPr preferRelativeResize="0"/>
          <p:nvPr/>
        </p:nvPicPr>
        <p:blipFill>
          <a:blip r:embed="rId3">
            <a:alphaModFix/>
          </a:blip>
          <a:stretch>
            <a:fillRect/>
          </a:stretch>
        </p:blipFill>
        <p:spPr>
          <a:xfrm>
            <a:off x="311700" y="1636850"/>
            <a:ext cx="4260300" cy="2566275"/>
          </a:xfrm>
          <a:prstGeom prst="rect">
            <a:avLst/>
          </a:prstGeom>
          <a:noFill/>
          <a:ln>
            <a:noFill/>
          </a:ln>
        </p:spPr>
      </p:pic>
      <p:sp>
        <p:nvSpPr>
          <p:cNvPr id="194" name="Google Shape;194;p32"/>
          <p:cNvSpPr/>
          <p:nvPr/>
        </p:nvSpPr>
        <p:spPr>
          <a:xfrm>
            <a:off x="220125" y="1962225"/>
            <a:ext cx="4351800" cy="213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32"/>
          <p:cNvPicPr preferRelativeResize="0"/>
          <p:nvPr/>
        </p:nvPicPr>
        <p:blipFill>
          <a:blip r:embed="rId4">
            <a:alphaModFix/>
          </a:blip>
          <a:stretch>
            <a:fillRect/>
          </a:stretch>
        </p:blipFill>
        <p:spPr>
          <a:xfrm>
            <a:off x="4669275" y="1710345"/>
            <a:ext cx="4351800" cy="2580456"/>
          </a:xfrm>
          <a:prstGeom prst="rect">
            <a:avLst/>
          </a:prstGeom>
          <a:noFill/>
          <a:ln>
            <a:noFill/>
          </a:ln>
        </p:spPr>
      </p:pic>
      <p:sp>
        <p:nvSpPr>
          <p:cNvPr id="196" name="Google Shape;196;p32"/>
          <p:cNvSpPr/>
          <p:nvPr/>
        </p:nvSpPr>
        <p:spPr>
          <a:xfrm>
            <a:off x="4388575" y="2465100"/>
            <a:ext cx="4351800" cy="213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0" y="1886950"/>
            <a:ext cx="9143948" cy="1889796"/>
          </a:xfrm>
          <a:prstGeom prst="rect">
            <a:avLst/>
          </a:prstGeom>
          <a:noFill/>
          <a:ln>
            <a:noFill/>
          </a:ln>
        </p:spPr>
      </p:pic>
      <p:sp>
        <p:nvSpPr>
          <p:cNvPr id="202" name="Google Shape;202;p33"/>
          <p:cNvSpPr txBox="1">
            <a:spLocks noGrp="1"/>
          </p:cNvSpPr>
          <p:nvPr>
            <p:ph type="title"/>
          </p:nvPr>
        </p:nvSpPr>
        <p:spPr>
          <a:xfrm>
            <a:off x="566625" y="241500"/>
            <a:ext cx="7030500" cy="99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a:solidFill>
                  <a:srgbClr val="000000"/>
                </a:solidFill>
                <a:latin typeface="Nunito"/>
                <a:ea typeface="Nunito"/>
                <a:cs typeface="Nunito"/>
                <a:sym typeface="Nunito"/>
              </a:rPr>
              <a:t>Top 10 Video within Category</a:t>
            </a:r>
            <a:endParaRPr sz="2400" b="0">
              <a:solidFill>
                <a:srgbClr val="000000"/>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456450" y="202925"/>
            <a:ext cx="8520600" cy="15258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r>
              <a:rPr lang="en" sz="2400" b="0">
                <a:solidFill>
                  <a:srgbClr val="000000"/>
                </a:solidFill>
                <a:latin typeface="Nunito"/>
                <a:ea typeface="Nunito"/>
                <a:cs typeface="Nunito"/>
                <a:sym typeface="Nunito"/>
              </a:rPr>
              <a:t> Top 10 </a:t>
            </a:r>
            <a:r>
              <a:rPr lang="en" sz="2400">
                <a:solidFill>
                  <a:srgbClr val="000000"/>
                </a:solidFill>
                <a:latin typeface="Nunito"/>
                <a:ea typeface="Nunito"/>
                <a:cs typeface="Nunito"/>
                <a:sym typeface="Nunito"/>
              </a:rPr>
              <a:t>M</a:t>
            </a:r>
            <a:r>
              <a:rPr lang="en" sz="2400" b="0">
                <a:solidFill>
                  <a:srgbClr val="000000"/>
                </a:solidFill>
                <a:latin typeface="Nunito"/>
                <a:ea typeface="Nunito"/>
                <a:cs typeface="Nunito"/>
                <a:sym typeface="Nunito"/>
              </a:rPr>
              <a:t>ost and </a:t>
            </a:r>
            <a:r>
              <a:rPr lang="en" sz="2400">
                <a:solidFill>
                  <a:srgbClr val="000000"/>
                </a:solidFill>
                <a:latin typeface="Nunito"/>
                <a:ea typeface="Nunito"/>
                <a:cs typeface="Nunito"/>
                <a:sym typeface="Nunito"/>
              </a:rPr>
              <a:t>L</a:t>
            </a:r>
            <a:r>
              <a:rPr lang="en" sz="2400" b="0">
                <a:solidFill>
                  <a:srgbClr val="000000"/>
                </a:solidFill>
                <a:latin typeface="Nunito"/>
                <a:ea typeface="Nunito"/>
                <a:cs typeface="Nunito"/>
                <a:sym typeface="Nunito"/>
              </a:rPr>
              <a:t>east </a:t>
            </a:r>
            <a:r>
              <a:rPr lang="en" sz="2400">
                <a:solidFill>
                  <a:srgbClr val="000000"/>
                </a:solidFill>
                <a:latin typeface="Nunito"/>
                <a:ea typeface="Nunito"/>
                <a:cs typeface="Nunito"/>
                <a:sym typeface="Nunito"/>
              </a:rPr>
              <a:t>V</a:t>
            </a:r>
            <a:r>
              <a:rPr lang="en" sz="2400" b="0">
                <a:solidFill>
                  <a:srgbClr val="000000"/>
                </a:solidFill>
                <a:latin typeface="Nunito"/>
                <a:ea typeface="Nunito"/>
                <a:cs typeface="Nunito"/>
                <a:sym typeface="Nunito"/>
              </a:rPr>
              <a:t>ideo </a:t>
            </a:r>
            <a:r>
              <a:rPr lang="en" sz="2400">
                <a:solidFill>
                  <a:srgbClr val="000000"/>
                </a:solidFill>
                <a:latin typeface="Nunito"/>
                <a:ea typeface="Nunito"/>
                <a:cs typeface="Nunito"/>
                <a:sym typeface="Nunito"/>
              </a:rPr>
              <a:t>C</a:t>
            </a:r>
            <a:r>
              <a:rPr lang="en" sz="2400" b="0">
                <a:solidFill>
                  <a:srgbClr val="000000"/>
                </a:solidFill>
                <a:latin typeface="Nunito"/>
                <a:ea typeface="Nunito"/>
                <a:cs typeface="Nunito"/>
                <a:sym typeface="Nunito"/>
              </a:rPr>
              <a:t>omments </a:t>
            </a:r>
            <a:r>
              <a:rPr lang="en" sz="2400">
                <a:solidFill>
                  <a:srgbClr val="000000"/>
                </a:solidFill>
                <a:latin typeface="Nunito"/>
                <a:ea typeface="Nunito"/>
                <a:cs typeface="Nunito"/>
                <a:sym typeface="Nunito"/>
              </a:rPr>
              <a:t>R</a:t>
            </a:r>
            <a:r>
              <a:rPr lang="en" sz="2400" b="0">
                <a:solidFill>
                  <a:srgbClr val="000000"/>
                </a:solidFill>
                <a:latin typeface="Nunito"/>
                <a:ea typeface="Nunito"/>
                <a:cs typeface="Nunito"/>
                <a:sym typeface="Nunito"/>
              </a:rPr>
              <a:t>anking</a:t>
            </a:r>
            <a:endParaRPr sz="2400" b="0">
              <a:solidFill>
                <a:srgbClr val="000000"/>
              </a:solidFill>
              <a:latin typeface="Nunito"/>
              <a:ea typeface="Nunito"/>
              <a:cs typeface="Nunito"/>
              <a:sym typeface="Nunito"/>
            </a:endParaRPr>
          </a:p>
          <a:p>
            <a:pPr marL="0" lvl="0" indent="0" algn="l" rtl="0">
              <a:spcBef>
                <a:spcPts val="1200"/>
              </a:spcBef>
              <a:spcAft>
                <a:spcPts val="0"/>
              </a:spcAft>
              <a:buNone/>
            </a:pPr>
            <a:endParaRPr/>
          </a:p>
        </p:txBody>
      </p:sp>
      <p:pic>
        <p:nvPicPr>
          <p:cNvPr id="208" name="Google Shape;208;p34"/>
          <p:cNvPicPr preferRelativeResize="0"/>
          <p:nvPr/>
        </p:nvPicPr>
        <p:blipFill>
          <a:blip r:embed="rId3">
            <a:alphaModFix/>
          </a:blip>
          <a:stretch>
            <a:fillRect/>
          </a:stretch>
        </p:blipFill>
        <p:spPr>
          <a:xfrm>
            <a:off x="390200" y="1513261"/>
            <a:ext cx="4091850" cy="2450986"/>
          </a:xfrm>
          <a:prstGeom prst="rect">
            <a:avLst/>
          </a:prstGeom>
          <a:noFill/>
          <a:ln>
            <a:noFill/>
          </a:ln>
        </p:spPr>
      </p:pic>
      <p:pic>
        <p:nvPicPr>
          <p:cNvPr id="209" name="Google Shape;209;p34"/>
          <p:cNvPicPr preferRelativeResize="0"/>
          <p:nvPr/>
        </p:nvPicPr>
        <p:blipFill>
          <a:blip r:embed="rId4">
            <a:alphaModFix/>
          </a:blip>
          <a:stretch>
            <a:fillRect/>
          </a:stretch>
        </p:blipFill>
        <p:spPr>
          <a:xfrm>
            <a:off x="4455022" y="1483975"/>
            <a:ext cx="4233051" cy="2509550"/>
          </a:xfrm>
          <a:prstGeom prst="rect">
            <a:avLst/>
          </a:prstGeom>
          <a:noFill/>
          <a:ln>
            <a:noFill/>
          </a:ln>
        </p:spPr>
      </p:pic>
      <p:sp>
        <p:nvSpPr>
          <p:cNvPr id="210" name="Google Shape;210;p34"/>
          <p:cNvSpPr/>
          <p:nvPr/>
        </p:nvSpPr>
        <p:spPr>
          <a:xfrm>
            <a:off x="260225" y="1833375"/>
            <a:ext cx="4194900" cy="21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4"/>
          <p:cNvSpPr/>
          <p:nvPr/>
        </p:nvSpPr>
        <p:spPr>
          <a:xfrm>
            <a:off x="4714975" y="1833375"/>
            <a:ext cx="4091700" cy="21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Summary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a:off x="100075" y="2313525"/>
            <a:ext cx="8769224" cy="930700"/>
          </a:xfrm>
          <a:prstGeom prst="rect">
            <a:avLst/>
          </a:prstGeom>
          <a:noFill/>
          <a:ln>
            <a:noFill/>
          </a:ln>
        </p:spPr>
      </p:pic>
      <p:sp>
        <p:nvSpPr>
          <p:cNvPr id="222" name="Google Shape;222;p36"/>
          <p:cNvSpPr txBox="1">
            <a:spLocks noGrp="1"/>
          </p:cNvSpPr>
          <p:nvPr>
            <p:ph type="title"/>
          </p:nvPr>
        </p:nvSpPr>
        <p:spPr>
          <a:xfrm>
            <a:off x="348700" y="719475"/>
            <a:ext cx="8520600" cy="52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rgbClr val="000000"/>
                </a:solidFill>
                <a:latin typeface="Nunito"/>
                <a:ea typeface="Nunito"/>
                <a:cs typeface="Nunito"/>
                <a:sym typeface="Nunito"/>
              </a:rPr>
              <a:t>Summary Example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p:nvPr/>
        </p:nvSpPr>
        <p:spPr>
          <a:xfrm>
            <a:off x="915975" y="1597875"/>
            <a:ext cx="79743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a:solidFill>
                  <a:srgbClr val="434343"/>
                </a:solidFill>
                <a:latin typeface="Nunito"/>
                <a:ea typeface="Nunito"/>
                <a:cs typeface="Nunito"/>
                <a:sym typeface="Nunito"/>
              </a:rPr>
              <a:t>Trending aims to balance all of these considerations. To achieve this goal, Trending considers many factors, including (but not limited to):</a:t>
            </a:r>
            <a:endParaRPr sz="1800">
              <a:solidFill>
                <a:srgbClr val="434343"/>
              </a:solidFill>
              <a:latin typeface="Nunito"/>
              <a:ea typeface="Nunito"/>
              <a:cs typeface="Nunito"/>
              <a:sym typeface="Nunito"/>
            </a:endParaRPr>
          </a:p>
          <a:p>
            <a:pPr marL="457200" lvl="0" indent="-342900" algn="l" rtl="0">
              <a:lnSpc>
                <a:spcPct val="115000"/>
              </a:lnSpc>
              <a:spcBef>
                <a:spcPts val="90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View count</a:t>
            </a:r>
            <a:endParaRPr sz="1800">
              <a:solidFill>
                <a:schemeClr val="accent1"/>
              </a:solidFill>
              <a:latin typeface="Nunito"/>
              <a:ea typeface="Nunito"/>
              <a:cs typeface="Nunito"/>
              <a:sym typeface="Nunito"/>
            </a:endParaRPr>
          </a:p>
          <a:p>
            <a:pPr marL="457200" lvl="0" indent="-342900" algn="l" rtl="0">
              <a:lnSpc>
                <a:spcPct val="115000"/>
              </a:lnSpc>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Likes count</a:t>
            </a:r>
            <a:endParaRPr sz="1800">
              <a:solidFill>
                <a:schemeClr val="accent1"/>
              </a:solidFill>
              <a:latin typeface="Nunito"/>
              <a:ea typeface="Nunito"/>
              <a:cs typeface="Nunito"/>
              <a:sym typeface="Nunito"/>
            </a:endParaRPr>
          </a:p>
          <a:p>
            <a:pPr marL="457200" lvl="0" indent="-342900" algn="l" rtl="0">
              <a:lnSpc>
                <a:spcPct val="115000"/>
              </a:lnSpc>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Dislikes count</a:t>
            </a:r>
            <a:endParaRPr sz="1800">
              <a:solidFill>
                <a:schemeClr val="accent1"/>
              </a:solidFill>
              <a:latin typeface="Nunito"/>
              <a:ea typeface="Nunito"/>
              <a:cs typeface="Nunito"/>
              <a:sym typeface="Nunito"/>
            </a:endParaRPr>
          </a:p>
          <a:p>
            <a:pPr marL="457200" lvl="0" indent="-342900" algn="l" rtl="0">
              <a:lnSpc>
                <a:spcPct val="115000"/>
              </a:lnSpc>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Comment count</a:t>
            </a:r>
            <a:endParaRPr sz="1800">
              <a:solidFill>
                <a:schemeClr val="accent1"/>
              </a:solidFill>
              <a:latin typeface="Nunito"/>
              <a:ea typeface="Nunito"/>
              <a:cs typeface="Nunito"/>
              <a:sym typeface="Nunito"/>
            </a:endParaRPr>
          </a:p>
          <a:p>
            <a:pPr marL="457200" lvl="0" indent="-342900" algn="l" rtl="0">
              <a:lnSpc>
                <a:spcPct val="115000"/>
              </a:lnSpc>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Category of video</a:t>
            </a:r>
            <a:endParaRPr sz="1800">
              <a:solidFill>
                <a:schemeClr val="accent1"/>
              </a:solidFill>
              <a:latin typeface="Nunito"/>
              <a:ea typeface="Nunito"/>
              <a:cs typeface="Nunito"/>
              <a:sym typeface="Nunito"/>
            </a:endParaRPr>
          </a:p>
          <a:p>
            <a:pPr marL="457200" lvl="0" indent="-342900" algn="l" rtl="0">
              <a:lnSpc>
                <a:spcPct val="115000"/>
              </a:lnSpc>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Who is the uploader</a:t>
            </a:r>
            <a:endParaRPr sz="1800">
              <a:solidFill>
                <a:schemeClr val="accent1"/>
              </a:solidFill>
              <a:latin typeface="Nunito"/>
              <a:ea typeface="Nunito"/>
              <a:cs typeface="Nunito"/>
              <a:sym typeface="Nunito"/>
            </a:endParaRPr>
          </a:p>
          <a:p>
            <a:pPr marL="457200" lvl="0" indent="-342900" algn="l" rtl="0">
              <a:lnSpc>
                <a:spcPct val="115000"/>
              </a:lnSpc>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a:t>
            </a:r>
            <a:endParaRPr sz="1800">
              <a:solidFill>
                <a:schemeClr val="accent1"/>
              </a:solidFill>
              <a:latin typeface="Nunito"/>
              <a:ea typeface="Nunito"/>
              <a:cs typeface="Nunito"/>
              <a:sym typeface="Nunito"/>
            </a:endParaRPr>
          </a:p>
          <a:p>
            <a:pPr marL="0" lvl="0" indent="0" algn="l" rtl="0">
              <a:lnSpc>
                <a:spcPct val="115000"/>
              </a:lnSpc>
              <a:spcBef>
                <a:spcPts val="900"/>
              </a:spcBef>
              <a:spcAft>
                <a:spcPts val="0"/>
              </a:spcAft>
              <a:buNone/>
            </a:pPr>
            <a:endParaRPr sz="1050">
              <a:solidFill>
                <a:srgbClr val="3C4043"/>
              </a:solidFill>
              <a:latin typeface="Roboto"/>
              <a:ea typeface="Roboto"/>
              <a:cs typeface="Roboto"/>
              <a:sym typeface="Roboto"/>
            </a:endParaRPr>
          </a:p>
          <a:p>
            <a:pPr marL="457200" lvl="0" indent="-228600" algn="l" rtl="0">
              <a:lnSpc>
                <a:spcPct val="115000"/>
              </a:lnSpc>
              <a:spcBef>
                <a:spcPts val="900"/>
              </a:spcBef>
              <a:spcAft>
                <a:spcPts val="0"/>
              </a:spcAft>
              <a:buClr>
                <a:srgbClr val="3C4043"/>
              </a:buClr>
              <a:buSzPts val="1050"/>
              <a:buFont typeface="Roboto"/>
              <a:buNone/>
            </a:pPr>
            <a:endParaRPr sz="1050">
              <a:solidFill>
                <a:srgbClr val="3C4043"/>
              </a:solidFill>
              <a:latin typeface="Roboto"/>
              <a:ea typeface="Roboto"/>
              <a:cs typeface="Roboto"/>
              <a:sym typeface="Roboto"/>
            </a:endParaRPr>
          </a:p>
          <a:p>
            <a:pPr marL="0" lvl="0" indent="0" algn="l" rtl="0">
              <a:spcBef>
                <a:spcPts val="900"/>
              </a:spcBef>
              <a:spcAft>
                <a:spcPts val="0"/>
              </a:spcAft>
              <a:buNone/>
            </a:pPr>
            <a:endParaRPr>
              <a:latin typeface="Nunito"/>
              <a:ea typeface="Nunito"/>
              <a:cs typeface="Nunito"/>
              <a:sym typeface="Nunito"/>
            </a:endParaRPr>
          </a:p>
        </p:txBody>
      </p:sp>
      <p:sp>
        <p:nvSpPr>
          <p:cNvPr id="228" name="Google Shape;228;p37"/>
          <p:cNvSpPr txBox="1">
            <a:spLocks noGrp="1"/>
          </p:cNvSpPr>
          <p:nvPr>
            <p:ph type="title"/>
          </p:nvPr>
        </p:nvSpPr>
        <p:spPr>
          <a:xfrm>
            <a:off x="348700" y="719475"/>
            <a:ext cx="8520600" cy="52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rgbClr val="202124"/>
                </a:solidFill>
                <a:highlight>
                  <a:schemeClr val="lt1"/>
                </a:highlight>
                <a:latin typeface="Nunito"/>
                <a:ea typeface="Nunito"/>
                <a:cs typeface="Nunito"/>
                <a:sym typeface="Nunito"/>
              </a:rPr>
              <a:t>What Factors Make Video Trending on YouTube?</a:t>
            </a:r>
            <a:endParaRPr sz="2400">
              <a:solidFill>
                <a:srgbClr val="000000"/>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222222"/>
                </a:solidFill>
                <a:highlight>
                  <a:srgbClr val="FFFFFF"/>
                </a:highlight>
              </a:rPr>
              <a:t>Load up Your Video Tags with Rich Keywords, such as Pop or Comedy</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 sz="1400">
                <a:solidFill>
                  <a:srgbClr val="222222"/>
                </a:solidFill>
                <a:highlight>
                  <a:srgbClr val="FFFFFF"/>
                </a:highlight>
              </a:rPr>
              <a:t>Insert popular keywords to your video title</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 sz="1400">
                <a:solidFill>
                  <a:srgbClr val="222222"/>
                </a:solidFill>
                <a:highlight>
                  <a:srgbClr val="FFFFFF"/>
                </a:highlight>
              </a:rPr>
              <a:t>“Dislikes” doesn’t mean unpopular</a:t>
            </a:r>
            <a:endParaRPr sz="1400">
              <a:solidFill>
                <a:srgbClr val="222222"/>
              </a:solidFill>
              <a:highlight>
                <a:srgbClr val="FFFFFF"/>
              </a:highlight>
            </a:endParaRPr>
          </a:p>
          <a:p>
            <a:pPr marL="457200" lvl="0" indent="-317500" algn="l" rtl="0">
              <a:spcBef>
                <a:spcPts val="0"/>
              </a:spcBef>
              <a:spcAft>
                <a:spcPts val="0"/>
              </a:spcAft>
              <a:buSzPts val="1400"/>
              <a:buChar char="●"/>
            </a:pPr>
            <a:r>
              <a:rPr lang="en" sz="1400"/>
              <a:t>Upload Video in most popular Category: Music or Comedy</a:t>
            </a:r>
            <a:endParaRPr sz="1400"/>
          </a:p>
          <a:p>
            <a:pPr marL="457200" lvl="0" indent="-317500" algn="l" rtl="0">
              <a:spcBef>
                <a:spcPts val="0"/>
              </a:spcBef>
              <a:spcAft>
                <a:spcPts val="0"/>
              </a:spcAft>
              <a:buSzPts val="1400"/>
              <a:buChar char="●"/>
            </a:pPr>
            <a:r>
              <a:rPr lang="en" sz="1400"/>
              <a:t>Be a popular Youtuber helps</a:t>
            </a:r>
            <a:endParaRPr sz="1400"/>
          </a:p>
          <a:p>
            <a:pPr marL="457200" lvl="0" indent="-317500" algn="l" rtl="0">
              <a:spcBef>
                <a:spcPts val="0"/>
              </a:spcBef>
              <a:spcAft>
                <a:spcPts val="0"/>
              </a:spcAft>
              <a:buSzPts val="1400"/>
              <a:buChar char="●"/>
            </a:pPr>
            <a:r>
              <a:rPr lang="en" sz="1400"/>
              <a:t>Don’t simply try entertainment video</a:t>
            </a:r>
            <a:endParaRPr sz="1400">
              <a:solidFill>
                <a:srgbClr val="222222"/>
              </a:solidFill>
              <a:highlight>
                <a:srgbClr val="FFFFFF"/>
              </a:highlight>
            </a:endParaRPr>
          </a:p>
        </p:txBody>
      </p:sp>
      <p:pic>
        <p:nvPicPr>
          <p:cNvPr id="234" name="Google Shape;234;p38" descr="Image result for youtube"/>
          <p:cNvPicPr preferRelativeResize="0"/>
          <p:nvPr/>
        </p:nvPicPr>
        <p:blipFill>
          <a:blip r:embed="rId3">
            <a:alphaModFix/>
          </a:blip>
          <a:stretch>
            <a:fillRect/>
          </a:stretch>
        </p:blipFill>
        <p:spPr>
          <a:xfrm>
            <a:off x="5841775" y="2758125"/>
            <a:ext cx="3158325" cy="2084500"/>
          </a:xfrm>
          <a:prstGeom prst="rect">
            <a:avLst/>
          </a:prstGeom>
          <a:noFill/>
          <a:ln>
            <a:noFill/>
          </a:ln>
        </p:spPr>
      </p:pic>
      <p:sp>
        <p:nvSpPr>
          <p:cNvPr id="235" name="Google Shape;235;p38"/>
          <p:cNvSpPr txBox="1">
            <a:spLocks noGrp="1"/>
          </p:cNvSpPr>
          <p:nvPr>
            <p:ph type="title"/>
          </p:nvPr>
        </p:nvSpPr>
        <p:spPr>
          <a:xfrm>
            <a:off x="311700" y="381925"/>
            <a:ext cx="7586400" cy="84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rgbClr val="202124"/>
                </a:solidFill>
                <a:highlight>
                  <a:srgbClr val="FFFFFF"/>
                </a:highlight>
                <a:latin typeface="Nunito"/>
                <a:ea typeface="Nunito"/>
                <a:cs typeface="Nunito"/>
                <a:sym typeface="Nunito"/>
              </a:rPr>
              <a:t>How to Get Your YouTube Video Popular?</a:t>
            </a:r>
            <a:endParaRPr sz="24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311700" y="9571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241" name="Google Shape;241;p39"/>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1113725" y="1651600"/>
            <a:ext cx="6908700" cy="3000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E06666"/>
              </a:buClr>
              <a:buSzPts val="2400"/>
              <a:buFont typeface="Nunito"/>
              <a:buAutoNum type="arabicPeriod"/>
            </a:pPr>
            <a:r>
              <a:rPr lang="en" sz="2400">
                <a:solidFill>
                  <a:srgbClr val="E06666"/>
                </a:solidFill>
                <a:latin typeface="Nunito"/>
                <a:ea typeface="Nunito"/>
                <a:cs typeface="Nunito"/>
                <a:sym typeface="Nunito"/>
              </a:rPr>
              <a:t>Analyze factors that make video popular on YouTube</a:t>
            </a:r>
            <a:endParaRPr sz="2400">
              <a:solidFill>
                <a:srgbClr val="E06666"/>
              </a:solidFill>
              <a:latin typeface="Nunito"/>
              <a:ea typeface="Nunito"/>
              <a:cs typeface="Nunito"/>
              <a:sym typeface="Nunito"/>
            </a:endParaRPr>
          </a:p>
          <a:p>
            <a:pPr marL="457200" lvl="0" indent="-381000" algn="l" rtl="0">
              <a:lnSpc>
                <a:spcPct val="115000"/>
              </a:lnSpc>
              <a:spcBef>
                <a:spcPts val="0"/>
              </a:spcBef>
              <a:spcAft>
                <a:spcPts val="0"/>
              </a:spcAft>
              <a:buClr>
                <a:srgbClr val="E06666"/>
              </a:buClr>
              <a:buSzPts val="2400"/>
              <a:buFont typeface="Nunito"/>
              <a:buAutoNum type="arabicPeriod"/>
            </a:pPr>
            <a:r>
              <a:rPr lang="en" sz="2400">
                <a:solidFill>
                  <a:srgbClr val="E06666"/>
                </a:solidFill>
                <a:latin typeface="Nunito"/>
                <a:ea typeface="Nunito"/>
                <a:cs typeface="Nunito"/>
                <a:sym typeface="Nunito"/>
              </a:rPr>
              <a:t>Give recommendations to uploader about how to get their videos popular on YouTube</a:t>
            </a:r>
            <a:endParaRPr sz="2400">
              <a:solidFill>
                <a:srgbClr val="E06666"/>
              </a:solidFill>
              <a:latin typeface="Nunito"/>
              <a:ea typeface="Nunito"/>
              <a:cs typeface="Nunito"/>
              <a:sym typeface="Nunito"/>
            </a:endParaRPr>
          </a:p>
          <a:p>
            <a:pPr marL="457200" lvl="0" indent="-381000" algn="l" rtl="0">
              <a:lnSpc>
                <a:spcPct val="115000"/>
              </a:lnSpc>
              <a:spcBef>
                <a:spcPts val="0"/>
              </a:spcBef>
              <a:spcAft>
                <a:spcPts val="0"/>
              </a:spcAft>
              <a:buClr>
                <a:srgbClr val="E06666"/>
              </a:buClr>
              <a:buSzPts val="2400"/>
              <a:buFont typeface="Nunito"/>
              <a:buAutoNum type="arabicPeriod"/>
            </a:pPr>
            <a:r>
              <a:rPr lang="en" sz="2400">
                <a:solidFill>
                  <a:srgbClr val="E06666"/>
                </a:solidFill>
                <a:latin typeface="Nunito"/>
                <a:ea typeface="Nunito"/>
                <a:cs typeface="Nunito"/>
                <a:sym typeface="Nunito"/>
              </a:rPr>
              <a:t>Give recommendations to YouTube about what kinds of videos will be most likely popular.</a:t>
            </a:r>
            <a:endParaRPr sz="2400">
              <a:solidFill>
                <a:srgbClr val="E06666"/>
              </a:solidFill>
              <a:latin typeface="Nunito"/>
              <a:ea typeface="Nunito"/>
              <a:cs typeface="Nunito"/>
              <a:sym typeface="Nunito"/>
            </a:endParaRPr>
          </a:p>
        </p:txBody>
      </p:sp>
      <p:sp>
        <p:nvSpPr>
          <p:cNvPr id="81" name="Google Shape;81;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a:t>Goals</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Preparation</a:t>
            </a:r>
            <a:endParaRPr/>
          </a:p>
        </p:txBody>
      </p:sp>
      <p:sp>
        <p:nvSpPr>
          <p:cNvPr id="87" name="Google Shape;87;p17"/>
          <p:cNvSpPr txBox="1">
            <a:spLocks noGrp="1"/>
          </p:cNvSpPr>
          <p:nvPr>
            <p:ph type="body" idx="1"/>
          </p:nvPr>
        </p:nvSpPr>
        <p:spPr>
          <a:xfrm>
            <a:off x="1303800" y="1319675"/>
            <a:ext cx="7030500" cy="3142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E06666"/>
              </a:buClr>
              <a:buSzPts val="2400"/>
              <a:buChar char="●"/>
            </a:pPr>
            <a:r>
              <a:rPr lang="en" sz="3000">
                <a:solidFill>
                  <a:srgbClr val="E06666"/>
                </a:solidFill>
              </a:rPr>
              <a:t>Dataset provider Mitchell J. </a:t>
            </a:r>
            <a:endParaRPr sz="3000">
              <a:solidFill>
                <a:srgbClr val="E06666"/>
              </a:solidFill>
            </a:endParaRPr>
          </a:p>
          <a:p>
            <a:pPr marL="457200" lvl="0" indent="-381000" algn="l" rtl="0">
              <a:spcBef>
                <a:spcPts val="0"/>
              </a:spcBef>
              <a:spcAft>
                <a:spcPts val="0"/>
              </a:spcAft>
              <a:buClr>
                <a:srgbClr val="E06666"/>
              </a:buClr>
              <a:buSzPts val="2400"/>
              <a:buChar char="●"/>
            </a:pPr>
            <a:r>
              <a:rPr lang="en" sz="3000">
                <a:solidFill>
                  <a:srgbClr val="E06666"/>
                </a:solidFill>
              </a:rPr>
              <a:t>Reduced data size to 100.</a:t>
            </a:r>
            <a:endParaRPr sz="3000">
              <a:solidFill>
                <a:srgbClr val="E06666"/>
              </a:solidFill>
            </a:endParaRPr>
          </a:p>
          <a:p>
            <a:pPr marL="457200" lvl="0" indent="-381000" algn="l" rtl="0">
              <a:spcBef>
                <a:spcPts val="0"/>
              </a:spcBef>
              <a:spcAft>
                <a:spcPts val="0"/>
              </a:spcAft>
              <a:buClr>
                <a:srgbClr val="E06666"/>
              </a:buClr>
              <a:buSzPts val="2400"/>
              <a:buChar char="●"/>
            </a:pPr>
            <a:r>
              <a:rPr lang="en" sz="3000">
                <a:solidFill>
                  <a:srgbClr val="E06666"/>
                </a:solidFill>
              </a:rPr>
              <a:t>Added new related data:</a:t>
            </a:r>
            <a:endParaRPr sz="3000">
              <a:solidFill>
                <a:srgbClr val="E06666"/>
              </a:solidFill>
            </a:endParaRPr>
          </a:p>
          <a:p>
            <a:pPr marL="457200" lvl="0" indent="0" algn="l" rtl="0">
              <a:spcBef>
                <a:spcPts val="0"/>
              </a:spcBef>
              <a:spcAft>
                <a:spcPts val="0"/>
              </a:spcAft>
              <a:buNone/>
            </a:pPr>
            <a:r>
              <a:rPr lang="en" sz="2400" i="1">
                <a:solidFill>
                  <a:srgbClr val="E06666"/>
                </a:solidFill>
              </a:rPr>
              <a:t>-Channel name</a:t>
            </a:r>
            <a:endParaRPr sz="2400" i="1">
              <a:solidFill>
                <a:srgbClr val="E06666"/>
              </a:solidFill>
            </a:endParaRPr>
          </a:p>
          <a:p>
            <a:pPr marL="457200" lvl="0" indent="0" algn="l" rtl="0">
              <a:spcBef>
                <a:spcPts val="0"/>
              </a:spcBef>
              <a:spcAft>
                <a:spcPts val="0"/>
              </a:spcAft>
              <a:buNone/>
            </a:pPr>
            <a:r>
              <a:rPr lang="en" sz="2400" i="1">
                <a:solidFill>
                  <a:srgbClr val="E06666"/>
                </a:solidFill>
              </a:rPr>
              <a:t>-Channel followers </a:t>
            </a:r>
            <a:endParaRPr sz="2400" i="1">
              <a:solidFill>
                <a:srgbClr val="E06666"/>
              </a:solidFill>
            </a:endParaRPr>
          </a:p>
          <a:p>
            <a:pPr marL="457200" lvl="0" indent="0" algn="l" rtl="0">
              <a:spcBef>
                <a:spcPts val="0"/>
              </a:spcBef>
              <a:spcAft>
                <a:spcPts val="0"/>
              </a:spcAft>
              <a:buNone/>
            </a:pPr>
            <a:r>
              <a:rPr lang="en" sz="2400" i="1">
                <a:solidFill>
                  <a:srgbClr val="E06666"/>
                </a:solidFill>
              </a:rPr>
              <a:t>-Category name</a:t>
            </a:r>
            <a:endParaRPr sz="2400" i="1">
              <a:solidFill>
                <a:srgbClr val="E0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11339"/>
          <a:stretch/>
        </p:blipFill>
        <p:spPr>
          <a:xfrm>
            <a:off x="1584225" y="1199650"/>
            <a:ext cx="6365901" cy="3618401"/>
          </a:xfrm>
          <a:prstGeom prst="rect">
            <a:avLst/>
          </a:prstGeom>
          <a:noFill/>
          <a:ln>
            <a:noFill/>
          </a:ln>
        </p:spPr>
      </p:pic>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a:t>Data Model</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 Report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Category Part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0">
                <a:solidFill>
                  <a:srgbClr val="000000"/>
                </a:solidFill>
                <a:latin typeface="Nunito"/>
                <a:ea typeface="Nunito"/>
                <a:cs typeface="Nunito"/>
                <a:sym typeface="Nunito"/>
              </a:rPr>
              <a:t>Which </a:t>
            </a:r>
            <a:r>
              <a:rPr lang="en" sz="2400">
                <a:solidFill>
                  <a:srgbClr val="000000"/>
                </a:solidFill>
                <a:latin typeface="Nunito"/>
                <a:ea typeface="Nunito"/>
                <a:cs typeface="Nunito"/>
                <a:sym typeface="Nunito"/>
              </a:rPr>
              <a:t>C</a:t>
            </a:r>
            <a:r>
              <a:rPr lang="en" sz="2400" b="0">
                <a:solidFill>
                  <a:srgbClr val="000000"/>
                </a:solidFill>
                <a:latin typeface="Nunito"/>
                <a:ea typeface="Nunito"/>
                <a:cs typeface="Nunito"/>
                <a:sym typeface="Nunito"/>
              </a:rPr>
              <a:t>ategory </a:t>
            </a:r>
            <a:r>
              <a:rPr lang="en" sz="2400">
                <a:solidFill>
                  <a:srgbClr val="000000"/>
                </a:solidFill>
                <a:latin typeface="Nunito"/>
                <a:ea typeface="Nunito"/>
                <a:cs typeface="Nunito"/>
                <a:sym typeface="Nunito"/>
              </a:rPr>
              <a:t>H</a:t>
            </a:r>
            <a:r>
              <a:rPr lang="en" sz="2400" b="0">
                <a:solidFill>
                  <a:srgbClr val="000000"/>
                </a:solidFill>
                <a:latin typeface="Nunito"/>
                <a:ea typeface="Nunito"/>
                <a:cs typeface="Nunito"/>
                <a:sym typeface="Nunito"/>
              </a:rPr>
              <a:t>as </a:t>
            </a:r>
            <a:r>
              <a:rPr lang="en" sz="2400">
                <a:solidFill>
                  <a:srgbClr val="000000"/>
                </a:solidFill>
                <a:latin typeface="Nunito"/>
                <a:ea typeface="Nunito"/>
                <a:cs typeface="Nunito"/>
                <a:sym typeface="Nunito"/>
              </a:rPr>
              <a:t>t</a:t>
            </a:r>
            <a:r>
              <a:rPr lang="en" sz="2400" b="0">
                <a:solidFill>
                  <a:srgbClr val="000000"/>
                </a:solidFill>
                <a:latin typeface="Nunito"/>
                <a:ea typeface="Nunito"/>
                <a:cs typeface="Nunito"/>
                <a:sym typeface="Nunito"/>
              </a:rPr>
              <a:t>he </a:t>
            </a:r>
            <a:r>
              <a:rPr lang="en" sz="2400">
                <a:solidFill>
                  <a:srgbClr val="000000"/>
                </a:solidFill>
                <a:latin typeface="Nunito"/>
                <a:ea typeface="Nunito"/>
                <a:cs typeface="Nunito"/>
                <a:sym typeface="Nunito"/>
              </a:rPr>
              <a:t>M</a:t>
            </a:r>
            <a:r>
              <a:rPr lang="en" sz="2400" b="0">
                <a:solidFill>
                  <a:srgbClr val="000000"/>
                </a:solidFill>
                <a:latin typeface="Nunito"/>
                <a:ea typeface="Nunito"/>
                <a:cs typeface="Nunito"/>
                <a:sym typeface="Nunito"/>
              </a:rPr>
              <a:t>ost </a:t>
            </a:r>
            <a:r>
              <a:rPr lang="en" sz="2400">
                <a:solidFill>
                  <a:srgbClr val="000000"/>
                </a:solidFill>
                <a:latin typeface="Nunito"/>
                <a:ea typeface="Nunito"/>
                <a:cs typeface="Nunito"/>
                <a:sym typeface="Nunito"/>
              </a:rPr>
              <a:t>N</a:t>
            </a:r>
            <a:r>
              <a:rPr lang="en" sz="2400" b="0">
                <a:solidFill>
                  <a:srgbClr val="000000"/>
                </a:solidFill>
                <a:latin typeface="Nunito"/>
                <a:ea typeface="Nunito"/>
                <a:cs typeface="Nunito"/>
                <a:sym typeface="Nunito"/>
              </a:rPr>
              <a:t>umber </a:t>
            </a:r>
            <a:r>
              <a:rPr lang="en" sz="2400">
                <a:solidFill>
                  <a:srgbClr val="000000"/>
                </a:solidFill>
                <a:latin typeface="Nunito"/>
                <a:ea typeface="Nunito"/>
                <a:cs typeface="Nunito"/>
                <a:sym typeface="Nunito"/>
              </a:rPr>
              <a:t>o</a:t>
            </a:r>
            <a:r>
              <a:rPr lang="en" sz="2400" b="0">
                <a:solidFill>
                  <a:srgbClr val="000000"/>
                </a:solidFill>
                <a:latin typeface="Nunito"/>
                <a:ea typeface="Nunito"/>
                <a:cs typeface="Nunito"/>
                <a:sym typeface="Nunito"/>
              </a:rPr>
              <a:t>f </a:t>
            </a:r>
            <a:r>
              <a:rPr lang="en" sz="2400">
                <a:solidFill>
                  <a:srgbClr val="000000"/>
                </a:solidFill>
                <a:latin typeface="Nunito"/>
                <a:ea typeface="Nunito"/>
                <a:cs typeface="Nunito"/>
                <a:sym typeface="Nunito"/>
              </a:rPr>
              <a:t>T</a:t>
            </a:r>
            <a:r>
              <a:rPr lang="en" sz="2400" b="0">
                <a:solidFill>
                  <a:srgbClr val="000000"/>
                </a:solidFill>
                <a:latin typeface="Nunito"/>
                <a:ea typeface="Nunito"/>
                <a:cs typeface="Nunito"/>
                <a:sym typeface="Nunito"/>
              </a:rPr>
              <a:t>rending </a:t>
            </a:r>
            <a:r>
              <a:rPr lang="en" sz="2400">
                <a:solidFill>
                  <a:srgbClr val="000000"/>
                </a:solidFill>
                <a:latin typeface="Nunito"/>
                <a:ea typeface="Nunito"/>
                <a:cs typeface="Nunito"/>
                <a:sym typeface="Nunito"/>
              </a:rPr>
              <a:t>V</a:t>
            </a:r>
            <a:r>
              <a:rPr lang="en" sz="2400" b="0">
                <a:solidFill>
                  <a:srgbClr val="000000"/>
                </a:solidFill>
                <a:latin typeface="Nunito"/>
                <a:ea typeface="Nunito"/>
                <a:cs typeface="Nunito"/>
                <a:sym typeface="Nunito"/>
              </a:rPr>
              <a:t>ideos?</a:t>
            </a:r>
            <a:endParaRPr sz="2400" b="0">
              <a:solidFill>
                <a:srgbClr val="000000"/>
              </a:solidFill>
              <a:latin typeface="Nunito"/>
              <a:ea typeface="Nunito"/>
              <a:cs typeface="Nunito"/>
              <a:sym typeface="Nunito"/>
            </a:endParaRPr>
          </a:p>
        </p:txBody>
      </p:sp>
      <p:sp>
        <p:nvSpPr>
          <p:cNvPr id="109" name="Google Shape;109;p21"/>
          <p:cNvSpPr txBox="1"/>
          <p:nvPr/>
        </p:nvSpPr>
        <p:spPr>
          <a:xfrm>
            <a:off x="6480825" y="2234250"/>
            <a:ext cx="11289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4A86E8"/>
                </a:solidFill>
                <a:latin typeface="Nunito"/>
                <a:ea typeface="Nunito"/>
                <a:cs typeface="Nunito"/>
                <a:sym typeface="Nunito"/>
              </a:rPr>
              <a:t>Music</a:t>
            </a:r>
            <a:endParaRPr sz="2400">
              <a:solidFill>
                <a:srgbClr val="4A86E8"/>
              </a:solidFill>
              <a:latin typeface="Nunito"/>
              <a:ea typeface="Nunito"/>
              <a:cs typeface="Nunito"/>
              <a:sym typeface="Nunito"/>
            </a:endParaRPr>
          </a:p>
        </p:txBody>
      </p:sp>
      <p:pic>
        <p:nvPicPr>
          <p:cNvPr id="110" name="Google Shape;110;p21"/>
          <p:cNvPicPr preferRelativeResize="0"/>
          <p:nvPr/>
        </p:nvPicPr>
        <p:blipFill rotWithShape="1">
          <a:blip r:embed="rId3">
            <a:alphaModFix/>
          </a:blip>
          <a:srcRect t="6068"/>
          <a:stretch/>
        </p:blipFill>
        <p:spPr>
          <a:xfrm>
            <a:off x="2455875" y="1780475"/>
            <a:ext cx="4101149" cy="3187375"/>
          </a:xfrm>
          <a:prstGeom prst="rect">
            <a:avLst/>
          </a:prstGeom>
          <a:noFill/>
          <a:ln>
            <a:noFill/>
          </a:ln>
        </p:spPr>
      </p:pic>
      <p:cxnSp>
        <p:nvCxnSpPr>
          <p:cNvPr id="111" name="Google Shape;111;p21"/>
          <p:cNvCxnSpPr/>
          <p:nvPr/>
        </p:nvCxnSpPr>
        <p:spPr>
          <a:xfrm rot="10800000" flipH="1">
            <a:off x="5759325" y="2571750"/>
            <a:ext cx="721500" cy="162900"/>
          </a:xfrm>
          <a:prstGeom prst="straightConnector1">
            <a:avLst/>
          </a:prstGeom>
          <a:noFill/>
          <a:ln w="9525" cap="flat" cmpd="sng">
            <a:solidFill>
              <a:srgbClr val="4A86E8"/>
            </a:solidFill>
            <a:prstDash val="solid"/>
            <a:round/>
            <a:headEnd type="none" w="med" len="med"/>
            <a:tailEnd type="none" w="med" len="med"/>
          </a:ln>
        </p:spPr>
      </p:cxnSp>
      <p:cxnSp>
        <p:nvCxnSpPr>
          <p:cNvPr id="112" name="Google Shape;112;p21"/>
          <p:cNvCxnSpPr/>
          <p:nvPr/>
        </p:nvCxnSpPr>
        <p:spPr>
          <a:xfrm rot="10800000">
            <a:off x="3439400" y="1777675"/>
            <a:ext cx="410700" cy="267900"/>
          </a:xfrm>
          <a:prstGeom prst="straightConnector1">
            <a:avLst/>
          </a:prstGeom>
          <a:noFill/>
          <a:ln w="9525" cap="flat" cmpd="sng">
            <a:solidFill>
              <a:schemeClr val="accent3"/>
            </a:solidFill>
            <a:prstDash val="solid"/>
            <a:round/>
            <a:headEnd type="none" w="med" len="med"/>
            <a:tailEnd type="none" w="med" len="med"/>
          </a:ln>
        </p:spPr>
      </p:cxnSp>
      <p:sp>
        <p:nvSpPr>
          <p:cNvPr id="113" name="Google Shape;113;p21"/>
          <p:cNvSpPr txBox="1"/>
          <p:nvPr/>
        </p:nvSpPr>
        <p:spPr>
          <a:xfrm>
            <a:off x="1901525" y="1376875"/>
            <a:ext cx="24114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2"/>
                </a:solidFill>
                <a:latin typeface="Nunito"/>
                <a:ea typeface="Nunito"/>
                <a:cs typeface="Nunito"/>
                <a:sym typeface="Nunito"/>
              </a:rPr>
              <a:t>Science &amp; Technology</a:t>
            </a:r>
            <a:endParaRPr sz="2400">
              <a:solidFill>
                <a:schemeClr val="accent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664</Words>
  <Application>Microsoft Macintosh PowerPoint</Application>
  <PresentationFormat>On-screen Show (16:9)</PresentationFormat>
  <Paragraphs>79</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Roboto</vt:lpstr>
      <vt:lpstr>Economica</vt:lpstr>
      <vt:lpstr>Arial</vt:lpstr>
      <vt:lpstr>Open Sans</vt:lpstr>
      <vt:lpstr>Nunito</vt:lpstr>
      <vt:lpstr>Luxe</vt:lpstr>
      <vt:lpstr>YouTube Trending Video Analysis </vt:lpstr>
      <vt:lpstr>Agenda</vt:lpstr>
      <vt:lpstr>Introduction</vt:lpstr>
      <vt:lpstr>Goals</vt:lpstr>
      <vt:lpstr>Data Preparation</vt:lpstr>
      <vt:lpstr>Data Model</vt:lpstr>
      <vt:lpstr>Analysis Report</vt:lpstr>
      <vt:lpstr>Category Part</vt:lpstr>
      <vt:lpstr>Which Category Has the Most Number of Trending Videos?</vt:lpstr>
      <vt:lpstr>Which Category Has the Highest Total Views and Average Views?</vt:lpstr>
      <vt:lpstr>Relationship between Category Subscriber and Sum of Channel Subscriber for Each Category</vt:lpstr>
      <vt:lpstr>Channel Subscriber Frequency in Different Range for Each Category</vt:lpstr>
      <vt:lpstr>Channel and Video Part</vt:lpstr>
      <vt:lpstr>Trending Length Frequency</vt:lpstr>
      <vt:lpstr>What Tags Are Popular?</vt:lpstr>
      <vt:lpstr>Top 10 Most Video Likes and Dislikes Ranking </vt:lpstr>
      <vt:lpstr>Top 10 Least Video Likes and Dislikes Ranking</vt:lpstr>
      <vt:lpstr>Top 10 Popular Video</vt:lpstr>
      <vt:lpstr>“Unpopular Video”</vt:lpstr>
      <vt:lpstr>Top 10 Most and Least Video Views Ranking</vt:lpstr>
      <vt:lpstr>Top 10 Video within Category</vt:lpstr>
      <vt:lpstr> Top 10 Most and Least Video Comments Ranking </vt:lpstr>
      <vt:lpstr>Summary</vt:lpstr>
      <vt:lpstr>Summary Example</vt:lpstr>
      <vt:lpstr>What Factors Make Video Trending on YouTube?</vt:lpstr>
      <vt:lpstr>How to Get Your YouTube Video Popular?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cp:lastModifiedBy>启慧 孙</cp:lastModifiedBy>
  <cp:revision>2</cp:revision>
  <dcterms:modified xsi:type="dcterms:W3CDTF">2019-12-10T22:43:14Z</dcterms:modified>
</cp:coreProperties>
</file>