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5"/>
  </p:notesMasterIdLst>
  <p:sldIdLst>
    <p:sldId id="270" r:id="rId12"/>
    <p:sldId id="271" r:id="rId13"/>
    <p:sldId id="272" r:id="rId14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5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4" Type="http://schemas.openxmlformats.org/officeDocument/2006/relationships/slideLayout" Target="../slideLayouts/slideLayout24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tags" Target="../tags/tag30.xml"/><Relationship Id="rId4" Type="http://schemas.openxmlformats.org/officeDocument/2006/relationships/image" Target="../media/image3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4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8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9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0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7.jpe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1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8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直角三角形 14"/>
          <p:cNvSpPr/>
          <p:nvPr>
            <p:custDataLst>
              <p:tags r:id="rId1"/>
            </p:custDataLst>
          </p:nvPr>
        </p:nvSpPr>
        <p:spPr>
          <a:xfrm rot="16200000">
            <a:off x="8244969" y="2910965"/>
            <a:ext cx="5026169" cy="2867890"/>
          </a:xfrm>
          <a:prstGeom prst="rtTriangle">
            <a:avLst/>
          </a:prstGeom>
          <a:pattFill prst="zigZag">
            <a:fgClr>
              <a:schemeClr val="dk2">
                <a:lumMod val="20000"/>
                <a:lumOff val="8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4339772"/>
            <a:ext cx="12192000" cy="2518228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8610586" y="509526"/>
            <a:ext cx="3581415" cy="6348469"/>
          </a:xfrm>
          <a:custGeom>
            <a:avLst/>
            <a:gdLst>
              <a:gd name="connsiteX0" fmla="*/ 3581415 w 3581415"/>
              <a:gd name="connsiteY0" fmla="*/ 0 h 6348469"/>
              <a:gd name="connsiteX1" fmla="*/ 3581415 w 3581415"/>
              <a:gd name="connsiteY1" fmla="*/ 435960 h 6348469"/>
              <a:gd name="connsiteX2" fmla="*/ 245942 w 3581415"/>
              <a:gd name="connsiteY2" fmla="*/ 6348469 h 6348469"/>
              <a:gd name="connsiteX3" fmla="*/ 0 w 3581415"/>
              <a:gd name="connsiteY3" fmla="*/ 6348469 h 634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15" h="6348469">
                <a:moveTo>
                  <a:pt x="3581415" y="0"/>
                </a:moveTo>
                <a:lnTo>
                  <a:pt x="3581415" y="435960"/>
                </a:lnTo>
                <a:lnTo>
                  <a:pt x="245942" y="6348469"/>
                </a:lnTo>
                <a:lnTo>
                  <a:pt x="0" y="6348469"/>
                </a:lnTo>
                <a:close/>
              </a:path>
            </a:pathLst>
          </a:custGeom>
          <a:solidFill>
            <a:schemeClr val="dk2">
              <a:alpha val="20000"/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任意多边形: 形状 21"/>
          <p:cNvSpPr/>
          <p:nvPr>
            <p:custDataLst>
              <p:tags r:id="rId4"/>
            </p:custDataLst>
          </p:nvPr>
        </p:nvSpPr>
        <p:spPr>
          <a:xfrm rot="10800000">
            <a:off x="10205206" y="-27942"/>
            <a:ext cx="1799923" cy="1189480"/>
          </a:xfrm>
          <a:custGeom>
            <a:avLst/>
            <a:gdLst>
              <a:gd name="connsiteX0" fmla="*/ 3261856 w 3261856"/>
              <a:gd name="connsiteY0" fmla="*/ 2155600 h 2155600"/>
              <a:gd name="connsiteX1" fmla="*/ 2154270 w 3261856"/>
              <a:gd name="connsiteY1" fmla="*/ 2155600 h 2155600"/>
              <a:gd name="connsiteX2" fmla="*/ 1630929 w 3261856"/>
              <a:gd name="connsiteY2" fmla="*/ 1463900 h 2155600"/>
              <a:gd name="connsiteX3" fmla="*/ 1107588 w 3261856"/>
              <a:gd name="connsiteY3" fmla="*/ 2155600 h 2155600"/>
              <a:gd name="connsiteX4" fmla="*/ 0 w 3261856"/>
              <a:gd name="connsiteY4" fmla="*/ 2155600 h 2155600"/>
              <a:gd name="connsiteX5" fmla="*/ 1630928 w 3261856"/>
              <a:gd name="connsiteY5" fmla="*/ 0 h 21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1856" h="2155600">
                <a:moveTo>
                  <a:pt x="3261856" y="2155600"/>
                </a:moveTo>
                <a:lnTo>
                  <a:pt x="2154270" y="2155600"/>
                </a:lnTo>
                <a:lnTo>
                  <a:pt x="1630929" y="1463900"/>
                </a:lnTo>
                <a:lnTo>
                  <a:pt x="1107588" y="2155600"/>
                </a:lnTo>
                <a:lnTo>
                  <a:pt x="0" y="2155600"/>
                </a:lnTo>
                <a:lnTo>
                  <a:pt x="1630928" y="0"/>
                </a:lnTo>
                <a:close/>
              </a:path>
            </a:pathLst>
          </a:custGeom>
          <a:solidFill>
            <a:schemeClr val="dk2">
              <a:alpha val="20000"/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70560" y="1233805"/>
            <a:ext cx="10852150" cy="295656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sz="1800" spc="1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在这个课题中，我们会得到一个数组，数组中包括n个整数。将该数组分成a个连续的非空区间（有2n-1个分类方法）。</a:t>
            </a:r>
            <a:endParaRPr lang="zh-CN" sz="1800" spc="1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sz="1800" spc="1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令s = al + al+1 + . . .+ ar。</a:t>
            </a:r>
            <a:endParaRPr lang="zh-CN" sz="1800" spc="1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l 如果s &gt; 0，该区间的值为：( r - l + 1 ) ；</a:t>
            </a:r>
            <a:endParaRPr lang="en-US" sz="1800" spc="1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l 如果s = 0，该区间的值为：0 ；</a:t>
            </a:r>
            <a:endParaRPr lang="en-US" sz="1800" spc="1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l 如果s &lt; 0，该区间的值为：- ( r - l + 1 )</a:t>
            </a:r>
            <a:endParaRPr lang="en-US" sz="1800" spc="1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sz="1800" spc="1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现需要求所有区间总和的最大值。</a:t>
            </a:r>
            <a:endParaRPr lang="zh-CN" sz="1800" spc="1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3207658" y="4339772"/>
            <a:ext cx="3947886" cy="2518228"/>
          </a:xfrm>
          <a:prstGeom prst="parallelogram">
            <a:avLst>
              <a:gd name="adj" fmla="val 58756"/>
            </a:avLst>
          </a:prstGeom>
          <a:solidFill>
            <a:schemeClr val="dk2">
              <a:alpha val="40000"/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6" name="图片 5" descr="C:\Users\2GGTFQ2\Desktop\图片库\已购买-压缩\132378028.jpg13237802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701040" y="4339590"/>
            <a:ext cx="10881360" cy="251269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70560" y="509270"/>
            <a:ext cx="105664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500" b="1" spc="19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课题介绍</a:t>
            </a:r>
            <a:endParaRPr lang="zh-CN" altLang="en-US" sz="3500" b="1" spc="19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9209405" y="0"/>
            <a:ext cx="2982595" cy="29502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97" h="4646">
                <a:moveTo>
                  <a:pt x="290" y="0"/>
                </a:moveTo>
                <a:lnTo>
                  <a:pt x="4697" y="0"/>
                </a:lnTo>
                <a:lnTo>
                  <a:pt x="4697" y="4332"/>
                </a:lnTo>
                <a:lnTo>
                  <a:pt x="4683" y="4338"/>
                </a:lnTo>
                <a:cubicBezTo>
                  <a:pt x="4261" y="4536"/>
                  <a:pt x="3789" y="4646"/>
                  <a:pt x="3292" y="4646"/>
                </a:cubicBezTo>
                <a:cubicBezTo>
                  <a:pt x="1474" y="4646"/>
                  <a:pt x="0" y="3172"/>
                  <a:pt x="0" y="1354"/>
                </a:cubicBezTo>
                <a:cubicBezTo>
                  <a:pt x="0" y="885"/>
                  <a:pt x="98" y="439"/>
                  <a:pt x="275" y="36"/>
                </a:cubicBezTo>
                <a:lnTo>
                  <a:pt x="29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5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7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9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矩形: 圆角 1128"/>
          <p:cNvSpPr/>
          <p:nvPr>
            <p:custDataLst>
              <p:tags r:id="rId10"/>
            </p:custDataLst>
          </p:nvPr>
        </p:nvSpPr>
        <p:spPr>
          <a:xfrm>
            <a:off x="609552" y="1664236"/>
            <a:ext cx="10972888" cy="4584290"/>
          </a:xfrm>
          <a:prstGeom prst="roundRect">
            <a:avLst>
              <a:gd name="adj" fmla="val 4386"/>
            </a:avLst>
          </a:prstGeom>
          <a:solidFill>
            <a:schemeClr val="lt1"/>
          </a:solidFill>
          <a:ln w="12700">
            <a:solidFill>
              <a:schemeClr val="accent1">
                <a:alpha val="50000"/>
              </a:schemeClr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609600" y="684584"/>
            <a:ext cx="8686864" cy="67627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设计实现</a:t>
            </a:r>
            <a:endParaRPr lang="zh-CN" altLang="en-US" sz="3600" b="1" spc="2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2"/>
            </p:custDataLst>
          </p:nvPr>
        </p:nvSpPr>
        <p:spPr>
          <a:xfrm>
            <a:off x="1219162" y="2121439"/>
            <a:ext cx="9753676" cy="366988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init():初始化数据结构和容器。</a:t>
            </a:r>
            <a:endParaRPr 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find(ll x):在有序数组f中查找值x的位置。</a:t>
            </a:r>
            <a:endParaRPr 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pushup(int u):更新节点u的P和N值。</a:t>
            </a:r>
            <a:endParaRPr 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build(int u,int l,int r):构建线段树的节点u，覆盖区间为[l,r]。</a:t>
            </a:r>
            <a:endParaRPr 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query(int u,int l,int r,int M):查询线段树节点u中覆盖区间为[l,r]的最大值。modify(int u,int pos,int P,int N):修改线段树节点u中位置为pos的最大值。</a:t>
            </a:r>
            <a:endParaRPr 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solve():解题函数，根据输入数据执行求解过程。</a:t>
            </a:r>
            <a:endParaRPr 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-635" y="3129280"/>
            <a:ext cx="12192635" cy="3728720"/>
          </a:xfrm>
          <a:prstGeom prst="rect">
            <a:avLst/>
          </a:prstGeom>
          <a:solidFill>
            <a:schemeClr val="l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2752090" y="645236"/>
            <a:ext cx="6689090" cy="227196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6"/>
          <p:cNvSpPr txBox="1"/>
          <p:nvPr>
            <p:custDataLst>
              <p:tags r:id="rId4"/>
            </p:custDataLst>
          </p:nvPr>
        </p:nvSpPr>
        <p:spPr>
          <a:xfrm>
            <a:off x="732155" y="3414395"/>
            <a:ext cx="10361930" cy="28200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en-US" sz="2400" b="1" spc="140" noProof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init()函数的功能是初始化数据结构和容器。具体来说，它执行以下操作：</a:t>
            </a:r>
            <a:endParaRPr lang="en-US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 对全局向量tr，p和f 进行清空操作，即将其清空为一个空向量</a:t>
            </a:r>
            <a:endParaRPr lang="en-US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 重新调整全局向量tr的大小为4*n+1，并将其初始化为全0</a:t>
            </a:r>
            <a:endParaRPr lang="en-US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 重新调整全局向量p的大小为n+1，并将其初始化为全0</a:t>
            </a:r>
            <a:endParaRPr lang="en-US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 重新调整全局向量f 的大小为n，并将其初始化为全0</a:t>
            </a:r>
            <a:endParaRPr lang="en-US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通过以上的程序对全局向量tr，p和f 进行初始化。</a:t>
            </a:r>
            <a:endParaRPr lang="zh-CN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2233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init()函数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87720" y="2463800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0"/>
            <a:ext cx="3048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find(ll x)函数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3128645"/>
            <a:ext cx="12192000" cy="372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1117600" y="3663315"/>
            <a:ext cx="974915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该函数调用了标准库中的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lower_bound()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函数，用于在有序数组中查找第一个大于等于给定值的元素的位置。它返回的是指向该位置的迭代器。在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find()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函数中，使用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lower_bound(f.begin(), f.end(), x)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来查找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x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在数组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f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中的位置。然后通过计算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lower_bound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返回的迭代器相对于数组首元素的偏移量，即可得到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x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在数组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f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中的下标位置。最后，将这个下标位置作为查找结果返回给调用函数。</a:t>
            </a:r>
            <a:endParaRPr lang="zh-CN" altLang="en-US" sz="2400" b="0">
              <a:solidFill>
                <a:schemeClr val="lt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940" y="1344930"/>
            <a:ext cx="8326755" cy="9518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87720" y="2463800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0"/>
            <a:ext cx="4231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pushup(int u)函数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3128645"/>
            <a:ext cx="12192000" cy="372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1133475"/>
            <a:ext cx="7573010" cy="133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表格 15"/>
          <p:cNvGraphicFramePr/>
          <p:nvPr/>
        </p:nvGraphicFramePr>
        <p:xfrm>
          <a:off x="6096000" y="218662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83260" y="3439160"/>
            <a:ext cx="1082548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pushup(int u)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函数的功能是更新线段树中节点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的信息。在线段树中，每个节点都保存了一些与问题相关的信息。当子节点的信息发生改变时，父节点的信息也需要相应地进行更新。具体而言，它会根据左右子节点的信息来更新节点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 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的信息。在本代码实现中，节点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 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中保存了两个信息，即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和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。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表示节点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的正值最大值，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表示节点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的负值最大值。更新节点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的信息意味着更新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和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的值。函数在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 pushup(u)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中使用了左子节点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&lt;&lt; 1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和右子节点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&lt;&lt; 1 | 1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的信息，通过比较它们的值来更新节点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</a:t>
            </a:r>
            <a:r>
              <a:rPr lang="zh-CN" sz="2400" b="0">
                <a:solidFill>
                  <a:schemeClr val="lt1"/>
                </a:solidFill>
                <a:ea typeface="宋体" panose="02010600030101010101" pitchFamily="2" charset="-122"/>
              </a:rPr>
              <a:t>的信息。</a:t>
            </a:r>
            <a:endParaRPr lang="zh-CN" altLang="en-US" sz="2400" b="0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87720" y="2463800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0"/>
            <a:ext cx="5787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build(int u,int l,int r)函数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3128645"/>
            <a:ext cx="12192000" cy="372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6096000" y="218662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315" y="723900"/>
            <a:ext cx="7151370" cy="23260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6096000" y="209423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635" y="3285490"/>
            <a:ext cx="121913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build(int u, int l, int r)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函数的功能是在线段树中建立节点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u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，并为该节点分配一个表示区间范围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</a:rPr>
              <a:t>[l, r]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的子树。在函数的实现中，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u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表示当前节点的编号，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r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表示当前节点所对应的区间范围。函数首先判断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r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是否相等，若相等，则说明该节点是一个叶子节点，直接进行初始化操作。如果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l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r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不相等，则说明该节点是一个非叶子节点，需要继续递归地构建其左子节点和右子节点。具体而言，函数会计算出当前节点的左孩子和右孩子节点的编号，然后调用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build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函数来构建左子树和右子树。最后，函数会调用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pushup </a:t>
            </a:r>
            <a:r>
              <a:rPr lang="zh-CN" sz="24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函数来更新当前节点的信息，以确保节点的信息与左右子节点的信息一致。</a:t>
            </a:r>
            <a:endParaRPr lang="zh-CN" altLang="en-US" sz="2400" b="0">
              <a:solidFill>
                <a:schemeClr val="lt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87720" y="2463800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0"/>
            <a:ext cx="7271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query(int u,int l,int r,int M)函数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3128645"/>
            <a:ext cx="12192000" cy="372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6096000" y="218662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096000" y="209423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45" y="645160"/>
            <a:ext cx="7370445" cy="2181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6096000" y="1724977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99135" y="3255010"/>
            <a:ext cx="1079373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</a:rPr>
              <a:t>query(int u, int l, int r, int M)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函数的功能是在线段树中查询区间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</a:rPr>
              <a:t>[l, r]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内满足特定条件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</a:rPr>
              <a:t>M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的信息。在线段树中进行区间查询时，一般会涉及到一些与具体问题相关的条件。在该函数中，参数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M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表示特定的条件。具体的条件可以根据实际应用而有所不同，比如查询区间内的最大值、最小值、总和等。函数首先检查当前节点的区间是否完全包含在查询区间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[l, r]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内，如果是，则返回当前节点所保存的信息作为结果。这是因为当前节点的区间完全符合查询条件，无需继续向下进行查询。如果当前节点的区间与查询区间存在交集，但不完全包含在查询区间内，则继续递归地查询其左子节点和右子节点。具体而言，会计算出当前节点的左孩子和右孩子节点的编号，并调用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query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函数来查询左子树和右子树中满足条件的信息。最后，根据左子树和右子树的查询结果，结合特定的条件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，计算出当前节点的信息，并返回给上一层的递归调用。</a:t>
            </a:r>
            <a:endParaRPr lang="zh-CN" altLang="en-US" sz="2000" b="0">
              <a:solidFill>
                <a:schemeClr val="lt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87720" y="2463800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0"/>
            <a:ext cx="8249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modify(int u,int pos,int P,int N)函数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3128645"/>
            <a:ext cx="12192000" cy="372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6096000" y="218662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096000" y="209423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96000" y="1724977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6096000" y="163258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77235" y="904240"/>
            <a:ext cx="5638800" cy="2224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623570" y="3295015"/>
            <a:ext cx="1094549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</a:rPr>
              <a:t>modify(int u, int pos, int P, int N)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函数的功能是在线段树中修改位置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</a:rPr>
              <a:t>pos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处节点的信息。在线段树中修改节点信息通常涉及到更新指定位置的节点，并相应地更新其父节点和祖先节点的信息。在该函数中，参数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pos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表示要修改的节点位置，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表示要修改的节点的新值。函数首先检查当前节点的区间是否包含位置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pos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，如果包含，则将节点的信息更新为新值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。这是因为当前节点即为要修改的节点，所以直接对其进行更新即可。如果当前节点的区间不包含位置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pos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，则根据位置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pos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的值判断是向左子节点还是向右子节点递归进行修改。具体而言，如果位置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pos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小于当前节点区间的中点，说明要修改的位置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pos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位于当前节点的左子树中，因此将递归调用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modify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函数来修改左子树中的节点信息。反之，则在右子树。在递归调用完成后，需要调用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pushup </a:t>
            </a:r>
            <a:r>
              <a:rPr lang="zh-CN" sz="20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函数来更新当前节点及其祖先节点的信息。这是为了保证修改节点后，其父节点和祖先节点的信息仍然是准确的。</a:t>
            </a:r>
            <a:endParaRPr lang="zh-CN" altLang="en-US" sz="2000" b="0">
              <a:solidFill>
                <a:schemeClr val="lt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887720" y="2463800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0"/>
            <a:ext cx="2640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j-ea"/>
              </a:rPr>
              <a:t>solve()函数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j-ea"/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6096000" y="218662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096000" y="209423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96000" y="1724977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6096000" y="163258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711835"/>
            <a:ext cx="5793105" cy="614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793105" y="0"/>
            <a:ext cx="641985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793105" y="0"/>
            <a:ext cx="6419850" cy="673925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p>
            <a:pPr indent="266700"/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solve()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函数是该代码的核心函数，其功能是解决具体的问题。下面对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solve()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函数的具体步骤进行详细介绍：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(1)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读入输入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的值，初始化全局变量。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(2)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创建三个向量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tr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，分别用于存储线段树的信息、前缀和和排序后的前缀和。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(3)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通过循环，读取输入数据并计算前缀和。同时将前缀和存储在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向量中，将其作为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f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向量的元素。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(4)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对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f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向量进行排序，并删除其中重复的元素。这样可以保证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f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向量是一个递增的有序数组。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(5)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找到数组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f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的大小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。调用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build(1, 0, m)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函数构建线段树。在线段树的每个节点上初始化左边界、右边界、最大值和最小值为负无穷（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-INF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）。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(6)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创建长度为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n+1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的整型数组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dp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，用于存储中间结果。初始化每个元素为负无穷（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-1e9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）。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(7)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创建一个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map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类型的变量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same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，用于存储相同值的最优解。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(8)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判断前缀和数组中第一个元素的值，如果为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，将其存储在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same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中，并对应的值设置为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；如果大于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，将其存储在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same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中，并对应的值设置为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；如果小于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，将其存储在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same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中，并对应的值设置为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-1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(9)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使用动态规划的思想，通过遍历前缀和数组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，更新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dp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数组中的值。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(10)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首先判断如果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same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中存在当前前缀和，将其对应的值赋给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dp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(11)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然后，通过调用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query(1, 0, find(p[i])-1, 1)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函数查询线段树中比当前前缀和小的最大值，并加上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i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的值更新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dp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(12)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再次，通过调用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query(1, find(p[i]) + 1, m, 0)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函数查询线段树中比当前前缀和大的最小值，并减去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i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的值更新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dp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(13)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最后，通过调用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modify(1, find(p[i]), dp[i] - i, dp[i] + i)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函数更新线段树中对应位置的值，并将当前位置的最优解存储在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same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中。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(14) 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输出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dp[n]</a:t>
            </a:r>
            <a:r>
              <a:rPr lang="zh-CN" sz="1600" b="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，即最终的最优解。</a:t>
            </a:r>
            <a:endParaRPr lang="zh-CN" altLang="en-US" sz="1600" b="0">
              <a:solidFill>
                <a:schemeClr val="lt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937_1*i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5"/>
  <p:tag name="KSO_WM_UNIT_COLOR_SCHEME_SHAPE_ID" val="15"/>
  <p:tag name="KSO_WM_UNIT_COLOR_SCHEME_PARENT_PAGE" val="0_1"/>
  <p:tag name="KSO_WM_UNIT_FILL_FORE_SCHEMECOLOR_INDEX_BRIGHTNESS" val="0.8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17_1*i*1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1f09c4cedb4b11b66eaad01eac555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3"/>
  <p:tag name="KSO_WM_TEMPLATE_ASSEMBLE_XID" val="60656e7d4054ed1e2fb7f9cb"/>
  <p:tag name="KSO_WM_TEMPLATE_ASSEMBLE_GROUPID" val="60656e7d4054ed1e2fb7f9cb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17_1*i*2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7d16a5fd8004a03af2e09f03448e1b9"/>
  <p:tag name="KSO_WM_UNIT_DECORATE_INFO" val="{&quot;ReferentInfo&quot;:{&quot;Id&quot;:&quot;slide&quot;,&quot;X&quot;:{&quot;Pos&quot;:0},&quot;Y&quot;:{&quot;Pos&quot;:1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1707e5bb2a422ac9a2b53"/>
  <p:tag name="KSO_WM_CHIP_XID" val="5ef1707e5bb2a422ac9a2b54"/>
  <p:tag name="KSO_WM_TEMPLATE_ASSEMBLE_XID" val="60656e7d4054ed1e2fb7f9cb"/>
  <p:tag name="KSO_WM_TEMPLATE_ASSEMBLE_GROUPID" val="60656e7d4054ed1e2fb7f9cb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17_1*i*3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17_1*i*4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17_1*i*5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17_1*i*6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17_1*i*7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17_1*i*8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17_1*i*9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2"/>
  <p:tag name="KSO_WM_CHIP_GROUPID" val="5ef1707e5bb2a422ac9a2b53"/>
  <p:tag name="KSO_WM_CHIP_XID" val="5ef1707e5bb2a422ac9a2b54"/>
  <p:tag name="KSO_WM_UNIT_LINE_FORE_SCHEMECOLOR_INDEX_BRIGHTNESS" val="0"/>
  <p:tag name="KSO_WM_UNIT_LINE_FORE_SCHEMECOLOR_INDEX" val="5"/>
  <p:tag name="KSO_WM_UNIT_LINE_FILL_TYPE" val="2"/>
  <p:tag name="KSO_WM_TEMPLATE_ASSEMBLE_XID" val="60656e7d4054ed1e2fb7f9cb"/>
  <p:tag name="KSO_WM_TEMPLATE_ASSEMBLE_GROUPID" val="60656e7d4054ed1e2fb7f9cb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17_1*i*10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d8f6655b3ee4479a375f3dc9d7233b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ad37aaffd614aaa8b62bb0beaa6b1cc&quot;,&quot;X&quot;:{&quot;Pos&quot;:1},&quot;Y&quot;:{&quot;Pos&quot;:1}},&quot;whChangeMode&quot;:0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60656e7d4054ed1e2fb7f9cb"/>
  <p:tag name="KSO_WM_TEMPLATE_ASSEMBLE_GROUPID" val="60656e7d4054ed1e2fb7f9cb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937_1*i*2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FOIL_COLOR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17_1*a*1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4263947f9f84e0894b149f4760c72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88223b83d2048799750df44bb191cc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d4054ed1e2fb7f9cb"/>
  <p:tag name="KSO_WM_TEMPLATE_ASSEMBLE_GROUPID" val="60656e7d4054ed1e2fb7f9cb"/>
</p:tagLst>
</file>

<file path=ppt/tags/tag2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717_1*f*1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bad37aaffd614aaa8b62bb0beaa6b1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577a3270a51498d911295e59d240259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7d4054ed1e2fb7f9cb"/>
  <p:tag name="KSO_WM_TEMPLATE_ASSEMBLE_GROUPID" val="60656e7d4054ed1e2fb7f9cb"/>
</p:tagLst>
</file>

<file path=ppt/tags/tag22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17"/>
  <p:tag name="KSO_WM_SLIDE_ID" val="diagram20208717_1"/>
  <p:tag name="KSO_WM_TEMPLATE_SUBCATEGORY" val="21"/>
  <p:tag name="KSO_WM_SLIDE_TYPE" val="text"/>
  <p:tag name="KSO_WM_SLIDE_SUBTYPE" val="pureTxt"/>
  <p:tag name="KSO_WM_SLIDE_ITEM_CNT" val="0"/>
  <p:tag name="KSO_WM_SLIDE_INDEX" val="1"/>
  <p:tag name="KSO_WM_SLIDE_SIZE" val="937*480"/>
  <p:tag name="KSO_WM_SLIDE_POSITION" val="22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46&quot;,&quot;maxSize&quot;:{&quot;size1&quot;:22.4},&quot;minSize&quot;:{&quot;size1&quot;:20},&quot;normalSize&quot;:{&quot;size1&quot;:20.00018518518518},&quot;subLayout&quot;:[{&quot;id&quot;:&quot;2021-04-01T15:01:46&quot;,&quot;margin&quot;:{&quot;bottom&quot;:0.02600000612437725,&quot;left&quot;:1.6929999589920044,&quot;right&quot;:8.043000221252441,&quot;top&quot;:1.6929999589920044},&quot;type&quot;:0},{&quot;id&quot;:&quot;2021-04-01T15:01:47&quot;,&quot;margin&quot;:{&quot;bottom&quot;:2.9629998207092285,&quot;left&quot;:3.38700008392334,&quot;right&quot;:3.385999917984009,&quot;top&quot;:2.089999914169311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cbc5ad0736cf4eccbc3375f750b410a4&quot;,&quot;fill_align&quot;:&quot;lm&quot;,&quot;chip_types&quot;:[&quot;header&quot;]},{&quot;text_align&quot;:&quot;lm&quot;,&quot;text_direction&quot;:&quot;horizontal&quot;,&quot;support_big_font&quot;:true,&quot;fill_id&quot;:&quot;001301a16bfe4fee952b84fd55dd512d&quot;,&quot;fill_align&quot;:&quot;cm&quot;,&quot;chip_types&quot;:[&quot;text&quot;]}],[{&quot;text_align&quot;:&quot;lm&quot;,&quot;text_direction&quot;:&quot;horizontal&quot;,&quot;support_big_font&quot;:false,&quot;fill_id&quot;:&quot;cbc5ad0736cf4eccbc3375f750b410a4&quot;,&quot;fill_align&quot;:&quot;lm&quot;,&quot;chip_types&quot;:[&quot;header&quot;]},{&quot;text_align&quot;:&quot;cm&quot;,&quot;text_direction&quot;:&quot;horizontal&quot;,&quot;support_features&quot;:[&quot;collage&quot;],&quot;support_big_font&quot;:false,&quot;fill_id&quot;:&quot;001301a16bfe4fee952b84fd55dd512d&quot;,&quot;fill_align&quot;:&quot;cm&quot;,&quot;chip_types&quot;:[&quot;diagram&quot;,&quot;pictext&quot;,&quot;picture&quot;,&quot;chart&quot;,&quot;table&quot;,&quot;video&quot;]}]]"/>
  <p:tag name="KSO_WM_TEMPLATE_MASTER_TYPE" val="0"/>
  <p:tag name="KSO_WM_TEMPLATE_COLOR_TYPE" val="1"/>
  <p:tag name="KSO_WM_CHIP_XID" val="5ef1707e5bb2a422ac9a2b54"/>
  <p:tag name="KSO_WM_CHIP_DECFILLPROP" val="[]"/>
  <p:tag name="KSO_WM_SLIDE_CAN_ADD_NAVIGATION" val="1"/>
  <p:tag name="KSO_WM_CHIP_GROUPID" val="5ef1707e5bb2a422ac9a2b53"/>
  <p:tag name="KSO_WM_SLIDE_BK_DARK_LIGHT" val="2"/>
  <p:tag name="KSO_WM_SLIDE_BACKGROUND_TYPE" val="general"/>
  <p:tag name="KSO_WM_SLIDE_SUPPORT_FEATURE_TYPE" val="0"/>
  <p:tag name="KSO_WM_TEMPLATE_ASSEMBLE_XID" val="60656e7d4054ed1e2fb7f9cb"/>
  <p:tag name="KSO_WM_TEMPLATE_ASSEMBLE_GROUPID" val="60656e7d4054ed1e2fb7f9cb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967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2967"/>
  <p:tag name="KSO_WM_UNIT_VALUE" val="1150"/>
  <p:tag name="KSO_WM_TEMPLATE_ASSEMBLE_XID" val="60656f154054ed1e2fb80331"/>
  <p:tag name="KSO_WM_TEMPLATE_ASSEMBLE_GROUPID" val="60656f154054ed1e2fb80331"/>
  <p:tag name="KSO_WM_UNIT_LINE_FORE_SCHEMECOLOR_INDEX_BRIGHTNESS" val="0"/>
  <p:tag name="KSO_WM_UNIT_LINE_FORE_SCHEMECOLOR_INDEX" val="5"/>
  <p:tag name="KSO_WM_UNIT_LINE_FILL_TYPE" val="2"/>
</p:tagLst>
</file>

<file path=ppt/tags/tag24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7_1*d*1"/>
  <p:tag name="KSO_WM_TEMPLATE_CATEGORY" val="diagram"/>
  <p:tag name="KSO_WM_TEMPLATE_INDEX" val="202129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03e1a3076ac44f5834d15f2f95c51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69c2ea92966b4663834353084266e469"/>
  <p:tag name="KSO_WM_UNIT_SUPPORT_UNIT_TYPE" val="[&quot;d&quot;,&quot;α&quot;,&quot;β&quot;,&quot;θ&quot;]"/>
  <p:tag name="KSO_WM_TEMPLATE_ASSEMBLE_XID" val="60656f154054ed1e2fb80331"/>
  <p:tag name="KSO_WM_TEMPLATE_ASSEMBLE_GROUPID" val="60656f154054ed1e2fb80331"/>
  <p:tag name="KSO_WM_UNIT_PICTURE_CLIP_FLAG" val="0"/>
</p:tagLst>
</file>

<file path=ppt/tags/tag2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2967_1*h_f*1_1"/>
  <p:tag name="KSO_WM_TEMPLATE_CATEGORY" val="diagram"/>
  <p:tag name="KSO_WM_TEMPLATE_INDEX" val="20212967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93"/>
  <p:tag name="KSO_WM_UNIT_SHOW_EDIT_AREA_INDICATION" val="1"/>
  <p:tag name="KSO_WM_CHIP_GROUPID" val="5e6b05b36848fb12bee65ad8"/>
  <p:tag name="KSO_WM_CHIP_XID" val="5e6b05b36848fb12bee65ada"/>
  <p:tag name="KSO_WM_UNIT_DEC_AREA_ID" val="7ade8f5d1cff4367bdec9ad0c4fa3b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8f037f102fd34d82a7187ca5c16f93bb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31"/>
  <p:tag name="KSO_WM_TEMPLATE_ASSEMBLE_GROUPID" val="60656f154054ed1e2fb80331"/>
</p:tagLst>
</file>

<file path=ppt/tags/tag2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5:27:39&quot;,&quot;maxSize&quot;:{&quot;size1&quot;:58.9},&quot;minSize&quot;:{&quot;size1&quot;:38.9},&quot;normalSize&quot;:{&quot;size1&quot;:43.422407407407405},&quot;subLayout&quot;:[{&quot;id&quot;:&quot;2021-04-01T15:27:39&quot;,&quot;margin&quot;:{&quot;bottom&quot;:0.28200000524520874,&quot;left&quot;:1.690000057220459,&quot;right&quot;:1.690000057220459,&quot;top&quot;:1.690000057220459},&quot;type&quot;:0},{&quot;id&quot;:&quot;2021-04-01T15:27:39&quot;,&quot;margin&quot;:{&quot;bottom&quot;:1.690000057220459,&quot;left&quot;:1.690000057220459,&quot;right&quot;:1.690000057220459,&quot;top&quot;:0.3970000147819519},&quot;maxSize&quot;:{&quot;size1&quot;:37.553649660267894},&quot;minSize&quot;:{&quot;size1&quot;:21.653649660267888},&quot;normalSize&quot;:{&quot;size1&quot;:21.653649660267888},&quot;subLayout&quot;:[{&quot;id&quot;:&quot;2021-04-01T15:27:39&quot;,&quot;margin&quot;:{&quot;bottom&quot;:0.0469297356903553,&quot;left&quot;:1.690000057220459,&quot;right&quot;:1.690000057220459,&quot;top&quot;:0.3970000147819519},&quot;type&quot;:0},{&quot;id&quot;:&quot;2021-04-01T15:27:39&quot;,&quot;margin&quot;:{&quot;bottom&quot;:1.690000057220459,&quot;left&quot;:1.690000057220459,&quot;right&quot;:1.690000057220459,&quot;top&quot;:0.14886149764060974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CAN_ADD_NAVIGATION" val="1"/>
  <p:tag name="KSO_WM_SLIDE_ID" val="diagram202129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623.948*108.7"/>
  <p:tag name="KSO_WM_SLIDE_POSITION" val="168*329.3"/>
  <p:tag name="KSO_WM_TAG_VERSION" val="1.0"/>
  <p:tag name="KSO_WM_SLIDE_LAYOUT" val="d_h"/>
  <p:tag name="KSO_WM_SLIDE_LAYOUT_CNT" val="1_1"/>
  <p:tag name="KSO_WM_CHIP_FILLPROP" val="[[{&quot;fill_id&quot;:&quot;251232d91c404acc8facf0a25abba465&quot;,&quot;fill_align&quot;:&quot;lb&quot;,&quot;text_align&quot;:&quot;lb&quot;,&quot;text_direction&quot;:&quot;horizontal&quot;,&quot;chip_types&quot;:[&quot;text&quot;]},{&quot;fill_id&quot;:&quot;c86341e0359e401ea0b786310bd97fc1&quot;,&quot;fill_align&quot;:&quot;lt&quot;,&quot;text_align&quot;:&quot;lt&quot;,&quot;text_direction&quot;:&quot;horizontal&quot;,&quot;chip_types&quot;:[&quot;text&quot;]}],[{&quot;fill_id&quot;:&quot;251232d91c404acc8facf0a25abba465&quot;,&quot;fill_align&quot;:&quot;cb&quot;,&quot;text_align&quot;:&quot;lb&quot;,&quot;text_direction&quot;:&quot;horizontal&quot;,&quot;chip_types&quot;:[&quot;pictext&quot;,&quot;picture&quot;,&quot;chart&quot;,&quot;table&quot;,&quot;video&quot;],&quot;support_features&quot;:[&quot;collage&quot;]},{&quot;fill_id&quot;:&quot;c86341e0359e401ea0b786310bd97fc1&quot;,&quot;fill_align&quot;:&quot;ct&quot;,&quot;text_align&quot;:&quot;lt&quot;,&quot;text_direction&quot;:&quot;horizontal&quot;,&quot;chip_types&quot;:[&quot;pictext&quot;,&quot;text&quot;,&quot;picture&quot;,&quot;chart&quot;,&quot;table&quot;,&quot;video&quot;],&quot;support_features&quot;:[&quot;collage&quot;]}]]"/>
  <p:tag name="KSO_WM_CHIP_XID" val="5eeadf6fa758c1ec0b7087d2"/>
  <p:tag name="KSO_WM_CHIP_GROUPID" val="5eeadf6fa758c1ec0b7087d1"/>
  <p:tag name="KSO_WM_SLIDE_BK_DARK_LIGHT" val="2"/>
  <p:tag name="KSO_WM_SLIDE_BACKGROUND_TYPE" val="frame"/>
  <p:tag name="KSO_WM_SLIDE_SUPPORT_FEATURE_TYPE" val="1"/>
  <p:tag name="KSO_WM_TEMPLATE_ASSEMBLE_XID" val="60656f154054ed1e2fb80331"/>
  <p:tag name="KSO_WM_TEMPLATE_ASSEMBLE_GROUPID" val="60656f154054ed1e2fb80331"/>
</p:tagLst>
</file>

<file path=ppt/tags/tag27.xml><?xml version="1.0" encoding="utf-8"?>
<p:tagLst xmlns:p="http://schemas.openxmlformats.org/presentationml/2006/main">
  <p:tag name="KSO_WM_UNIT_TABLE_BEAUTIFY" val="smartTable{ab855090-e897-4f9d-a9ac-b66e3cbb5418}"/>
</p:tagLst>
</file>

<file path=ppt/tags/tag2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937_1*i*3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7"/>
  <p:tag name="KSO_WM_UNIT_COLOR_SCHEME_SHAPE_ID" val="17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</p:tagLst>
</file>

<file path=ppt/tags/tag31.xml><?xml version="1.0" encoding="utf-8"?>
<p:tagLst xmlns:p="http://schemas.openxmlformats.org/presentationml/2006/main">
  <p:tag name="KSO_WM_UNIT_TABLE_BEAUTIFY" val="smartTable{ab855090-e897-4f9d-a9ac-b66e3cbb5418}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</p:tagLst>
</file>

<file path=ppt/tags/tag35.xml><?xml version="1.0" encoding="utf-8"?>
<p:tagLst xmlns:p="http://schemas.openxmlformats.org/presentationml/2006/main">
  <p:tag name="KSO_WM_UNIT_TABLE_BEAUTIFY" val="smartTable{ab855090-e897-4f9d-a9ac-b66e3cbb5418}"/>
</p:tagLst>
</file>

<file path=ppt/tags/tag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</p:tagLst>
</file>

<file path=ppt/tags/tag39.xml><?xml version="1.0" encoding="utf-8"?>
<p:tagLst xmlns:p="http://schemas.openxmlformats.org/presentationml/2006/main">
  <p:tag name="KSO_WM_UNIT_TABLE_BEAUTIFY" val="smartTable{ab855090-e897-4f9d-a9ac-b66e3cbb5418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937_1*i*4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</p:tagLst>
</file>

<file path=ppt/tags/tag43.xml><?xml version="1.0" encoding="utf-8"?>
<p:tagLst xmlns:p="http://schemas.openxmlformats.org/presentationml/2006/main">
  <p:tag name="KSO_WM_UNIT_TABLE_BEAUTIFY" val="smartTable{ab855090-e897-4f9d-a9ac-b66e3cbb5418}"/>
</p:tagLst>
</file>

<file path=ppt/tags/tag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</p:tagLst>
</file>

<file path=ppt/tags/tag47.xml><?xml version="1.0" encoding="utf-8"?>
<p:tagLst xmlns:p="http://schemas.openxmlformats.org/presentationml/2006/main">
  <p:tag name="KSO_WM_UNIT_TABLE_BEAUTIFY" val="smartTable{ab855090-e897-4f9d-a9ac-b66e3cbb5418}"/>
</p:tagLst>
</file>

<file path=ppt/tags/tag48.xml><?xml version="1.0" encoding="utf-8"?>
<p:tagLst xmlns:p="http://schemas.openxmlformats.org/presentationml/2006/main">
  <p:tag name="KSO_WM_UNIT_PLACING_PICTURE_USER_VIEWPORT" val="{&quot;height&quot;:9679,&quot;width&quot;:9123}"/>
</p:tagLst>
</file>

<file path=ppt/tags/tag4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TEXT_PART_ID" val="4-d"/>
  <p:tag name="KSO_WM_UNIT_TEXT_PART_SIZE" val="254.64*854.5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937_1*f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TEXT_PART_ID_V2" val="d-4-1"/>
  <p:tag name="KSO_WM_UNIT_NOCLEAR" val="0"/>
  <p:tag name="KSO_WM_UNIT_TEXT_FILL_FORE_SCHEMECOLOR_INDEX_BRIGHTNESS" val="0.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967"/>
</p:tagLst>
</file>

<file path=ppt/tags/tag52.xml><?xml version="1.0" encoding="utf-8"?>
<p:tagLst xmlns:p="http://schemas.openxmlformats.org/presentationml/2006/main">
  <p:tag name="COMMONDATA" val="eyJoZGlkIjoiMjYwYTU5ZTMxYTM2ODY1M2I3ODQ3MmVjNzJkMDAwZGQ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937_1*i*5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4"/>
  <p:tag name="KSO_WM_UNIT_COLOR_SCHEME_SHAPE_ID" val="4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VALUE" val="523*297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937_1*d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3"/>
  <p:tag name="KSO_WM_UNIT_PICTURE_CLIP_FLAG" val="0"/>
  <p:tag name="KSO_WM_UNIT_COLOR_SCHEME_SHAPE_ID" val="3"/>
  <p:tag name="KSO_WM_UNIT_COLOR_SCHEME_PARENT_PAGE" val="0_1"/>
  <p:tag name="KSO_WM_UNIT_SUPPORT_UNIT_TYPE" val="[&quot;all&quot;]"/>
</p:tagLst>
</file>

<file path=ppt/tags/tag8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diagram20193937_1*a*2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NOCLEAR" val="0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SLIDE_ID" val="diagram20193937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3937"/>
  <p:tag name="KSO_WM_SLIDE_LAYOUT" val="a_d_f"/>
  <p:tag name="KSO_WM_SLIDE_LAYOUT_CNT" val="1_1_1"/>
  <p:tag name="KSO_WM_SLIDE_TYPE" val="text"/>
  <p:tag name="KSO_WM_SLIDE_SUBTYPE" val="picTxt"/>
  <p:tag name="KSO_WM_SLIDE_SIZE" val="1044*541"/>
  <p:tag name="KSO_WM_SLIDE_POSITION" val="0*-2"/>
  <p:tag name="KSO_WM_SLIDE_CONSTRAINT" val="%7b%22slideConstraint%22%3a%7b%22seriesAreas%22%3a%5b%5d%2c%22singleAreas%22%3a%5b%7b%22shapes%22%3a%5b3%5d%2c%22serialConstraintIndex%22%3a-1%2c%22areatextmark%22%3a0%2c%22pictureprocessmark%22%3a0%7d%5d%7d%7d"/>
  <p:tag name="KSO_WM_SLIDE_COLORSCHEME_VERSION" val="3.2"/>
  <p:tag name="KSO_WM_TEMPLATE_SUBCATEGORY" val="0"/>
  <p:tag name="KSO_WM_TEMPLATE_MASTER_TYPE" val="0"/>
  <p:tag name="KSO_WM_TEMPLATE_COLOR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8CA2BA"/>
      </a:dk2>
      <a:lt2>
        <a:srgbClr val="D6E0EB"/>
      </a:lt2>
      <a:accent1>
        <a:srgbClr val="7F9FC4"/>
      </a:accent1>
      <a:accent2>
        <a:srgbClr val="8D98BC"/>
      </a:accent2>
      <a:accent3>
        <a:srgbClr val="9B92B5"/>
      </a:accent3>
      <a:accent4>
        <a:srgbClr val="A98CAE"/>
      </a:accent4>
      <a:accent5>
        <a:srgbClr val="B786A7"/>
      </a:accent5>
      <a:accent6>
        <a:srgbClr val="C580A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3253</Words>
  <Application>WPS 演示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</vt:lpstr>
      <vt:lpstr>微软雅黑</vt:lpstr>
      <vt:lpstr>汉仪中等线简</vt:lpstr>
      <vt:lpstr>汉仪铸字超然体W</vt:lpstr>
      <vt:lpstr>Times New Roman</vt:lpstr>
      <vt:lpstr>Wingdings</vt:lpstr>
      <vt:lpstr>Segoe UI</vt:lpstr>
      <vt:lpstr>黑体</vt:lpstr>
      <vt:lpstr>汉仪屏黑 简</vt:lpstr>
      <vt:lpstr>汉仪旗黑-75S</vt:lpstr>
      <vt:lpstr>Wingdings 2</vt:lpstr>
      <vt:lpstr>Office 主题</vt:lpstr>
      <vt:lpstr>1_Office 主题</vt:lpstr>
      <vt:lpstr>3_Office 主题</vt:lpstr>
      <vt:lpstr>4_Office 主题</vt:lpstr>
      <vt:lpstr>2_Office 主题</vt:lpstr>
      <vt:lpstr>7_Office 主题</vt:lpstr>
      <vt:lpstr>8_Office 主题</vt:lpstr>
      <vt:lpstr>5_Office 主题</vt:lpstr>
      <vt:lpstr>6_Office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刘康</dc:creator>
  <cp:lastModifiedBy>WPS_1659669455</cp:lastModifiedBy>
  <cp:revision>3</cp:revision>
  <dcterms:created xsi:type="dcterms:W3CDTF">2023-12-20T09:13:00Z</dcterms:created>
  <dcterms:modified xsi:type="dcterms:W3CDTF">2023-12-20T10:30:11Z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EAD0E3D7D6A74AE6AD7651A489DD1328</vt:lpwstr>
  </property>
  <property fmtid="{D5CDD505-2E9C-101B-9397-08002B2CF9AE}" pid="3" name="KSOProductBuildVer">
    <vt:lpwstr>2052-11.1.0.12165</vt:lpwstr>
  </property>
</Properties>
</file>