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76" r:id="rId8"/>
    <p:sldId id="272" r:id="rId9"/>
    <p:sldId id="278" r:id="rId10"/>
    <p:sldId id="262" r:id="rId11"/>
    <p:sldId id="277" r:id="rId12"/>
    <p:sldId id="273" r:id="rId13"/>
    <p:sldId id="274" r:id="rId14"/>
    <p:sldId id="266" r:id="rId15"/>
    <p:sldId id="275" r:id="rId16"/>
  </p:sldIdLst>
  <p:sldSz cx="12192000" cy="6858000"/>
  <p:notesSz cx="7103745" cy="10234295"/>
  <p:embeddedFontLst>
    <p:embeddedFont>
      <p:font typeface="方正清刻本悦宋简体" panose="02010600030101010101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Franklin Gothic Medium" panose="020B0603020102020204" pitchFamily="34" charset="0"/>
      <p:regular r:id="rId26"/>
      <p:italic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8DA2"/>
    <a:srgbClr val="61798F"/>
    <a:srgbClr val="657D95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幻灯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1270"/>
            <a:ext cx="12198985" cy="685736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7965" y="205105"/>
            <a:ext cx="11739880" cy="644715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gradFill>
              <a:gsLst>
                <a:gs pos="20000">
                  <a:srgbClr val="D4A881"/>
                </a:gs>
                <a:gs pos="100000">
                  <a:srgbClr val="80663C"/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幻灯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1905"/>
            <a:ext cx="12198985" cy="685736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95" y="1466850"/>
            <a:ext cx="8462645" cy="392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20212" y="2747665"/>
            <a:ext cx="7059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斗兽棋项目汇报</a:t>
            </a:r>
            <a:endParaRPr lang="en-US" altLang="zh-CN" sz="720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5492" y="4274007"/>
            <a:ext cx="3304132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kern="0" dirty="0">
                <a:solidFill>
                  <a:srgbClr val="D4A881"/>
                </a:solidFill>
                <a:ea typeface="微软雅黑" panose="020B0503020204020204" charset="-122"/>
                <a:sym typeface="Arial" panose="020B0604020202020204" pitchFamily="34" charset="0"/>
              </a:rPr>
              <a:t>—— </a:t>
            </a:r>
            <a:r>
              <a:rPr lang="zh-CN" altLang="en-US" sz="2400" kern="0" dirty="0">
                <a:solidFill>
                  <a:srgbClr val="D4A881"/>
                </a:solidFill>
                <a:ea typeface="微软雅黑" panose="020B0503020204020204" charset="-122"/>
                <a:sym typeface="Arial" panose="020B0604020202020204" pitchFamily="34" charset="0"/>
              </a:rPr>
              <a:t>冉雷新，马乾城</a:t>
            </a:r>
            <a:endParaRPr lang="en-US" sz="2400" kern="0" noProof="0" dirty="0">
              <a:ln>
                <a:noFill/>
              </a:ln>
              <a:solidFill>
                <a:srgbClr val="D4A881"/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528185" y="520065"/>
            <a:ext cx="3134995" cy="398145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游戏界面和素材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0011" y="59986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蓝方棋子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7948" y="5998665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红方棋子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22" y="2345583"/>
            <a:ext cx="9525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87" y="2353805"/>
            <a:ext cx="952500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22" y="1124169"/>
            <a:ext cx="952500" cy="952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87" y="1124169"/>
            <a:ext cx="952500" cy="952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99" y="2353805"/>
            <a:ext cx="952500" cy="952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0" y="2345583"/>
            <a:ext cx="952500" cy="952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64" y="4787503"/>
            <a:ext cx="952500" cy="9525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87" y="4813077"/>
            <a:ext cx="952500" cy="9525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99" y="3566543"/>
            <a:ext cx="952500" cy="9525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0" y="3566543"/>
            <a:ext cx="952500" cy="9525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99" y="4813615"/>
            <a:ext cx="952500" cy="9525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35" y="4787503"/>
            <a:ext cx="952500" cy="9525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99" y="1124169"/>
            <a:ext cx="952500" cy="9525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8" y="1124623"/>
            <a:ext cx="952500" cy="9525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64" y="3566543"/>
            <a:ext cx="952500" cy="9525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87" y="3583441"/>
            <a:ext cx="952500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幻灯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1270"/>
            <a:ext cx="12198985" cy="685736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1468120"/>
            <a:ext cx="8462645" cy="392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4705" y="2106930"/>
            <a:ext cx="5482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TenSans" charset="0"/>
              </a:rPr>
              <a:t>03</a:t>
            </a:r>
            <a:endParaRPr lang="en-US" altLang="zh-CN" sz="800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cs typeface="TenSan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23652" y="4053840"/>
            <a:ext cx="454406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项目演示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幻灯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93549"/>
            <a:ext cx="12198985" cy="685736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1468120"/>
            <a:ext cx="8462645" cy="392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4705" y="2099945"/>
            <a:ext cx="5482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TenSans" charset="0"/>
              </a:rPr>
              <a:t>04</a:t>
            </a:r>
            <a:endParaRPr lang="en-US" altLang="zh-CN" sz="800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cs typeface="TenSan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23652" y="4050347"/>
            <a:ext cx="454406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收获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528185" y="520065"/>
            <a:ext cx="3134995" cy="398145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收获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87" name=" 187"/>
          <p:cNvSpPr/>
          <p:nvPr/>
        </p:nvSpPr>
        <p:spPr>
          <a:xfrm>
            <a:off x="1755484" y="1746979"/>
            <a:ext cx="1088384" cy="469269"/>
          </a:xfrm>
          <a:prstGeom prst="parallelogram">
            <a:avLst/>
          </a:prstGeom>
          <a:solidFill>
            <a:srgbClr val="77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FFFF"/>
                </a:solidFill>
                <a:latin typeface="+mn-ea"/>
                <a:cs typeface="Segoe UI Light" panose="020B0502040204020203" charset="0"/>
              </a:rPr>
              <a:t>01</a:t>
            </a:r>
            <a:endParaRPr lang="en-US" altLang="zh-CN" sz="1600" dirty="0">
              <a:solidFill>
                <a:srgbClr val="FFFFFF"/>
              </a:solidFill>
              <a:latin typeface="+mn-ea"/>
              <a:cs typeface="Segoe UI Light" panose="020B0502040204020203" charset="0"/>
            </a:endParaRPr>
          </a:p>
        </p:txBody>
      </p:sp>
      <p:sp>
        <p:nvSpPr>
          <p:cNvPr id="15" name="TextBox 1210"/>
          <p:cNvSpPr/>
          <p:nvPr/>
        </p:nvSpPr>
        <p:spPr>
          <a:xfrm>
            <a:off x="3112315" y="1693028"/>
            <a:ext cx="313499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 Light" panose="020B0502040204020203" charset="0"/>
                <a:sym typeface="+mn-ea"/>
              </a:rPr>
              <a:t>不能闭门造车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Segoe UI Light" panose="020B0502040204020203" charset="0"/>
              <a:sym typeface="+mn-ea"/>
            </a:endParaRPr>
          </a:p>
        </p:txBody>
      </p:sp>
      <p:sp>
        <p:nvSpPr>
          <p:cNvPr id="14" name=" 187"/>
          <p:cNvSpPr/>
          <p:nvPr/>
        </p:nvSpPr>
        <p:spPr>
          <a:xfrm>
            <a:off x="1755484" y="2816224"/>
            <a:ext cx="1088384" cy="500047"/>
          </a:xfrm>
          <a:prstGeom prst="parallelogram">
            <a:avLst/>
          </a:prstGeom>
          <a:solidFill>
            <a:srgbClr val="77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FFFF"/>
                </a:solidFill>
                <a:latin typeface="+mn-ea"/>
                <a:cs typeface="Segoe UI Light" panose="020B0502040204020203" charset="0"/>
              </a:rPr>
              <a:t>02</a:t>
            </a:r>
            <a:endParaRPr lang="en-US" altLang="zh-CN" sz="1600" dirty="0">
              <a:solidFill>
                <a:srgbClr val="FFFFFF"/>
              </a:solidFill>
              <a:latin typeface="+mn-ea"/>
              <a:cs typeface="Segoe UI Light" panose="020B0502040204020203" charset="0"/>
            </a:endParaRPr>
          </a:p>
        </p:txBody>
      </p:sp>
      <p:sp>
        <p:nvSpPr>
          <p:cNvPr id="18" name="TextBox 1210"/>
          <p:cNvSpPr/>
          <p:nvPr/>
        </p:nvSpPr>
        <p:spPr>
          <a:xfrm>
            <a:off x="3112315" y="2793051"/>
            <a:ext cx="5712903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cs typeface="Segoe UI Light" panose="020B0502040204020203" charset="0"/>
                <a:sym typeface="+mn-ea"/>
              </a:rPr>
              <a:t>在写代码之前，要打好整体的结构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Segoe UI Light" panose="020B0502040204020203" charset="0"/>
              <a:sym typeface="+mn-ea"/>
            </a:endParaRPr>
          </a:p>
        </p:txBody>
      </p:sp>
      <p:sp>
        <p:nvSpPr>
          <p:cNvPr id="20" name=" 187"/>
          <p:cNvSpPr/>
          <p:nvPr/>
        </p:nvSpPr>
        <p:spPr>
          <a:xfrm>
            <a:off x="1755484" y="3916247"/>
            <a:ext cx="1088384" cy="500047"/>
          </a:xfrm>
          <a:prstGeom prst="parallelogram">
            <a:avLst/>
          </a:prstGeom>
          <a:solidFill>
            <a:srgbClr val="77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FFFF"/>
                </a:solidFill>
                <a:latin typeface="+mn-ea"/>
                <a:cs typeface="Segoe UI Light" panose="020B0502040204020203" charset="0"/>
              </a:rPr>
              <a:t>03</a:t>
            </a:r>
            <a:endParaRPr lang="en-US" altLang="zh-CN" sz="1600" dirty="0">
              <a:solidFill>
                <a:srgbClr val="FFFFFF"/>
              </a:solidFill>
              <a:latin typeface="+mn-ea"/>
              <a:cs typeface="Segoe UI Light" panose="020B0502040204020203" charset="0"/>
            </a:endParaRPr>
          </a:p>
        </p:txBody>
      </p:sp>
      <p:sp>
        <p:nvSpPr>
          <p:cNvPr id="21" name="TextBox 1210"/>
          <p:cNvSpPr/>
          <p:nvPr/>
        </p:nvSpPr>
        <p:spPr>
          <a:xfrm>
            <a:off x="3112315" y="3893074"/>
            <a:ext cx="270964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cs typeface="Segoe UI Light" panose="020B0502040204020203" charset="0"/>
                <a:sym typeface="+mn-ea"/>
              </a:rPr>
              <a:t>团队交流很重要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Segoe UI Light" panose="020B0502040204020203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幻灯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1270"/>
            <a:ext cx="12198985" cy="685736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1468120"/>
            <a:ext cx="8462645" cy="392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69211" y="2614295"/>
            <a:ext cx="7059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谢谢观看</a:t>
            </a:r>
            <a:endParaRPr lang="zh-CN" altLang="en-US" sz="720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8631" y="3698875"/>
            <a:ext cx="3641090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900" kern="0" noProof="0" dirty="0">
                <a:ln>
                  <a:noFill/>
                </a:ln>
                <a:solidFill>
                  <a:srgbClr val="D4A881"/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THANKS</a:t>
            </a:r>
            <a:endParaRPr lang="en-US" sz="900" kern="0" noProof="0" dirty="0">
              <a:ln>
                <a:noFill/>
              </a:ln>
              <a:solidFill>
                <a:srgbClr val="D4A881"/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02288" y="4339590"/>
            <a:ext cx="993775" cy="0"/>
          </a:xfrm>
          <a:prstGeom prst="line">
            <a:avLst/>
          </a:prstGeom>
          <a:ln>
            <a:solidFill>
              <a:srgbClr val="D4A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幻灯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8985" cy="685736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528002"/>
            <a:ext cx="11083290" cy="5801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39995" y="1496060"/>
            <a:ext cx="211201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60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目录</a:t>
            </a:r>
            <a:endParaRPr lang="zh-CN" altLang="en-US" sz="660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7800" y="2486660"/>
            <a:ext cx="173609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100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lt"/>
                <a:sym typeface="+mn-ea"/>
              </a:rPr>
              <a:t>CONTENTS</a:t>
            </a:r>
            <a:endParaRPr lang="en-US" altLang="zh-CN" sz="100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lt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51785" y="3331527"/>
            <a:ext cx="2481580" cy="523875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游戏简介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66595" y="3248025"/>
            <a:ext cx="79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noProof="0" dirty="0">
                <a:ln>
                  <a:noFill/>
                </a:ln>
                <a:solidFill>
                  <a:srgbClr val="D4A881"/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01</a:t>
            </a:r>
            <a:endParaRPr lang="en-US" altLang="zh-CN" sz="3600" noProof="0" dirty="0">
              <a:ln>
                <a:noFill/>
              </a:ln>
              <a:solidFill>
                <a:srgbClr val="D4A881"/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66595" y="4242435"/>
            <a:ext cx="79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noProof="0" dirty="0">
                <a:ln>
                  <a:noFill/>
                </a:ln>
                <a:solidFill>
                  <a:srgbClr val="D4A881"/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02</a:t>
            </a:r>
            <a:endParaRPr lang="en-US" altLang="zh-CN" sz="3600" noProof="0" dirty="0">
              <a:ln>
                <a:noFill/>
              </a:ln>
              <a:solidFill>
                <a:srgbClr val="D4A881"/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51785" y="4341653"/>
            <a:ext cx="3242310" cy="501015"/>
          </a:xfrm>
          <a:prstGeom prst="rect">
            <a:avLst/>
          </a:prstGeom>
          <a:noFill/>
        </p:spPr>
        <p:txBody>
          <a:bodyPr anchor="ctr"/>
          <a:lstStyle>
            <a:defPPr>
              <a:defRPr lang="zh-CN"/>
            </a:defPPr>
            <a:lvl1pPr marR="0" lvl="0" indent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i="0" u="none" strike="noStrike" kern="0" cap="none" spc="0" normalizeH="0" baseline="0">
                <a:solidFill>
                  <a:srgbClr val="D4A881"/>
                </a:solidFill>
                <a:effectLst/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</a:lstStyle>
          <a:p>
            <a:r>
              <a:rPr lang="zh-CN" altLang="en-US" sz="3200" dirty="0">
                <a:sym typeface="+mn-ea"/>
              </a:rPr>
              <a:t>游戏界面和素材</a:t>
            </a:r>
            <a:endParaRPr lang="zh-CN" altLang="en-US" sz="3200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080" y="3369310"/>
            <a:ext cx="2481580" cy="523875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项目演示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39890" y="3248025"/>
            <a:ext cx="79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noProof="0" dirty="0">
                <a:ln>
                  <a:noFill/>
                </a:ln>
                <a:solidFill>
                  <a:srgbClr val="D4A881"/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03</a:t>
            </a:r>
            <a:endParaRPr lang="en-US" altLang="zh-CN" sz="3600" noProof="0" dirty="0">
              <a:ln>
                <a:noFill/>
              </a:ln>
              <a:solidFill>
                <a:srgbClr val="D4A881"/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39890" y="4242435"/>
            <a:ext cx="79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noProof="0" dirty="0">
                <a:ln>
                  <a:noFill/>
                </a:ln>
                <a:solidFill>
                  <a:srgbClr val="D4A881"/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04</a:t>
            </a:r>
            <a:endParaRPr lang="en-US" altLang="zh-CN" sz="3600" noProof="0" dirty="0">
              <a:ln>
                <a:noFill/>
              </a:ln>
              <a:solidFill>
                <a:srgbClr val="D4A881"/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25080" y="4314507"/>
            <a:ext cx="2481580" cy="501015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dirty="0">
                <a:solidFill>
                  <a:srgbClr val="D4A881"/>
                </a:solidFill>
                <a:effectLst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收获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幻灯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8985" cy="685736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1468120"/>
            <a:ext cx="8462645" cy="392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4705" y="2099945"/>
            <a:ext cx="5482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TenSans" charset="0"/>
              </a:rPr>
              <a:t>01</a:t>
            </a:r>
            <a:endParaRPr lang="en-US" altLang="zh-CN" sz="800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cs typeface="TenSan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23652" y="3797935"/>
            <a:ext cx="454406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游戏简介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528502" y="587229"/>
            <a:ext cx="3134995" cy="641373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游戏简介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8030" y="1536700"/>
            <a:ext cx="10831195" cy="3231515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defTabSz="914400" rtl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斗兽棋是一种运用阶级吃子的版图益智类游戏，游戏双方在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乘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格的版图上操作八只以动物命名的棋子。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  <a:p>
            <a:pPr marL="0" marR="0" lvl="0" indent="0" algn="ctr" defTabSz="914400" rtl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  <a:p>
            <a:pPr marL="0" marR="0" lvl="0" indent="0" defTabSz="914400" rtl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游戏中双方各有八个子，依大小顺序为象、狮、虎、豹、狗、狼、猫、鼠。大的可以吃小的，同类可以互吃，而鼠则可以吃象，象不能吃鼠。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8502" y="587229"/>
            <a:ext cx="3134995" cy="641373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游戏简介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9346" y="1418954"/>
            <a:ext cx="1777076" cy="62796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defTabSz="914400" rtl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特殊规则：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44588" y="2393843"/>
            <a:ext cx="9523607" cy="3045203"/>
          </a:xfrm>
          <a:prstGeom prst="rect">
            <a:avLst/>
          </a:prstGeom>
          <a:noFill/>
        </p:spPr>
        <p:txBody>
          <a:bodyPr anchor="ctr"/>
          <a:lstStyle/>
          <a:p>
            <a:pPr fontAlgn="t">
              <a:lnSpc>
                <a:spcPct val="150000"/>
              </a:lnSpc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        如果对方的兽类走进陷阱，己方任何一只兽都可以把它吃掉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  <a:p>
            <a:pPr marL="0" marR="0" lvl="0" indent="0" defTabSz="914400" rtl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        狮、虎可以跳过河，而且可以直接把对岸的动物吃掉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  <a:p>
            <a:pPr marL="0" marR="0" lvl="0" indent="0" defTabSz="914400" rtl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        </a:t>
            </a:r>
            <a:r>
              <a:rPr lang="zh-CN" altLang="en-US" sz="24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只有鼠可以下水</a:t>
            </a:r>
            <a:endParaRPr lang="en-US" altLang="zh-CN" sz="2400" kern="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  <a:p>
            <a:pPr marL="0" marR="0" lvl="0" indent="0" defTabSz="914400" rtl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        两鼠在水内可以互吃</a:t>
            </a:r>
            <a:endParaRPr lang="en-US" altLang="zh-CN" sz="2400" kern="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  <a:p>
            <a:pPr marL="0" marR="0" lvl="0" indent="0" defTabSz="914400" rtl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        </a:t>
            </a:r>
            <a:r>
              <a:rPr lang="zh-CN" altLang="en-US" sz="24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当老鼠在水中时，不能吃大象</a:t>
            </a:r>
            <a:endParaRPr lang="en-US" altLang="zh-CN" sz="2400" kern="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  <a:p>
            <a:pPr marL="0" marR="0" lvl="0" indent="0" defTabSz="914400" rtl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         </a:t>
            </a:r>
            <a:endParaRPr lang="en-US" altLang="zh-CN" sz="2800" kern="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8502" y="587229"/>
            <a:ext cx="3134995" cy="641373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游戏简介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9346" y="1418954"/>
            <a:ext cx="1777076" cy="62796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defTabSz="914400" rtl="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胜利条件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：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6730" y="2787650"/>
            <a:ext cx="8637270" cy="1283335"/>
          </a:xfrm>
          <a:prstGeom prst="rect">
            <a:avLst/>
          </a:prstGeom>
          <a:noFill/>
        </p:spPr>
        <p:txBody>
          <a:bodyPr anchor="ctr"/>
          <a:lstStyle/>
          <a:p>
            <a:pPr fontAlgn="t">
              <a:lnSpc>
                <a:spcPct val="150000"/>
              </a:lnSpc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        己方的动物进入</a:t>
            </a:r>
            <a:r>
              <a:rPr lang="zh-CN" altLang="en-US" sz="24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敌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D4A88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方的兽穴或敌方的棋子全部被吃</a:t>
            </a:r>
            <a:endParaRPr lang="en-US" altLang="zh-CN" sz="2400" kern="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幻灯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1270"/>
            <a:ext cx="12198985" cy="685736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1468120"/>
            <a:ext cx="8462645" cy="392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4705" y="2099945"/>
            <a:ext cx="5482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TenSans" charset="0"/>
              </a:rPr>
              <a:t>02</a:t>
            </a:r>
            <a:endParaRPr lang="en-US" altLang="zh-CN" sz="8000" dirty="0">
              <a:solidFill>
                <a:srgbClr val="D4A881"/>
              </a:solidFill>
              <a:latin typeface="方正清刻本悦宋简体" panose="02000000000000000000" charset="-122"/>
              <a:ea typeface="方正清刻本悦宋简体" panose="02000000000000000000" charset="-122"/>
              <a:cs typeface="TenSan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23652" y="4050347"/>
            <a:ext cx="454406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游戏界面和素材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528185" y="520065"/>
            <a:ext cx="3134995" cy="398145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游戏界面和素材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49755" y="6010912"/>
            <a:ext cx="95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三个按钮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5404" y="6010912"/>
            <a:ext cx="130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开始游戏界面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36727" y="6010912"/>
            <a:ext cx="59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" y="1373446"/>
            <a:ext cx="2407640" cy="4471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73" y="1373446"/>
            <a:ext cx="2407641" cy="44713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42" y="1562392"/>
            <a:ext cx="2115608" cy="6509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42" y="3277439"/>
            <a:ext cx="2115608" cy="6509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42" y="4992486"/>
            <a:ext cx="2115608" cy="650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528185" y="520065"/>
            <a:ext cx="3134995" cy="398145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rgbClr val="D4A88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游戏界面和素材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D4A881"/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8753" y="59340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失败界面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6815" y="5934012"/>
            <a:ext cx="66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棋盘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49778" y="58447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胜利界面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9" y="1095462"/>
            <a:ext cx="2557324" cy="47493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54" y="1317816"/>
            <a:ext cx="2668857" cy="43046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84" y="1317816"/>
            <a:ext cx="2668857" cy="4304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方正清刻本悦宋简体</vt:lpstr>
      <vt:lpstr>微软雅黑</vt:lpstr>
      <vt:lpstr>TenSans</vt:lpstr>
      <vt:lpstr>Franklin Gothic Medium</vt:lpstr>
      <vt:lpstr>演示悠然小楷</vt:lpstr>
      <vt:lpstr>Arial Unicode MS</vt:lpstr>
      <vt:lpstr>Calibri</vt:lpstr>
      <vt:lpstr>Trebuchet MS</vt:lpstr>
      <vt:lpstr>Segoe UI Light</vt:lpstr>
      <vt:lpstr>Noto Looped Thai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root</cp:lastModifiedBy>
  <cp:revision>160</cp:revision>
  <dcterms:created xsi:type="dcterms:W3CDTF">2023-07-05T01:52:28Z</dcterms:created>
  <dcterms:modified xsi:type="dcterms:W3CDTF">2023-07-05T01:52:28Z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