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A0B84-D6A4-4E1D-8E63-BDDC66F8764F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0ACCF-D088-455B-8729-860ECA6E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4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2fb89841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2fb89841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43E9-92F5-72CD-749B-68A76DE3F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42453-1166-BB63-CFEA-B72BA3395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8CB7-38A5-9C70-E60F-4AFE1D67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8BDFC-0C78-06AD-26E3-DD55D5C2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B06BC-15AD-B666-4BFD-47B2FFFE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0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1E69-7222-61B9-6082-10214B37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B9A81-2FF6-43F9-7135-EC9869F02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E4351-724D-900E-FCF9-83D74339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F52B-1741-553A-D350-1B02DDA1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3871F-906A-13D5-853E-ADBB16D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1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3B4BB-10CB-B09A-F068-F526434E3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C24BA-83E4-A834-BCC3-7A5692C91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EB497-398B-A624-938A-1D4D8C03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9D846-D828-742D-3C2B-F75BB6D6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85E2-F083-4EE1-1F78-3114E78A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6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925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5BF8-7BEE-BF45-E691-69957183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6A5C-230D-9D33-1697-92B385D1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5DD6C-94D9-EA03-125F-8755BB59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5DA4-A27C-AD03-D9EA-E05CFD49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4333A-5A37-9112-F2DB-73E79151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D0ED-0F7F-C313-0CCE-164805D3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F3553-2F55-EF65-FEEB-8B6858960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1042-D48E-6E8F-9A7D-B52D586B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78379-1A33-E82A-81FD-D6299E35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9D98D-67A7-F4CB-8FEE-D1D56A96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2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2332-A867-059B-A9F3-8A75F1C8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EBD2-8695-77BD-CB2B-CBF14957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91C64-C331-C00A-AC30-2F45AF9FB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74808-5079-28E8-4C2C-38D2D91A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46B35-B33F-108A-9A9A-E50F272F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62DD8-9172-BFA5-E916-02C8B8B1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8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7DAF-80C7-C6D6-8F8F-0C2699F8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14E1E-94AD-3477-64D2-6AD4C908B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0BC33-F0BD-018A-F746-A121EAD03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00F5B-1AD3-5EFC-7D74-1E6229AC9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4E2A2-BD57-F50C-3BDD-C341102DA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A5E50-0187-0B5E-BF0B-52243B26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89FA4-2D37-38D2-08B5-026B02F7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9ED7D-F7B0-C659-2710-EB4BA8CE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2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87D9-AAB2-9325-B527-4D1CE63E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AAADD-C9C6-DAB9-E2E0-108202F5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68F1E-F7CC-B06D-A368-F2E64A63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BC438-D514-22BB-D55F-FFC8174E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49DB5-F0CB-45F3-3237-BDC2589F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2BF4E-1412-18F0-B1F3-7BEFF9B4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CDD9E-5B95-EABB-A4F2-B3FD4ACE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550D-6BEB-898B-B4B8-A34DAEC6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4533-AC85-69AD-D85A-D81103D1D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BE1F2-86EE-8DA7-B2D4-453F06A20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7F5C1-12DE-0D34-7E8A-BB6A53B8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82895-832A-6DF9-F5AC-CA5E9F76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176CA-95B4-C2FC-8382-2AE9939B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0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BD67-B8DB-8C92-07D0-F42F390D9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4DE16-540E-F5D9-FFD8-44EA98A79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BD539-0F3F-0878-147E-783746860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D8F48-B773-2BDF-0ED5-67F340AA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98B5-137A-4752-ACBE-32678A1255C1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624C5-7B96-A1E5-961C-C4D30FDB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809EF-59C0-E987-257A-7D7CCAFB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6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ACD0A-9643-0888-D2C1-0AFEB68D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369EB-773E-E2DC-E92C-F8FD6F977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A8F-8668-D19D-79DF-88981C5D8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698B5-137A-4752-ACBE-32678A1255C1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5414-6198-FAD3-EFC1-26A3E26BE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E97E6-D2D7-7940-F51E-63217A95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5D0B8-C172-43E4-AD9E-D535A7337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3F8E-9FC6-16CC-2978-39469A856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SAT solver for Imbalanced Instances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7417E-E7F5-E5C8-89D0-F22D03FBE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Lukas Kaas Andersen</a:t>
            </a:r>
          </a:p>
        </p:txBody>
      </p:sp>
    </p:spTree>
    <p:extLst>
      <p:ext uri="{BB962C8B-B14F-4D97-AF65-F5344CB8AC3E}">
        <p14:creationId xmlns:p14="http://schemas.microsoft.com/office/powerpoint/2010/main" val="251068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972600" y="863341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dirty="0"/>
              <a:t>Boolean Satisfiability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972600" y="1893059"/>
            <a:ext cx="7597200" cy="338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57189">
              <a:lnSpc>
                <a:spcPct val="150000"/>
              </a:lnSpc>
              <a:buSzPts val="1800"/>
            </a:pPr>
            <a:r>
              <a:rPr lang="en-US" sz="2400" dirty="0"/>
              <a:t>Clauses are a disjunction of literals</a:t>
            </a:r>
          </a:p>
          <a:p>
            <a:pPr indent="-457189">
              <a:lnSpc>
                <a:spcPct val="150000"/>
              </a:lnSpc>
              <a:buSzPts val="1800"/>
            </a:pPr>
            <a:r>
              <a:rPr lang="en-US" sz="2400" dirty="0"/>
              <a:t>Formulas are a conjunction of clauses</a:t>
            </a:r>
          </a:p>
          <a:p>
            <a:pPr lvl="1" indent="-457189">
              <a:lnSpc>
                <a:spcPct val="150000"/>
              </a:lnSpc>
              <a:buSzPts val="1800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(A ∨ ¬B ∨ C) ∧ (¬A ∨ B) ∧ (B ∨ ¬C) ∧ (B ∨ -D)</a:t>
            </a:r>
            <a:endParaRPr lang="en-US" sz="2000" dirty="0"/>
          </a:p>
          <a:p>
            <a:pPr indent="-457189">
              <a:lnSpc>
                <a:spcPct val="150000"/>
              </a:lnSpc>
              <a:buSzPts val="1800"/>
            </a:pPr>
            <a:r>
              <a:rPr lang="en-US" sz="2400" dirty="0"/>
              <a:t>Imbalanced formulas: each literal appears majorly in one polarity (70%)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6349-1F55-A4BB-FC4C-2FCCBE16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21445"/>
            <a:ext cx="10251600" cy="713600"/>
          </a:xfrm>
        </p:spPr>
        <p:txBody>
          <a:bodyPr/>
          <a:lstStyle/>
          <a:p>
            <a:r>
              <a:rPr lang="en-US" dirty="0"/>
              <a:t>Motivation &amp;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0F794-B589-DFE1-8DC9-48158E0D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1921599"/>
            <a:ext cx="10251600" cy="4633579"/>
          </a:xfrm>
        </p:spPr>
        <p:txBody>
          <a:bodyPr>
            <a:normAutofit/>
          </a:bodyPr>
          <a:lstStyle/>
          <a:p>
            <a:pPr marL="194729" indent="0">
              <a:buNone/>
            </a:pPr>
            <a:r>
              <a:rPr lang="en-US" dirty="0"/>
              <a:t>Motivations:</a:t>
            </a:r>
          </a:p>
          <a:p>
            <a:r>
              <a:rPr lang="en-US" dirty="0"/>
              <a:t>Boolean satisfiability is still heavily researched</a:t>
            </a:r>
          </a:p>
          <a:p>
            <a:r>
              <a:rPr lang="en-US" dirty="0"/>
              <a:t>Computationally challenging</a:t>
            </a:r>
          </a:p>
          <a:p>
            <a:r>
              <a:rPr lang="en-US" dirty="0"/>
              <a:t>Haven’t seen solvers tailored for imbalanced instances</a:t>
            </a:r>
          </a:p>
          <a:p>
            <a:pPr marL="194729" indent="0">
              <a:buNone/>
            </a:pPr>
            <a:endParaRPr lang="en-US" dirty="0"/>
          </a:p>
          <a:p>
            <a:pPr marL="194729" indent="0">
              <a:buNone/>
            </a:pPr>
            <a:r>
              <a:rPr lang="en-US" dirty="0"/>
              <a:t>Challenges:</a:t>
            </a:r>
          </a:p>
          <a:p>
            <a:r>
              <a:rPr lang="en-US" dirty="0"/>
              <a:t>Computationally challenging</a:t>
            </a:r>
          </a:p>
          <a:p>
            <a:r>
              <a:rPr lang="en-US" dirty="0"/>
              <a:t>No prior experience in Boolean satisfiability/SAT solving</a:t>
            </a:r>
          </a:p>
          <a:p>
            <a:r>
              <a:rPr lang="en-US" dirty="0"/>
              <a:t>Hard to compete with solvers today</a:t>
            </a:r>
          </a:p>
          <a:p>
            <a:endParaRPr lang="en-US" dirty="0"/>
          </a:p>
          <a:p>
            <a:pPr marL="194729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9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8DA1-CAB0-0054-690F-5CFA571B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831924"/>
            <a:ext cx="10251600" cy="713600"/>
          </a:xfrm>
        </p:spPr>
        <p:txBody>
          <a:bodyPr/>
          <a:lstStyle/>
          <a:p>
            <a:r>
              <a:rPr lang="en-US" dirty="0"/>
              <a:t>Project Aims and Objectives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4E8C1-9F8F-89F1-6B54-B9013EAFE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00" y="2308695"/>
            <a:ext cx="10251600" cy="3014800"/>
          </a:xfrm>
        </p:spPr>
        <p:txBody>
          <a:bodyPr/>
          <a:lstStyle/>
          <a:p>
            <a:r>
              <a:rPr lang="en-US" dirty="0"/>
              <a:t>Develop a SAT solver that reads CNF formulas and returns a satisfying literal assignment or UNSAT</a:t>
            </a:r>
          </a:p>
          <a:p>
            <a:r>
              <a:rPr lang="en-US" dirty="0"/>
              <a:t>Enhance the scalability and efficiency of the solver as much as possible in the given time.</a:t>
            </a:r>
          </a:p>
          <a:p>
            <a:r>
              <a:rPr lang="en-US" dirty="0"/>
              <a:t>The solver must be tailored to handle imbalanced instances faster than regular instances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3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0E57-8447-093E-CBB7-69C0B43A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55675"/>
            <a:ext cx="10251600" cy="713600"/>
          </a:xfrm>
        </p:spPr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DF308-C4FE-E7B9-7C5D-30B26776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00" y="2462374"/>
            <a:ext cx="10251600" cy="3014800"/>
          </a:xfrm>
        </p:spPr>
        <p:txBody>
          <a:bodyPr/>
          <a:lstStyle/>
          <a:p>
            <a:r>
              <a:rPr lang="en-US" dirty="0"/>
              <a:t>Two solvers have been built, first a DPLL solver, then a CDCL solver</a:t>
            </a:r>
          </a:p>
          <a:p>
            <a:pPr lvl="1"/>
            <a:r>
              <a:rPr lang="en-US" dirty="0"/>
              <a:t>CDCL was built after noticing limitations of DPLL</a:t>
            </a:r>
          </a:p>
          <a:p>
            <a:r>
              <a:rPr lang="en-US" dirty="0"/>
              <a:t>Both solvers are tailored to handle imbalanced instances</a:t>
            </a:r>
          </a:p>
          <a:p>
            <a:pPr lvl="1"/>
            <a:r>
              <a:rPr lang="en-US" dirty="0"/>
              <a:t>DLIS, literal polarity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6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F0C6-1C4D-28D0-B026-0581D5E2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831924"/>
            <a:ext cx="10251600" cy="7136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B5A4E-E927-ED4E-DB63-1A0CE528C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1900053"/>
            <a:ext cx="4145665" cy="2956956"/>
          </a:xfrm>
        </p:spPr>
        <p:txBody>
          <a:bodyPr/>
          <a:lstStyle/>
          <a:p>
            <a:r>
              <a:rPr lang="en-US" dirty="0"/>
              <a:t>DPLL solver can:</a:t>
            </a:r>
          </a:p>
          <a:p>
            <a:pPr lvl="1"/>
            <a:r>
              <a:rPr lang="en-US" sz="2000" dirty="0"/>
              <a:t>Detect SAT/UNSAT</a:t>
            </a:r>
          </a:p>
          <a:p>
            <a:pPr lvl="1"/>
            <a:r>
              <a:rPr lang="en-US" sz="2000" dirty="0"/>
              <a:t>Solve formulas of 20 literals and approx. 100 clauses in less than a seconds</a:t>
            </a:r>
          </a:p>
          <a:p>
            <a:pPr lvl="1"/>
            <a:r>
              <a:rPr lang="en-US" sz="2000" dirty="0"/>
              <a:t>Sometimes takes longer to solve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0F89394-4A31-AAA6-5581-51F7C9387C89}"/>
              </a:ext>
            </a:extLst>
          </p:cNvPr>
          <p:cNvSpPr txBox="1">
            <a:spLocks/>
          </p:cNvSpPr>
          <p:nvPr/>
        </p:nvSpPr>
        <p:spPr>
          <a:xfrm>
            <a:off x="7073735" y="1545524"/>
            <a:ext cx="4145665" cy="38933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85000" lnSpcReduction="20000"/>
          </a:bodyPr>
          <a:lstStyle>
            <a:lvl1pPr marL="609585" lvl="0" indent="-414856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3979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3979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3979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3979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3979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3979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3979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3979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CDCL solver can:</a:t>
            </a:r>
          </a:p>
          <a:p>
            <a:pPr lvl="1"/>
            <a:r>
              <a:rPr lang="en-US" dirty="0"/>
              <a:t>Detect SAT/UNSAT</a:t>
            </a:r>
          </a:p>
          <a:p>
            <a:pPr lvl="1"/>
            <a:r>
              <a:rPr lang="en-US" dirty="0"/>
              <a:t>Can be ran with/without heuristics</a:t>
            </a:r>
          </a:p>
          <a:p>
            <a:pPr lvl="1"/>
            <a:r>
              <a:rPr lang="en-US" dirty="0"/>
              <a:t>Solve formulas up to 125 literals and 538 clauses in acceptable time</a:t>
            </a:r>
          </a:p>
          <a:p>
            <a:pPr lvl="1"/>
            <a:r>
              <a:rPr lang="en-US" dirty="0"/>
              <a:t>Solves formulas of 20 literals and approx. 100 clauses in less than 0.01 seconds</a:t>
            </a:r>
          </a:p>
          <a:p>
            <a:pPr lvl="1"/>
            <a:r>
              <a:rPr lang="en-US" dirty="0"/>
              <a:t>Solves faster when using decision heuristic</a:t>
            </a:r>
          </a:p>
          <a:p>
            <a:pPr lvl="1"/>
            <a:r>
              <a:rPr lang="en-US" dirty="0"/>
              <a:t>However, the solver misclassifies in one instance without heuristic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7A62D-1EE6-ADE0-59E3-D1C5A1EA9065}"/>
              </a:ext>
            </a:extLst>
          </p:cNvPr>
          <p:cNvSpPr txBox="1"/>
          <p:nvPr/>
        </p:nvSpPr>
        <p:spPr>
          <a:xfrm>
            <a:off x="473034" y="5688279"/>
            <a:ext cx="1124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Both solvers solve imbalanced formulas faster than regular formulas </a:t>
            </a:r>
          </a:p>
        </p:txBody>
      </p:sp>
    </p:spTree>
    <p:extLst>
      <p:ext uri="{BB962C8B-B14F-4D97-AF65-F5344CB8AC3E}">
        <p14:creationId xmlns:p14="http://schemas.microsoft.com/office/powerpoint/2010/main" val="14480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8A873-4FF0-65E2-5DDC-21B4AC455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00" y="3039555"/>
            <a:ext cx="10251600" cy="778889"/>
          </a:xfrm>
        </p:spPr>
        <p:txBody>
          <a:bodyPr>
            <a:noAutofit/>
          </a:bodyPr>
          <a:lstStyle/>
          <a:p>
            <a:pPr marL="194729" indent="0" algn="ctr">
              <a:buNone/>
            </a:pPr>
            <a:r>
              <a:rPr lang="en-US" sz="5000" b="1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6774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7426-722C-1219-11E3-A58257BF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855676"/>
            <a:ext cx="10251600" cy="7136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60753-00C5-C480-DD20-CA7DC218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Overall, all aims where met and the project was successful</a:t>
            </a:r>
          </a:p>
          <a:p>
            <a:r>
              <a:rPr lang="en-US" dirty="0"/>
              <a:t>Both solvers (DPLL and CDCL) work and meet all requirements and specifications </a:t>
            </a:r>
          </a:p>
          <a:p>
            <a:r>
              <a:rPr lang="en-US" dirty="0"/>
              <a:t>Although challenging, incredible learning experience</a:t>
            </a:r>
          </a:p>
          <a:p>
            <a:pPr marL="194729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8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322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Building a SAT solver for Imbalanced Instances </vt:lpstr>
      <vt:lpstr>Boolean Satisfiability</vt:lpstr>
      <vt:lpstr>Motivation &amp; Challenges</vt:lpstr>
      <vt:lpstr>Project Aims and Objectives </vt:lpstr>
      <vt:lpstr>Achievements</vt:lpstr>
      <vt:lpstr>Results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Kaas Andersen</dc:creator>
  <cp:lastModifiedBy>Lukas Kaas Andersen</cp:lastModifiedBy>
  <cp:revision>2</cp:revision>
  <dcterms:created xsi:type="dcterms:W3CDTF">2024-07-28T16:38:52Z</dcterms:created>
  <dcterms:modified xsi:type="dcterms:W3CDTF">2024-07-31T11:26:20Z</dcterms:modified>
</cp:coreProperties>
</file>