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4" r:id="rId1"/>
  </p:sldMasterIdLst>
  <p:sldIdLst>
    <p:sldId id="256" r:id="rId2"/>
    <p:sldId id="269" r:id="rId3"/>
    <p:sldId id="271" r:id="rId4"/>
    <p:sldId id="257" r:id="rId5"/>
    <p:sldId id="258" r:id="rId6"/>
    <p:sldId id="259" r:id="rId7"/>
    <p:sldId id="261" r:id="rId8"/>
    <p:sldId id="262" r:id="rId9"/>
    <p:sldId id="267" r:id="rId10"/>
    <p:sldId id="263" r:id="rId11"/>
    <p:sldId id="264" r:id="rId12"/>
    <p:sldId id="265" r:id="rId13"/>
    <p:sldId id="266" r:id="rId14"/>
    <p:sldId id="272"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42CE90E-1F07-415D-B2FB-2F7588A0E917}"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A3604EE0-2465-4CDB-95A9-5BA543F4AB83}" type="slidenum">
              <a:rPr lang="en-IN" smtClean="0"/>
              <a:t>‹#›</a:t>
            </a:fld>
            <a:endParaRPr lang="en-IN"/>
          </a:p>
        </p:txBody>
      </p:sp>
    </p:spTree>
    <p:extLst>
      <p:ext uri="{BB962C8B-B14F-4D97-AF65-F5344CB8AC3E}">
        <p14:creationId xmlns:p14="http://schemas.microsoft.com/office/powerpoint/2010/main" val="40890933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CE90E-1F07-415D-B2FB-2F7588A0E917}"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604EE0-2465-4CDB-95A9-5BA543F4AB83}" type="slidenum">
              <a:rPr lang="en-IN" smtClean="0"/>
              <a:t>‹#›</a:t>
            </a:fld>
            <a:endParaRPr lang="en-IN"/>
          </a:p>
        </p:txBody>
      </p:sp>
    </p:spTree>
    <p:extLst>
      <p:ext uri="{BB962C8B-B14F-4D97-AF65-F5344CB8AC3E}">
        <p14:creationId xmlns:p14="http://schemas.microsoft.com/office/powerpoint/2010/main" val="9099482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CE90E-1F07-415D-B2FB-2F7588A0E917}"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604EE0-2465-4CDB-95A9-5BA543F4AB83}"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738758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2CE90E-1F07-415D-B2FB-2F7588A0E917}"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604EE0-2465-4CDB-95A9-5BA543F4AB83}" type="slidenum">
              <a:rPr lang="en-IN" smtClean="0"/>
              <a:t>‹#›</a:t>
            </a:fld>
            <a:endParaRPr lang="en-IN"/>
          </a:p>
        </p:txBody>
      </p:sp>
    </p:spTree>
    <p:extLst>
      <p:ext uri="{BB962C8B-B14F-4D97-AF65-F5344CB8AC3E}">
        <p14:creationId xmlns:p14="http://schemas.microsoft.com/office/powerpoint/2010/main" val="40166581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2CE90E-1F07-415D-B2FB-2F7588A0E917}"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604EE0-2465-4CDB-95A9-5BA543F4AB83}"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02855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342CE90E-1F07-415D-B2FB-2F7588A0E917}"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604EE0-2465-4CDB-95A9-5BA543F4AB83}" type="slidenum">
              <a:rPr lang="en-IN" smtClean="0"/>
              <a:t>‹#›</a:t>
            </a:fld>
            <a:endParaRPr lang="en-IN"/>
          </a:p>
        </p:txBody>
      </p:sp>
    </p:spTree>
    <p:extLst>
      <p:ext uri="{BB962C8B-B14F-4D97-AF65-F5344CB8AC3E}">
        <p14:creationId xmlns:p14="http://schemas.microsoft.com/office/powerpoint/2010/main" val="11247396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CE90E-1F07-415D-B2FB-2F7588A0E917}"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604EE0-2465-4CDB-95A9-5BA543F4AB83}" type="slidenum">
              <a:rPr lang="en-IN" smtClean="0"/>
              <a:t>‹#›</a:t>
            </a:fld>
            <a:endParaRPr lang="en-IN"/>
          </a:p>
        </p:txBody>
      </p:sp>
    </p:spTree>
    <p:extLst>
      <p:ext uri="{BB962C8B-B14F-4D97-AF65-F5344CB8AC3E}">
        <p14:creationId xmlns:p14="http://schemas.microsoft.com/office/powerpoint/2010/main" val="246794318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CE90E-1F07-415D-B2FB-2F7588A0E917}"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604EE0-2465-4CDB-95A9-5BA543F4AB83}" type="slidenum">
              <a:rPr lang="en-IN" smtClean="0"/>
              <a:t>‹#›</a:t>
            </a:fld>
            <a:endParaRPr lang="en-IN"/>
          </a:p>
        </p:txBody>
      </p:sp>
    </p:spTree>
    <p:extLst>
      <p:ext uri="{BB962C8B-B14F-4D97-AF65-F5344CB8AC3E}">
        <p14:creationId xmlns:p14="http://schemas.microsoft.com/office/powerpoint/2010/main" val="4085037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42CE90E-1F07-415D-B2FB-2F7588A0E917}"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A3604EE0-2465-4CDB-95A9-5BA543F4AB83}" type="slidenum">
              <a:rPr lang="en-IN" smtClean="0"/>
              <a:t>‹#›</a:t>
            </a:fld>
            <a:endParaRPr lang="en-IN"/>
          </a:p>
        </p:txBody>
      </p:sp>
    </p:spTree>
    <p:extLst>
      <p:ext uri="{BB962C8B-B14F-4D97-AF65-F5344CB8AC3E}">
        <p14:creationId xmlns:p14="http://schemas.microsoft.com/office/powerpoint/2010/main" val="41916045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42CE90E-1F07-415D-B2FB-2F7588A0E917}" type="datetimeFigureOut">
              <a:rPr lang="en-IN" smtClean="0"/>
              <a:t>05-01-2024</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A3604EE0-2465-4CDB-95A9-5BA543F4AB83}" type="slidenum">
              <a:rPr lang="en-IN" smtClean="0"/>
              <a:t>‹#›</a:t>
            </a:fld>
            <a:endParaRPr lang="en-IN"/>
          </a:p>
        </p:txBody>
      </p:sp>
    </p:spTree>
    <p:extLst>
      <p:ext uri="{BB962C8B-B14F-4D97-AF65-F5344CB8AC3E}">
        <p14:creationId xmlns:p14="http://schemas.microsoft.com/office/powerpoint/2010/main" val="149317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42CE90E-1F07-415D-B2FB-2F7588A0E917}"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A3604EE0-2465-4CDB-95A9-5BA543F4AB83}" type="slidenum">
              <a:rPr lang="en-IN" smtClean="0"/>
              <a:t>‹#›</a:t>
            </a:fld>
            <a:endParaRPr lang="en-IN"/>
          </a:p>
        </p:txBody>
      </p:sp>
    </p:spTree>
    <p:extLst>
      <p:ext uri="{BB962C8B-B14F-4D97-AF65-F5344CB8AC3E}">
        <p14:creationId xmlns:p14="http://schemas.microsoft.com/office/powerpoint/2010/main" val="25435332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42CE90E-1F07-415D-B2FB-2F7588A0E917}" type="datetimeFigureOut">
              <a:rPr lang="en-IN" smtClean="0"/>
              <a:t>05-01-2024</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A3604EE0-2465-4CDB-95A9-5BA543F4AB83}" type="slidenum">
              <a:rPr lang="en-IN" smtClean="0"/>
              <a:t>‹#›</a:t>
            </a:fld>
            <a:endParaRPr lang="en-IN"/>
          </a:p>
        </p:txBody>
      </p:sp>
    </p:spTree>
    <p:extLst>
      <p:ext uri="{BB962C8B-B14F-4D97-AF65-F5344CB8AC3E}">
        <p14:creationId xmlns:p14="http://schemas.microsoft.com/office/powerpoint/2010/main" val="20594790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42CE90E-1F07-415D-B2FB-2F7588A0E917}" type="datetimeFigureOut">
              <a:rPr lang="en-IN" smtClean="0"/>
              <a:t>05-01-2024</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A3604EE0-2465-4CDB-95A9-5BA543F4AB83}" type="slidenum">
              <a:rPr lang="en-IN" smtClean="0"/>
              <a:t>‹#›</a:t>
            </a:fld>
            <a:endParaRPr lang="en-IN"/>
          </a:p>
        </p:txBody>
      </p:sp>
    </p:spTree>
    <p:extLst>
      <p:ext uri="{BB962C8B-B14F-4D97-AF65-F5344CB8AC3E}">
        <p14:creationId xmlns:p14="http://schemas.microsoft.com/office/powerpoint/2010/main" val="4048967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42CE90E-1F07-415D-B2FB-2F7588A0E917}" type="datetimeFigureOut">
              <a:rPr lang="en-IN" smtClean="0"/>
              <a:t>05-01-2024</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A3604EE0-2465-4CDB-95A9-5BA543F4AB83}" type="slidenum">
              <a:rPr lang="en-IN" smtClean="0"/>
              <a:t>‹#›</a:t>
            </a:fld>
            <a:endParaRPr lang="en-IN"/>
          </a:p>
        </p:txBody>
      </p:sp>
    </p:spTree>
    <p:extLst>
      <p:ext uri="{BB962C8B-B14F-4D97-AF65-F5344CB8AC3E}">
        <p14:creationId xmlns:p14="http://schemas.microsoft.com/office/powerpoint/2010/main" val="27562836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2CE90E-1F07-415D-B2FB-2F7588A0E917}"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A3604EE0-2465-4CDB-95A9-5BA543F4AB83}" type="slidenum">
              <a:rPr lang="en-IN" smtClean="0"/>
              <a:t>‹#›</a:t>
            </a:fld>
            <a:endParaRPr lang="en-IN"/>
          </a:p>
        </p:txBody>
      </p:sp>
    </p:spTree>
    <p:extLst>
      <p:ext uri="{BB962C8B-B14F-4D97-AF65-F5344CB8AC3E}">
        <p14:creationId xmlns:p14="http://schemas.microsoft.com/office/powerpoint/2010/main" val="39497456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42CE90E-1F07-415D-B2FB-2F7588A0E917}" type="datetimeFigureOut">
              <a:rPr lang="en-IN" smtClean="0"/>
              <a:t>05-01-2024</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A3604EE0-2465-4CDB-95A9-5BA543F4AB83}" type="slidenum">
              <a:rPr lang="en-IN" smtClean="0"/>
              <a:t>‹#›</a:t>
            </a:fld>
            <a:endParaRPr lang="en-IN"/>
          </a:p>
        </p:txBody>
      </p:sp>
    </p:spTree>
    <p:extLst>
      <p:ext uri="{BB962C8B-B14F-4D97-AF65-F5344CB8AC3E}">
        <p14:creationId xmlns:p14="http://schemas.microsoft.com/office/powerpoint/2010/main" val="9600053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342CE90E-1F07-415D-B2FB-2F7588A0E917}" type="datetimeFigureOut">
              <a:rPr lang="en-IN" smtClean="0"/>
              <a:t>05-01-2024</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A3604EE0-2465-4CDB-95A9-5BA543F4AB83}" type="slidenum">
              <a:rPr lang="en-IN" smtClean="0"/>
              <a:t>‹#›</a:t>
            </a:fld>
            <a:endParaRPr lang="en-IN"/>
          </a:p>
        </p:txBody>
      </p:sp>
    </p:spTree>
    <p:extLst>
      <p:ext uri="{BB962C8B-B14F-4D97-AF65-F5344CB8AC3E}">
        <p14:creationId xmlns:p14="http://schemas.microsoft.com/office/powerpoint/2010/main" val="3713875266"/>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6" r:id="rId12"/>
    <p:sldLayoutId id="2147483707" r:id="rId13"/>
    <p:sldLayoutId id="2147483708" r:id="rId14"/>
    <p:sldLayoutId id="2147483709" r:id="rId15"/>
    <p:sldLayoutId id="2147483710"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hyperlink" Target="https://www.geeksforgeeks.org/pep-8-coding-style-guide-python/" TargetMode="External"/><Relationship Id="rId2" Type="http://schemas.openxmlformats.org/officeDocument/2006/relationships/hyperlink" Target="https://jupyter-notebook.readthedocs.io/en/stable/notebook.html" TargetMode="External"/><Relationship Id="rId1" Type="http://schemas.openxmlformats.org/officeDocument/2006/relationships/slideLayout" Target="../slideLayouts/slideLayout2.xml"/><Relationship Id="rId4" Type="http://schemas.openxmlformats.org/officeDocument/2006/relationships/hyperlink" Target="https://www.geeksforgeeks.org/types-of-regression-techniques/"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F4581D4-FC6C-DBC9-5FE0-797894AFD50B}"/>
              </a:ext>
            </a:extLst>
          </p:cNvPr>
          <p:cNvSpPr>
            <a:spLocks noGrp="1"/>
          </p:cNvSpPr>
          <p:nvPr>
            <p:ph type="title"/>
          </p:nvPr>
        </p:nvSpPr>
        <p:spPr>
          <a:xfrm>
            <a:off x="838200" y="365126"/>
            <a:ext cx="10515600" cy="771614"/>
          </a:xfrm>
        </p:spPr>
        <p:txBody>
          <a:bodyPr/>
          <a:lstStyle/>
          <a:p>
            <a:pPr algn="ctr"/>
            <a:r>
              <a:rPr lang="en-US" dirty="0"/>
              <a:t>Big Mart sales Prediction</a:t>
            </a:r>
            <a:endParaRPr lang="en-IN" dirty="0"/>
          </a:p>
        </p:txBody>
      </p:sp>
      <p:sp>
        <p:nvSpPr>
          <p:cNvPr id="5" name="Content Placeholder 4">
            <a:extLst>
              <a:ext uri="{FF2B5EF4-FFF2-40B4-BE49-F238E27FC236}">
                <a16:creationId xmlns:a16="http://schemas.microsoft.com/office/drawing/2014/main" id="{4B4518A6-A6F3-5663-1A4D-80FBC8CAF89F}"/>
              </a:ext>
            </a:extLst>
          </p:cNvPr>
          <p:cNvSpPr>
            <a:spLocks noGrp="1"/>
          </p:cNvSpPr>
          <p:nvPr>
            <p:ph idx="1"/>
          </p:nvPr>
        </p:nvSpPr>
        <p:spPr>
          <a:xfrm>
            <a:off x="838200" y="1603106"/>
            <a:ext cx="9851366" cy="4707206"/>
          </a:xfrm>
        </p:spPr>
        <p:txBody>
          <a:bodyPr>
            <a:normAutofit fontScale="92500" lnSpcReduction="10000"/>
          </a:bodyPr>
          <a:lstStyle/>
          <a:p>
            <a:r>
              <a:rPr lang="en-US" sz="3600" dirty="0"/>
              <a:t>Internship Details on ML Project</a:t>
            </a:r>
          </a:p>
          <a:p>
            <a:pPr marL="0" indent="0">
              <a:buNone/>
            </a:pPr>
            <a:endParaRPr lang="en-US" dirty="0"/>
          </a:p>
          <a:p>
            <a:r>
              <a:rPr lang="en-IN" sz="3600" dirty="0"/>
              <a:t>Team</a:t>
            </a:r>
          </a:p>
          <a:p>
            <a:pPr marL="0" indent="0">
              <a:buNone/>
            </a:pPr>
            <a:r>
              <a:rPr lang="en-IN" sz="3200" dirty="0"/>
              <a:t>Name</a:t>
            </a:r>
            <a:r>
              <a:rPr lang="en-IN" sz="3600" dirty="0"/>
              <a:t>                </a:t>
            </a:r>
            <a:r>
              <a:rPr lang="en-IN" sz="3200" dirty="0"/>
              <a:t>Guide</a:t>
            </a:r>
          </a:p>
          <a:p>
            <a:pPr marL="0" indent="0">
              <a:buNone/>
            </a:pPr>
            <a:r>
              <a:rPr lang="en-US" sz="2400" b="1" dirty="0">
                <a:solidFill>
                  <a:schemeClr val="tx1"/>
                </a:solidFill>
              </a:rPr>
              <a:t>Prasad B N       </a:t>
            </a:r>
          </a:p>
          <a:p>
            <a:pPr marL="0" indent="0">
              <a:buNone/>
            </a:pPr>
            <a:r>
              <a:rPr lang="en-US" sz="2400" b="1" dirty="0">
                <a:solidFill>
                  <a:schemeClr val="tx1"/>
                </a:solidFill>
              </a:rPr>
              <a:t>Nirmal rao s                  </a:t>
            </a:r>
          </a:p>
          <a:p>
            <a:pPr marL="0" indent="0">
              <a:buNone/>
            </a:pPr>
            <a:r>
              <a:rPr lang="en-US" sz="2400" b="1" dirty="0">
                <a:solidFill>
                  <a:schemeClr val="tx1"/>
                </a:solidFill>
              </a:rPr>
              <a:t>Charan k A </a:t>
            </a:r>
          </a:p>
          <a:p>
            <a:pPr marL="0" indent="0">
              <a:buNone/>
            </a:pPr>
            <a:r>
              <a:rPr lang="en-US" sz="2400" b="1" dirty="0">
                <a:solidFill>
                  <a:schemeClr val="tx1"/>
                </a:solidFill>
              </a:rPr>
              <a:t>Akash </a:t>
            </a:r>
            <a:r>
              <a:rPr lang="en-US" sz="2400" b="1" dirty="0" err="1">
                <a:solidFill>
                  <a:schemeClr val="tx1"/>
                </a:solidFill>
              </a:rPr>
              <a:t>Adiga</a:t>
            </a:r>
            <a:r>
              <a:rPr lang="en-US" sz="2400" b="1" dirty="0">
                <a:solidFill>
                  <a:schemeClr val="tx1"/>
                </a:solidFill>
              </a:rPr>
              <a:t>                </a:t>
            </a:r>
          </a:p>
          <a:p>
            <a:pPr marL="0" indent="0">
              <a:buNone/>
            </a:pPr>
            <a:r>
              <a:rPr lang="en-US" sz="2400" b="1" dirty="0">
                <a:solidFill>
                  <a:schemeClr val="tx1"/>
                </a:solidFill>
              </a:rPr>
              <a:t>Lakshmi </a:t>
            </a:r>
            <a:r>
              <a:rPr lang="en-US" sz="2400" b="1" dirty="0" err="1">
                <a:solidFill>
                  <a:schemeClr val="tx1"/>
                </a:solidFill>
              </a:rPr>
              <a:t>kanth</a:t>
            </a:r>
            <a:r>
              <a:rPr lang="en-US" sz="2400" b="1" dirty="0">
                <a:solidFill>
                  <a:schemeClr val="tx1"/>
                </a:solidFill>
              </a:rPr>
              <a:t> T M  </a:t>
            </a:r>
          </a:p>
          <a:p>
            <a:pPr marL="0" indent="0">
              <a:buNone/>
            </a:pPr>
            <a:r>
              <a:rPr lang="en-US" sz="2400" b="1" dirty="0">
                <a:solidFill>
                  <a:schemeClr val="tx1"/>
                </a:solidFill>
              </a:rPr>
              <a:t>Dhanush HK</a:t>
            </a:r>
          </a:p>
        </p:txBody>
      </p:sp>
      <p:pic>
        <p:nvPicPr>
          <p:cNvPr id="6" name="Picture 2">
            <a:extLst>
              <a:ext uri="{FF2B5EF4-FFF2-40B4-BE49-F238E27FC236}">
                <a16:creationId xmlns:a16="http://schemas.microsoft.com/office/drawing/2014/main" id="{FC496F9C-C93D-21DE-CCDC-478CDB83B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47753" y="2700687"/>
            <a:ext cx="2979863" cy="263704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7" name="Straight Connector 6">
            <a:extLst>
              <a:ext uri="{FF2B5EF4-FFF2-40B4-BE49-F238E27FC236}">
                <a16:creationId xmlns:a16="http://schemas.microsoft.com/office/drawing/2014/main" id="{FF0181C4-1C68-80B5-C30D-43F65B9427B0}"/>
              </a:ext>
            </a:extLst>
          </p:cNvPr>
          <p:cNvCxnSpPr/>
          <p:nvPr/>
        </p:nvCxnSpPr>
        <p:spPr>
          <a:xfrm>
            <a:off x="1502434" y="1351923"/>
            <a:ext cx="9187132" cy="36000"/>
          </a:xfrm>
          <a:prstGeom prst="line">
            <a:avLst/>
          </a:prstGeom>
          <a:ln w="76200"/>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4484EB05-8321-4861-4943-035C00E70BAC}"/>
              </a:ext>
            </a:extLst>
          </p:cNvPr>
          <p:cNvSpPr txBox="1"/>
          <p:nvPr/>
        </p:nvSpPr>
        <p:spPr>
          <a:xfrm>
            <a:off x="3856007" y="3622396"/>
            <a:ext cx="3329797" cy="3185487"/>
          </a:xfrm>
          <a:prstGeom prst="rect">
            <a:avLst/>
          </a:prstGeom>
          <a:noFill/>
        </p:spPr>
        <p:txBody>
          <a:bodyPr wrap="square" rtlCol="0">
            <a:spAutoFit/>
          </a:bodyPr>
          <a:lstStyle/>
          <a:p>
            <a:pPr marL="0" indent="0">
              <a:lnSpc>
                <a:spcPct val="150000"/>
              </a:lnSpc>
              <a:buNone/>
            </a:pPr>
            <a:r>
              <a:rPr lang="en-US" sz="2200" b="1" dirty="0"/>
              <a:t>Prof </a:t>
            </a:r>
            <a:r>
              <a:rPr lang="en-US" sz="2200" b="1" dirty="0" err="1"/>
              <a:t>Deeraj</a:t>
            </a:r>
            <a:endParaRPr lang="en-US" sz="2200" b="1" dirty="0"/>
          </a:p>
          <a:p>
            <a:pPr>
              <a:lnSpc>
                <a:spcPct val="150000"/>
              </a:lnSpc>
            </a:pPr>
            <a:r>
              <a:rPr lang="en-US" sz="2200" b="1" dirty="0" err="1"/>
              <a:t>HOD,Prof</a:t>
            </a:r>
            <a:r>
              <a:rPr lang="en-US" sz="2200" b="1" dirty="0"/>
              <a:t> </a:t>
            </a:r>
            <a:r>
              <a:rPr lang="en-US" sz="2200" b="1" dirty="0" err="1"/>
              <a:t>Subburaj</a:t>
            </a:r>
            <a:r>
              <a:rPr lang="en-US" sz="2200" b="1" dirty="0"/>
              <a:t> T</a:t>
            </a:r>
          </a:p>
          <a:p>
            <a:pPr>
              <a:lnSpc>
                <a:spcPct val="150000"/>
              </a:lnSpc>
            </a:pPr>
            <a:r>
              <a:rPr lang="en-US" sz="2200" b="1" dirty="0" err="1"/>
              <a:t>HOD,Prof</a:t>
            </a:r>
            <a:r>
              <a:rPr lang="en-US" sz="2200" b="1" dirty="0"/>
              <a:t> </a:t>
            </a:r>
            <a:r>
              <a:rPr lang="en-US" sz="2200" b="1" dirty="0" err="1"/>
              <a:t>Subburaj</a:t>
            </a:r>
            <a:r>
              <a:rPr lang="en-US" sz="2200" b="1" dirty="0"/>
              <a:t> T</a:t>
            </a:r>
          </a:p>
          <a:p>
            <a:pPr>
              <a:lnSpc>
                <a:spcPct val="150000"/>
              </a:lnSpc>
            </a:pPr>
            <a:r>
              <a:rPr lang="en-US" sz="2200" b="1" dirty="0"/>
              <a:t>DR </a:t>
            </a:r>
            <a:r>
              <a:rPr lang="en-US" sz="2200" b="1" dirty="0" err="1"/>
              <a:t>Mageusha</a:t>
            </a:r>
            <a:endParaRPr lang="en-US" sz="2200" b="1" dirty="0"/>
          </a:p>
          <a:p>
            <a:pPr>
              <a:lnSpc>
                <a:spcPct val="150000"/>
              </a:lnSpc>
            </a:pPr>
            <a:r>
              <a:rPr lang="en-US" sz="2200" b="1" dirty="0"/>
              <a:t>DR Annu </a:t>
            </a:r>
            <a:r>
              <a:rPr lang="en-US" sz="2200" b="1" dirty="0" err="1"/>
              <a:t>sharma</a:t>
            </a:r>
            <a:endParaRPr lang="en-US" sz="2200" b="1" dirty="0"/>
          </a:p>
          <a:p>
            <a:endParaRPr lang="en-US" sz="1800" b="1" dirty="0"/>
          </a:p>
          <a:p>
            <a:pPr marL="0" indent="0">
              <a:buNone/>
            </a:pPr>
            <a:endParaRPr lang="en-US" sz="1800" b="1" dirty="0"/>
          </a:p>
        </p:txBody>
      </p:sp>
    </p:spTree>
    <p:extLst>
      <p:ext uri="{BB962C8B-B14F-4D97-AF65-F5344CB8AC3E}">
        <p14:creationId xmlns:p14="http://schemas.microsoft.com/office/powerpoint/2010/main" val="38769681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49A07-776F-5514-1471-0BC1D87F20FA}"/>
              </a:ext>
            </a:extLst>
          </p:cNvPr>
          <p:cNvSpPr>
            <a:spLocks noGrp="1"/>
          </p:cNvSpPr>
          <p:nvPr>
            <p:ph type="title"/>
          </p:nvPr>
        </p:nvSpPr>
        <p:spPr>
          <a:xfrm>
            <a:off x="1640156" y="391197"/>
            <a:ext cx="8911687" cy="1280890"/>
          </a:xfrm>
        </p:spPr>
        <p:txBody>
          <a:bodyPr/>
          <a:lstStyle/>
          <a:p>
            <a:r>
              <a:rPr lang="en-US" dirty="0"/>
              <a:t>Out Put </a:t>
            </a:r>
            <a:r>
              <a:rPr lang="en-US" dirty="0" err="1"/>
              <a:t>SnapShot</a:t>
            </a:r>
            <a:endParaRPr lang="en-IN" dirty="0"/>
          </a:p>
        </p:txBody>
      </p:sp>
      <p:cxnSp>
        <p:nvCxnSpPr>
          <p:cNvPr id="3" name="Straight Connector 2">
            <a:extLst>
              <a:ext uri="{FF2B5EF4-FFF2-40B4-BE49-F238E27FC236}">
                <a16:creationId xmlns:a16="http://schemas.microsoft.com/office/drawing/2014/main" id="{CA359A27-D6B3-2D79-2663-28D4462A6127}"/>
              </a:ext>
            </a:extLst>
          </p:cNvPr>
          <p:cNvCxnSpPr/>
          <p:nvPr/>
        </p:nvCxnSpPr>
        <p:spPr>
          <a:xfrm>
            <a:off x="1502434" y="1311216"/>
            <a:ext cx="9187132" cy="36000"/>
          </a:xfrm>
          <a:prstGeom prst="line">
            <a:avLst/>
          </a:prstGeom>
          <a:ln w="76200"/>
        </p:spPr>
        <p:style>
          <a:lnRef idx="1">
            <a:schemeClr val="dk1"/>
          </a:lnRef>
          <a:fillRef idx="0">
            <a:schemeClr val="dk1"/>
          </a:fillRef>
          <a:effectRef idx="0">
            <a:schemeClr val="dk1"/>
          </a:effectRef>
          <a:fontRef idx="minor">
            <a:schemeClr val="tx1"/>
          </a:fontRef>
        </p:style>
      </p:cxnSp>
      <p:pic>
        <p:nvPicPr>
          <p:cNvPr id="4" name="image18.jpeg">
            <a:extLst>
              <a:ext uri="{FF2B5EF4-FFF2-40B4-BE49-F238E27FC236}">
                <a16:creationId xmlns:a16="http://schemas.microsoft.com/office/drawing/2014/main" id="{7DBE64DD-6050-0033-928D-02E35EE4DB4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502435" y="1879121"/>
            <a:ext cx="9125308" cy="458768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020130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19.jpeg">
            <a:extLst>
              <a:ext uri="{FF2B5EF4-FFF2-40B4-BE49-F238E27FC236}">
                <a16:creationId xmlns:a16="http://schemas.microsoft.com/office/drawing/2014/main" id="{27C8717F-44E6-C685-0E50-0F03D51A30D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085016" y="689664"/>
            <a:ext cx="8206298" cy="54786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3755638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20.jpeg">
            <a:extLst>
              <a:ext uri="{FF2B5EF4-FFF2-40B4-BE49-F238E27FC236}">
                <a16:creationId xmlns:a16="http://schemas.microsoft.com/office/drawing/2014/main" id="{BB651D5D-A682-132B-AEDE-91AB9060FEA8}"/>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96750" y="891374"/>
            <a:ext cx="7254616" cy="507525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556732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07F86-68F2-D2B1-2A05-76CD57C82FD3}"/>
              </a:ext>
            </a:extLst>
          </p:cNvPr>
          <p:cNvSpPr>
            <a:spLocks noGrp="1"/>
          </p:cNvSpPr>
          <p:nvPr>
            <p:ph type="title"/>
          </p:nvPr>
        </p:nvSpPr>
        <p:spPr>
          <a:xfrm>
            <a:off x="1640156" y="373944"/>
            <a:ext cx="8911687" cy="747490"/>
          </a:xfrm>
        </p:spPr>
        <p:txBody>
          <a:bodyPr/>
          <a:lstStyle/>
          <a:p>
            <a:r>
              <a:rPr lang="en-US" dirty="0"/>
              <a:t>conclusion</a:t>
            </a:r>
            <a:endParaRPr lang="en-IN" dirty="0"/>
          </a:p>
        </p:txBody>
      </p:sp>
      <p:cxnSp>
        <p:nvCxnSpPr>
          <p:cNvPr id="3" name="Straight Connector 2">
            <a:extLst>
              <a:ext uri="{FF2B5EF4-FFF2-40B4-BE49-F238E27FC236}">
                <a16:creationId xmlns:a16="http://schemas.microsoft.com/office/drawing/2014/main" id="{8F666B51-D6EB-EBFD-1E60-AF56E8D7FFA7}"/>
              </a:ext>
            </a:extLst>
          </p:cNvPr>
          <p:cNvCxnSpPr/>
          <p:nvPr/>
        </p:nvCxnSpPr>
        <p:spPr>
          <a:xfrm>
            <a:off x="1502434" y="1311216"/>
            <a:ext cx="9187132" cy="36000"/>
          </a:xfrm>
          <a:prstGeom prst="line">
            <a:avLst/>
          </a:prstGeom>
          <a:ln w="76200"/>
        </p:spPr>
        <p:style>
          <a:lnRef idx="1">
            <a:schemeClr val="dk1"/>
          </a:lnRef>
          <a:fillRef idx="0">
            <a:schemeClr val="dk1"/>
          </a:fillRef>
          <a:effectRef idx="0">
            <a:schemeClr val="dk1"/>
          </a:effectRef>
          <a:fontRef idx="minor">
            <a:schemeClr val="tx1"/>
          </a:fontRef>
        </p:style>
      </p:cxnSp>
      <p:sp>
        <p:nvSpPr>
          <p:cNvPr id="4" name="TextBox 3">
            <a:extLst>
              <a:ext uri="{FF2B5EF4-FFF2-40B4-BE49-F238E27FC236}">
                <a16:creationId xmlns:a16="http://schemas.microsoft.com/office/drawing/2014/main" id="{E712BE06-72D8-F1F6-7163-FC6D2CDC2C5F}"/>
              </a:ext>
            </a:extLst>
          </p:cNvPr>
          <p:cNvSpPr txBox="1"/>
          <p:nvPr/>
        </p:nvSpPr>
        <p:spPr>
          <a:xfrm>
            <a:off x="1397478" y="2182483"/>
            <a:ext cx="9292087" cy="2949782"/>
          </a:xfrm>
          <a:prstGeom prst="rect">
            <a:avLst/>
          </a:prstGeom>
          <a:noFill/>
        </p:spPr>
        <p:txBody>
          <a:bodyPr wrap="square" rtlCol="0">
            <a:spAutoFit/>
          </a:bodyPr>
          <a:lstStyle/>
          <a:p>
            <a:pPr marL="215900" marR="65405" algn="just">
              <a:lnSpc>
                <a:spcPct val="150000"/>
              </a:lnSpc>
              <a:spcAft>
                <a:spcPts val="0"/>
              </a:spcAft>
            </a:pPr>
            <a:r>
              <a:rPr lang="en-US" sz="1800">
                <a:effectLst/>
                <a:latin typeface="Times New Roman" panose="02020603050405020304" pitchFamily="18" charset="0"/>
                <a:ea typeface="Times New Roman" panose="02020603050405020304" pitchFamily="18" charset="0"/>
              </a:rPr>
              <a:t>With</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several</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characteristics,</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suggested</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method</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predicts</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Big</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mart</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sales.</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We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experimented</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with</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different</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Machine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Learning</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algorithms</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to</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get</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the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best</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model.</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When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compared to all other algorithms, the Random Forest Regression achieved Best Predection.</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Flask was used to create the website.</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Let’s see how our project pans out.</a:t>
            </a:r>
            <a:r>
              <a:rPr lang="en-US" sz="1800" spc="30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Open the HTML</a:t>
            </a:r>
            <a:r>
              <a:rPr lang="en-US" sz="1800" spc="5">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web page we generated and run the app.py file in the backend. Input the </a:t>
            </a:r>
            <a:r>
              <a:rPr lang="en-US" sz="1800">
                <a:solidFill>
                  <a:srgbClr val="2E333C"/>
                </a:solidFill>
                <a:effectLst/>
                <a:latin typeface="Tahoma" panose="020B0604030504040204" pitchFamily="34" charset="0"/>
                <a:ea typeface="Times New Roman" panose="02020603050405020304" pitchFamily="18" charset="0"/>
                <a:cs typeface="Times New Roman" panose="02020603050405020304" pitchFamily="18" charset="0"/>
              </a:rPr>
              <a:t>Item Fat Content</a:t>
            </a:r>
            <a:r>
              <a:rPr lang="en-US" sz="1800">
                <a:effectLst/>
                <a:latin typeface="Times New Roman" panose="02020603050405020304" pitchFamily="18" charset="0"/>
                <a:ea typeface="Times New Roman" panose="02020603050405020304" pitchFamily="18" charset="0"/>
              </a:rPr>
              <a:t>,</a:t>
            </a:r>
            <a:r>
              <a:rPr lang="en-US" sz="1800" spc="5">
                <a:effectLst/>
                <a:latin typeface="Times New Roman" panose="02020603050405020304" pitchFamily="18" charset="0"/>
                <a:ea typeface="Times New Roman" panose="02020603050405020304" pitchFamily="18" charset="0"/>
              </a:rPr>
              <a:t> </a:t>
            </a:r>
            <a:r>
              <a:rPr lang="en-US" sz="1800">
                <a:solidFill>
                  <a:srgbClr val="2E333C"/>
                </a:solidFill>
                <a:effectLst/>
                <a:latin typeface="Tahoma" panose="020B0604030504040204" pitchFamily="34" charset="0"/>
                <a:ea typeface="Times New Roman" panose="02020603050405020304" pitchFamily="18" charset="0"/>
                <a:cs typeface="Times New Roman" panose="02020603050405020304" pitchFamily="18" charset="0"/>
              </a:rPr>
              <a:t>Item Type</a:t>
            </a:r>
            <a:r>
              <a:rPr lang="en-US" sz="1800">
                <a:effectLst/>
                <a:latin typeface="Times New Roman" panose="02020603050405020304" pitchFamily="18" charset="0"/>
                <a:ea typeface="Times New Roman" panose="02020603050405020304" pitchFamily="18" charset="0"/>
              </a:rPr>
              <a:t>, </a:t>
            </a:r>
            <a:r>
              <a:rPr lang="en-US" sz="1800">
                <a:solidFill>
                  <a:srgbClr val="2E333C"/>
                </a:solidFill>
                <a:effectLst/>
                <a:latin typeface="Tahoma" panose="020B0604030504040204" pitchFamily="34" charset="0"/>
                <a:ea typeface="Times New Roman" panose="02020603050405020304" pitchFamily="18" charset="0"/>
                <a:cs typeface="Times New Roman" panose="02020603050405020304" pitchFamily="18" charset="0"/>
              </a:rPr>
              <a:t>Outlet Identifier</a:t>
            </a:r>
            <a:r>
              <a:rPr lang="en-US" sz="1800">
                <a:effectLst/>
                <a:latin typeface="Times New Roman" panose="02020603050405020304" pitchFamily="18" charset="0"/>
                <a:ea typeface="Times New Roman" panose="02020603050405020304" pitchFamily="18" charset="0"/>
              </a:rPr>
              <a:t>, Outlet size, Outlet Location Type, Enter Item MRP, then click</a:t>
            </a:r>
            <a:r>
              <a:rPr lang="en-US" sz="1800" spc="5">
                <a:effectLst/>
                <a:latin typeface="Times New Roman" panose="02020603050405020304" pitchFamily="18" charset="0"/>
                <a:ea typeface="Times New Roman" panose="02020603050405020304" pitchFamily="18" charset="0"/>
              </a:rPr>
              <a:t> </a:t>
            </a:r>
            <a:r>
              <a:rPr lang="en-US" sz="1800" spc="-5">
                <a:effectLst/>
                <a:latin typeface="Times New Roman" panose="02020603050405020304" pitchFamily="18" charset="0"/>
                <a:ea typeface="Times New Roman" panose="02020603050405020304" pitchFamily="18" charset="0"/>
              </a:rPr>
              <a:t>‘Submit.’</a:t>
            </a:r>
            <a:r>
              <a:rPr lang="en-US" sz="1800" spc="30">
                <a:effectLst/>
                <a:latin typeface="Times New Roman" panose="02020603050405020304" pitchFamily="18" charset="0"/>
                <a:ea typeface="Times New Roman" panose="02020603050405020304" pitchFamily="18" charset="0"/>
              </a:rPr>
              <a:t> </a:t>
            </a:r>
            <a:r>
              <a:rPr lang="en-US" sz="1800" spc="-5">
                <a:solidFill>
                  <a:srgbClr val="2E333C"/>
                </a:solidFill>
                <a:effectLst/>
                <a:latin typeface="Tahoma" panose="020B0604030504040204" pitchFamily="34" charset="0"/>
                <a:ea typeface="Times New Roman" panose="02020603050405020304" pitchFamily="18" charset="0"/>
                <a:cs typeface="Times New Roman" panose="02020603050405020304" pitchFamily="18" charset="0"/>
              </a:rPr>
              <a:t>Predicted</a:t>
            </a:r>
            <a:r>
              <a:rPr lang="en-US" sz="1800" spc="-135">
                <a:solidFill>
                  <a:srgbClr val="2E333C"/>
                </a:solidFill>
                <a:effectLst/>
                <a:latin typeface="Tahoma" panose="020B0604030504040204" pitchFamily="34" charset="0"/>
                <a:ea typeface="Times New Roman" panose="02020603050405020304" pitchFamily="18" charset="0"/>
                <a:cs typeface="Times New Roman" panose="02020603050405020304" pitchFamily="18" charset="0"/>
              </a:rPr>
              <a:t> </a:t>
            </a:r>
            <a:r>
              <a:rPr lang="en-US" sz="1800" spc="-5">
                <a:solidFill>
                  <a:srgbClr val="2E333C"/>
                </a:solidFill>
                <a:effectLst/>
                <a:latin typeface="Tahoma" panose="020B0604030504040204" pitchFamily="34" charset="0"/>
                <a:ea typeface="Times New Roman" panose="02020603050405020304" pitchFamily="18" charset="0"/>
                <a:cs typeface="Times New Roman" panose="02020603050405020304" pitchFamily="18" charset="0"/>
              </a:rPr>
              <a:t>Bigmart</a:t>
            </a:r>
            <a:r>
              <a:rPr lang="en-US" sz="1800" spc="-150">
                <a:solidFill>
                  <a:srgbClr val="2E333C"/>
                </a:solidFill>
                <a:effectLst/>
                <a:latin typeface="Tahoma" panose="020B0604030504040204" pitchFamily="34" charset="0"/>
                <a:ea typeface="Times New Roman" panose="02020603050405020304" pitchFamily="18" charset="0"/>
                <a:cs typeface="Times New Roman" panose="02020603050405020304" pitchFamily="18" charset="0"/>
              </a:rPr>
              <a:t> </a:t>
            </a:r>
            <a:r>
              <a:rPr lang="en-US" sz="1800">
                <a:solidFill>
                  <a:srgbClr val="2E333C"/>
                </a:solidFill>
                <a:effectLst/>
                <a:latin typeface="Tahoma" panose="020B0604030504040204" pitchFamily="34" charset="0"/>
                <a:ea typeface="Times New Roman" panose="02020603050405020304" pitchFamily="18" charset="0"/>
                <a:cs typeface="Times New Roman" panose="02020603050405020304" pitchFamily="18" charset="0"/>
              </a:rPr>
              <a:t>Sales</a:t>
            </a:r>
            <a:r>
              <a:rPr lang="en-US" sz="1800" spc="35">
                <a:solidFill>
                  <a:srgbClr val="2E333C"/>
                </a:solidFill>
                <a:effectLst/>
                <a:latin typeface="Tahoma" panose="020B0604030504040204" pitchFamily="34" charset="0"/>
                <a:ea typeface="Times New Roman" panose="02020603050405020304" pitchFamily="18" charset="0"/>
                <a:cs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will</a:t>
            </a:r>
            <a:r>
              <a:rPr lang="en-US" sz="1800" spc="-7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be</a:t>
            </a:r>
            <a:r>
              <a:rPr lang="en-US" sz="1800" spc="-80">
                <a:effectLst/>
                <a:latin typeface="Times New Roman" panose="02020603050405020304" pitchFamily="18" charset="0"/>
                <a:ea typeface="Times New Roman" panose="02020603050405020304" pitchFamily="18" charset="0"/>
              </a:rPr>
              <a:t> </a:t>
            </a:r>
            <a:r>
              <a:rPr lang="en-US" sz="1800">
                <a:effectLst/>
                <a:latin typeface="Times New Roman" panose="02020603050405020304" pitchFamily="18" charset="0"/>
                <a:ea typeface="Times New Roman" panose="02020603050405020304" pitchFamily="18" charset="0"/>
              </a:rPr>
              <a:t>displayed.</a:t>
            </a:r>
            <a:endParaRPr lang="en-IN" sz="180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481141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8F7D1B-15E2-3F8C-126F-896A5E44E03B}"/>
              </a:ext>
            </a:extLst>
          </p:cNvPr>
          <p:cNvSpPr>
            <a:spLocks noGrp="1"/>
          </p:cNvSpPr>
          <p:nvPr>
            <p:ph type="title"/>
          </p:nvPr>
        </p:nvSpPr>
        <p:spPr>
          <a:xfrm>
            <a:off x="1640156" y="459518"/>
            <a:ext cx="8911687" cy="1280890"/>
          </a:xfrm>
        </p:spPr>
        <p:txBody>
          <a:bodyPr/>
          <a:lstStyle/>
          <a:p>
            <a:r>
              <a:rPr lang="en-US" dirty="0"/>
              <a:t>Reference</a:t>
            </a:r>
            <a:endParaRPr lang="en-IN" dirty="0"/>
          </a:p>
        </p:txBody>
      </p:sp>
      <p:sp>
        <p:nvSpPr>
          <p:cNvPr id="4" name="Content Placeholder 3">
            <a:extLst>
              <a:ext uri="{FF2B5EF4-FFF2-40B4-BE49-F238E27FC236}">
                <a16:creationId xmlns:a16="http://schemas.microsoft.com/office/drawing/2014/main" id="{3F2A3F76-96EF-A259-111D-9B534A1CC5A0}"/>
              </a:ext>
            </a:extLst>
          </p:cNvPr>
          <p:cNvSpPr>
            <a:spLocks noGrp="1"/>
          </p:cNvSpPr>
          <p:nvPr>
            <p:ph idx="1"/>
          </p:nvPr>
        </p:nvSpPr>
        <p:spPr>
          <a:xfrm>
            <a:off x="1502434" y="1943819"/>
            <a:ext cx="8915400" cy="3777622"/>
          </a:xfrm>
        </p:spPr>
        <p:txBody>
          <a:bodyPr/>
          <a:lstStyle/>
          <a:p>
            <a:r>
              <a:rPr lang="en-US" dirty="0"/>
              <a:t>The Jupiter Note book:-</a:t>
            </a:r>
          </a:p>
          <a:p>
            <a:pPr marL="0" indent="0">
              <a:buNone/>
            </a:pPr>
            <a:r>
              <a:rPr lang="en-US" dirty="0"/>
              <a:t>       </a:t>
            </a:r>
            <a:r>
              <a:rPr lang="en-IN" dirty="0">
                <a:solidFill>
                  <a:srgbClr val="0070C0"/>
                </a:solidFill>
                <a:hlinkClick r:id="rId2">
                  <a:extLst>
                    <a:ext uri="{A12FA001-AC4F-418D-AE19-62706E023703}">
                      <ahyp:hlinkClr xmlns:ahyp="http://schemas.microsoft.com/office/drawing/2018/hyperlinkcolor" val="tx"/>
                    </a:ext>
                  </a:extLst>
                </a:hlinkClick>
              </a:rPr>
              <a:t>https://jupyter-notebook.readthedocs.io/en/stable/notebook.html</a:t>
            </a:r>
            <a:endParaRPr lang="en-IN" dirty="0">
              <a:solidFill>
                <a:srgbClr val="0070C0"/>
              </a:solidFill>
            </a:endParaRPr>
          </a:p>
          <a:p>
            <a:pPr marL="0" indent="0">
              <a:buNone/>
            </a:pPr>
            <a:endParaRPr lang="en-US" dirty="0"/>
          </a:p>
          <a:p>
            <a:r>
              <a:rPr lang="en-US" dirty="0"/>
              <a:t>Python:-</a:t>
            </a:r>
          </a:p>
          <a:p>
            <a:pPr marL="0" indent="0">
              <a:buNone/>
            </a:pPr>
            <a:r>
              <a:rPr lang="en-US" dirty="0">
                <a:solidFill>
                  <a:srgbClr val="0070C0"/>
                </a:solidFill>
              </a:rPr>
              <a:t>      </a:t>
            </a:r>
            <a:r>
              <a:rPr lang="en-IN" dirty="0">
                <a:solidFill>
                  <a:srgbClr val="0070C0"/>
                </a:solidFill>
                <a:hlinkClick r:id="rId3">
                  <a:extLst>
                    <a:ext uri="{A12FA001-AC4F-418D-AE19-62706E023703}">
                      <ahyp:hlinkClr xmlns:ahyp="http://schemas.microsoft.com/office/drawing/2018/hyperlinkcolor" val="tx"/>
                    </a:ext>
                  </a:extLst>
                </a:hlinkClick>
              </a:rPr>
              <a:t> </a:t>
            </a:r>
            <a:r>
              <a:rPr lang="en-IN" dirty="0">
                <a:solidFill>
                  <a:srgbClr val="0070C0"/>
                </a:solidFill>
                <a:hlinkClick r:id="rId3">
                  <a:extLst>
                    <a:ext uri="{A12FA001-AC4F-418D-AE19-62706E023703}">
                      <ahyp:hlinkClr xmlns:ahyp="http://schemas.microsoft.com/office/drawing/2018/hyperlinkcolor" val="tx"/>
                    </a:ext>
                  </a:extLst>
                </a:hlinkClick>
              </a:rPr>
              <a:t>https://www.geeksforgeeks.org/pep-8-coding-style-guide-python/</a:t>
            </a:r>
            <a:endParaRPr lang="en-US" dirty="0">
              <a:solidFill>
                <a:srgbClr val="0070C0"/>
              </a:solidFill>
            </a:endParaRPr>
          </a:p>
          <a:p>
            <a:pPr marL="0" indent="0">
              <a:buNone/>
            </a:pPr>
            <a:endParaRPr lang="en-US" dirty="0"/>
          </a:p>
          <a:p>
            <a:r>
              <a:rPr lang="en-US" dirty="0"/>
              <a:t>Regression:-</a:t>
            </a:r>
          </a:p>
          <a:p>
            <a:pPr marL="0" indent="0">
              <a:buNone/>
            </a:pPr>
            <a:r>
              <a:rPr lang="en-US" dirty="0"/>
              <a:t>      	</a:t>
            </a:r>
            <a:r>
              <a:rPr lang="en-IN" dirty="0"/>
              <a:t> </a:t>
            </a:r>
            <a:r>
              <a:rPr lang="en-IN" dirty="0">
                <a:solidFill>
                  <a:srgbClr val="0070C0"/>
                </a:solidFill>
                <a:hlinkClick r:id="rId4">
                  <a:extLst>
                    <a:ext uri="{A12FA001-AC4F-418D-AE19-62706E023703}">
                      <ahyp:hlinkClr xmlns:ahyp="http://schemas.microsoft.com/office/drawing/2018/hyperlinkcolor" val="tx"/>
                    </a:ext>
                  </a:extLst>
                </a:hlinkClick>
              </a:rPr>
              <a:t>https://www.geeksforgeeks.org/types-of-regression-techniques/</a:t>
            </a:r>
            <a:endParaRPr lang="en-US" dirty="0">
              <a:solidFill>
                <a:srgbClr val="0070C0"/>
              </a:solidFill>
            </a:endParaRPr>
          </a:p>
          <a:p>
            <a:pPr marL="0" indent="0">
              <a:buNone/>
            </a:pPr>
            <a:r>
              <a:rPr lang="en-US" dirty="0"/>
              <a:t>      </a:t>
            </a:r>
            <a:endParaRPr lang="en-IN" dirty="0">
              <a:solidFill>
                <a:srgbClr val="0070C0"/>
              </a:solidFill>
            </a:endParaRPr>
          </a:p>
          <a:p>
            <a:pPr marL="0" indent="0">
              <a:buNone/>
            </a:pPr>
            <a:endParaRPr lang="en-IN" dirty="0"/>
          </a:p>
        </p:txBody>
      </p:sp>
      <p:cxnSp>
        <p:nvCxnSpPr>
          <p:cNvPr id="3" name="Straight Connector 2">
            <a:extLst>
              <a:ext uri="{FF2B5EF4-FFF2-40B4-BE49-F238E27FC236}">
                <a16:creationId xmlns:a16="http://schemas.microsoft.com/office/drawing/2014/main" id="{F7557731-6AA9-7A10-A117-B0FD004BBFF6}"/>
              </a:ext>
            </a:extLst>
          </p:cNvPr>
          <p:cNvCxnSpPr/>
          <p:nvPr/>
        </p:nvCxnSpPr>
        <p:spPr>
          <a:xfrm>
            <a:off x="1502434" y="1311216"/>
            <a:ext cx="9187132" cy="36000"/>
          </a:xfrm>
          <a:prstGeom prst="line">
            <a:avLst/>
          </a:prstGeom>
          <a:ln w="76200"/>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718967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7DA052-93DD-CCEE-7CFB-9E4012E3F728}"/>
              </a:ext>
            </a:extLst>
          </p:cNvPr>
          <p:cNvSpPr>
            <a:spLocks noGrp="1"/>
          </p:cNvSpPr>
          <p:nvPr>
            <p:ph type="ctrTitle"/>
          </p:nvPr>
        </p:nvSpPr>
        <p:spPr/>
        <p:txBody>
          <a:bodyPr/>
          <a:lstStyle/>
          <a:p>
            <a:r>
              <a:rPr lang="en-US" dirty="0"/>
              <a:t>Thank you</a:t>
            </a:r>
            <a:endParaRPr lang="en-IN" dirty="0"/>
          </a:p>
        </p:txBody>
      </p:sp>
    </p:spTree>
    <p:extLst>
      <p:ext uri="{BB962C8B-B14F-4D97-AF65-F5344CB8AC3E}">
        <p14:creationId xmlns:p14="http://schemas.microsoft.com/office/powerpoint/2010/main" val="32476742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3FC9CB-CCA1-9489-E522-EBB260197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899" y="443360"/>
            <a:ext cx="1850366" cy="1642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5" name="Straight Connector 4">
            <a:extLst>
              <a:ext uri="{FF2B5EF4-FFF2-40B4-BE49-F238E27FC236}">
                <a16:creationId xmlns:a16="http://schemas.microsoft.com/office/drawing/2014/main" id="{A83BF9A6-B269-0625-0CDC-6D91F3EEAB80}"/>
              </a:ext>
            </a:extLst>
          </p:cNvPr>
          <p:cNvCxnSpPr>
            <a:cxnSpLocks/>
          </p:cNvCxnSpPr>
          <p:nvPr/>
        </p:nvCxnSpPr>
        <p:spPr>
          <a:xfrm>
            <a:off x="2592924" y="1533078"/>
            <a:ext cx="9177068" cy="0"/>
          </a:xfrm>
          <a:prstGeom prst="line">
            <a:avLst/>
          </a:prstGeom>
          <a:ln w="76200"/>
        </p:spPr>
        <p:style>
          <a:lnRef idx="1">
            <a:schemeClr val="dk1"/>
          </a:lnRef>
          <a:fillRef idx="0">
            <a:schemeClr val="dk1"/>
          </a:fillRef>
          <a:effectRef idx="0">
            <a:schemeClr val="dk1"/>
          </a:effectRef>
          <a:fontRef idx="minor">
            <a:schemeClr val="tx1"/>
          </a:fontRef>
        </p:style>
      </p:cxnSp>
      <p:sp>
        <p:nvSpPr>
          <p:cNvPr id="7" name="Title 6">
            <a:extLst>
              <a:ext uri="{FF2B5EF4-FFF2-40B4-BE49-F238E27FC236}">
                <a16:creationId xmlns:a16="http://schemas.microsoft.com/office/drawing/2014/main" id="{370A213D-354C-31E0-6CD0-4D53B6673EA5}"/>
              </a:ext>
            </a:extLst>
          </p:cNvPr>
          <p:cNvSpPr>
            <a:spLocks noGrp="1"/>
          </p:cNvSpPr>
          <p:nvPr>
            <p:ph type="title"/>
          </p:nvPr>
        </p:nvSpPr>
        <p:spPr/>
        <p:txBody>
          <a:bodyPr/>
          <a:lstStyle/>
          <a:p>
            <a:r>
              <a:rPr lang="en-US" dirty="0" err="1"/>
              <a:t>Rajarajeshwari</a:t>
            </a:r>
            <a:r>
              <a:rPr lang="en-US" dirty="0"/>
              <a:t> College of Engineering</a:t>
            </a:r>
            <a:endParaRPr lang="en-IN" dirty="0"/>
          </a:p>
        </p:txBody>
      </p:sp>
      <p:sp>
        <p:nvSpPr>
          <p:cNvPr id="9" name="Content Placeholder 8">
            <a:extLst>
              <a:ext uri="{FF2B5EF4-FFF2-40B4-BE49-F238E27FC236}">
                <a16:creationId xmlns:a16="http://schemas.microsoft.com/office/drawing/2014/main" id="{3B5B9188-26D2-1C86-72E8-1A3B55079E3B}"/>
              </a:ext>
            </a:extLst>
          </p:cNvPr>
          <p:cNvSpPr>
            <a:spLocks noGrp="1"/>
          </p:cNvSpPr>
          <p:nvPr>
            <p:ph idx="1"/>
          </p:nvPr>
        </p:nvSpPr>
        <p:spPr>
          <a:xfrm>
            <a:off x="1017918" y="2421882"/>
            <a:ext cx="4779033" cy="3777622"/>
          </a:xfrm>
        </p:spPr>
        <p:txBody>
          <a:bodyPr>
            <a:normAutofit/>
          </a:bodyPr>
          <a:lstStyle/>
          <a:p>
            <a:r>
              <a:rPr lang="en-US" sz="3200" b="1" dirty="0"/>
              <a:t>Vision</a:t>
            </a:r>
          </a:p>
          <a:p>
            <a:pPr marL="0" indent="0">
              <a:lnSpc>
                <a:spcPct val="150000"/>
              </a:lnSpc>
              <a:buNone/>
            </a:pPr>
            <a:r>
              <a:rPr lang="en-US" sz="1600" dirty="0">
                <a:latin typeface="Tahoma" pitchFamily="34" charset="0"/>
                <a:ea typeface="Tahoma" pitchFamily="34" charset="0"/>
                <a:cs typeface="Tahoma" pitchFamily="34" charset="0"/>
              </a:rPr>
              <a:t>TO PROVIDE AN OPEN OPPORTUNITY TO YOUNG GENERATION FOR EVOLVING THEIR CORE COMPETENCIES HELPING THEM TO BUILD THEIR CAREER AS GLOBAL PROFESSIONALS TO BE AN AUTONOMOUS INSTITUTION BY ACHIEVING EXCELLENCE IN THE FIELD OF HIGHER EDUCATION. </a:t>
            </a:r>
          </a:p>
          <a:p>
            <a:endParaRPr lang="en-IN" sz="1600" b="1" dirty="0"/>
          </a:p>
        </p:txBody>
      </p:sp>
      <p:sp>
        <p:nvSpPr>
          <p:cNvPr id="10" name="Content Placeholder 8">
            <a:extLst>
              <a:ext uri="{FF2B5EF4-FFF2-40B4-BE49-F238E27FC236}">
                <a16:creationId xmlns:a16="http://schemas.microsoft.com/office/drawing/2014/main" id="{6E1D0A95-D94D-EB4D-E0E9-D6C30CEEDC63}"/>
              </a:ext>
            </a:extLst>
          </p:cNvPr>
          <p:cNvSpPr txBox="1">
            <a:spLocks/>
          </p:cNvSpPr>
          <p:nvPr/>
        </p:nvSpPr>
        <p:spPr>
          <a:xfrm>
            <a:off x="6395051" y="2421882"/>
            <a:ext cx="4853794" cy="3777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3200" b="1" dirty="0"/>
              <a:t>Mission</a:t>
            </a:r>
          </a:p>
          <a:p>
            <a:pPr marL="0" indent="0">
              <a:lnSpc>
                <a:spcPct val="150000"/>
              </a:lnSpc>
              <a:buFont typeface="Wingdings 2" charset="2"/>
              <a:buNone/>
            </a:pPr>
            <a:r>
              <a:rPr lang="en-US" sz="1600" dirty="0">
                <a:latin typeface="Tahoma" pitchFamily="34" charset="0"/>
                <a:ea typeface="Tahoma" pitchFamily="34" charset="0"/>
                <a:cs typeface="Tahoma" pitchFamily="34" charset="0"/>
              </a:rPr>
              <a:t>TO CONSISTENTLY STRIVE FOR ACADEMIC EXCELLENCE TO BECOME A LEADING INSTITUTION IN THE FIELD OF ENGINEERING, MANAGEMENT AND RESEARCH TO PRODUCE COMPETENT AND ETHICALLY SOUND MANPOWER FOR THE BENEFIT OF INDUSTRY, SOCIETY, NATION AND THE GLOBAL ENVIRONMENT.</a:t>
            </a:r>
          </a:p>
          <a:p>
            <a:endParaRPr lang="en-IN" sz="1600" b="1" dirty="0"/>
          </a:p>
        </p:txBody>
      </p:sp>
    </p:spTree>
    <p:extLst>
      <p:ext uri="{BB962C8B-B14F-4D97-AF65-F5344CB8AC3E}">
        <p14:creationId xmlns:p14="http://schemas.microsoft.com/office/powerpoint/2010/main" val="42419596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23FC9CB-CCA1-9489-E522-EBB2601975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1899" y="443360"/>
            <a:ext cx="1850366" cy="164239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cxnSp>
        <p:nvCxnSpPr>
          <p:cNvPr id="5" name="Straight Connector 4">
            <a:extLst>
              <a:ext uri="{FF2B5EF4-FFF2-40B4-BE49-F238E27FC236}">
                <a16:creationId xmlns:a16="http://schemas.microsoft.com/office/drawing/2014/main" id="{A83BF9A6-B269-0625-0CDC-6D91F3EEAB80}"/>
              </a:ext>
            </a:extLst>
          </p:cNvPr>
          <p:cNvCxnSpPr>
            <a:cxnSpLocks/>
          </p:cNvCxnSpPr>
          <p:nvPr/>
        </p:nvCxnSpPr>
        <p:spPr>
          <a:xfrm>
            <a:off x="2592924" y="1533078"/>
            <a:ext cx="9177068" cy="0"/>
          </a:xfrm>
          <a:prstGeom prst="line">
            <a:avLst/>
          </a:prstGeom>
          <a:ln w="76200"/>
        </p:spPr>
        <p:style>
          <a:lnRef idx="1">
            <a:schemeClr val="dk1"/>
          </a:lnRef>
          <a:fillRef idx="0">
            <a:schemeClr val="dk1"/>
          </a:fillRef>
          <a:effectRef idx="0">
            <a:schemeClr val="dk1"/>
          </a:effectRef>
          <a:fontRef idx="minor">
            <a:schemeClr val="tx1"/>
          </a:fontRef>
        </p:style>
      </p:cxnSp>
      <p:sp>
        <p:nvSpPr>
          <p:cNvPr id="7" name="Title 6">
            <a:extLst>
              <a:ext uri="{FF2B5EF4-FFF2-40B4-BE49-F238E27FC236}">
                <a16:creationId xmlns:a16="http://schemas.microsoft.com/office/drawing/2014/main" id="{370A213D-354C-31E0-6CD0-4D53B6673EA5}"/>
              </a:ext>
            </a:extLst>
          </p:cNvPr>
          <p:cNvSpPr>
            <a:spLocks noGrp="1"/>
          </p:cNvSpPr>
          <p:nvPr>
            <p:ph type="title"/>
          </p:nvPr>
        </p:nvSpPr>
        <p:spPr>
          <a:xfrm>
            <a:off x="2592924" y="892633"/>
            <a:ext cx="8911687" cy="1280890"/>
          </a:xfrm>
        </p:spPr>
        <p:txBody>
          <a:bodyPr>
            <a:normAutofit/>
          </a:bodyPr>
          <a:lstStyle/>
          <a:p>
            <a:r>
              <a:rPr lang="en-IN" sz="2400" spc="229" dirty="0">
                <a:solidFill>
                  <a:schemeClr val="tx1"/>
                </a:solidFill>
                <a:effectLst>
                  <a:outerShdw blurRad="38100" dist="38100" dir="2700000" algn="tl">
                    <a:srgbClr val="000000">
                      <a:alpha val="43137"/>
                    </a:srgbClr>
                  </a:outerShdw>
                </a:effectLst>
              </a:rPr>
              <a:t>Department of Master of Computer Application</a:t>
            </a:r>
            <a:endParaRPr lang="en-IN" sz="2400" dirty="0">
              <a:effectLst>
                <a:outerShdw blurRad="38100" dist="38100" dir="2700000" algn="tl">
                  <a:srgbClr val="000000">
                    <a:alpha val="43137"/>
                  </a:srgbClr>
                </a:outerShdw>
              </a:effectLst>
            </a:endParaRPr>
          </a:p>
        </p:txBody>
      </p:sp>
      <p:sp>
        <p:nvSpPr>
          <p:cNvPr id="9" name="Content Placeholder 8">
            <a:extLst>
              <a:ext uri="{FF2B5EF4-FFF2-40B4-BE49-F238E27FC236}">
                <a16:creationId xmlns:a16="http://schemas.microsoft.com/office/drawing/2014/main" id="{3B5B9188-26D2-1C86-72E8-1A3B55079E3B}"/>
              </a:ext>
            </a:extLst>
          </p:cNvPr>
          <p:cNvSpPr>
            <a:spLocks noGrp="1"/>
          </p:cNvSpPr>
          <p:nvPr>
            <p:ph idx="1"/>
          </p:nvPr>
        </p:nvSpPr>
        <p:spPr>
          <a:xfrm>
            <a:off x="1017918" y="2421882"/>
            <a:ext cx="5078082" cy="3777622"/>
          </a:xfrm>
        </p:spPr>
        <p:txBody>
          <a:bodyPr>
            <a:normAutofit/>
          </a:bodyPr>
          <a:lstStyle/>
          <a:p>
            <a:r>
              <a:rPr lang="en-US" sz="3200" b="1" dirty="0"/>
              <a:t>Vision</a:t>
            </a:r>
          </a:p>
          <a:p>
            <a:pPr marL="0" indent="0" algn="just">
              <a:lnSpc>
                <a:spcPct val="150000"/>
              </a:lnSpc>
              <a:buNone/>
            </a:pPr>
            <a:r>
              <a:rPr lang="en-US" sz="1600" dirty="0">
                <a:latin typeface="Tahoma" pitchFamily="34" charset="0"/>
                <a:ea typeface="Tahoma" pitchFamily="34" charset="0"/>
                <a:cs typeface="Tahoma" pitchFamily="34" charset="0"/>
              </a:rPr>
              <a:t>TO BE A DEPARTMENT OF EXCELLENCE IN TECHNICAL    EDUCATION, WIDELY KNOWN FOR THE DEVELOPMENT OF APPLICATION DEVELOPERS, IT PROFESSIONALS, ENTREPRENEURS, RESEARCHES CREATES BENEFIT ALL OF HUMANITY.. </a:t>
            </a:r>
          </a:p>
          <a:p>
            <a:endParaRPr lang="en-IN" sz="1600" b="1" dirty="0"/>
          </a:p>
        </p:txBody>
      </p:sp>
      <p:sp>
        <p:nvSpPr>
          <p:cNvPr id="10" name="Content Placeholder 8">
            <a:extLst>
              <a:ext uri="{FF2B5EF4-FFF2-40B4-BE49-F238E27FC236}">
                <a16:creationId xmlns:a16="http://schemas.microsoft.com/office/drawing/2014/main" id="{6E1D0A95-D94D-EB4D-E0E9-D6C30CEEDC63}"/>
              </a:ext>
            </a:extLst>
          </p:cNvPr>
          <p:cNvSpPr txBox="1">
            <a:spLocks/>
          </p:cNvSpPr>
          <p:nvPr/>
        </p:nvSpPr>
        <p:spPr>
          <a:xfrm>
            <a:off x="6395050" y="2421881"/>
            <a:ext cx="5374941" cy="395303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3200" b="1" dirty="0"/>
              <a:t>Mission</a:t>
            </a:r>
            <a:endParaRPr lang="en-US" sz="1600" dirty="0">
              <a:latin typeface="Tahoma" pitchFamily="34" charset="0"/>
              <a:ea typeface="Tahoma" pitchFamily="34" charset="0"/>
              <a:cs typeface="Tahoma" pitchFamily="34" charset="0"/>
            </a:endParaRPr>
          </a:p>
          <a:p>
            <a:pPr marL="0" indent="0">
              <a:buNone/>
            </a:pPr>
            <a:r>
              <a:rPr lang="en-US" sz="1600" dirty="0">
                <a:latin typeface="Tahoma" pitchFamily="34" charset="0"/>
                <a:ea typeface="Tahoma" pitchFamily="34" charset="0"/>
                <a:cs typeface="Tahoma" pitchFamily="34" charset="0"/>
              </a:rPr>
              <a:t>TO ENSURE DIVERSE KNOWLEDGE INTEGRATION WITH INDUSTRY FOR CREATIVE LEARNING AND APPLICATION.</a:t>
            </a:r>
          </a:p>
          <a:p>
            <a:pPr marL="0" indent="0">
              <a:buNone/>
            </a:pPr>
            <a:r>
              <a:rPr lang="en-US" sz="1600" dirty="0">
                <a:latin typeface="Tahoma" pitchFamily="34" charset="0"/>
                <a:ea typeface="Tahoma" pitchFamily="34" charset="0"/>
                <a:cs typeface="Tahoma" pitchFamily="34" charset="0"/>
              </a:rPr>
              <a:t>TO NUTURE TALENT IN USAGE OF APPLICATION OF DIGITAL INTELLIGENCE AND USE OF POWER OF TECHNOLOGY.</a:t>
            </a:r>
          </a:p>
          <a:p>
            <a:pPr marL="0" indent="0">
              <a:buNone/>
            </a:pPr>
            <a:r>
              <a:rPr lang="en-US" sz="1600" dirty="0">
                <a:latin typeface="Tahoma" pitchFamily="34" charset="0"/>
                <a:ea typeface="Tahoma" pitchFamily="34" charset="0"/>
                <a:cs typeface="Tahoma" pitchFamily="34" charset="0"/>
              </a:rPr>
              <a:t>TO CREATE ENTREPRENEURS THRO INCUBATING TECHNOLOGY BUSINESSES AND COMMITTE TO CREATE AND SUSTAINING TO BE SOCIETAL RELEVANT EDUCATION.</a:t>
            </a:r>
          </a:p>
          <a:p>
            <a:pPr marL="0" indent="0">
              <a:buNone/>
            </a:pPr>
            <a:r>
              <a:rPr lang="en-US" sz="1600" dirty="0">
                <a:latin typeface="Tahoma" pitchFamily="34" charset="0"/>
                <a:ea typeface="Tahoma" pitchFamily="34" charset="0"/>
                <a:cs typeface="Tahoma" pitchFamily="34" charset="0"/>
              </a:rPr>
              <a:t>TO ENSURE THE STUDENT CONNECT AT PERSONAL LEVEL AND FOCUS.</a:t>
            </a:r>
          </a:p>
          <a:p>
            <a:endParaRPr lang="en-IN" sz="1600" b="1" dirty="0"/>
          </a:p>
        </p:txBody>
      </p:sp>
    </p:spTree>
    <p:extLst>
      <p:ext uri="{BB962C8B-B14F-4D97-AF65-F5344CB8AC3E}">
        <p14:creationId xmlns:p14="http://schemas.microsoft.com/office/powerpoint/2010/main" val="1721476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5B6DD-8C92-9999-3513-9540D865D205}"/>
              </a:ext>
            </a:extLst>
          </p:cNvPr>
          <p:cNvSpPr>
            <a:spLocks noGrp="1"/>
          </p:cNvSpPr>
          <p:nvPr>
            <p:ph type="title"/>
          </p:nvPr>
        </p:nvSpPr>
        <p:spPr>
          <a:xfrm>
            <a:off x="838200" y="365125"/>
            <a:ext cx="10515600" cy="877079"/>
          </a:xfrm>
        </p:spPr>
        <p:txBody>
          <a:bodyPr/>
          <a:lstStyle/>
          <a:p>
            <a:pPr algn="ctr"/>
            <a:r>
              <a:rPr lang="en-US" dirty="0"/>
              <a:t>About Company</a:t>
            </a:r>
            <a:endParaRPr lang="en-IN" dirty="0"/>
          </a:p>
        </p:txBody>
      </p:sp>
      <p:cxnSp>
        <p:nvCxnSpPr>
          <p:cNvPr id="5" name="Straight Connector 4">
            <a:extLst>
              <a:ext uri="{FF2B5EF4-FFF2-40B4-BE49-F238E27FC236}">
                <a16:creationId xmlns:a16="http://schemas.microsoft.com/office/drawing/2014/main" id="{0EEDA673-6C0D-4F1B-28E6-F7818FF35D94}"/>
              </a:ext>
            </a:extLst>
          </p:cNvPr>
          <p:cNvCxnSpPr/>
          <p:nvPr/>
        </p:nvCxnSpPr>
        <p:spPr>
          <a:xfrm>
            <a:off x="1502434" y="1311216"/>
            <a:ext cx="9187132" cy="36000"/>
          </a:xfrm>
          <a:prstGeom prst="line">
            <a:avLst/>
          </a:prstGeom>
          <a:ln w="76200"/>
        </p:spPr>
        <p:style>
          <a:lnRef idx="1">
            <a:schemeClr val="dk1"/>
          </a:lnRef>
          <a:fillRef idx="0">
            <a:schemeClr val="dk1"/>
          </a:fillRef>
          <a:effectRef idx="0">
            <a:schemeClr val="dk1"/>
          </a:effectRef>
          <a:fontRef idx="minor">
            <a:schemeClr val="tx1"/>
          </a:fontRef>
        </p:style>
      </p:cxnSp>
      <p:sp>
        <p:nvSpPr>
          <p:cNvPr id="6" name="TextBox 5">
            <a:extLst>
              <a:ext uri="{FF2B5EF4-FFF2-40B4-BE49-F238E27FC236}">
                <a16:creationId xmlns:a16="http://schemas.microsoft.com/office/drawing/2014/main" id="{3E33EE20-B438-217C-D02D-0B38D8A51664}"/>
              </a:ext>
            </a:extLst>
          </p:cNvPr>
          <p:cNvSpPr txBox="1"/>
          <p:nvPr/>
        </p:nvSpPr>
        <p:spPr>
          <a:xfrm>
            <a:off x="1157376" y="1742537"/>
            <a:ext cx="9936193" cy="212686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b="1" dirty="0" err="1"/>
              <a:t>Indigeneous</a:t>
            </a:r>
            <a:r>
              <a:rPr lang="en-US" dirty="0"/>
              <a:t> Tech Private Limited is a Private incorporated on 20 March 2018.</a:t>
            </a:r>
          </a:p>
          <a:p>
            <a:pPr marL="285750" indent="-285750">
              <a:lnSpc>
                <a:spcPct val="150000"/>
              </a:lnSpc>
              <a:buFont typeface="Arial" panose="020B0604020202020204" pitchFamily="34" charset="0"/>
              <a:buChar char="•"/>
            </a:pPr>
            <a:r>
              <a:rPr lang="en-US" dirty="0"/>
              <a:t> It is classified as Non-govt company and is registered at Registrar of Companies, Bangalore. </a:t>
            </a:r>
            <a:r>
              <a:rPr lang="en-US" dirty="0" err="1"/>
              <a:t>Indigeneous</a:t>
            </a:r>
            <a:r>
              <a:rPr lang="en-US" dirty="0"/>
              <a:t> Tech Private Limited's Annual General Meeting (AGM) was last held on N/A and as per records from Ministry of Corporate Affairs (MCA), its balance sheet was last filed on 31 March 2021.</a:t>
            </a:r>
          </a:p>
          <a:p>
            <a:pPr marL="285750" indent="-285750">
              <a:lnSpc>
                <a:spcPct val="150000"/>
              </a:lnSpc>
              <a:buFont typeface="Arial" panose="020B0604020202020204" pitchFamily="34" charset="0"/>
              <a:buChar char="•"/>
            </a:pPr>
            <a:r>
              <a:rPr lang="en-US" dirty="0"/>
              <a:t> Directors of </a:t>
            </a:r>
            <a:r>
              <a:rPr lang="en-US" dirty="0" err="1"/>
              <a:t>Indigeneous</a:t>
            </a:r>
            <a:r>
              <a:rPr lang="en-US" dirty="0"/>
              <a:t> Tech Private Limited are </a:t>
            </a:r>
            <a:r>
              <a:rPr lang="en-US" b="1" dirty="0" err="1"/>
              <a:t>Muthuram</a:t>
            </a:r>
            <a:r>
              <a:rPr lang="en-US" b="1" dirty="0"/>
              <a:t> </a:t>
            </a:r>
            <a:r>
              <a:rPr lang="en-US" b="1" dirty="0" err="1"/>
              <a:t>Govindarasu</a:t>
            </a:r>
            <a:r>
              <a:rPr lang="en-US" b="1" dirty="0"/>
              <a:t> </a:t>
            </a:r>
            <a:r>
              <a:rPr lang="en-US" dirty="0"/>
              <a:t>and </a:t>
            </a:r>
            <a:r>
              <a:rPr lang="en-US" b="1" dirty="0"/>
              <a:t>Chitra </a:t>
            </a:r>
            <a:r>
              <a:rPr lang="en-US" b="1" dirty="0" err="1"/>
              <a:t>Muthuram</a:t>
            </a:r>
            <a:r>
              <a:rPr lang="en-US" b="1" dirty="0"/>
              <a:t>.</a:t>
            </a:r>
            <a:endParaRPr lang="en-IN" b="1" dirty="0"/>
          </a:p>
        </p:txBody>
      </p:sp>
      <p:pic>
        <p:nvPicPr>
          <p:cNvPr id="7" name="image6.jpeg">
            <a:extLst>
              <a:ext uri="{FF2B5EF4-FFF2-40B4-BE49-F238E27FC236}">
                <a16:creationId xmlns:a16="http://schemas.microsoft.com/office/drawing/2014/main" id="{A0A26878-63A8-F6EB-B898-1C5E74D37338}"/>
              </a:ext>
            </a:extLst>
          </p:cNvPr>
          <p:cNvPicPr>
            <a:picLocks noChangeAspect="1"/>
          </p:cNvPicPr>
          <p:nvPr/>
        </p:nvPicPr>
        <p:blipFill>
          <a:blip r:embed="rId2" cstate="print"/>
          <a:stretch>
            <a:fillRect/>
          </a:stretch>
        </p:blipFill>
        <p:spPr>
          <a:xfrm>
            <a:off x="3721362" y="4506262"/>
            <a:ext cx="4808220" cy="134048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1060585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64DCF-9BB3-3AD9-A3E7-A87176A84C8B}"/>
              </a:ext>
            </a:extLst>
          </p:cNvPr>
          <p:cNvSpPr>
            <a:spLocks noGrp="1"/>
          </p:cNvSpPr>
          <p:nvPr>
            <p:ph type="title"/>
          </p:nvPr>
        </p:nvSpPr>
        <p:spPr>
          <a:xfrm>
            <a:off x="1640156" y="477461"/>
            <a:ext cx="8911687" cy="721611"/>
          </a:xfrm>
        </p:spPr>
        <p:txBody>
          <a:bodyPr/>
          <a:lstStyle/>
          <a:p>
            <a:pPr algn="ctr"/>
            <a:r>
              <a:rPr lang="en-US" dirty="0"/>
              <a:t>Introduction</a:t>
            </a:r>
            <a:endParaRPr lang="en-IN" dirty="0"/>
          </a:p>
        </p:txBody>
      </p:sp>
      <p:cxnSp>
        <p:nvCxnSpPr>
          <p:cNvPr id="4" name="Straight Connector 3">
            <a:extLst>
              <a:ext uri="{FF2B5EF4-FFF2-40B4-BE49-F238E27FC236}">
                <a16:creationId xmlns:a16="http://schemas.microsoft.com/office/drawing/2014/main" id="{19395ABD-3AC2-1FB2-0C5E-0AF33D37B336}"/>
              </a:ext>
            </a:extLst>
          </p:cNvPr>
          <p:cNvCxnSpPr/>
          <p:nvPr/>
        </p:nvCxnSpPr>
        <p:spPr>
          <a:xfrm>
            <a:off x="1502434" y="1311216"/>
            <a:ext cx="9187132" cy="36000"/>
          </a:xfrm>
          <a:prstGeom prst="line">
            <a:avLst/>
          </a:prstGeom>
          <a:ln w="76200"/>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3D772B78-D182-CED6-41DE-72E6926E92E4}"/>
              </a:ext>
            </a:extLst>
          </p:cNvPr>
          <p:cNvSpPr txBox="1"/>
          <p:nvPr/>
        </p:nvSpPr>
        <p:spPr>
          <a:xfrm>
            <a:off x="1502433" y="1690778"/>
            <a:ext cx="9187132" cy="1477328"/>
          </a:xfrm>
          <a:prstGeom prst="rect">
            <a:avLst/>
          </a:prstGeom>
          <a:noFill/>
        </p:spPr>
        <p:txBody>
          <a:bodyPr wrap="square" rtlCol="0">
            <a:spAutoFit/>
          </a:bodyPr>
          <a:lstStyle/>
          <a:p>
            <a:r>
              <a:rPr lang="en-US" dirty="0"/>
              <a:t>The "</a:t>
            </a:r>
            <a:r>
              <a:rPr lang="en-US" b="1" dirty="0"/>
              <a:t>BIG MART SALES</a:t>
            </a:r>
            <a:r>
              <a:rPr lang="en-US" dirty="0"/>
              <a:t>" will be is predicted using machine learning techniques. A number of features, such as Item Fat Content, Item Type, Outlet Identifier, Outlet size , Outlet Location Type, Item MRP. will be used to produce the Sales. In order to find meaningful and useful patterns in vast amounts of data, predictive analysis uses computational approaches.</a:t>
            </a:r>
            <a:endParaRPr lang="en-IN" dirty="0"/>
          </a:p>
        </p:txBody>
      </p:sp>
      <p:pic>
        <p:nvPicPr>
          <p:cNvPr id="6" name="image6.jpeg">
            <a:extLst>
              <a:ext uri="{FF2B5EF4-FFF2-40B4-BE49-F238E27FC236}">
                <a16:creationId xmlns:a16="http://schemas.microsoft.com/office/drawing/2014/main" id="{2FD519D5-751C-4C2F-F86C-E866329FA2F9}"/>
              </a:ext>
            </a:extLst>
          </p:cNvPr>
          <p:cNvPicPr>
            <a:picLocks noChangeAspect="1"/>
          </p:cNvPicPr>
          <p:nvPr/>
        </p:nvPicPr>
        <p:blipFill>
          <a:blip r:embed="rId2" cstate="print"/>
          <a:stretch>
            <a:fillRect/>
          </a:stretch>
        </p:blipFill>
        <p:spPr>
          <a:xfrm>
            <a:off x="1502433" y="3689894"/>
            <a:ext cx="9049409" cy="2797169"/>
          </a:xfrm>
          <a:prstGeom prst="rect">
            <a:avLst/>
          </a:prstGeom>
        </p:spPr>
      </p:pic>
    </p:spTree>
    <p:extLst>
      <p:ext uri="{BB962C8B-B14F-4D97-AF65-F5344CB8AC3E}">
        <p14:creationId xmlns:p14="http://schemas.microsoft.com/office/powerpoint/2010/main" val="331288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3D043-B314-6A93-B527-3E372FB6D795}"/>
              </a:ext>
            </a:extLst>
          </p:cNvPr>
          <p:cNvSpPr>
            <a:spLocks noGrp="1"/>
          </p:cNvSpPr>
          <p:nvPr>
            <p:ph type="title"/>
          </p:nvPr>
        </p:nvSpPr>
        <p:spPr>
          <a:xfrm>
            <a:off x="1589234" y="411839"/>
            <a:ext cx="8911687" cy="864005"/>
          </a:xfrm>
        </p:spPr>
        <p:txBody>
          <a:bodyPr/>
          <a:lstStyle/>
          <a:p>
            <a:r>
              <a:rPr lang="en-US" dirty="0"/>
              <a:t>Week One</a:t>
            </a:r>
            <a:endParaRPr lang="en-IN" dirty="0"/>
          </a:p>
        </p:txBody>
      </p:sp>
      <p:sp>
        <p:nvSpPr>
          <p:cNvPr id="3" name="Content Placeholder 2">
            <a:extLst>
              <a:ext uri="{FF2B5EF4-FFF2-40B4-BE49-F238E27FC236}">
                <a16:creationId xmlns:a16="http://schemas.microsoft.com/office/drawing/2014/main" id="{42D01399-F791-B9DC-26F6-518B20799AA9}"/>
              </a:ext>
            </a:extLst>
          </p:cNvPr>
          <p:cNvSpPr>
            <a:spLocks noGrp="1"/>
          </p:cNvSpPr>
          <p:nvPr>
            <p:ph idx="1"/>
          </p:nvPr>
        </p:nvSpPr>
        <p:spPr>
          <a:xfrm>
            <a:off x="1585521" y="1398270"/>
            <a:ext cx="8915400" cy="1634515"/>
          </a:xfrm>
        </p:spPr>
        <p:txBody>
          <a:bodyPr>
            <a:normAutofit/>
          </a:bodyPr>
          <a:lstStyle/>
          <a:p>
            <a:r>
              <a:rPr lang="en-US" sz="1800" spc="-5" dirty="0">
                <a:effectLst/>
                <a:latin typeface="Cambria" panose="02040503050406030204" pitchFamily="18" charset="0"/>
                <a:ea typeface="Symbol" panose="05050102010706020507" pitchFamily="18" charset="2"/>
                <a:cs typeface="Symbol" panose="05050102010706020507" pitchFamily="18" charset="2"/>
              </a:rPr>
              <a:t>Orientation</a:t>
            </a:r>
            <a:r>
              <a:rPr lang="en-US" sz="1800" spc="-70" dirty="0">
                <a:effectLst/>
                <a:latin typeface="Cambria" panose="02040503050406030204" pitchFamily="18" charset="0"/>
                <a:ea typeface="Symbol" panose="05050102010706020507" pitchFamily="18" charset="2"/>
                <a:cs typeface="Symbol" panose="05050102010706020507" pitchFamily="18" charset="2"/>
              </a:rPr>
              <a:t> </a:t>
            </a:r>
            <a:r>
              <a:rPr lang="en-US" sz="1800" spc="-5" dirty="0">
                <a:effectLst/>
                <a:latin typeface="Cambria" panose="02040503050406030204" pitchFamily="18" charset="0"/>
                <a:ea typeface="Symbol" panose="05050102010706020507" pitchFamily="18" charset="2"/>
                <a:cs typeface="Symbol" panose="05050102010706020507" pitchFamily="18" charset="2"/>
              </a:rPr>
              <a:t>of</a:t>
            </a:r>
            <a:r>
              <a:rPr lang="en-US" sz="1800" spc="-70" dirty="0">
                <a:effectLst/>
                <a:latin typeface="Cambria" panose="02040503050406030204" pitchFamily="18" charset="0"/>
                <a:ea typeface="Symbol" panose="05050102010706020507" pitchFamily="18" charset="2"/>
                <a:cs typeface="Symbol" panose="05050102010706020507" pitchFamily="18" charset="2"/>
              </a:rPr>
              <a:t> </a:t>
            </a:r>
            <a:r>
              <a:rPr lang="en-US" sz="1800" spc="-5" dirty="0">
                <a:effectLst/>
                <a:latin typeface="Cambria" panose="02040503050406030204" pitchFamily="18" charset="0"/>
                <a:ea typeface="Symbol" panose="05050102010706020507" pitchFamily="18" charset="2"/>
                <a:cs typeface="Symbol" panose="05050102010706020507" pitchFamily="18" charset="2"/>
              </a:rPr>
              <a:t>Machine</a:t>
            </a:r>
            <a:r>
              <a:rPr lang="en-US" sz="1800" spc="-60" dirty="0">
                <a:effectLst/>
                <a:latin typeface="Cambria" panose="02040503050406030204" pitchFamily="18" charset="0"/>
                <a:ea typeface="Symbol" panose="05050102010706020507" pitchFamily="18" charset="2"/>
                <a:cs typeface="Symbol" panose="05050102010706020507" pitchFamily="18" charset="2"/>
              </a:rPr>
              <a:t> </a:t>
            </a:r>
            <a:r>
              <a:rPr lang="en-US" sz="1800" dirty="0">
                <a:effectLst/>
                <a:latin typeface="Cambria" panose="02040503050406030204" pitchFamily="18" charset="0"/>
                <a:ea typeface="Symbol" panose="05050102010706020507" pitchFamily="18" charset="2"/>
                <a:cs typeface="Symbol" panose="05050102010706020507" pitchFamily="18" charset="2"/>
              </a:rPr>
              <a:t>learning </a:t>
            </a:r>
            <a:r>
              <a:rPr lang="en-US" sz="1800" spc="-270" dirty="0">
                <a:effectLst/>
                <a:latin typeface="Cambria" panose="02040503050406030204" pitchFamily="18" charset="0"/>
                <a:ea typeface="Symbol" panose="05050102010706020507" pitchFamily="18" charset="2"/>
                <a:cs typeface="Symbol" panose="05050102010706020507" pitchFamily="18" charset="2"/>
              </a:rPr>
              <a:t> </a:t>
            </a:r>
            <a:r>
              <a:rPr lang="en-US" sz="1800" dirty="0">
                <a:effectLst/>
                <a:latin typeface="Cambria" panose="02040503050406030204" pitchFamily="18" charset="0"/>
                <a:ea typeface="Symbol" panose="05050102010706020507" pitchFamily="18" charset="2"/>
                <a:cs typeface="Symbol" panose="05050102010706020507" pitchFamily="18" charset="2"/>
              </a:rPr>
              <a:t>internship.</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r>
              <a:rPr lang="en-US" sz="1800" dirty="0">
                <a:effectLst/>
                <a:latin typeface="Cambria" panose="02040503050406030204" pitchFamily="18" charset="0"/>
                <a:ea typeface="Symbol" panose="05050102010706020507" pitchFamily="18" charset="2"/>
                <a:cs typeface="Symbol" panose="05050102010706020507" pitchFamily="18" charset="2"/>
              </a:rPr>
              <a:t>Software</a:t>
            </a:r>
            <a:r>
              <a:rPr lang="en-US" sz="1800" spc="190" dirty="0">
                <a:effectLst/>
                <a:latin typeface="Cambria" panose="02040503050406030204" pitchFamily="18" charset="0"/>
                <a:ea typeface="Symbol" panose="05050102010706020507" pitchFamily="18" charset="2"/>
                <a:cs typeface="Symbol" panose="05050102010706020507" pitchFamily="18" charset="2"/>
              </a:rPr>
              <a:t> </a:t>
            </a:r>
            <a:r>
              <a:rPr lang="en-US" sz="1800" dirty="0">
                <a:effectLst/>
                <a:latin typeface="Cambria" panose="02040503050406030204" pitchFamily="18" charset="0"/>
                <a:ea typeface="Symbol" panose="05050102010706020507" pitchFamily="18" charset="2"/>
                <a:cs typeface="Symbol" panose="05050102010706020507" pitchFamily="18" charset="2"/>
              </a:rPr>
              <a:t>Requirements</a:t>
            </a:r>
            <a:r>
              <a:rPr lang="en-US" sz="1800" spc="135" dirty="0">
                <a:effectLst/>
                <a:latin typeface="Cambria" panose="02040503050406030204" pitchFamily="18" charset="0"/>
                <a:ea typeface="Symbol" panose="05050102010706020507" pitchFamily="18" charset="2"/>
                <a:cs typeface="Symbol" panose="05050102010706020507" pitchFamily="18" charset="2"/>
              </a:rPr>
              <a:t> </a:t>
            </a:r>
            <a:r>
              <a:rPr lang="en-US" sz="1800" dirty="0">
                <a:effectLst/>
                <a:latin typeface="Cambria" panose="02040503050406030204" pitchFamily="18" charset="0"/>
                <a:ea typeface="Symbol" panose="05050102010706020507" pitchFamily="18" charset="2"/>
                <a:cs typeface="Symbol" panose="05050102010706020507" pitchFamily="18" charset="2"/>
              </a:rPr>
              <a:t>to</a:t>
            </a:r>
            <a:r>
              <a:rPr lang="en-US" sz="1800" spc="-260" dirty="0">
                <a:effectLst/>
                <a:latin typeface="Cambria" panose="02040503050406030204" pitchFamily="18" charset="0"/>
                <a:ea typeface="Symbol" panose="05050102010706020507" pitchFamily="18" charset="2"/>
                <a:cs typeface="Symbol" panose="05050102010706020507" pitchFamily="18" charset="2"/>
              </a:rPr>
              <a:t>  </a:t>
            </a:r>
            <a:r>
              <a:rPr lang="en-US" sz="1800" dirty="0">
                <a:effectLst/>
                <a:latin typeface="Cambria" panose="02040503050406030204" pitchFamily="18" charset="0"/>
                <a:ea typeface="Symbol" panose="05050102010706020507" pitchFamily="18" charset="2"/>
                <a:cs typeface="Symbol" panose="05050102010706020507" pitchFamily="18" charset="2"/>
              </a:rPr>
              <a:t>Software</a:t>
            </a:r>
            <a:r>
              <a:rPr lang="en-US" sz="1800" spc="-15" dirty="0">
                <a:effectLst/>
                <a:latin typeface="Cambria" panose="02040503050406030204" pitchFamily="18" charset="0"/>
                <a:ea typeface="Symbol" panose="05050102010706020507" pitchFamily="18" charset="2"/>
                <a:cs typeface="Symbol" panose="05050102010706020507" pitchFamily="18" charset="2"/>
              </a:rPr>
              <a:t> </a:t>
            </a:r>
            <a:r>
              <a:rPr lang="en-US" sz="1800" dirty="0">
                <a:effectLst/>
                <a:latin typeface="Cambria" panose="02040503050406030204" pitchFamily="18" charset="0"/>
                <a:ea typeface="Symbol" panose="05050102010706020507" pitchFamily="18" charset="2"/>
                <a:cs typeface="Symbol" panose="05050102010706020507" pitchFamily="18" charset="2"/>
              </a:rPr>
              <a:t>Maintenance.</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r>
              <a:rPr lang="en-US" sz="1800" dirty="0">
                <a:effectLst/>
                <a:latin typeface="Cambria" panose="02040503050406030204" pitchFamily="18" charset="0"/>
                <a:ea typeface="Times New Roman" panose="02020603050405020304" pitchFamily="18" charset="0"/>
                <a:cs typeface="Times New Roman" panose="02020603050405020304" pitchFamily="18" charset="0"/>
              </a:rPr>
              <a:t>Python</a:t>
            </a:r>
            <a:r>
              <a:rPr lang="en-US" sz="1800" spc="75"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Basics,</a:t>
            </a:r>
            <a:r>
              <a:rPr lang="en-US" sz="1800" spc="85"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Set</a:t>
            </a:r>
            <a:r>
              <a:rPr lang="en-US" sz="1800" spc="105"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up</a:t>
            </a:r>
            <a:r>
              <a:rPr lang="en-US" sz="1800" spc="10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Google</a:t>
            </a:r>
            <a:r>
              <a:rPr lang="en-US" sz="1800" spc="-255"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dirty="0" err="1">
                <a:effectLst/>
                <a:latin typeface="Cambria" panose="02040503050406030204" pitchFamily="18" charset="0"/>
                <a:ea typeface="Times New Roman" panose="02020603050405020304" pitchFamily="18" charset="0"/>
                <a:cs typeface="Times New Roman" panose="02020603050405020304" pitchFamily="18" charset="0"/>
              </a:rPr>
              <a:t>Colabaratory</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a:t>
            </a:r>
            <a:endParaRPr lang="en-IN" dirty="0"/>
          </a:p>
        </p:txBody>
      </p:sp>
      <p:cxnSp>
        <p:nvCxnSpPr>
          <p:cNvPr id="4" name="Straight Connector 3">
            <a:extLst>
              <a:ext uri="{FF2B5EF4-FFF2-40B4-BE49-F238E27FC236}">
                <a16:creationId xmlns:a16="http://schemas.microsoft.com/office/drawing/2014/main" id="{FE4EF2D4-B569-1774-9E47-C578CAAB63DF}"/>
              </a:ext>
            </a:extLst>
          </p:cNvPr>
          <p:cNvCxnSpPr/>
          <p:nvPr/>
        </p:nvCxnSpPr>
        <p:spPr>
          <a:xfrm>
            <a:off x="1502434" y="1311216"/>
            <a:ext cx="9187132" cy="36000"/>
          </a:xfrm>
          <a:prstGeom prst="line">
            <a:avLst/>
          </a:prstGeom>
          <a:ln w="76200"/>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85B02158-862A-5DA3-4DAB-F6245106113D}"/>
              </a:ext>
            </a:extLst>
          </p:cNvPr>
          <p:cNvSpPr txBox="1">
            <a:spLocks/>
          </p:cNvSpPr>
          <p:nvPr/>
        </p:nvSpPr>
        <p:spPr>
          <a:xfrm>
            <a:off x="1585521" y="2989652"/>
            <a:ext cx="8911687" cy="773369"/>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Week two</a:t>
            </a:r>
            <a:endParaRPr lang="en-IN" dirty="0"/>
          </a:p>
        </p:txBody>
      </p:sp>
      <p:cxnSp>
        <p:nvCxnSpPr>
          <p:cNvPr id="7" name="Straight Connector 6">
            <a:extLst>
              <a:ext uri="{FF2B5EF4-FFF2-40B4-BE49-F238E27FC236}">
                <a16:creationId xmlns:a16="http://schemas.microsoft.com/office/drawing/2014/main" id="{C095585A-DC8D-6861-9691-61C113DD26C6}"/>
              </a:ext>
            </a:extLst>
          </p:cNvPr>
          <p:cNvCxnSpPr/>
          <p:nvPr/>
        </p:nvCxnSpPr>
        <p:spPr>
          <a:xfrm>
            <a:off x="1680413" y="3825216"/>
            <a:ext cx="9187132" cy="36000"/>
          </a:xfrm>
          <a:prstGeom prst="line">
            <a:avLst/>
          </a:prstGeom>
          <a:ln w="76200"/>
        </p:spPr>
        <p:style>
          <a:lnRef idx="1">
            <a:schemeClr val="dk1"/>
          </a:lnRef>
          <a:fillRef idx="0">
            <a:schemeClr val="dk1"/>
          </a:fillRef>
          <a:effectRef idx="0">
            <a:schemeClr val="dk1"/>
          </a:effectRef>
          <a:fontRef idx="minor">
            <a:schemeClr val="tx1"/>
          </a:fontRef>
        </p:style>
      </p:cxnSp>
      <p:sp>
        <p:nvSpPr>
          <p:cNvPr id="8" name="Content Placeholder 2">
            <a:extLst>
              <a:ext uri="{FF2B5EF4-FFF2-40B4-BE49-F238E27FC236}">
                <a16:creationId xmlns:a16="http://schemas.microsoft.com/office/drawing/2014/main" id="{BB058F79-8F88-ECDB-C98D-1314B26B8E05}"/>
              </a:ext>
            </a:extLst>
          </p:cNvPr>
          <p:cNvSpPr txBox="1">
            <a:spLocks/>
          </p:cNvSpPr>
          <p:nvPr/>
        </p:nvSpPr>
        <p:spPr>
          <a:xfrm>
            <a:off x="1583664" y="4069339"/>
            <a:ext cx="8915400" cy="2570128"/>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800" spc="-10" dirty="0">
                <a:effectLst/>
                <a:latin typeface="Cambria" panose="02040503050406030204" pitchFamily="18" charset="0"/>
                <a:ea typeface="Symbol" panose="05050102010706020507" pitchFamily="18" charset="2"/>
                <a:cs typeface="Symbol" panose="05050102010706020507" pitchFamily="18" charset="2"/>
              </a:rPr>
              <a:t>Python</a:t>
            </a:r>
            <a:r>
              <a:rPr lang="en-US" sz="1800" spc="-75" dirty="0">
                <a:effectLst/>
                <a:latin typeface="Cambria" panose="02040503050406030204" pitchFamily="18" charset="0"/>
                <a:ea typeface="Symbol" panose="05050102010706020507" pitchFamily="18" charset="2"/>
                <a:cs typeface="Symbol" panose="05050102010706020507" pitchFamily="18" charset="2"/>
              </a:rPr>
              <a:t> </a:t>
            </a:r>
            <a:r>
              <a:rPr lang="en-US" sz="1800" spc="-5" dirty="0">
                <a:effectLst/>
                <a:latin typeface="Cambria" panose="02040503050406030204" pitchFamily="18" charset="0"/>
                <a:ea typeface="Symbol" panose="05050102010706020507" pitchFamily="18" charset="2"/>
                <a:cs typeface="Symbol" panose="05050102010706020507" pitchFamily="18" charset="2"/>
              </a:rPr>
              <a:t>Basics</a:t>
            </a:r>
            <a:r>
              <a:rPr lang="en-US" sz="1800" spc="-40" dirty="0">
                <a:effectLst/>
                <a:latin typeface="Cambria" panose="02040503050406030204" pitchFamily="18" charset="0"/>
                <a:ea typeface="Symbol" panose="05050102010706020507" pitchFamily="18" charset="2"/>
                <a:cs typeface="Symbol" panose="05050102010706020507" pitchFamily="18" charset="2"/>
              </a:rPr>
              <a:t> </a:t>
            </a:r>
            <a:r>
              <a:rPr lang="en-US" sz="1800" spc="-5" dirty="0">
                <a:effectLst/>
                <a:latin typeface="Cambria" panose="02040503050406030204" pitchFamily="18" charset="0"/>
                <a:ea typeface="Symbol" panose="05050102010706020507" pitchFamily="18" charset="2"/>
                <a:cs typeface="Symbol" panose="05050102010706020507" pitchFamily="18" charset="2"/>
              </a:rPr>
              <a:t>for</a:t>
            </a:r>
            <a:r>
              <a:rPr lang="en-US" sz="1800" spc="-55" dirty="0">
                <a:effectLst/>
                <a:latin typeface="Cambria" panose="02040503050406030204" pitchFamily="18" charset="0"/>
                <a:ea typeface="Symbol" panose="05050102010706020507" pitchFamily="18" charset="2"/>
                <a:cs typeface="Symbol" panose="05050102010706020507" pitchFamily="18" charset="2"/>
              </a:rPr>
              <a:t> </a:t>
            </a:r>
            <a:r>
              <a:rPr lang="en-US" sz="1800" spc="-5" dirty="0">
                <a:effectLst/>
                <a:latin typeface="Cambria" panose="02040503050406030204" pitchFamily="18" charset="0"/>
                <a:ea typeface="Symbol" panose="05050102010706020507" pitchFamily="18" charset="2"/>
                <a:cs typeface="Symbol" panose="05050102010706020507" pitchFamily="18" charset="2"/>
              </a:rPr>
              <a:t>ML.</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r>
              <a:rPr lang="en-US" sz="1800" spc="-20" dirty="0">
                <a:effectLst/>
                <a:latin typeface="Cambria" panose="02040503050406030204" pitchFamily="18" charset="0"/>
                <a:ea typeface="Times New Roman" panose="02020603050405020304" pitchFamily="18" charset="0"/>
                <a:cs typeface="Times New Roman" panose="02020603050405020304" pitchFamily="18" charset="0"/>
              </a:rPr>
              <a:t>Python</a:t>
            </a:r>
            <a:r>
              <a:rPr lang="en-US" sz="1800" spc="-4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spc="-20" dirty="0" err="1">
                <a:effectLst/>
                <a:latin typeface="Cambria" panose="02040503050406030204" pitchFamily="18" charset="0"/>
                <a:ea typeface="Times New Roman" panose="02020603050405020304" pitchFamily="18" charset="0"/>
                <a:cs typeface="Times New Roman" panose="02020603050405020304" pitchFamily="18" charset="0"/>
              </a:rPr>
              <a:t>Numpy</a:t>
            </a:r>
            <a:r>
              <a:rPr lang="en-US" sz="1800" spc="-4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spc="-20" dirty="0">
                <a:effectLst/>
                <a:latin typeface="Cambria" panose="02040503050406030204" pitchFamily="18" charset="0"/>
                <a:ea typeface="Times New Roman" panose="02020603050405020304" pitchFamily="18" charset="0"/>
                <a:cs typeface="Times New Roman" panose="02020603050405020304" pitchFamily="18" charset="0"/>
              </a:rPr>
              <a:t>Library.</a:t>
            </a:r>
          </a:p>
          <a:p>
            <a:r>
              <a:rPr lang="en-US" sz="1800" spc="-20" dirty="0">
                <a:effectLst/>
                <a:latin typeface="Cambria" panose="02040503050406030204" pitchFamily="18" charset="0"/>
                <a:ea typeface="Symbol" panose="05050102010706020507" pitchFamily="18" charset="2"/>
                <a:cs typeface="Symbol" panose="05050102010706020507" pitchFamily="18" charset="2"/>
              </a:rPr>
              <a:t>Python</a:t>
            </a:r>
            <a:r>
              <a:rPr lang="en-US" sz="1800" spc="-25" dirty="0">
                <a:effectLst/>
                <a:latin typeface="Cambria" panose="02040503050406030204" pitchFamily="18" charset="0"/>
                <a:ea typeface="Symbol" panose="05050102010706020507" pitchFamily="18" charset="2"/>
                <a:cs typeface="Symbol" panose="05050102010706020507" pitchFamily="18" charset="2"/>
              </a:rPr>
              <a:t> </a:t>
            </a:r>
            <a:r>
              <a:rPr lang="en-US" sz="1800" spc="-20" dirty="0">
                <a:effectLst/>
                <a:latin typeface="Cambria" panose="02040503050406030204" pitchFamily="18" charset="0"/>
                <a:ea typeface="Symbol" panose="05050102010706020507" pitchFamily="18" charset="2"/>
                <a:cs typeface="Symbol" panose="05050102010706020507" pitchFamily="18" charset="2"/>
              </a:rPr>
              <a:t>Pandas</a:t>
            </a:r>
            <a:r>
              <a:rPr lang="en-US" sz="1800" spc="-40" dirty="0">
                <a:effectLst/>
                <a:latin typeface="Cambria" panose="02040503050406030204" pitchFamily="18" charset="0"/>
                <a:ea typeface="Symbol" panose="05050102010706020507" pitchFamily="18" charset="2"/>
                <a:cs typeface="Symbol" panose="05050102010706020507" pitchFamily="18" charset="2"/>
              </a:rPr>
              <a:t> </a:t>
            </a:r>
            <a:r>
              <a:rPr lang="en-US" sz="1800" spc="-20" dirty="0">
                <a:effectLst/>
                <a:latin typeface="Cambria" panose="02040503050406030204" pitchFamily="18" charset="0"/>
                <a:ea typeface="Symbol" panose="05050102010706020507" pitchFamily="18" charset="2"/>
                <a:cs typeface="Symbol" panose="05050102010706020507" pitchFamily="18" charset="2"/>
              </a:rPr>
              <a:t>Library.</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r>
              <a:rPr lang="en-US" sz="1800" spc="-5" dirty="0">
                <a:effectLst/>
                <a:latin typeface="Cambria" panose="02040503050406030204" pitchFamily="18" charset="0"/>
                <a:ea typeface="Symbol" panose="05050102010706020507" pitchFamily="18" charset="2"/>
                <a:cs typeface="Symbol" panose="05050102010706020507" pitchFamily="18" charset="2"/>
              </a:rPr>
              <a:t>Python</a:t>
            </a:r>
            <a:r>
              <a:rPr lang="en-US" sz="1800" spc="-70" dirty="0">
                <a:effectLst/>
                <a:latin typeface="Cambria" panose="02040503050406030204" pitchFamily="18" charset="0"/>
                <a:ea typeface="Symbol" panose="05050102010706020507" pitchFamily="18" charset="2"/>
                <a:cs typeface="Symbol" panose="05050102010706020507" pitchFamily="18" charset="2"/>
              </a:rPr>
              <a:t> </a:t>
            </a:r>
            <a:r>
              <a:rPr lang="en-US" sz="1800" spc="-5" dirty="0">
                <a:effectLst/>
                <a:latin typeface="Cambria" panose="02040503050406030204" pitchFamily="18" charset="0"/>
                <a:ea typeface="Symbol" panose="05050102010706020507" pitchFamily="18" charset="2"/>
                <a:cs typeface="Symbol" panose="05050102010706020507" pitchFamily="18" charset="2"/>
              </a:rPr>
              <a:t>Matplotlib,</a:t>
            </a:r>
            <a:r>
              <a:rPr lang="en-US" sz="1800" spc="-65" dirty="0">
                <a:effectLst/>
                <a:latin typeface="Cambria" panose="02040503050406030204" pitchFamily="18" charset="0"/>
                <a:ea typeface="Symbol" panose="05050102010706020507" pitchFamily="18" charset="2"/>
                <a:cs typeface="Symbol" panose="05050102010706020507" pitchFamily="18" charset="2"/>
              </a:rPr>
              <a:t> </a:t>
            </a:r>
            <a:r>
              <a:rPr lang="en-US" sz="1800" spc="-5" dirty="0">
                <a:effectLst/>
                <a:latin typeface="Cambria" panose="02040503050406030204" pitchFamily="18" charset="0"/>
                <a:ea typeface="Symbol" panose="05050102010706020507" pitchFamily="18" charset="2"/>
                <a:cs typeface="Symbol" panose="05050102010706020507" pitchFamily="18" charset="2"/>
              </a:rPr>
              <a:t>Scikit</a:t>
            </a:r>
            <a:r>
              <a:rPr lang="en-US" sz="1800" spc="-50" dirty="0">
                <a:effectLst/>
                <a:latin typeface="Cambria" panose="02040503050406030204" pitchFamily="18" charset="0"/>
                <a:ea typeface="Symbol" panose="05050102010706020507" pitchFamily="18" charset="2"/>
                <a:cs typeface="Symbol" panose="05050102010706020507" pitchFamily="18" charset="2"/>
              </a:rPr>
              <a:t> </a:t>
            </a:r>
            <a:r>
              <a:rPr lang="en-US" sz="1800" dirty="0">
                <a:effectLst/>
                <a:latin typeface="Cambria" panose="02040503050406030204" pitchFamily="18" charset="0"/>
                <a:ea typeface="Symbol" panose="05050102010706020507" pitchFamily="18" charset="2"/>
                <a:cs typeface="Symbol" panose="05050102010706020507" pitchFamily="18" charset="2"/>
              </a:rPr>
              <a:t>and</a:t>
            </a:r>
            <a:r>
              <a:rPr lang="en-US" sz="1800" spc="-275" dirty="0">
                <a:effectLst/>
                <a:latin typeface="Cambria" panose="02040503050406030204" pitchFamily="18" charset="0"/>
                <a:ea typeface="Symbol" panose="05050102010706020507" pitchFamily="18" charset="2"/>
                <a:cs typeface="Symbol" panose="05050102010706020507" pitchFamily="18" charset="2"/>
              </a:rPr>
              <a:t> </a:t>
            </a:r>
            <a:r>
              <a:rPr lang="en-US" sz="1800" dirty="0">
                <a:effectLst/>
                <a:latin typeface="Cambria" panose="02040503050406030204" pitchFamily="18" charset="0"/>
                <a:ea typeface="Symbol" panose="05050102010706020507" pitchFamily="18" charset="2"/>
                <a:cs typeface="Symbol" panose="05050102010706020507" pitchFamily="18" charset="2"/>
              </a:rPr>
              <a:t>Seaborn</a:t>
            </a:r>
            <a:r>
              <a:rPr lang="en-US" sz="1800" spc="-10" dirty="0">
                <a:effectLst/>
                <a:latin typeface="Cambria" panose="02040503050406030204" pitchFamily="18" charset="0"/>
                <a:ea typeface="Symbol" panose="05050102010706020507" pitchFamily="18" charset="2"/>
                <a:cs typeface="Symbol" panose="05050102010706020507" pitchFamily="18" charset="2"/>
              </a:rPr>
              <a:t> </a:t>
            </a:r>
            <a:r>
              <a:rPr lang="en-US" sz="1800" dirty="0">
                <a:effectLst/>
                <a:latin typeface="Cambria" panose="02040503050406030204" pitchFamily="18" charset="0"/>
                <a:ea typeface="Symbol" panose="05050102010706020507" pitchFamily="18" charset="2"/>
                <a:cs typeface="Symbol" panose="05050102010706020507" pitchFamily="18" charset="2"/>
              </a:rPr>
              <a:t>Libraries.</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r>
              <a:rPr lang="en-US" sz="1800" spc="-5" dirty="0">
                <a:effectLst/>
                <a:latin typeface="Cambria" panose="02040503050406030204" pitchFamily="18" charset="0"/>
                <a:ea typeface="Times New Roman" panose="02020603050405020304" pitchFamily="18" charset="0"/>
                <a:cs typeface="Times New Roman" panose="02020603050405020304" pitchFamily="18" charset="0"/>
              </a:rPr>
              <a:t>Overview</a:t>
            </a:r>
            <a:r>
              <a:rPr lang="en-US" sz="1800" spc="14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spc="-5" dirty="0">
                <a:effectLst/>
                <a:latin typeface="Cambria" panose="02040503050406030204" pitchFamily="18" charset="0"/>
                <a:ea typeface="Times New Roman" panose="02020603050405020304" pitchFamily="18" charset="0"/>
                <a:cs typeface="Times New Roman" panose="02020603050405020304" pitchFamily="18" charset="0"/>
              </a:rPr>
              <a:t>of</a:t>
            </a:r>
            <a:r>
              <a:rPr lang="en-US" sz="1800" spc="-5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spc="-5" dirty="0">
                <a:effectLst/>
                <a:latin typeface="Cambria" panose="02040503050406030204" pitchFamily="18" charset="0"/>
                <a:ea typeface="Times New Roman" panose="02020603050405020304" pitchFamily="18" charset="0"/>
                <a:cs typeface="Times New Roman" panose="02020603050405020304" pitchFamily="18" charset="0"/>
              </a:rPr>
              <a:t>ML</a:t>
            </a:r>
            <a:r>
              <a:rPr lang="en-US" sz="1800" spc="-7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spc="-5" dirty="0">
                <a:effectLst/>
                <a:latin typeface="Cambria" panose="02040503050406030204" pitchFamily="18" charset="0"/>
                <a:ea typeface="Times New Roman" panose="02020603050405020304" pitchFamily="18" charset="0"/>
                <a:cs typeface="Times New Roman" panose="02020603050405020304" pitchFamily="18" charset="0"/>
              </a:rPr>
              <a:t>Supervised</a:t>
            </a:r>
            <a:r>
              <a:rPr lang="en-US" sz="1800" spc="-27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Learning</a:t>
            </a:r>
            <a:r>
              <a:rPr lang="en-US" sz="1800" spc="-15"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(Regression).</a:t>
            </a:r>
            <a:endParaRPr lang="en-IN" dirty="0"/>
          </a:p>
        </p:txBody>
      </p:sp>
    </p:spTree>
    <p:extLst>
      <p:ext uri="{BB962C8B-B14F-4D97-AF65-F5344CB8AC3E}">
        <p14:creationId xmlns:p14="http://schemas.microsoft.com/office/powerpoint/2010/main" val="37177197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8C241DF-E0AA-5ABB-4CB2-528E034DAA75}"/>
              </a:ext>
            </a:extLst>
          </p:cNvPr>
          <p:cNvSpPr txBox="1">
            <a:spLocks/>
          </p:cNvSpPr>
          <p:nvPr/>
        </p:nvSpPr>
        <p:spPr>
          <a:xfrm>
            <a:off x="1640156" y="434329"/>
            <a:ext cx="8911687" cy="773369"/>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Week Three</a:t>
            </a:r>
            <a:endParaRPr lang="en-IN" dirty="0"/>
          </a:p>
        </p:txBody>
      </p:sp>
      <p:sp>
        <p:nvSpPr>
          <p:cNvPr id="7" name="Content Placeholder 2">
            <a:extLst>
              <a:ext uri="{FF2B5EF4-FFF2-40B4-BE49-F238E27FC236}">
                <a16:creationId xmlns:a16="http://schemas.microsoft.com/office/drawing/2014/main" id="{7B7DC644-90A2-5488-C688-27E1CD7BC866}"/>
              </a:ext>
            </a:extLst>
          </p:cNvPr>
          <p:cNvSpPr txBox="1">
            <a:spLocks/>
          </p:cNvSpPr>
          <p:nvPr/>
        </p:nvSpPr>
        <p:spPr>
          <a:xfrm>
            <a:off x="1502434" y="1540189"/>
            <a:ext cx="8915400" cy="377762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800" spc="-10" dirty="0">
                <a:effectLst/>
                <a:latin typeface="Cambria" panose="02040503050406030204" pitchFamily="18" charset="0"/>
                <a:ea typeface="Times New Roman" panose="02020603050405020304" pitchFamily="18" charset="0"/>
                <a:cs typeface="Times New Roman" panose="02020603050405020304" pitchFamily="18" charset="0"/>
              </a:rPr>
              <a:t>Types</a:t>
            </a:r>
            <a:r>
              <a:rPr lang="en-US" sz="1800" spc="-6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spc="-10" dirty="0">
                <a:effectLst/>
                <a:latin typeface="Cambria" panose="02040503050406030204" pitchFamily="18" charset="0"/>
                <a:ea typeface="Times New Roman" panose="02020603050405020304" pitchFamily="18" charset="0"/>
                <a:cs typeface="Times New Roman" panose="02020603050405020304" pitchFamily="18" charset="0"/>
              </a:rPr>
              <a:t>of</a:t>
            </a:r>
            <a:r>
              <a:rPr lang="en-US" sz="1800" spc="-3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spc="-10" dirty="0">
                <a:effectLst/>
                <a:latin typeface="Cambria" panose="02040503050406030204" pitchFamily="18" charset="0"/>
                <a:ea typeface="Times New Roman" panose="02020603050405020304" pitchFamily="18" charset="0"/>
                <a:cs typeface="Times New Roman" panose="02020603050405020304" pitchFamily="18" charset="0"/>
              </a:rPr>
              <a:t>Machine</a:t>
            </a:r>
            <a:r>
              <a:rPr lang="en-US" sz="1800" spc="-5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spc="-5" dirty="0">
                <a:effectLst/>
                <a:latin typeface="Cambria" panose="02040503050406030204" pitchFamily="18" charset="0"/>
                <a:ea typeface="Times New Roman" panose="02020603050405020304" pitchFamily="18" charset="0"/>
                <a:cs typeface="Times New Roman" panose="02020603050405020304" pitchFamily="18" charset="0"/>
              </a:rPr>
              <a:t>Learning.</a:t>
            </a:r>
          </a:p>
          <a:p>
            <a:r>
              <a:rPr lang="en-US" sz="1800" spc="-5" dirty="0">
                <a:effectLst/>
                <a:latin typeface="Cambria" panose="02040503050406030204" pitchFamily="18" charset="0"/>
                <a:ea typeface="Symbol" panose="05050102010706020507" pitchFamily="18" charset="2"/>
                <a:cs typeface="Symbol" panose="05050102010706020507" pitchFamily="18" charset="2"/>
              </a:rPr>
              <a:t>Supervised</a:t>
            </a:r>
            <a:r>
              <a:rPr lang="en-US" sz="1800" spc="-55" dirty="0">
                <a:effectLst/>
                <a:latin typeface="Cambria" panose="02040503050406030204" pitchFamily="18" charset="0"/>
                <a:ea typeface="Symbol" panose="05050102010706020507" pitchFamily="18" charset="2"/>
                <a:cs typeface="Symbol" panose="05050102010706020507" pitchFamily="18" charset="2"/>
              </a:rPr>
              <a:t> </a:t>
            </a:r>
            <a:r>
              <a:rPr lang="en-US" sz="1800" spc="-5" dirty="0">
                <a:effectLst/>
                <a:latin typeface="Cambria" panose="02040503050406030204" pitchFamily="18" charset="0"/>
                <a:ea typeface="Symbol" panose="05050102010706020507" pitchFamily="18" charset="2"/>
                <a:cs typeface="Symbol" panose="05050102010706020507" pitchFamily="18" charset="2"/>
              </a:rPr>
              <a:t>Learning.</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r>
              <a:rPr lang="en-US" sz="1800" spc="-10" dirty="0">
                <a:effectLst/>
                <a:latin typeface="Cambria" panose="02040503050406030204" pitchFamily="18" charset="0"/>
                <a:ea typeface="Symbol" panose="05050102010706020507" pitchFamily="18" charset="2"/>
                <a:cs typeface="Symbol" panose="05050102010706020507" pitchFamily="18" charset="2"/>
              </a:rPr>
              <a:t>Unsupervised</a:t>
            </a:r>
            <a:r>
              <a:rPr lang="en-US" sz="1800" spc="-55" dirty="0">
                <a:effectLst/>
                <a:latin typeface="Cambria" panose="02040503050406030204" pitchFamily="18" charset="0"/>
                <a:ea typeface="Symbol" panose="05050102010706020507" pitchFamily="18" charset="2"/>
                <a:cs typeface="Symbol" panose="05050102010706020507" pitchFamily="18" charset="2"/>
              </a:rPr>
              <a:t> </a:t>
            </a:r>
            <a:r>
              <a:rPr lang="en-US" sz="1800" spc="-10" dirty="0">
                <a:effectLst/>
                <a:latin typeface="Cambria" panose="02040503050406030204" pitchFamily="18" charset="0"/>
                <a:ea typeface="Symbol" panose="05050102010706020507" pitchFamily="18" charset="2"/>
                <a:cs typeface="Symbol" panose="05050102010706020507" pitchFamily="18" charset="2"/>
              </a:rPr>
              <a:t>Learning.</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r>
              <a:rPr lang="en-US" sz="1800" spc="-10" dirty="0">
                <a:effectLst/>
                <a:latin typeface="Cambria" panose="02040503050406030204" pitchFamily="18" charset="0"/>
                <a:ea typeface="Symbol" panose="05050102010706020507" pitchFamily="18" charset="2"/>
                <a:cs typeface="Symbol" panose="05050102010706020507" pitchFamily="18" charset="2"/>
              </a:rPr>
              <a:t>ML</a:t>
            </a:r>
            <a:r>
              <a:rPr lang="en-US" sz="1800" spc="-55" dirty="0">
                <a:effectLst/>
                <a:latin typeface="Cambria" panose="02040503050406030204" pitchFamily="18" charset="0"/>
                <a:ea typeface="Symbol" panose="05050102010706020507" pitchFamily="18" charset="2"/>
                <a:cs typeface="Symbol" panose="05050102010706020507" pitchFamily="18" charset="2"/>
              </a:rPr>
              <a:t> </a:t>
            </a:r>
            <a:r>
              <a:rPr lang="en-US" sz="1800" spc="-10" dirty="0">
                <a:effectLst/>
                <a:latin typeface="Cambria" panose="02040503050406030204" pitchFamily="18" charset="0"/>
                <a:ea typeface="Symbol" panose="05050102010706020507" pitchFamily="18" charset="2"/>
                <a:cs typeface="Symbol" panose="05050102010706020507" pitchFamily="18" charset="2"/>
              </a:rPr>
              <a:t>Regression</a:t>
            </a:r>
            <a:r>
              <a:rPr lang="en-US" sz="1800" spc="-50" dirty="0">
                <a:effectLst/>
                <a:latin typeface="Cambria" panose="02040503050406030204" pitchFamily="18" charset="0"/>
                <a:ea typeface="Symbol" panose="05050102010706020507" pitchFamily="18" charset="2"/>
                <a:cs typeface="Symbol" panose="05050102010706020507" pitchFamily="18" charset="2"/>
              </a:rPr>
              <a:t> </a:t>
            </a:r>
            <a:r>
              <a:rPr lang="en-US" sz="1800" spc="-5" dirty="0">
                <a:effectLst/>
                <a:latin typeface="Cambria" panose="02040503050406030204" pitchFamily="18" charset="0"/>
                <a:ea typeface="Symbol" panose="05050102010706020507" pitchFamily="18" charset="2"/>
                <a:cs typeface="Symbol" panose="05050102010706020507" pitchFamily="18" charset="2"/>
              </a:rPr>
              <a:t>in</a:t>
            </a:r>
            <a:r>
              <a:rPr lang="en-US" sz="1800" spc="-45" dirty="0">
                <a:effectLst/>
                <a:latin typeface="Cambria" panose="02040503050406030204" pitchFamily="18" charset="0"/>
                <a:ea typeface="Symbol" panose="05050102010706020507" pitchFamily="18" charset="2"/>
                <a:cs typeface="Symbol" panose="05050102010706020507" pitchFamily="18" charset="2"/>
              </a:rPr>
              <a:t> </a:t>
            </a:r>
            <a:r>
              <a:rPr lang="en-US" sz="1800" spc="-5" dirty="0">
                <a:effectLst/>
                <a:latin typeface="Cambria" panose="02040503050406030204" pitchFamily="18" charset="0"/>
                <a:ea typeface="Symbol" panose="05050102010706020507" pitchFamily="18" charset="2"/>
                <a:cs typeface="Symbol" panose="05050102010706020507" pitchFamily="18" charset="2"/>
              </a:rPr>
              <a:t>Detail.</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r>
              <a:rPr lang="en-US" sz="1800" dirty="0">
                <a:effectLst/>
                <a:latin typeface="Cambria" panose="02040503050406030204" pitchFamily="18" charset="0"/>
                <a:ea typeface="Times New Roman" panose="02020603050405020304" pitchFamily="18" charset="0"/>
                <a:cs typeface="Times New Roman" panose="02020603050405020304" pitchFamily="18" charset="0"/>
              </a:rPr>
              <a:t>ML</a:t>
            </a:r>
            <a:r>
              <a:rPr lang="en-US" sz="1800" spc="70"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Classification</a:t>
            </a:r>
            <a:r>
              <a:rPr lang="en-US" sz="1800" spc="75"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in</a:t>
            </a:r>
            <a:r>
              <a:rPr lang="en-US" sz="1800" spc="105"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dirty="0">
                <a:effectLst/>
                <a:latin typeface="Cambria" panose="02040503050406030204" pitchFamily="18" charset="0"/>
                <a:ea typeface="Times New Roman" panose="02020603050405020304" pitchFamily="18" charset="0"/>
                <a:cs typeface="Times New Roman" panose="02020603050405020304" pitchFamily="18" charset="0"/>
              </a:rPr>
              <a:t>Details.</a:t>
            </a:r>
            <a:endParaRPr lang="en-IN" dirty="0"/>
          </a:p>
        </p:txBody>
      </p:sp>
      <p:cxnSp>
        <p:nvCxnSpPr>
          <p:cNvPr id="8" name="Straight Connector 7">
            <a:extLst>
              <a:ext uri="{FF2B5EF4-FFF2-40B4-BE49-F238E27FC236}">
                <a16:creationId xmlns:a16="http://schemas.microsoft.com/office/drawing/2014/main" id="{F49D5920-546C-92C3-C61A-366CBE409976}"/>
              </a:ext>
            </a:extLst>
          </p:cNvPr>
          <p:cNvCxnSpPr/>
          <p:nvPr/>
        </p:nvCxnSpPr>
        <p:spPr>
          <a:xfrm>
            <a:off x="1502434" y="1311216"/>
            <a:ext cx="9187132" cy="36000"/>
          </a:xfrm>
          <a:prstGeom prst="line">
            <a:avLst/>
          </a:prstGeom>
          <a:ln w="76200"/>
        </p:spPr>
        <p:style>
          <a:lnRef idx="1">
            <a:schemeClr val="dk1"/>
          </a:lnRef>
          <a:fillRef idx="0">
            <a:schemeClr val="dk1"/>
          </a:fillRef>
          <a:effectRef idx="0">
            <a:schemeClr val="dk1"/>
          </a:effectRef>
          <a:fontRef idx="minor">
            <a:schemeClr val="tx1"/>
          </a:fontRef>
        </p:style>
      </p:cxnSp>
      <p:sp>
        <p:nvSpPr>
          <p:cNvPr id="9" name="Title 1">
            <a:extLst>
              <a:ext uri="{FF2B5EF4-FFF2-40B4-BE49-F238E27FC236}">
                <a16:creationId xmlns:a16="http://schemas.microsoft.com/office/drawing/2014/main" id="{2D1ECAD2-32D9-70F4-0713-FDAA6C87BBC8}"/>
              </a:ext>
            </a:extLst>
          </p:cNvPr>
          <p:cNvSpPr txBox="1">
            <a:spLocks/>
          </p:cNvSpPr>
          <p:nvPr/>
        </p:nvSpPr>
        <p:spPr>
          <a:xfrm>
            <a:off x="1502434" y="3778503"/>
            <a:ext cx="8911687" cy="773369"/>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Week Four</a:t>
            </a:r>
            <a:endParaRPr lang="en-IN" dirty="0"/>
          </a:p>
        </p:txBody>
      </p:sp>
      <p:cxnSp>
        <p:nvCxnSpPr>
          <p:cNvPr id="10" name="Straight Connector 9">
            <a:extLst>
              <a:ext uri="{FF2B5EF4-FFF2-40B4-BE49-F238E27FC236}">
                <a16:creationId xmlns:a16="http://schemas.microsoft.com/office/drawing/2014/main" id="{37FC4D01-610B-61D7-4AB4-C34717F88C9F}"/>
              </a:ext>
            </a:extLst>
          </p:cNvPr>
          <p:cNvCxnSpPr/>
          <p:nvPr/>
        </p:nvCxnSpPr>
        <p:spPr>
          <a:xfrm>
            <a:off x="1502434" y="4518863"/>
            <a:ext cx="9187132" cy="36000"/>
          </a:xfrm>
          <a:prstGeom prst="line">
            <a:avLst/>
          </a:prstGeom>
          <a:ln w="76200"/>
        </p:spPr>
        <p:style>
          <a:lnRef idx="1">
            <a:schemeClr val="dk1"/>
          </a:lnRef>
          <a:fillRef idx="0">
            <a:schemeClr val="dk1"/>
          </a:fillRef>
          <a:effectRef idx="0">
            <a:schemeClr val="dk1"/>
          </a:effectRef>
          <a:fontRef idx="minor">
            <a:schemeClr val="tx1"/>
          </a:fontRef>
        </p:style>
      </p:cxnSp>
      <p:sp>
        <p:nvSpPr>
          <p:cNvPr id="11" name="Content Placeholder 2">
            <a:extLst>
              <a:ext uri="{FF2B5EF4-FFF2-40B4-BE49-F238E27FC236}">
                <a16:creationId xmlns:a16="http://schemas.microsoft.com/office/drawing/2014/main" id="{B0EABCD4-083B-7D63-E9DA-1AB9A2C098EB}"/>
              </a:ext>
            </a:extLst>
          </p:cNvPr>
          <p:cNvSpPr txBox="1">
            <a:spLocks/>
          </p:cNvSpPr>
          <p:nvPr/>
        </p:nvSpPr>
        <p:spPr>
          <a:xfrm>
            <a:off x="1502434" y="4987429"/>
            <a:ext cx="8915400" cy="1436242"/>
          </a:xfrm>
          <a:prstGeom prst="rect">
            <a:avLst/>
          </a:prstGeom>
        </p:spPr>
        <p:txBody>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n-US" sz="1800" spc="-5" dirty="0">
                <a:effectLst/>
                <a:latin typeface="Cambria" panose="02040503050406030204" pitchFamily="18" charset="0"/>
                <a:ea typeface="Symbol" panose="05050102010706020507" pitchFamily="18" charset="2"/>
                <a:cs typeface="Symbol" panose="05050102010706020507" pitchFamily="18" charset="2"/>
              </a:rPr>
              <a:t>Offline</a:t>
            </a:r>
            <a:r>
              <a:rPr lang="en-US" sz="1800" spc="-55" dirty="0">
                <a:effectLst/>
                <a:latin typeface="Cambria" panose="02040503050406030204" pitchFamily="18" charset="0"/>
                <a:ea typeface="Symbol" panose="05050102010706020507" pitchFamily="18" charset="2"/>
                <a:cs typeface="Symbol" panose="05050102010706020507" pitchFamily="18" charset="2"/>
              </a:rPr>
              <a:t> </a:t>
            </a:r>
            <a:r>
              <a:rPr lang="en-US" sz="1800" spc="-5" dirty="0">
                <a:effectLst/>
                <a:latin typeface="Cambria" panose="02040503050406030204" pitchFamily="18" charset="0"/>
                <a:ea typeface="Symbol" panose="05050102010706020507" pitchFamily="18" charset="2"/>
                <a:cs typeface="Symbol" panose="05050102010706020507" pitchFamily="18" charset="2"/>
              </a:rPr>
              <a:t>Presentation</a:t>
            </a:r>
            <a:r>
              <a:rPr lang="en-US" sz="1800" spc="-50" dirty="0">
                <a:effectLst/>
                <a:latin typeface="Cambria" panose="02040503050406030204" pitchFamily="18" charset="0"/>
                <a:ea typeface="Symbol" panose="05050102010706020507" pitchFamily="18" charset="2"/>
                <a:cs typeface="Symbol" panose="05050102010706020507" pitchFamily="18" charset="2"/>
              </a:rPr>
              <a:t> </a:t>
            </a:r>
            <a:r>
              <a:rPr lang="en-US" sz="1800" dirty="0">
                <a:effectLst/>
                <a:latin typeface="Cambria" panose="02040503050406030204" pitchFamily="18" charset="0"/>
                <a:ea typeface="Symbol" panose="05050102010706020507" pitchFamily="18" charset="2"/>
                <a:cs typeface="Symbol" panose="05050102010706020507" pitchFamily="18" charset="2"/>
              </a:rPr>
              <a:t>of</a:t>
            </a:r>
            <a:r>
              <a:rPr lang="en-US" sz="1800" spc="-60" dirty="0">
                <a:effectLst/>
                <a:latin typeface="Cambria" panose="02040503050406030204" pitchFamily="18" charset="0"/>
                <a:ea typeface="Symbol" panose="05050102010706020507" pitchFamily="18" charset="2"/>
                <a:cs typeface="Symbol" panose="05050102010706020507" pitchFamily="18" charset="2"/>
              </a:rPr>
              <a:t> </a:t>
            </a:r>
            <a:r>
              <a:rPr lang="en-US" sz="1800" dirty="0">
                <a:effectLst/>
                <a:latin typeface="Cambria" panose="02040503050406030204" pitchFamily="18" charset="0"/>
                <a:ea typeface="Symbol" panose="05050102010706020507" pitchFamily="18" charset="2"/>
                <a:cs typeface="Symbol" panose="05050102010706020507" pitchFamily="18" charset="2"/>
              </a:rPr>
              <a:t>the</a:t>
            </a:r>
            <a:r>
              <a:rPr lang="en-US" sz="1800" spc="-270" dirty="0">
                <a:effectLst/>
                <a:latin typeface="Cambria" panose="02040503050406030204" pitchFamily="18" charset="0"/>
                <a:ea typeface="Symbol" panose="05050102010706020507" pitchFamily="18" charset="2"/>
                <a:cs typeface="Symbol" panose="05050102010706020507" pitchFamily="18" charset="2"/>
              </a:rPr>
              <a:t> </a:t>
            </a:r>
            <a:r>
              <a:rPr lang="en-US" sz="1800" dirty="0">
                <a:effectLst/>
                <a:latin typeface="Cambria" panose="02040503050406030204" pitchFamily="18" charset="0"/>
                <a:ea typeface="Symbol" panose="05050102010706020507" pitchFamily="18" charset="2"/>
                <a:cs typeface="Symbol" panose="05050102010706020507" pitchFamily="18" charset="2"/>
              </a:rPr>
              <a:t>Project.</a:t>
            </a:r>
            <a:endParaRPr lang="en-IN" sz="1800" dirty="0">
              <a:effectLst/>
              <a:latin typeface="Times New Roman" panose="02020603050405020304" pitchFamily="18" charset="0"/>
              <a:ea typeface="Symbol" panose="05050102010706020507" pitchFamily="18" charset="2"/>
              <a:cs typeface="Symbol" panose="05050102010706020507" pitchFamily="18" charset="2"/>
            </a:endParaRPr>
          </a:p>
          <a:p>
            <a:r>
              <a:rPr lang="en-US" sz="1800" dirty="0">
                <a:effectLst/>
                <a:latin typeface="Cambria" panose="02040503050406030204" pitchFamily="18" charset="0"/>
                <a:ea typeface="Symbol" panose="05050102010706020507" pitchFamily="18" charset="2"/>
                <a:cs typeface="Symbol" panose="05050102010706020507" pitchFamily="18" charset="2"/>
              </a:rPr>
              <a:t>Testing.</a:t>
            </a:r>
          </a:p>
          <a:p>
            <a:r>
              <a:rPr lang="en-US" sz="1800" spc="-10" dirty="0">
                <a:effectLst/>
                <a:latin typeface="Cambria" panose="02040503050406030204" pitchFamily="18" charset="0"/>
                <a:ea typeface="Times New Roman" panose="02020603050405020304" pitchFamily="18" charset="0"/>
                <a:cs typeface="Times New Roman" panose="02020603050405020304" pitchFamily="18" charset="0"/>
              </a:rPr>
              <a:t>Documentation</a:t>
            </a:r>
            <a:r>
              <a:rPr lang="en-US" sz="1800" spc="-55"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spc="-5" dirty="0">
                <a:effectLst/>
                <a:latin typeface="Cambria" panose="02040503050406030204" pitchFamily="18" charset="0"/>
                <a:ea typeface="Times New Roman" panose="02020603050405020304" pitchFamily="18" charset="0"/>
                <a:cs typeface="Times New Roman" panose="02020603050405020304" pitchFamily="18" charset="0"/>
              </a:rPr>
              <a:t>of</a:t>
            </a:r>
            <a:r>
              <a:rPr lang="en-US" sz="1800" spc="-55" dirty="0">
                <a:effectLst/>
                <a:latin typeface="Cambria" panose="02040503050406030204" pitchFamily="18" charset="0"/>
                <a:ea typeface="Times New Roman" panose="02020603050405020304" pitchFamily="18" charset="0"/>
                <a:cs typeface="Times New Roman" panose="02020603050405020304" pitchFamily="18" charset="0"/>
              </a:rPr>
              <a:t> </a:t>
            </a:r>
            <a:r>
              <a:rPr lang="en-US" sz="1800" spc="-5" dirty="0">
                <a:effectLst/>
                <a:latin typeface="Cambria" panose="02040503050406030204" pitchFamily="18" charset="0"/>
                <a:ea typeface="Times New Roman" panose="02020603050405020304" pitchFamily="18" charset="0"/>
                <a:cs typeface="Times New Roman" panose="02020603050405020304" pitchFamily="18" charset="0"/>
              </a:rPr>
              <a:t>Project.</a:t>
            </a:r>
            <a:endParaRPr lang="en-IN" dirty="0"/>
          </a:p>
        </p:txBody>
      </p:sp>
    </p:spTree>
    <p:extLst>
      <p:ext uri="{BB962C8B-B14F-4D97-AF65-F5344CB8AC3E}">
        <p14:creationId xmlns:p14="http://schemas.microsoft.com/office/powerpoint/2010/main" val="31816055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95BD6FC-CB84-FBFD-5DBE-FACA3D1CCCDA}"/>
              </a:ext>
            </a:extLst>
          </p:cNvPr>
          <p:cNvCxnSpPr/>
          <p:nvPr/>
        </p:nvCxnSpPr>
        <p:spPr>
          <a:xfrm>
            <a:off x="1502434" y="1311216"/>
            <a:ext cx="9187132" cy="36000"/>
          </a:xfrm>
          <a:prstGeom prst="line">
            <a:avLst/>
          </a:prstGeom>
          <a:ln w="76200"/>
        </p:spPr>
        <p:style>
          <a:lnRef idx="1">
            <a:schemeClr val="dk1"/>
          </a:lnRef>
          <a:fillRef idx="0">
            <a:schemeClr val="dk1"/>
          </a:fillRef>
          <a:effectRef idx="0">
            <a:schemeClr val="dk1"/>
          </a:effectRef>
          <a:fontRef idx="minor">
            <a:schemeClr val="tx1"/>
          </a:fontRef>
        </p:style>
      </p:cxnSp>
      <p:sp>
        <p:nvSpPr>
          <p:cNvPr id="5" name="Title 1">
            <a:extLst>
              <a:ext uri="{FF2B5EF4-FFF2-40B4-BE49-F238E27FC236}">
                <a16:creationId xmlns:a16="http://schemas.microsoft.com/office/drawing/2014/main" id="{29F50428-838C-519D-A773-4D0A875BCAF9}"/>
              </a:ext>
            </a:extLst>
          </p:cNvPr>
          <p:cNvSpPr txBox="1">
            <a:spLocks/>
          </p:cNvSpPr>
          <p:nvPr/>
        </p:nvSpPr>
        <p:spPr>
          <a:xfrm>
            <a:off x="829273" y="573847"/>
            <a:ext cx="8911687" cy="773369"/>
          </a:xfrm>
          <a:prstGeom prst="rect">
            <a:avLst/>
          </a:prstGeom>
        </p:spPr>
        <p:txBody>
          <a:bodyPr/>
          <a:lst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748030">
              <a:spcBef>
                <a:spcPts val="770"/>
              </a:spcBef>
              <a:spcAft>
                <a:spcPts val="0"/>
              </a:spcAft>
            </a:pPr>
            <a:r>
              <a:rPr lang="en-US" spc="-10" dirty="0">
                <a:effectLst/>
                <a:latin typeface="Century Gothic (Headings)"/>
                <a:ea typeface="Times New Roman" panose="02020603050405020304" pitchFamily="18" charset="0"/>
              </a:rPr>
              <a:t>used </a:t>
            </a:r>
            <a:r>
              <a:rPr lang="en-US" spc="-5" dirty="0">
                <a:effectLst/>
                <a:latin typeface="Century Gothic (Headings)"/>
                <a:ea typeface="Times New Roman" panose="02020603050405020304" pitchFamily="18" charset="0"/>
              </a:rPr>
              <a:t>Algorithms…</a:t>
            </a:r>
            <a:endParaRPr lang="en-IN" dirty="0">
              <a:effectLst/>
              <a:latin typeface="Century Gothic (Headings)"/>
              <a:ea typeface="Times New Roman" panose="02020603050405020304" pitchFamily="18" charset="0"/>
            </a:endParaRPr>
          </a:p>
        </p:txBody>
      </p:sp>
      <p:sp>
        <p:nvSpPr>
          <p:cNvPr id="10" name="Content Placeholder 9">
            <a:extLst>
              <a:ext uri="{FF2B5EF4-FFF2-40B4-BE49-F238E27FC236}">
                <a16:creationId xmlns:a16="http://schemas.microsoft.com/office/drawing/2014/main" id="{046FCDBE-7025-952F-1C6B-845D6DBC30B9}"/>
              </a:ext>
            </a:extLst>
          </p:cNvPr>
          <p:cNvSpPr>
            <a:spLocks noGrp="1"/>
          </p:cNvSpPr>
          <p:nvPr>
            <p:ph idx="1"/>
          </p:nvPr>
        </p:nvSpPr>
        <p:spPr>
          <a:xfrm>
            <a:off x="1502434" y="1717140"/>
            <a:ext cx="9187132" cy="4742551"/>
          </a:xfrm>
        </p:spPr>
        <p:txBody>
          <a:bodyPr>
            <a:normAutofit/>
          </a:bodyPr>
          <a:lstStyle/>
          <a:p>
            <a:r>
              <a:rPr lang="en-US" sz="1800" b="1" dirty="0">
                <a:solidFill>
                  <a:srgbClr val="393941"/>
                </a:solidFill>
                <a:effectLst/>
                <a:latin typeface="Times New Roman" panose="02020603050405020304" pitchFamily="18" charset="0"/>
                <a:ea typeface="Times New Roman" panose="02020603050405020304" pitchFamily="18" charset="0"/>
              </a:rPr>
              <a:t>Logistic</a:t>
            </a:r>
            <a:r>
              <a:rPr lang="en-US" sz="1800" b="1" spc="135" dirty="0">
                <a:solidFill>
                  <a:srgbClr val="393941"/>
                </a:solidFill>
                <a:effectLst/>
                <a:latin typeface="Times New Roman" panose="02020603050405020304" pitchFamily="18" charset="0"/>
                <a:ea typeface="Times New Roman" panose="02020603050405020304" pitchFamily="18" charset="0"/>
              </a:rPr>
              <a:t> </a:t>
            </a:r>
            <a:r>
              <a:rPr lang="en-US" sz="1800" b="1" dirty="0">
                <a:solidFill>
                  <a:srgbClr val="393941"/>
                </a:solidFill>
                <a:effectLst/>
                <a:latin typeface="Times New Roman" panose="02020603050405020304" pitchFamily="18" charset="0"/>
                <a:ea typeface="Times New Roman" panose="02020603050405020304" pitchFamily="18" charset="0"/>
              </a:rPr>
              <a:t>regression</a:t>
            </a:r>
            <a:r>
              <a:rPr lang="en-US" sz="1800" b="1" spc="13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is</a:t>
            </a:r>
            <a:r>
              <a:rPr lang="en-US" sz="1800" spc="140"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one</a:t>
            </a:r>
            <a:r>
              <a:rPr lang="en-US" sz="1800" spc="130"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of</a:t>
            </a:r>
            <a:r>
              <a:rPr lang="en-US" sz="1800" spc="130"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the</a:t>
            </a:r>
            <a:r>
              <a:rPr lang="en-US" sz="1800" spc="140"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most</a:t>
            </a:r>
            <a:r>
              <a:rPr lang="en-US" sz="1800" spc="140"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popular</a:t>
            </a:r>
            <a:r>
              <a:rPr lang="en-US" sz="1800" spc="14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Machine</a:t>
            </a:r>
            <a:r>
              <a:rPr lang="en-US" sz="1800" spc="14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Learning</a:t>
            </a:r>
            <a:r>
              <a:rPr lang="en-US" sz="1800" spc="13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algorithms,</a:t>
            </a:r>
            <a:r>
              <a:rPr lang="en-US" sz="1800" spc="140"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which</a:t>
            </a:r>
            <a:r>
              <a:rPr lang="en-US" sz="1800" spc="13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comes under the Supervised Learning technique. It is used for predicting the categorical dependent</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variable</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using</a:t>
            </a:r>
            <a:r>
              <a:rPr lang="en-US" sz="1800" spc="-1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a</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given set of independent variables.</a:t>
            </a:r>
            <a:endParaRPr lang="en-IN" sz="1800" dirty="0">
              <a:effectLst/>
              <a:latin typeface="Times New Roman" panose="02020603050405020304" pitchFamily="18" charset="0"/>
              <a:ea typeface="Times New Roman" panose="02020603050405020304" pitchFamily="18" charset="0"/>
            </a:endParaRPr>
          </a:p>
          <a:p>
            <a:r>
              <a:rPr lang="en-US" sz="1800" b="1" spc="-15" dirty="0">
                <a:effectLst/>
                <a:latin typeface="Times New Roman" panose="02020603050405020304" pitchFamily="18" charset="0"/>
                <a:ea typeface="Times New Roman" panose="02020603050405020304" pitchFamily="18" charset="0"/>
              </a:rPr>
              <a:t>Linear</a:t>
            </a:r>
            <a:r>
              <a:rPr lang="en-US" sz="1800" b="1" spc="-30" dirty="0">
                <a:effectLst/>
                <a:latin typeface="Times New Roman" panose="02020603050405020304" pitchFamily="18" charset="0"/>
                <a:ea typeface="Times New Roman" panose="02020603050405020304" pitchFamily="18" charset="0"/>
              </a:rPr>
              <a:t> </a:t>
            </a:r>
            <a:r>
              <a:rPr lang="en-US" sz="1800" b="1" spc="-15" dirty="0">
                <a:effectLst/>
                <a:latin typeface="Times New Roman" panose="02020603050405020304" pitchFamily="18" charset="0"/>
                <a:ea typeface="Times New Roman" panose="02020603050405020304" pitchFamily="18" charset="0"/>
              </a:rPr>
              <a:t>Regression</a:t>
            </a:r>
            <a:r>
              <a:rPr lang="en-US" sz="1800" b="1" spc="-75" dirty="0">
                <a:effectLst/>
                <a:latin typeface="Times New Roman" panose="02020603050405020304" pitchFamily="18" charset="0"/>
                <a:ea typeface="Times New Roman" panose="02020603050405020304" pitchFamily="18" charset="0"/>
              </a:rPr>
              <a:t> </a:t>
            </a:r>
            <a:r>
              <a:rPr lang="en-US" sz="1800" b="1" spc="-10" dirty="0">
                <a:effectLst/>
                <a:latin typeface="Times New Roman" panose="02020603050405020304" pitchFamily="18" charset="0"/>
                <a:ea typeface="Times New Roman" panose="02020603050405020304" pitchFamily="18" charset="0"/>
              </a:rPr>
              <a:t>Algorithm: </a:t>
            </a:r>
            <a:r>
              <a:rPr lang="en-US" sz="1800" dirty="0">
                <a:effectLst/>
                <a:latin typeface="Times New Roman" panose="02020603050405020304" pitchFamily="18" charset="0"/>
                <a:ea typeface="Times New Roman" panose="02020603050405020304" pitchFamily="18" charset="0"/>
              </a:rPr>
              <a:t>Linear Regression </a:t>
            </a:r>
            <a:r>
              <a:rPr lang="en-US" sz="1800" dirty="0">
                <a:solidFill>
                  <a:srgbClr val="393941"/>
                </a:solidFill>
                <a:effectLst/>
                <a:latin typeface="Times New Roman" panose="02020603050405020304" pitchFamily="18" charset="0"/>
                <a:ea typeface="Times New Roman" panose="02020603050405020304" pitchFamily="18" charset="0"/>
              </a:rPr>
              <a:t>finds the linear relationship between the Dependent variable and one or</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more Independent variables using a best-fit straight line. Generally, a linear model makes a</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prediction by simply computing a weighted sum of the input features, plus a constant called</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the</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bias</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term.</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In</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this</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technique,</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the</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dependent</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variable</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is</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continuous,</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the</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independent</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variable(s)</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can</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be</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continuous</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or discrete, and the nature</a:t>
            </a:r>
            <a:r>
              <a:rPr lang="en-US" sz="1800" spc="-10"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of</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the regression</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line</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is</a:t>
            </a:r>
            <a:r>
              <a:rPr lang="en-US" sz="1800" spc="-5" dirty="0">
                <a:solidFill>
                  <a:srgbClr val="393941"/>
                </a:solidFill>
                <a:effectLst/>
                <a:latin typeface="Times New Roman" panose="02020603050405020304" pitchFamily="18" charset="0"/>
                <a:ea typeface="Times New Roman" panose="02020603050405020304" pitchFamily="18" charset="0"/>
              </a:rPr>
              <a:t> </a:t>
            </a:r>
            <a:r>
              <a:rPr lang="en-US" sz="1800" dirty="0">
                <a:solidFill>
                  <a:srgbClr val="393941"/>
                </a:solidFill>
                <a:effectLst/>
                <a:latin typeface="Times New Roman" panose="02020603050405020304" pitchFamily="18" charset="0"/>
                <a:ea typeface="Times New Roman" panose="02020603050405020304" pitchFamily="18" charset="0"/>
              </a:rPr>
              <a:t>linear</a:t>
            </a:r>
          </a:p>
          <a:p>
            <a:endParaRPr lang="en-IN" sz="1800" b="1" dirty="0">
              <a:effectLst/>
              <a:latin typeface="Times New Roman" panose="02020603050405020304" pitchFamily="18" charset="0"/>
              <a:ea typeface="Times New Roman" panose="02020603050405020304" pitchFamily="18" charset="0"/>
            </a:endParaRPr>
          </a:p>
          <a:p>
            <a:endParaRPr lang="en-IN" sz="1800" b="1" dirty="0">
              <a:effectLst/>
              <a:latin typeface="Times New Roman" panose="02020603050405020304" pitchFamily="18" charset="0"/>
              <a:ea typeface="Times New Roman" panose="02020603050405020304" pitchFamily="18" charset="0"/>
            </a:endParaRPr>
          </a:p>
          <a:p>
            <a:endParaRPr lang="en-IN" dirty="0"/>
          </a:p>
        </p:txBody>
      </p:sp>
      <p:pic>
        <p:nvPicPr>
          <p:cNvPr id="17" name="image16.jpeg">
            <a:extLst>
              <a:ext uri="{FF2B5EF4-FFF2-40B4-BE49-F238E27FC236}">
                <a16:creationId xmlns:a16="http://schemas.microsoft.com/office/drawing/2014/main" id="{D4D46834-27AD-11D0-0EFE-2FEEAC017AC1}"/>
              </a:ext>
            </a:extLst>
          </p:cNvPr>
          <p:cNvPicPr>
            <a:picLocks noChangeAspect="1"/>
          </p:cNvPicPr>
          <p:nvPr/>
        </p:nvPicPr>
        <p:blipFill>
          <a:blip r:embed="rId2" cstate="print"/>
          <a:stretch>
            <a:fillRect/>
          </a:stretch>
        </p:blipFill>
        <p:spPr>
          <a:xfrm>
            <a:off x="5958277" y="4192438"/>
            <a:ext cx="3686055" cy="2329132"/>
          </a:xfrm>
          <a:prstGeom prst="rect">
            <a:avLst/>
          </a:prstGeom>
        </p:spPr>
      </p:pic>
    </p:spTree>
    <p:extLst>
      <p:ext uri="{BB962C8B-B14F-4D97-AF65-F5344CB8AC3E}">
        <p14:creationId xmlns:p14="http://schemas.microsoft.com/office/powerpoint/2010/main" val="36401730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78C4CCB-EB42-89FF-0CF7-C85567C614F7}"/>
              </a:ext>
            </a:extLst>
          </p:cNvPr>
          <p:cNvSpPr>
            <a:spLocks noGrp="1"/>
          </p:cNvSpPr>
          <p:nvPr>
            <p:ph idx="1"/>
          </p:nvPr>
        </p:nvSpPr>
        <p:spPr>
          <a:xfrm>
            <a:off x="1115758" y="353683"/>
            <a:ext cx="9960484" cy="5005448"/>
          </a:xfrm>
        </p:spPr>
        <p:txBody>
          <a:bodyPr/>
          <a:lstStyle/>
          <a:p>
            <a:r>
              <a:rPr lang="en-US" sz="1800" b="1" spc="-10" dirty="0">
                <a:effectLst/>
                <a:latin typeface="Times New Roman" panose="02020603050405020304" pitchFamily="18" charset="0"/>
                <a:ea typeface="Times New Roman" panose="02020603050405020304" pitchFamily="18" charset="0"/>
              </a:rPr>
              <a:t>Random</a:t>
            </a:r>
            <a:r>
              <a:rPr lang="en-US" sz="1800" b="1" spc="-80" dirty="0">
                <a:effectLst/>
                <a:latin typeface="Times New Roman" panose="02020603050405020304" pitchFamily="18" charset="0"/>
                <a:ea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rPr>
              <a:t>Forest</a:t>
            </a:r>
            <a:r>
              <a:rPr lang="en-US" sz="1800" b="1" spc="-50" dirty="0">
                <a:effectLst/>
                <a:latin typeface="Times New Roman" panose="02020603050405020304" pitchFamily="18" charset="0"/>
                <a:ea typeface="Times New Roman" panose="02020603050405020304" pitchFamily="18" charset="0"/>
              </a:rPr>
              <a:t> </a:t>
            </a:r>
            <a:r>
              <a:rPr lang="en-US" sz="1800" b="1" spc="-5" dirty="0">
                <a:effectLst/>
                <a:latin typeface="Times New Roman" panose="02020603050405020304" pitchFamily="18" charset="0"/>
                <a:ea typeface="Times New Roman" panose="02020603050405020304" pitchFamily="18" charset="0"/>
              </a:rPr>
              <a:t>Classifier: </a:t>
            </a:r>
            <a:r>
              <a:rPr lang="en-US" sz="1800" dirty="0">
                <a:effectLst/>
                <a:latin typeface="Times New Roman" panose="02020603050405020304" pitchFamily="18" charset="0"/>
                <a:ea typeface="Times New Roman" panose="02020603050405020304" pitchFamily="18" charset="0"/>
              </a:rPr>
              <a:t>Random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Forest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Supervised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Machine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Learning</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can</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used</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both</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Classification</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Regression.</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It</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also</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the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most</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flexible</a:t>
            </a:r>
            <a:r>
              <a:rPr lang="en-US" sz="1800" spc="-2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easy</a:t>
            </a:r>
            <a:r>
              <a:rPr lang="en-US" sz="1800" spc="-3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to</a:t>
            </a:r>
            <a:r>
              <a:rPr lang="en-US" sz="1800" spc="-1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use</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algorithm.</a:t>
            </a:r>
            <a:r>
              <a:rPr lang="en-US" sz="1800" spc="-4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a:t>
            </a:r>
            <a:r>
              <a:rPr lang="en-US" sz="1800" spc="-3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forest</a:t>
            </a:r>
            <a:r>
              <a:rPr lang="en-US" sz="1800" spc="-2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is</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comprised of trees. It is said that the more trees it has, the more robust a forest is. Random</a:t>
            </a:r>
            <a:r>
              <a:rPr lang="en-US" sz="1800" spc="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forests create decision trees on randomly selected data samples, gets prediction from each tree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and selects the best solution by means of voting. It also provides a pretty good indicator of the</a:t>
            </a:r>
            <a:r>
              <a:rPr lang="en-US" sz="1800" spc="-285"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feature</a:t>
            </a:r>
            <a:r>
              <a:rPr lang="en-US" sz="1800" spc="-10" dirty="0">
                <a:effectLst/>
                <a:latin typeface="Times New Roman" panose="02020603050405020304" pitchFamily="18" charset="0"/>
                <a:ea typeface="Times New Roman" panose="02020603050405020304" pitchFamily="18" charset="0"/>
              </a:rPr>
              <a:t> </a:t>
            </a:r>
            <a:r>
              <a:rPr lang="en-US" sz="1800" dirty="0">
                <a:effectLst/>
                <a:latin typeface="Times New Roman" panose="02020603050405020304" pitchFamily="18" charset="0"/>
                <a:ea typeface="Times New Roman" panose="02020603050405020304" pitchFamily="18" charset="0"/>
              </a:rPr>
              <a:t>importance.</a:t>
            </a:r>
            <a:endParaRPr lang="en-IN" sz="1800" dirty="0">
              <a:effectLst/>
              <a:latin typeface="Times New Roman" panose="02020603050405020304" pitchFamily="18" charset="0"/>
              <a:ea typeface="Times New Roman" panose="02020603050405020304" pitchFamily="18" charset="0"/>
            </a:endParaRPr>
          </a:p>
          <a:p>
            <a:endParaRPr lang="en-IN" sz="1800" b="1" dirty="0">
              <a:effectLst/>
              <a:latin typeface="Times New Roman" panose="02020603050405020304" pitchFamily="18" charset="0"/>
              <a:ea typeface="Times New Roman" panose="02020603050405020304" pitchFamily="18" charset="0"/>
            </a:endParaRPr>
          </a:p>
          <a:p>
            <a:endParaRPr lang="en-IN" dirty="0"/>
          </a:p>
        </p:txBody>
      </p:sp>
      <p:pic>
        <p:nvPicPr>
          <p:cNvPr id="4" name="image17.jpeg">
            <a:extLst>
              <a:ext uri="{FF2B5EF4-FFF2-40B4-BE49-F238E27FC236}">
                <a16:creationId xmlns:a16="http://schemas.microsoft.com/office/drawing/2014/main" id="{C190110D-FB07-352C-7AC8-4E28936371DF}"/>
              </a:ext>
            </a:extLst>
          </p:cNvPr>
          <p:cNvPicPr>
            <a:picLocks noChangeAspect="1"/>
          </p:cNvPicPr>
          <p:nvPr/>
        </p:nvPicPr>
        <p:blipFill>
          <a:blip r:embed="rId2" cstate="print"/>
          <a:stretch>
            <a:fillRect/>
          </a:stretch>
        </p:blipFill>
        <p:spPr>
          <a:xfrm>
            <a:off x="3103808" y="2009152"/>
            <a:ext cx="5656580" cy="449516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8637034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154</TotalTime>
  <Words>864</Words>
  <Application>Microsoft Office PowerPoint</Application>
  <PresentationFormat>Widescreen</PresentationFormat>
  <Paragraphs>74</Paragraphs>
  <Slides>15</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Cambria</vt:lpstr>
      <vt:lpstr>Century Gothic</vt:lpstr>
      <vt:lpstr>Century Gothic (Headings)</vt:lpstr>
      <vt:lpstr>Tahoma</vt:lpstr>
      <vt:lpstr>Times New Roman</vt:lpstr>
      <vt:lpstr>Wingdings 2</vt:lpstr>
      <vt:lpstr>Wingdings 3</vt:lpstr>
      <vt:lpstr>Wisp</vt:lpstr>
      <vt:lpstr>Big Mart sales Prediction</vt:lpstr>
      <vt:lpstr>Rajarajeshwari College of Engineering</vt:lpstr>
      <vt:lpstr>Department of Master of Computer Application</vt:lpstr>
      <vt:lpstr>About Company</vt:lpstr>
      <vt:lpstr>Introduction</vt:lpstr>
      <vt:lpstr>Week One</vt:lpstr>
      <vt:lpstr>PowerPoint Presentation</vt:lpstr>
      <vt:lpstr>PowerPoint Presentation</vt:lpstr>
      <vt:lpstr>PowerPoint Presentation</vt:lpstr>
      <vt:lpstr>Out Put SnapShot</vt:lpstr>
      <vt:lpstr>PowerPoint Presentation</vt:lpstr>
      <vt:lpstr>PowerPoint Presentation</vt:lpstr>
      <vt:lpstr>conclusion</vt:lpstr>
      <vt:lpstr>Reference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Big Mart sales Prediction</dc:title>
  <dc:creator>Nirmal rao</dc:creator>
  <cp:lastModifiedBy>Nirmal rao</cp:lastModifiedBy>
  <cp:revision>5</cp:revision>
  <dcterms:created xsi:type="dcterms:W3CDTF">2024-01-04T13:29:57Z</dcterms:created>
  <dcterms:modified xsi:type="dcterms:W3CDTF">2024-01-05T15:24:18Z</dcterms:modified>
</cp:coreProperties>
</file>