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8"/>
  </p:notesMasterIdLst>
  <p:sldIdLst>
    <p:sldId id="256" r:id="rId5"/>
    <p:sldId id="257" r:id="rId6"/>
    <p:sldId id="259" r:id="rId7"/>
    <p:sldId id="258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3ECEA-7FBB-42A7-BBD4-04AF04159B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4066D4-59CF-4542-B88E-ABF9D586CA9D}">
      <dgm:prSet/>
      <dgm:spPr/>
      <dgm:t>
        <a:bodyPr/>
        <a:lstStyle/>
        <a:p>
          <a:r>
            <a:rPr lang="de-AT" dirty="0"/>
            <a:t>Appkonzept</a:t>
          </a:r>
          <a:endParaRPr lang="en-US" dirty="0"/>
        </a:p>
      </dgm:t>
    </dgm:pt>
    <dgm:pt modelId="{D05D23FE-A1F9-422D-92D3-293BD6BCD34D}" type="parTrans" cxnId="{2D77C13A-14AC-4C43-ADC2-74B60E20EF30}">
      <dgm:prSet/>
      <dgm:spPr/>
      <dgm:t>
        <a:bodyPr/>
        <a:lstStyle/>
        <a:p>
          <a:endParaRPr lang="en-US"/>
        </a:p>
      </dgm:t>
    </dgm:pt>
    <dgm:pt modelId="{3416629F-1FDD-48E4-BD56-166F6AB58E63}" type="sibTrans" cxnId="{2D77C13A-14AC-4C43-ADC2-74B60E20EF30}">
      <dgm:prSet/>
      <dgm:spPr/>
      <dgm:t>
        <a:bodyPr/>
        <a:lstStyle/>
        <a:p>
          <a:endParaRPr lang="en-US"/>
        </a:p>
      </dgm:t>
    </dgm:pt>
    <dgm:pt modelId="{D612488C-5A4A-46C8-AD77-E84D5822CAE3}">
      <dgm:prSet/>
      <dgm:spPr/>
      <dgm:t>
        <a:bodyPr/>
        <a:lstStyle/>
        <a:p>
          <a:r>
            <a:rPr lang="de-AT"/>
            <a:t>Konkurrenzanalyse</a:t>
          </a:r>
          <a:endParaRPr lang="en-US"/>
        </a:p>
      </dgm:t>
    </dgm:pt>
    <dgm:pt modelId="{0B97E163-E8CE-4132-BD68-691C8A46F43F}" type="parTrans" cxnId="{E2F92A36-9B90-4909-BABC-A904EDEBFAA9}">
      <dgm:prSet/>
      <dgm:spPr/>
      <dgm:t>
        <a:bodyPr/>
        <a:lstStyle/>
        <a:p>
          <a:endParaRPr lang="en-US"/>
        </a:p>
      </dgm:t>
    </dgm:pt>
    <dgm:pt modelId="{2613770B-7724-4EF1-8AAD-207A5F61336D}" type="sibTrans" cxnId="{E2F92A36-9B90-4909-BABC-A904EDEBFAA9}">
      <dgm:prSet/>
      <dgm:spPr/>
      <dgm:t>
        <a:bodyPr/>
        <a:lstStyle/>
        <a:p>
          <a:endParaRPr lang="en-US"/>
        </a:p>
      </dgm:t>
    </dgm:pt>
    <dgm:pt modelId="{CE04B41A-FAA1-4E84-8C7C-832C422F63D1}">
      <dgm:prSet/>
      <dgm:spPr/>
      <dgm:t>
        <a:bodyPr/>
        <a:lstStyle/>
        <a:p>
          <a:r>
            <a:rPr lang="de-AT" dirty="0"/>
            <a:t>Personas</a:t>
          </a:r>
          <a:endParaRPr lang="en-US" dirty="0"/>
        </a:p>
      </dgm:t>
    </dgm:pt>
    <dgm:pt modelId="{7904F572-3272-4862-B5FA-E56E012A70B4}" type="parTrans" cxnId="{A24C7BEE-4CE5-4219-A1F2-59F665489B26}">
      <dgm:prSet/>
      <dgm:spPr/>
      <dgm:t>
        <a:bodyPr/>
        <a:lstStyle/>
        <a:p>
          <a:endParaRPr lang="en-US"/>
        </a:p>
      </dgm:t>
    </dgm:pt>
    <dgm:pt modelId="{C6C4187E-AB2A-449B-808A-7C8665881729}" type="sibTrans" cxnId="{A24C7BEE-4CE5-4219-A1F2-59F665489B26}">
      <dgm:prSet/>
      <dgm:spPr/>
      <dgm:t>
        <a:bodyPr/>
        <a:lstStyle/>
        <a:p>
          <a:endParaRPr lang="en-US"/>
        </a:p>
      </dgm:t>
    </dgm:pt>
    <dgm:pt modelId="{7E07F8C0-30A2-4F63-B744-31EE7D701081}">
      <dgm:prSet/>
      <dgm:spPr/>
      <dgm:t>
        <a:bodyPr/>
        <a:lstStyle/>
        <a:p>
          <a:r>
            <a:rPr lang="de-AT"/>
            <a:t>Features der App</a:t>
          </a:r>
          <a:endParaRPr lang="en-US"/>
        </a:p>
      </dgm:t>
    </dgm:pt>
    <dgm:pt modelId="{69F47C4B-629F-4AD4-BAA4-A2B57E1B1AD3}" type="parTrans" cxnId="{796507EE-86C1-44C7-A21C-005F70CFFCC5}">
      <dgm:prSet/>
      <dgm:spPr/>
      <dgm:t>
        <a:bodyPr/>
        <a:lstStyle/>
        <a:p>
          <a:endParaRPr lang="en-US"/>
        </a:p>
      </dgm:t>
    </dgm:pt>
    <dgm:pt modelId="{FF990573-D32F-4AF6-A914-E37EADB17E2D}" type="sibTrans" cxnId="{796507EE-86C1-44C7-A21C-005F70CFFCC5}">
      <dgm:prSet/>
      <dgm:spPr/>
      <dgm:t>
        <a:bodyPr/>
        <a:lstStyle/>
        <a:p>
          <a:endParaRPr lang="en-US"/>
        </a:p>
      </dgm:t>
    </dgm:pt>
    <dgm:pt modelId="{766DED44-13FD-4B4A-B41B-90858CC7989C}" type="pres">
      <dgm:prSet presAssocID="{1F23ECEA-7FBB-42A7-BBD4-04AF04159B92}" presName="vert0" presStyleCnt="0">
        <dgm:presLayoutVars>
          <dgm:dir/>
          <dgm:animOne val="branch"/>
          <dgm:animLvl val="lvl"/>
        </dgm:presLayoutVars>
      </dgm:prSet>
      <dgm:spPr/>
    </dgm:pt>
    <dgm:pt modelId="{DF10FD51-5FCC-4B91-B009-2BF1313FEB87}" type="pres">
      <dgm:prSet presAssocID="{014066D4-59CF-4542-B88E-ABF9D586CA9D}" presName="thickLine" presStyleLbl="alignNode1" presStyleIdx="0" presStyleCnt="4"/>
      <dgm:spPr/>
    </dgm:pt>
    <dgm:pt modelId="{FA538F58-C6EC-4587-9F22-EA435278F6C9}" type="pres">
      <dgm:prSet presAssocID="{014066D4-59CF-4542-B88E-ABF9D586CA9D}" presName="horz1" presStyleCnt="0"/>
      <dgm:spPr/>
    </dgm:pt>
    <dgm:pt modelId="{28C5AC80-2CF2-4B7A-9745-E2F252A9FC57}" type="pres">
      <dgm:prSet presAssocID="{014066D4-59CF-4542-B88E-ABF9D586CA9D}" presName="tx1" presStyleLbl="revTx" presStyleIdx="0" presStyleCnt="4"/>
      <dgm:spPr/>
    </dgm:pt>
    <dgm:pt modelId="{F6997C4C-9B50-4B22-BDE2-FE25DF3678F8}" type="pres">
      <dgm:prSet presAssocID="{014066D4-59CF-4542-B88E-ABF9D586CA9D}" presName="vert1" presStyleCnt="0"/>
      <dgm:spPr/>
    </dgm:pt>
    <dgm:pt modelId="{D19270DB-0595-4195-968C-5F66B5C49CE2}" type="pres">
      <dgm:prSet presAssocID="{D612488C-5A4A-46C8-AD77-E84D5822CAE3}" presName="thickLine" presStyleLbl="alignNode1" presStyleIdx="1" presStyleCnt="4"/>
      <dgm:spPr/>
    </dgm:pt>
    <dgm:pt modelId="{2CE9C134-1F45-42FF-8DC6-D16B8E834010}" type="pres">
      <dgm:prSet presAssocID="{D612488C-5A4A-46C8-AD77-E84D5822CAE3}" presName="horz1" presStyleCnt="0"/>
      <dgm:spPr/>
    </dgm:pt>
    <dgm:pt modelId="{C0BA5A48-6ED5-4A60-B650-59755416FF29}" type="pres">
      <dgm:prSet presAssocID="{D612488C-5A4A-46C8-AD77-E84D5822CAE3}" presName="tx1" presStyleLbl="revTx" presStyleIdx="1" presStyleCnt="4"/>
      <dgm:spPr/>
    </dgm:pt>
    <dgm:pt modelId="{A39BAA9E-DC0D-48EB-ACB2-E6F26C628EDA}" type="pres">
      <dgm:prSet presAssocID="{D612488C-5A4A-46C8-AD77-E84D5822CAE3}" presName="vert1" presStyleCnt="0"/>
      <dgm:spPr/>
    </dgm:pt>
    <dgm:pt modelId="{7B797D01-1A55-473D-A57B-C740A24DF611}" type="pres">
      <dgm:prSet presAssocID="{CE04B41A-FAA1-4E84-8C7C-832C422F63D1}" presName="thickLine" presStyleLbl="alignNode1" presStyleIdx="2" presStyleCnt="4"/>
      <dgm:spPr/>
    </dgm:pt>
    <dgm:pt modelId="{2F7B2028-6FCC-48A8-8342-F842EC90D2D0}" type="pres">
      <dgm:prSet presAssocID="{CE04B41A-FAA1-4E84-8C7C-832C422F63D1}" presName="horz1" presStyleCnt="0"/>
      <dgm:spPr/>
    </dgm:pt>
    <dgm:pt modelId="{5DF8DEE3-D077-47F3-B715-0D47F08164CE}" type="pres">
      <dgm:prSet presAssocID="{CE04B41A-FAA1-4E84-8C7C-832C422F63D1}" presName="tx1" presStyleLbl="revTx" presStyleIdx="2" presStyleCnt="4"/>
      <dgm:spPr/>
    </dgm:pt>
    <dgm:pt modelId="{D4AD0DDB-760D-4572-90E2-66CE7DAEC8F0}" type="pres">
      <dgm:prSet presAssocID="{CE04B41A-FAA1-4E84-8C7C-832C422F63D1}" presName="vert1" presStyleCnt="0"/>
      <dgm:spPr/>
    </dgm:pt>
    <dgm:pt modelId="{36BD7A6C-188B-4997-BC1C-7D96C8C97D49}" type="pres">
      <dgm:prSet presAssocID="{7E07F8C0-30A2-4F63-B744-31EE7D701081}" presName="thickLine" presStyleLbl="alignNode1" presStyleIdx="3" presStyleCnt="4"/>
      <dgm:spPr/>
    </dgm:pt>
    <dgm:pt modelId="{6EAF5931-E131-4D9D-B239-8AD5BB92B285}" type="pres">
      <dgm:prSet presAssocID="{7E07F8C0-30A2-4F63-B744-31EE7D701081}" presName="horz1" presStyleCnt="0"/>
      <dgm:spPr/>
    </dgm:pt>
    <dgm:pt modelId="{175EDAE0-9B85-4481-902F-7289FE099B54}" type="pres">
      <dgm:prSet presAssocID="{7E07F8C0-30A2-4F63-B744-31EE7D701081}" presName="tx1" presStyleLbl="revTx" presStyleIdx="3" presStyleCnt="4"/>
      <dgm:spPr/>
    </dgm:pt>
    <dgm:pt modelId="{AFE2C5D4-5FEC-44F0-8F07-494DB10CDCB4}" type="pres">
      <dgm:prSet presAssocID="{7E07F8C0-30A2-4F63-B744-31EE7D701081}" presName="vert1" presStyleCnt="0"/>
      <dgm:spPr/>
    </dgm:pt>
  </dgm:ptLst>
  <dgm:cxnLst>
    <dgm:cxn modelId="{E2F92A36-9B90-4909-BABC-A904EDEBFAA9}" srcId="{1F23ECEA-7FBB-42A7-BBD4-04AF04159B92}" destId="{D612488C-5A4A-46C8-AD77-E84D5822CAE3}" srcOrd="1" destOrd="0" parTransId="{0B97E163-E8CE-4132-BD68-691C8A46F43F}" sibTransId="{2613770B-7724-4EF1-8AAD-207A5F61336D}"/>
    <dgm:cxn modelId="{2D77C13A-14AC-4C43-ADC2-74B60E20EF30}" srcId="{1F23ECEA-7FBB-42A7-BBD4-04AF04159B92}" destId="{014066D4-59CF-4542-B88E-ABF9D586CA9D}" srcOrd="0" destOrd="0" parTransId="{D05D23FE-A1F9-422D-92D3-293BD6BCD34D}" sibTransId="{3416629F-1FDD-48E4-BD56-166F6AB58E63}"/>
    <dgm:cxn modelId="{A8240B4E-54C7-466B-93F7-4E9B100E3875}" type="presOf" srcId="{D612488C-5A4A-46C8-AD77-E84D5822CAE3}" destId="{C0BA5A48-6ED5-4A60-B650-59755416FF29}" srcOrd="0" destOrd="0" presId="urn:microsoft.com/office/officeart/2008/layout/LinedList"/>
    <dgm:cxn modelId="{2885987B-AD7D-4EF4-A975-FD88E41876D2}" type="presOf" srcId="{7E07F8C0-30A2-4F63-B744-31EE7D701081}" destId="{175EDAE0-9B85-4481-902F-7289FE099B54}" srcOrd="0" destOrd="0" presId="urn:microsoft.com/office/officeart/2008/layout/LinedList"/>
    <dgm:cxn modelId="{E090048E-FD04-4FD3-87CD-6012EF87B159}" type="presOf" srcId="{CE04B41A-FAA1-4E84-8C7C-832C422F63D1}" destId="{5DF8DEE3-D077-47F3-B715-0D47F08164CE}" srcOrd="0" destOrd="0" presId="urn:microsoft.com/office/officeart/2008/layout/LinedList"/>
    <dgm:cxn modelId="{E74552E5-1923-4AC9-B222-C1F2001190E2}" type="presOf" srcId="{1F23ECEA-7FBB-42A7-BBD4-04AF04159B92}" destId="{766DED44-13FD-4B4A-B41B-90858CC7989C}" srcOrd="0" destOrd="0" presId="urn:microsoft.com/office/officeart/2008/layout/LinedList"/>
    <dgm:cxn modelId="{796507EE-86C1-44C7-A21C-005F70CFFCC5}" srcId="{1F23ECEA-7FBB-42A7-BBD4-04AF04159B92}" destId="{7E07F8C0-30A2-4F63-B744-31EE7D701081}" srcOrd="3" destOrd="0" parTransId="{69F47C4B-629F-4AD4-BAA4-A2B57E1B1AD3}" sibTransId="{FF990573-D32F-4AF6-A914-E37EADB17E2D}"/>
    <dgm:cxn modelId="{A24C7BEE-4CE5-4219-A1F2-59F665489B26}" srcId="{1F23ECEA-7FBB-42A7-BBD4-04AF04159B92}" destId="{CE04B41A-FAA1-4E84-8C7C-832C422F63D1}" srcOrd="2" destOrd="0" parTransId="{7904F572-3272-4862-B5FA-E56E012A70B4}" sibTransId="{C6C4187E-AB2A-449B-808A-7C8665881729}"/>
    <dgm:cxn modelId="{7F6C10FD-9373-4AC5-9C6C-383068502D9F}" type="presOf" srcId="{014066D4-59CF-4542-B88E-ABF9D586CA9D}" destId="{28C5AC80-2CF2-4B7A-9745-E2F252A9FC57}" srcOrd="0" destOrd="0" presId="urn:microsoft.com/office/officeart/2008/layout/LinedList"/>
    <dgm:cxn modelId="{F5693CAB-9F98-4DF5-8A39-FEFF92C3B9CC}" type="presParOf" srcId="{766DED44-13FD-4B4A-B41B-90858CC7989C}" destId="{DF10FD51-5FCC-4B91-B009-2BF1313FEB87}" srcOrd="0" destOrd="0" presId="urn:microsoft.com/office/officeart/2008/layout/LinedList"/>
    <dgm:cxn modelId="{9AC9ED52-94BF-4745-9E70-F32C139BF63F}" type="presParOf" srcId="{766DED44-13FD-4B4A-B41B-90858CC7989C}" destId="{FA538F58-C6EC-4587-9F22-EA435278F6C9}" srcOrd="1" destOrd="0" presId="urn:microsoft.com/office/officeart/2008/layout/LinedList"/>
    <dgm:cxn modelId="{AD676B8F-C525-4641-85E3-5E10D8CC4160}" type="presParOf" srcId="{FA538F58-C6EC-4587-9F22-EA435278F6C9}" destId="{28C5AC80-2CF2-4B7A-9745-E2F252A9FC57}" srcOrd="0" destOrd="0" presId="urn:microsoft.com/office/officeart/2008/layout/LinedList"/>
    <dgm:cxn modelId="{93811A74-0B4D-4609-AB25-7114E1B7AB47}" type="presParOf" srcId="{FA538F58-C6EC-4587-9F22-EA435278F6C9}" destId="{F6997C4C-9B50-4B22-BDE2-FE25DF3678F8}" srcOrd="1" destOrd="0" presId="urn:microsoft.com/office/officeart/2008/layout/LinedList"/>
    <dgm:cxn modelId="{D8A3FE82-EFBF-4FE6-99C1-44EF24F8DB62}" type="presParOf" srcId="{766DED44-13FD-4B4A-B41B-90858CC7989C}" destId="{D19270DB-0595-4195-968C-5F66B5C49CE2}" srcOrd="2" destOrd="0" presId="urn:microsoft.com/office/officeart/2008/layout/LinedList"/>
    <dgm:cxn modelId="{886533C4-7CEF-49C4-BA08-0A04A6624292}" type="presParOf" srcId="{766DED44-13FD-4B4A-B41B-90858CC7989C}" destId="{2CE9C134-1F45-42FF-8DC6-D16B8E834010}" srcOrd="3" destOrd="0" presId="urn:microsoft.com/office/officeart/2008/layout/LinedList"/>
    <dgm:cxn modelId="{36BEA3F9-3C98-4B3E-B1D5-DDF5328BF31D}" type="presParOf" srcId="{2CE9C134-1F45-42FF-8DC6-D16B8E834010}" destId="{C0BA5A48-6ED5-4A60-B650-59755416FF29}" srcOrd="0" destOrd="0" presId="urn:microsoft.com/office/officeart/2008/layout/LinedList"/>
    <dgm:cxn modelId="{889C0B75-0996-4F1F-ABFD-111EB10A1096}" type="presParOf" srcId="{2CE9C134-1F45-42FF-8DC6-D16B8E834010}" destId="{A39BAA9E-DC0D-48EB-ACB2-E6F26C628EDA}" srcOrd="1" destOrd="0" presId="urn:microsoft.com/office/officeart/2008/layout/LinedList"/>
    <dgm:cxn modelId="{DF62142C-6B96-4F50-B75B-F9C06853B54E}" type="presParOf" srcId="{766DED44-13FD-4B4A-B41B-90858CC7989C}" destId="{7B797D01-1A55-473D-A57B-C740A24DF611}" srcOrd="4" destOrd="0" presId="urn:microsoft.com/office/officeart/2008/layout/LinedList"/>
    <dgm:cxn modelId="{90CC209E-B9F6-448A-8492-ABBC007D2BB8}" type="presParOf" srcId="{766DED44-13FD-4B4A-B41B-90858CC7989C}" destId="{2F7B2028-6FCC-48A8-8342-F842EC90D2D0}" srcOrd="5" destOrd="0" presId="urn:microsoft.com/office/officeart/2008/layout/LinedList"/>
    <dgm:cxn modelId="{E070EEB2-9EB3-475A-87B4-A4CBDFC9B64E}" type="presParOf" srcId="{2F7B2028-6FCC-48A8-8342-F842EC90D2D0}" destId="{5DF8DEE3-D077-47F3-B715-0D47F08164CE}" srcOrd="0" destOrd="0" presId="urn:microsoft.com/office/officeart/2008/layout/LinedList"/>
    <dgm:cxn modelId="{6C3BF52B-BAD1-49A0-B090-FEC65B7406BD}" type="presParOf" srcId="{2F7B2028-6FCC-48A8-8342-F842EC90D2D0}" destId="{D4AD0DDB-760D-4572-90E2-66CE7DAEC8F0}" srcOrd="1" destOrd="0" presId="urn:microsoft.com/office/officeart/2008/layout/LinedList"/>
    <dgm:cxn modelId="{33B0B2B5-68F0-4160-98A4-6971EDA5B271}" type="presParOf" srcId="{766DED44-13FD-4B4A-B41B-90858CC7989C}" destId="{36BD7A6C-188B-4997-BC1C-7D96C8C97D49}" srcOrd="6" destOrd="0" presId="urn:microsoft.com/office/officeart/2008/layout/LinedList"/>
    <dgm:cxn modelId="{06F3C3B9-7469-4349-9ABB-E2758D7BC378}" type="presParOf" srcId="{766DED44-13FD-4B4A-B41B-90858CC7989C}" destId="{6EAF5931-E131-4D9D-B239-8AD5BB92B285}" srcOrd="7" destOrd="0" presId="urn:microsoft.com/office/officeart/2008/layout/LinedList"/>
    <dgm:cxn modelId="{3FF6B76E-DFBF-4674-A601-3076FD62CB32}" type="presParOf" srcId="{6EAF5931-E131-4D9D-B239-8AD5BB92B285}" destId="{175EDAE0-9B85-4481-902F-7289FE099B54}" srcOrd="0" destOrd="0" presId="urn:microsoft.com/office/officeart/2008/layout/LinedList"/>
    <dgm:cxn modelId="{1AB3C3EC-B0CD-4242-94F9-3B57535D4263}" type="presParOf" srcId="{6EAF5931-E131-4D9D-B239-8AD5BB92B285}" destId="{AFE2C5D4-5FEC-44F0-8F07-494DB10CDC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0FD51-5FCC-4B91-B009-2BF1313FEB87}">
      <dsp:nvSpPr>
        <dsp:cNvPr id="0" name=""/>
        <dsp:cNvSpPr/>
      </dsp:nvSpPr>
      <dsp:spPr>
        <a:xfrm>
          <a:off x="0" y="0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AC80-2CF2-4B7A-9745-E2F252A9FC57}">
      <dsp:nvSpPr>
        <dsp:cNvPr id="0" name=""/>
        <dsp:cNvSpPr/>
      </dsp:nvSpPr>
      <dsp:spPr>
        <a:xfrm>
          <a:off x="0" y="0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Appkonzept</a:t>
          </a:r>
          <a:endParaRPr lang="en-US" sz="5800" kern="1200" dirty="0"/>
        </a:p>
      </dsp:txBody>
      <dsp:txXfrm>
        <a:off x="0" y="0"/>
        <a:ext cx="7306056" cy="1252727"/>
      </dsp:txXfrm>
    </dsp:sp>
    <dsp:sp modelId="{D19270DB-0595-4195-968C-5F66B5C49CE2}">
      <dsp:nvSpPr>
        <dsp:cNvPr id="0" name=""/>
        <dsp:cNvSpPr/>
      </dsp:nvSpPr>
      <dsp:spPr>
        <a:xfrm>
          <a:off x="0" y="1252728"/>
          <a:ext cx="7306056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5A48-6ED5-4A60-B650-59755416FF29}">
      <dsp:nvSpPr>
        <dsp:cNvPr id="0" name=""/>
        <dsp:cNvSpPr/>
      </dsp:nvSpPr>
      <dsp:spPr>
        <a:xfrm>
          <a:off x="0" y="1252727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/>
            <a:t>Konkurrenzanalyse</a:t>
          </a:r>
          <a:endParaRPr lang="en-US" sz="5800" kern="1200"/>
        </a:p>
      </dsp:txBody>
      <dsp:txXfrm>
        <a:off x="0" y="1252727"/>
        <a:ext cx="7306056" cy="1252727"/>
      </dsp:txXfrm>
    </dsp:sp>
    <dsp:sp modelId="{7B797D01-1A55-473D-A57B-C740A24DF611}">
      <dsp:nvSpPr>
        <dsp:cNvPr id="0" name=""/>
        <dsp:cNvSpPr/>
      </dsp:nvSpPr>
      <dsp:spPr>
        <a:xfrm>
          <a:off x="0" y="2505456"/>
          <a:ext cx="7306056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8DEE3-D077-47F3-B715-0D47F08164CE}">
      <dsp:nvSpPr>
        <dsp:cNvPr id="0" name=""/>
        <dsp:cNvSpPr/>
      </dsp:nvSpPr>
      <dsp:spPr>
        <a:xfrm>
          <a:off x="0" y="2505455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Personas</a:t>
          </a:r>
          <a:endParaRPr lang="en-US" sz="5800" kern="1200" dirty="0"/>
        </a:p>
      </dsp:txBody>
      <dsp:txXfrm>
        <a:off x="0" y="2505455"/>
        <a:ext cx="7306056" cy="1252727"/>
      </dsp:txXfrm>
    </dsp:sp>
    <dsp:sp modelId="{36BD7A6C-188B-4997-BC1C-7D96C8C97D49}">
      <dsp:nvSpPr>
        <dsp:cNvPr id="0" name=""/>
        <dsp:cNvSpPr/>
      </dsp:nvSpPr>
      <dsp:spPr>
        <a:xfrm>
          <a:off x="0" y="3758184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EDAE0-9B85-4481-902F-7289FE099B54}">
      <dsp:nvSpPr>
        <dsp:cNvPr id="0" name=""/>
        <dsp:cNvSpPr/>
      </dsp:nvSpPr>
      <dsp:spPr>
        <a:xfrm>
          <a:off x="0" y="3758183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/>
            <a:t>Features der App</a:t>
          </a:r>
          <a:endParaRPr lang="en-US" sz="5800" kern="1200"/>
        </a:p>
      </dsp:txBody>
      <dsp:txXfrm>
        <a:off x="0" y="3758183"/>
        <a:ext cx="7306056" cy="125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688BB-2188-4B90-9B65-4E657A75F22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F2A65-C17D-4B1F-95F9-7BC71CECBE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Darstellung</a:t>
            </a:r>
            <a:r>
              <a:rPr lang="en-US" dirty="0"/>
              <a:t> Ampel; Shelter </a:t>
            </a:r>
            <a:r>
              <a:rPr lang="en-US" dirty="0" err="1"/>
              <a:t>interagieren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Plätzen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F2A65-C17D-4B1F-95F9-7BC71CECBE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93F3-E493-B2A9-6648-226C73D9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26" b="12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092FB4-D23D-16C8-BEB3-CFF84C01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AT" sz="4400"/>
              <a:t>ShelterHelper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81C947-8927-5221-4094-FFAB48215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1179" y="5739969"/>
            <a:ext cx="7596106" cy="960120"/>
          </a:xfrm>
        </p:spPr>
        <p:txBody>
          <a:bodyPr anchor="ctr">
            <a:normAutofit/>
          </a:bodyPr>
          <a:lstStyle/>
          <a:p>
            <a:pPr algn="r"/>
            <a:r>
              <a:rPr lang="de-DE" sz="1900" dirty="0"/>
              <a:t>Universität Wien, EC 50: Computational </a:t>
            </a:r>
            <a:r>
              <a:rPr lang="de-DE" sz="1900" dirty="0" err="1"/>
              <a:t>Thinking</a:t>
            </a:r>
            <a:endParaRPr lang="de-DE" sz="1900" dirty="0"/>
          </a:p>
          <a:p>
            <a:pPr algn="r"/>
            <a:r>
              <a:rPr lang="de-DE" sz="1900" dirty="0"/>
              <a:t>2025S 059021-1 Soziales Denken in der Informatik</a:t>
            </a:r>
            <a:endParaRPr lang="de-AT" sz="1900" dirty="0"/>
          </a:p>
        </p:txBody>
      </p:sp>
    </p:spTree>
    <p:extLst>
      <p:ext uri="{BB962C8B-B14F-4D97-AF65-F5344CB8AC3E}">
        <p14:creationId xmlns:p14="http://schemas.microsoft.com/office/powerpoint/2010/main" val="369068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9A828B-5B68-B8A6-8946-3D7939E1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de-AT" dirty="0" err="1"/>
              <a:t>Negativpersona</a:t>
            </a:r>
            <a:r>
              <a:rPr lang="de-AT" dirty="0"/>
              <a:t>: Stefan Krüger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CFCD7-C922-9D51-C8F0-BFE88473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Alter: 31</a:t>
            </a:r>
          </a:p>
          <a:p>
            <a:pPr>
              <a:lnSpc>
                <a:spcPct val="100000"/>
              </a:lnSpc>
            </a:pPr>
            <a:r>
              <a:rPr lang="de-DE" dirty="0"/>
              <a:t>Beruf: Obdachlos</a:t>
            </a:r>
          </a:p>
          <a:p>
            <a:pPr>
              <a:lnSpc>
                <a:spcPct val="100000"/>
              </a:lnSpc>
            </a:pPr>
            <a:r>
              <a:rPr lang="de-DE" dirty="0"/>
              <a:t>Einkommen: Unregelmäßig, </a:t>
            </a:r>
            <a:r>
              <a:rPr lang="de-DE" baseline="30000" dirty="0"/>
              <a:t>~</a:t>
            </a:r>
            <a:r>
              <a:rPr lang="de-DE" dirty="0"/>
              <a:t> 300€/Monat</a:t>
            </a:r>
          </a:p>
          <a:p>
            <a:pPr>
              <a:lnSpc>
                <a:spcPct val="100000"/>
              </a:lnSpc>
            </a:pPr>
            <a:r>
              <a:rPr lang="de-DE" dirty="0"/>
              <a:t>Hobbies: Keine Kapazität für Hobbies</a:t>
            </a:r>
          </a:p>
          <a:p>
            <a:pPr>
              <a:lnSpc>
                <a:spcPct val="100000"/>
              </a:lnSpc>
            </a:pPr>
            <a:r>
              <a:rPr lang="de-DE" dirty="0"/>
              <a:t>Familienstand: Single</a:t>
            </a:r>
          </a:p>
          <a:p>
            <a:pPr>
              <a:lnSpc>
                <a:spcPct val="100000"/>
              </a:lnSpc>
            </a:pPr>
            <a:r>
              <a:rPr lang="de-DE" dirty="0"/>
              <a:t>Wohnort: Straße; Obdachlosenheim; Couch Surfing</a:t>
            </a:r>
          </a:p>
          <a:p>
            <a:pPr>
              <a:lnSpc>
                <a:spcPct val="100000"/>
              </a:lnSpc>
            </a:pPr>
            <a:r>
              <a:rPr lang="de-DE" dirty="0"/>
              <a:t>Wegen psychischer Probleme möchte er keine Hilfe annehmen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F06611-68D5-F648-6BC8-58981286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92" y="976160"/>
            <a:ext cx="4364590" cy="38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4BDE1-7CDB-AABA-3CA2-734842E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Negativpersona</a:t>
            </a:r>
            <a:r>
              <a:rPr lang="de-AT" dirty="0"/>
              <a:t>: Appnutzung und generelle technische Affinität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B974D-B366-8812-57EE-9D705E0E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Fehlende Relevanz: </a:t>
            </a:r>
          </a:p>
          <a:p>
            <a:pPr lvl="1"/>
            <a:r>
              <a:rPr lang="de-DE" dirty="0"/>
              <a:t>App bietet keinen persönlichen Mehrwert für ihn</a:t>
            </a:r>
          </a:p>
          <a:p>
            <a:pPr lvl="1"/>
            <a:r>
              <a:rPr lang="de-DE" dirty="0"/>
              <a:t>Nie in Situationen, in denen er nach einer Notunterkunft suchen müsste</a:t>
            </a:r>
          </a:p>
          <a:p>
            <a:r>
              <a:rPr lang="de-DE" dirty="0"/>
              <a:t>Geringes Interesse am Thema: </a:t>
            </a:r>
          </a:p>
          <a:p>
            <a:pPr lvl="1"/>
            <a:r>
              <a:rPr lang="de-DE" dirty="0"/>
              <a:t>Themen wie Armut oder soziale Ausgrenzung als unangenehm wahrgenommen oder "nicht seine Baustelle"</a:t>
            </a:r>
          </a:p>
          <a:p>
            <a:r>
              <a:rPr lang="de-DE" dirty="0"/>
              <a:t>Keine Motivation zur Nutzung: </a:t>
            </a:r>
          </a:p>
          <a:p>
            <a:pPr lvl="1"/>
            <a:r>
              <a:rPr lang="de-DE" dirty="0"/>
              <a:t>Selbst wenn er die App einmal sieht oder davon hört, wird er sie weder installieren noch weiterempfehlen – sie ist für ihn uninteressant</a:t>
            </a:r>
          </a:p>
          <a:p>
            <a:r>
              <a:rPr lang="de-DE" dirty="0"/>
              <a:t>Technische Affinität</a:t>
            </a:r>
          </a:p>
          <a:p>
            <a:pPr lvl="1"/>
            <a:r>
              <a:rPr lang="de-DE" dirty="0"/>
              <a:t>Sehr hoch, mit hohen Erwartungen: innovatives Design, Komfort und Personalisierung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95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444C3-0E0F-CBE2-2C46-2207A077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Features der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49885-0FBF-6D88-89A0-B88A00DB6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Details zu Funktionen</a:t>
            </a:r>
          </a:p>
        </p:txBody>
      </p:sp>
    </p:spTree>
    <p:extLst>
      <p:ext uri="{BB962C8B-B14F-4D97-AF65-F5344CB8AC3E}">
        <p14:creationId xmlns:p14="http://schemas.microsoft.com/office/powerpoint/2010/main" val="19277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23332-6CD0-8611-B99A-5581FC34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Übernachtungsmöglichkeiten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57E8A-F7B1-85BC-0333-2B6240B0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705502" cy="3767328"/>
          </a:xfrm>
        </p:spPr>
        <p:txBody>
          <a:bodyPr/>
          <a:lstStyle/>
          <a:p>
            <a:r>
              <a:rPr lang="de-AT" dirty="0"/>
              <a:t>Erleichterung bei der Ermittlung freier Schlafplätze</a:t>
            </a:r>
          </a:p>
          <a:p>
            <a:r>
              <a:rPr lang="de-AT" dirty="0"/>
              <a:t>Alle Heime in Wien (und eventuell der Vorstädte) sollten erfasst werden.</a:t>
            </a:r>
          </a:p>
          <a:p>
            <a:r>
              <a:rPr lang="de-AT" dirty="0"/>
              <a:t>Ampelsystem zur Unterscheidung freier und besetzter Plätze</a:t>
            </a:r>
          </a:p>
        </p:txBody>
      </p:sp>
    </p:spTree>
    <p:extLst>
      <p:ext uri="{BB962C8B-B14F-4D97-AF65-F5344CB8AC3E}">
        <p14:creationId xmlns:p14="http://schemas.microsoft.com/office/powerpoint/2010/main" val="17766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15D2C-8355-F150-773A-15F3A50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User Stories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25EB24-89DF-319E-0FFD-13C1C7AD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Ich als Userin möchte:</a:t>
            </a:r>
          </a:p>
          <a:p>
            <a:r>
              <a:rPr lang="de-DE" dirty="0"/>
              <a:t>Akzeptanzkriterien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welche Unterkünfte in meiner Nähe verfügbar sind</a:t>
            </a:r>
          </a:p>
          <a:p>
            <a:pPr lvl="1"/>
            <a:r>
              <a:rPr lang="de-DE" dirty="0"/>
              <a:t>Ampelsystem</a:t>
            </a:r>
          </a:p>
          <a:p>
            <a:pPr lvl="1"/>
            <a:r>
              <a:rPr lang="de-DE" dirty="0"/>
              <a:t>Regelmäßige Updates</a:t>
            </a:r>
          </a:p>
          <a:p>
            <a:pPr lvl="1"/>
            <a:r>
              <a:rPr lang="de-DE" dirty="0"/>
              <a:t>Öffnungszeiten</a:t>
            </a:r>
          </a:p>
          <a:p>
            <a:pPr lvl="1"/>
            <a:r>
              <a:rPr lang="de-DE" dirty="0"/>
              <a:t>barrierefrei</a:t>
            </a:r>
          </a:p>
          <a:p>
            <a:r>
              <a:rPr lang="de-DE" dirty="0"/>
              <a:t>Route</a:t>
            </a:r>
          </a:p>
          <a:p>
            <a:pPr lvl="1"/>
            <a:r>
              <a:rPr lang="de-DE" dirty="0"/>
              <a:t>Schnell</a:t>
            </a:r>
          </a:p>
          <a:p>
            <a:pPr lvl="1"/>
            <a:r>
              <a:rPr lang="de-DE" dirty="0"/>
              <a:t>barrierefrei</a:t>
            </a:r>
          </a:p>
        </p:txBody>
      </p:sp>
    </p:spTree>
    <p:extLst>
      <p:ext uri="{BB962C8B-B14F-4D97-AF65-F5344CB8AC3E}">
        <p14:creationId xmlns:p14="http://schemas.microsoft.com/office/powerpoint/2010/main" val="35972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A9301-FF2E-35F8-5E5A-BA5A6FCA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69597-8ECB-CE3C-4F2F-0DE49BB8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obdachlose Person möchte ich sehen, welche Unterkünfte in meiner Nähe verfügbar sind, damit ich schnell einen sicheren Schlafplatz finde. 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Die Nutzerin oder der Nutzer kann verlässlich erkennen, welche Unterkünfte aktuell verfügbar und in erreichbarer Nähe sind. Fazit: Max.15 Min. Fußweg.</a:t>
            </a:r>
          </a:p>
        </p:txBody>
      </p:sp>
    </p:spTree>
    <p:extLst>
      <p:ext uri="{BB962C8B-B14F-4D97-AF65-F5344CB8AC3E}">
        <p14:creationId xmlns:p14="http://schemas.microsoft.com/office/powerpoint/2010/main" val="382482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2AC3A-6A74-C57C-C33F-CFDA3C7B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9143E-2C97-CA26-A457-D96C3A2B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9E93FD-E1CA-643A-BED8-D1F7E534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Sozialarbeiter:in</a:t>
            </a:r>
            <a:r>
              <a:rPr lang="de-DE" dirty="0"/>
              <a:t> möchte ich den Kapazitätsstatus einer Einrichtung aktualisieren können, damit die App aktuelle Informationen anzeigt.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Der aktuelle Belegungsstatus eines </a:t>
            </a:r>
            <a:r>
              <a:rPr lang="de-DE" dirty="0" err="1"/>
              <a:t>Shelters</a:t>
            </a:r>
            <a:r>
              <a:rPr lang="de-DE" dirty="0"/>
              <a:t> kann jederzeit nachvollziehbar übermittelt und aktualisiert werden.</a:t>
            </a:r>
          </a:p>
        </p:txBody>
      </p:sp>
    </p:spTree>
    <p:extLst>
      <p:ext uri="{BB962C8B-B14F-4D97-AF65-F5344CB8AC3E}">
        <p14:creationId xmlns:p14="http://schemas.microsoft.com/office/powerpoint/2010/main" val="40983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495AF-33A3-EE67-20E1-70739377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87DB1-E24A-E58C-FC6A-AE219D40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3FD8B-0E86-8DEA-EBA6-D114A2DA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Nutzer:in</a:t>
            </a:r>
            <a:r>
              <a:rPr lang="de-DE" dirty="0"/>
              <a:t> ohne Internetzugang möchte ich Informationen über verfügbare </a:t>
            </a:r>
            <a:r>
              <a:rPr lang="de-DE" dirty="0" err="1"/>
              <a:t>Shelter</a:t>
            </a:r>
            <a:r>
              <a:rPr lang="de-DE" dirty="0"/>
              <a:t> erhalten, indem die Adresse ohne Internet abrufbar ist, damit ich trotzdem Unterstützung erhalten kann.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Auch ohne Internetzugang stehen verlässliche Informationen zu Unterkünften zur Verfügung.</a:t>
            </a:r>
          </a:p>
        </p:txBody>
      </p:sp>
    </p:spTree>
    <p:extLst>
      <p:ext uri="{BB962C8B-B14F-4D97-AF65-F5344CB8AC3E}">
        <p14:creationId xmlns:p14="http://schemas.microsoft.com/office/powerpoint/2010/main" val="99236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31F22-BA49-6867-1B7A-DDF7C7AC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CD7AE-6563-ED13-4106-FE3FC5B1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88D30-390F-D111-9A61-C20CF357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obdachlose Person möchte ich Öffnungszeiten und Zugangsvoraussetzungen der </a:t>
            </a:r>
            <a:r>
              <a:rPr lang="de-DE" dirty="0" err="1"/>
              <a:t>Shelter</a:t>
            </a:r>
            <a:r>
              <a:rPr lang="de-DE" dirty="0"/>
              <a:t> sehen, damit ich weiß, ob ich dort aufgenommen werde.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Die Aufnahmevoraussetzungen und Öffnungszeiten sind verständlich und vollständig einsehbar, auch ohne Internetzugang. </a:t>
            </a:r>
          </a:p>
          <a:p>
            <a:pPr marL="0" indent="0">
              <a:buNone/>
            </a:pPr>
            <a:r>
              <a:rPr lang="de-DE" b="1" dirty="0"/>
              <a:t>Mögliche Aufnahmekriterien: </a:t>
            </a:r>
            <a:r>
              <a:rPr lang="de-DE" dirty="0"/>
              <a:t>Vorbestrafungen/Strafregisterauszug; </a:t>
            </a:r>
            <a:r>
              <a:rPr lang="de-DE" dirty="0" err="1"/>
              <a:t>Sobriety</a:t>
            </a:r>
            <a:r>
              <a:rPr lang="de-DE" dirty="0"/>
              <a:t>?; Frauenheim; Anlaufstellen für Jugendliche – Ausweis? </a:t>
            </a:r>
          </a:p>
        </p:txBody>
      </p:sp>
    </p:spTree>
    <p:extLst>
      <p:ext uri="{BB962C8B-B14F-4D97-AF65-F5344CB8AC3E}">
        <p14:creationId xmlns:p14="http://schemas.microsoft.com/office/powerpoint/2010/main" val="64381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8FD82-C024-B601-ACD2-4D97FF588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F543-AC04-94F4-AC97-D7E4B9EE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EDDCE-F545-57B5-E59B-DC0A5E25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Ich möchte als </a:t>
            </a:r>
            <a:r>
              <a:rPr lang="de-DE" dirty="0" err="1"/>
              <a:t>User:in</a:t>
            </a:r>
            <a:r>
              <a:rPr lang="de-DE" dirty="0"/>
              <a:t> transparent erkennen wie viele Plätze noch frei sind. 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Die App zeigt für jedes </a:t>
            </a:r>
            <a:r>
              <a:rPr lang="de-DE" dirty="0" err="1"/>
              <a:t>Shelter</a:t>
            </a:r>
            <a:r>
              <a:rPr lang="de-DE" dirty="0"/>
              <a:t> die Gesamtanzahl der Schlafplätze sowie die Anzahl der aktuell belegten und freien Plätze klar und verständlich an.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Änderungen der Belegung werden automatisch und zeitnah aktualisiert.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237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0CBD32-22AB-EB85-3800-7EE94B4A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de-AT" sz="4000"/>
              <a:t>Übersicht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B3E051E-8BEC-81DC-7479-D30E428E2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24239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87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F90BA-FA97-B01B-AB0C-536CFD86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FAEC6-1634-1964-CA12-E84CBDB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454EB-80F0-A3EA-EAC8-D26B23FC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Nutzer:in</a:t>
            </a:r>
            <a:r>
              <a:rPr lang="de-DE" dirty="0"/>
              <a:t> möchte ich sehen, welche </a:t>
            </a:r>
            <a:r>
              <a:rPr lang="de-DE" dirty="0" err="1"/>
              <a:t>Shelter</a:t>
            </a:r>
            <a:r>
              <a:rPr lang="de-DE" dirty="0"/>
              <a:t> barrierefrei sind, damit ich bei Mobilitätseinschränkungen passende Unterkünfte finde.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Barrierefreiheit von Unterkünften ist eindeutig gekennzeichnet und leicht erkennbar.</a:t>
            </a:r>
          </a:p>
        </p:txBody>
      </p:sp>
    </p:spTree>
    <p:extLst>
      <p:ext uri="{BB962C8B-B14F-4D97-AF65-F5344CB8AC3E}">
        <p14:creationId xmlns:p14="http://schemas.microsoft.com/office/powerpoint/2010/main" val="280201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A412-C8D7-F571-0422-268AC3F8F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92E26-F6CB-4157-AC99-0A168C47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A09FF-1AE7-403D-10CC-DEC6C3CE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Mitarbeiter:in</a:t>
            </a:r>
            <a:r>
              <a:rPr lang="de-DE" dirty="0"/>
              <a:t> eines </a:t>
            </a:r>
            <a:r>
              <a:rPr lang="de-DE" dirty="0" err="1"/>
              <a:t>Shelters</a:t>
            </a:r>
            <a:r>
              <a:rPr lang="de-DE" dirty="0"/>
              <a:t> möchte ich bestimmte Plätze reservieren können (z. B. für Notfälle), damit diese bei Bedarf verfügbar bleiben.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Es ist möglich, Schlafplätze für bestimmte Fälle gezielt freizuhalten und nicht öffentlich anzuzeigen.</a:t>
            </a:r>
          </a:p>
        </p:txBody>
      </p:sp>
    </p:spTree>
    <p:extLst>
      <p:ext uri="{BB962C8B-B14F-4D97-AF65-F5344CB8AC3E}">
        <p14:creationId xmlns:p14="http://schemas.microsoft.com/office/powerpoint/2010/main" val="151912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0081-D0B3-FD64-404F-978F1151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885C8-81DA-BD72-8739-B51E3D8D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79FA1-ACA9-51A2-842E-9D6F6667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Mitarbeiter:in</a:t>
            </a:r>
            <a:r>
              <a:rPr lang="de-DE" dirty="0"/>
              <a:t> eines </a:t>
            </a:r>
            <a:r>
              <a:rPr lang="de-DE" dirty="0" err="1"/>
              <a:t>Shelters</a:t>
            </a:r>
            <a:r>
              <a:rPr lang="de-DE" dirty="0"/>
              <a:t> möchte ich über die App einseitige Infos an alle </a:t>
            </a:r>
            <a:r>
              <a:rPr lang="de-DE" dirty="0" err="1"/>
              <a:t>Nutzer:innen</a:t>
            </a:r>
            <a:r>
              <a:rPr lang="de-DE" dirty="0"/>
              <a:t> senden können, damit diese stets über aktuelle Abläufe und mögliche Einschränkungen informiert sind. 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 err="1"/>
              <a:t>Shelter-Mitarbeiter:innen</a:t>
            </a:r>
            <a:r>
              <a:rPr lang="de-DE" dirty="0"/>
              <a:t> können Updates in der App nachvollziehbar schalten. </a:t>
            </a:r>
          </a:p>
          <a:p>
            <a:pPr marL="0" indent="0">
              <a:buNone/>
            </a:pPr>
            <a:r>
              <a:rPr lang="de-DE" dirty="0"/>
              <a:t>Beispielsweise: </a:t>
            </a:r>
          </a:p>
          <a:p>
            <a:r>
              <a:rPr lang="de-DE" dirty="0"/>
              <a:t>Sanierungsarbeiten</a:t>
            </a:r>
          </a:p>
          <a:p>
            <a:r>
              <a:rPr lang="de-DE" dirty="0"/>
              <a:t>Geänderte Öffnungszeiten/ Urlaubstage</a:t>
            </a:r>
          </a:p>
          <a:p>
            <a:r>
              <a:rPr lang="de-DE" dirty="0"/>
              <a:t>Etc.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1886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7E49B-3D27-7C2D-64E3-BC059972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Nicht-Ziele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75801-8CA6-7AF5-F285-508AD564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Social</a:t>
            </a:r>
            <a:r>
              <a:rPr lang="de-AT" dirty="0"/>
              <a:t> Media Aspekte – Nur </a:t>
            </a:r>
            <a:r>
              <a:rPr lang="de-AT" dirty="0" err="1"/>
              <a:t>One</a:t>
            </a:r>
            <a:r>
              <a:rPr lang="de-AT" dirty="0"/>
              <a:t> Way Communication</a:t>
            </a:r>
          </a:p>
          <a:p>
            <a:r>
              <a:rPr lang="de-AT" dirty="0"/>
              <a:t>Zwingende Profilerstellung</a:t>
            </a:r>
          </a:p>
          <a:p>
            <a:r>
              <a:rPr lang="de-AT" dirty="0"/>
              <a:t>Hotels, </a:t>
            </a:r>
            <a:r>
              <a:rPr lang="de-AT" dirty="0" err="1"/>
              <a:t>Airbnbs</a:t>
            </a:r>
            <a:r>
              <a:rPr lang="de-AT" dirty="0"/>
              <a:t> o.Ä. Übernachtungsmöglichkeiten anzeigen</a:t>
            </a:r>
          </a:p>
          <a:p>
            <a:r>
              <a:rPr lang="de-AT" dirty="0"/>
              <a:t>Über App Buchungen </a:t>
            </a:r>
          </a:p>
          <a:p>
            <a:r>
              <a:rPr lang="de-AT" dirty="0"/>
              <a:t>Andere Anlaufstellen für etwaige Probleme anzeigen (Bsp. Tafel, Sozialmarkt etc.)</a:t>
            </a:r>
          </a:p>
        </p:txBody>
      </p:sp>
    </p:spTree>
    <p:extLst>
      <p:ext uri="{BB962C8B-B14F-4D97-AF65-F5344CB8AC3E}">
        <p14:creationId xmlns:p14="http://schemas.microsoft.com/office/powerpoint/2010/main" val="138302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1855E-6B5F-E513-F951-2BC1540E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Appkonzept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20786-2BB5-D912-51F7-C2ABE4009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Zweck und Zielgruppen der App</a:t>
            </a:r>
          </a:p>
        </p:txBody>
      </p:sp>
    </p:spTree>
    <p:extLst>
      <p:ext uri="{BB962C8B-B14F-4D97-AF65-F5344CB8AC3E}">
        <p14:creationId xmlns:p14="http://schemas.microsoft.com/office/powerpoint/2010/main" val="61112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0FD00-ADB1-800C-1B6A-DFAD9E5C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5A07F-5271-A088-579B-0E271894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i="1" dirty="0" err="1"/>
              <a:t>ShelterHelper</a:t>
            </a:r>
            <a:r>
              <a:rPr lang="de-AT" sz="2000" dirty="0"/>
              <a:t> ermöglicht das Abrufen von Informationen über Wiener Notunterkünfte:</a:t>
            </a:r>
          </a:p>
          <a:p>
            <a:pPr lvl="1"/>
            <a:r>
              <a:rPr lang="de-AT" sz="1800" dirty="0"/>
              <a:t>in Echtzeit;</a:t>
            </a:r>
          </a:p>
          <a:p>
            <a:pPr lvl="1"/>
            <a:r>
              <a:rPr lang="de-AT" sz="1800" dirty="0"/>
              <a:t>mit Angabe von Kapazität und Verfügbarkeit;</a:t>
            </a:r>
          </a:p>
          <a:p>
            <a:pPr lvl="1"/>
            <a:r>
              <a:rPr lang="de-AT" sz="1800" dirty="0"/>
              <a:t>und Navigationsfunktion.</a:t>
            </a:r>
          </a:p>
          <a:p>
            <a:r>
              <a:rPr lang="de-AT" sz="2000" dirty="0"/>
              <a:t>Zielgruppen:</a:t>
            </a:r>
          </a:p>
          <a:p>
            <a:pPr lvl="1"/>
            <a:r>
              <a:rPr lang="de-AT" sz="1800" dirty="0"/>
              <a:t>Obdachlose in Wien</a:t>
            </a:r>
          </a:p>
          <a:p>
            <a:pPr lvl="1"/>
            <a:r>
              <a:rPr lang="de-AT" sz="1800" dirty="0"/>
              <a:t>zuständige Sozialarbeiter</a:t>
            </a:r>
          </a:p>
          <a:p>
            <a:pPr lvl="1"/>
            <a:r>
              <a:rPr lang="de-AT" sz="1800" dirty="0"/>
              <a:t>Institutionen, die Heime, Notunterkünfte und andere Einrichtungen für Obdachlose betreiben</a:t>
            </a:r>
          </a:p>
        </p:txBody>
      </p:sp>
    </p:spTree>
    <p:extLst>
      <p:ext uri="{BB962C8B-B14F-4D97-AF65-F5344CB8AC3E}">
        <p14:creationId xmlns:p14="http://schemas.microsoft.com/office/powerpoint/2010/main" val="40411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D97C-1B4C-8BFE-EB9F-098783A7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Personas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7F7422-87F2-A165-6C27-B64E84D09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Zielgruppenanalyse</a:t>
            </a:r>
          </a:p>
        </p:txBody>
      </p:sp>
    </p:spTree>
    <p:extLst>
      <p:ext uri="{BB962C8B-B14F-4D97-AF65-F5344CB8AC3E}">
        <p14:creationId xmlns:p14="http://schemas.microsoft.com/office/powerpoint/2010/main" val="149504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277AA0-520E-233E-2D8F-39A730B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de-AT" dirty="0"/>
              <a:t>Primäre Persona 1: Margit Winter</a:t>
            </a: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8BD5D-789E-1D67-22D7-F19B9827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r>
              <a:rPr lang="de-DE" dirty="0"/>
              <a:t>Alter: 43</a:t>
            </a:r>
          </a:p>
          <a:p>
            <a:r>
              <a:rPr lang="de-DE" dirty="0"/>
              <a:t>Beruf: Sozialarbeiterin</a:t>
            </a:r>
          </a:p>
          <a:p>
            <a:r>
              <a:rPr lang="de-DE" dirty="0"/>
              <a:t>Einkommen: 1,800€ Netto/Monat</a:t>
            </a:r>
          </a:p>
          <a:p>
            <a:r>
              <a:rPr lang="de-DE" dirty="0"/>
              <a:t>Hobbies: Yoga, Zeit mit Familie verbringen</a:t>
            </a:r>
          </a:p>
          <a:p>
            <a:r>
              <a:rPr lang="de-DE" dirty="0"/>
              <a:t>Familienstand: verheiratet, zwei Kinder (10 und 12 Jahre)</a:t>
            </a:r>
          </a:p>
          <a:p>
            <a:r>
              <a:rPr lang="de-DE" dirty="0"/>
              <a:t>Wohnort: Wien, 23. Gemeindebezirk</a:t>
            </a:r>
          </a:p>
          <a:p>
            <a:r>
              <a:rPr lang="de-DE" dirty="0"/>
              <a:t>Seit 15 Jahren Sozialarbeiterin, oft im Außendienst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A4145-1591-E473-63DC-B20F31F8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92" y="976160"/>
            <a:ext cx="4364590" cy="35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7B5EA-5B8A-C23F-71DA-3FAAB918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Primäre Persona 1: Herausforderungen, Motivation, technische Affinität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9E02F-9B61-3240-B76B-B439FBCA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Tägliche Konfrontation mit Problemen:</a:t>
            </a:r>
          </a:p>
          <a:p>
            <a:pPr lvl="1"/>
            <a:r>
              <a:rPr lang="de-AT" dirty="0"/>
              <a:t>schnelle Ermittlung freier Heimplätze;</a:t>
            </a:r>
          </a:p>
          <a:p>
            <a:pPr lvl="1"/>
            <a:r>
              <a:rPr lang="de-AT" dirty="0"/>
              <a:t>komplizierte Kommunikation, oft nur telefonisch</a:t>
            </a:r>
          </a:p>
          <a:p>
            <a:r>
              <a:rPr lang="de-AT" dirty="0"/>
              <a:t>Nutzung der App ermöglicht Erleichterung des Arbeitsalltags durch:</a:t>
            </a:r>
          </a:p>
          <a:p>
            <a:pPr lvl="1"/>
            <a:r>
              <a:rPr lang="de-AT" dirty="0"/>
              <a:t>Suche nach Unterkünften effizienter</a:t>
            </a:r>
          </a:p>
          <a:p>
            <a:pPr lvl="1"/>
            <a:r>
              <a:rPr lang="de-AT" dirty="0"/>
              <a:t>Navigationsfunktion als nutzerfreundlicher Ersatz anderer Apps</a:t>
            </a:r>
          </a:p>
          <a:p>
            <a:r>
              <a:rPr lang="de-AT" dirty="0"/>
              <a:t>Technische Affinität:</a:t>
            </a:r>
          </a:p>
          <a:p>
            <a:pPr lvl="1"/>
            <a:r>
              <a:rPr lang="de-AT" dirty="0"/>
              <a:t>Nutzung von Apps und digitalen Tools hauptsächlich privat</a:t>
            </a:r>
          </a:p>
          <a:p>
            <a:pPr lvl="1"/>
            <a:r>
              <a:rPr lang="de-AT" dirty="0"/>
              <a:t>Benutzeroberfläche sollte intuitiv und auch unter Stress leicht bedienbar sein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47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B4B0F-E858-D54B-26F9-D20273EA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de-AT" dirty="0"/>
              <a:t>Primäre Persona 2: Daniel Huber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20D5C-8594-B70B-D066-957C7070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r>
              <a:rPr lang="de-DE" dirty="0"/>
              <a:t>Alter: 38</a:t>
            </a:r>
          </a:p>
          <a:p>
            <a:r>
              <a:rPr lang="de-DE" dirty="0"/>
              <a:t>Beruf: seit zwei Jahren obdachlos, Gelegenheitsjobs</a:t>
            </a:r>
          </a:p>
          <a:p>
            <a:r>
              <a:rPr lang="de-DE" dirty="0"/>
              <a:t>Einkommen: Unregelmäßig, meist unter 500 € pro Monat</a:t>
            </a:r>
          </a:p>
          <a:p>
            <a:r>
              <a:rPr lang="de-DE" dirty="0"/>
              <a:t>Hobbies: Fußball, Lesen (wenn möglich)</a:t>
            </a:r>
          </a:p>
          <a:p>
            <a:r>
              <a:rPr lang="de-DE" dirty="0"/>
              <a:t>Familienstand: Ledig, keine Kinder</a:t>
            </a:r>
          </a:p>
          <a:p>
            <a:r>
              <a:rPr lang="de-DE" dirty="0"/>
              <a:t>Wohnort: Kein fester Wohnsitz, häufig in Notunterkünften oder auf der Straße</a:t>
            </a:r>
          </a:p>
          <a:p>
            <a:r>
              <a:rPr lang="de-DE" dirty="0"/>
              <a:t>Rückschläge finanzieller und persönlicher Art führten zum Verlust der Wohnung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0DDC97-DB7F-5A3C-91EC-EB7C8C16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92" y="976160"/>
            <a:ext cx="4364590" cy="38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01A65-5C46-3A72-F2F9-7EC14E99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Primäre Persona 2: Herausforderungen, Motivation, technische Affinität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FAE41-7654-B73D-D8BC-1493F8F1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Herausforderungen:</a:t>
            </a:r>
          </a:p>
          <a:p>
            <a:pPr lvl="1"/>
            <a:r>
              <a:rPr lang="de-AT" dirty="0"/>
              <a:t>Zugang zum Internet begrenzt, kann sein Smartphone nicht immer selbst aufladen</a:t>
            </a:r>
          </a:p>
          <a:p>
            <a:pPr lvl="1"/>
            <a:r>
              <a:rPr lang="de-AT" dirty="0"/>
              <a:t>„Wanderung“ von einer Einrichtung zur nächsten – nur um festzustellen, dass keine Plätze mehr verfügbar sind</a:t>
            </a:r>
          </a:p>
          <a:p>
            <a:r>
              <a:rPr lang="de-AT" dirty="0"/>
              <a:t>Motivation zur Nutzung der App</a:t>
            </a:r>
          </a:p>
          <a:p>
            <a:pPr lvl="1"/>
            <a:r>
              <a:rPr lang="de-AT" dirty="0"/>
              <a:t>Suche nach freien Schlafplätzen deutlich erleichtert</a:t>
            </a:r>
          </a:p>
          <a:p>
            <a:pPr lvl="1"/>
            <a:r>
              <a:rPr lang="de-AT" dirty="0"/>
              <a:t>App als verlässliche Informationsquelle</a:t>
            </a:r>
          </a:p>
          <a:p>
            <a:r>
              <a:rPr lang="de-AT" dirty="0"/>
              <a:t>Technische Affinität</a:t>
            </a:r>
          </a:p>
          <a:p>
            <a:pPr lvl="1"/>
            <a:r>
              <a:rPr lang="de-AT" dirty="0"/>
              <a:t>Nutzung digitaler Tools stark eingeschränkt, nicht viel Erfahrung</a:t>
            </a:r>
          </a:p>
          <a:p>
            <a:pPr lvl="1"/>
            <a:r>
              <a:rPr lang="de-AT" dirty="0"/>
              <a:t>Benutzeroberfläche sollte simpel und unkompliziert sein</a:t>
            </a:r>
          </a:p>
        </p:txBody>
      </p:sp>
    </p:spTree>
    <p:extLst>
      <p:ext uri="{BB962C8B-B14F-4D97-AF65-F5344CB8AC3E}">
        <p14:creationId xmlns:p14="http://schemas.microsoft.com/office/powerpoint/2010/main" val="3715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E5D2DFC3CB3049AEC0397E411EC443" ma:contentTypeVersion="5" ma:contentTypeDescription="Ein neues Dokument erstellen." ma:contentTypeScope="" ma:versionID="55c94b44c1089d3974578baa38f2bfc5">
  <xsd:schema xmlns:xsd="http://www.w3.org/2001/XMLSchema" xmlns:xs="http://www.w3.org/2001/XMLSchema" xmlns:p="http://schemas.microsoft.com/office/2006/metadata/properties" xmlns:ns3="9d2c7e9f-4169-4511-a7b4-c08ac6210d0c" targetNamespace="http://schemas.microsoft.com/office/2006/metadata/properties" ma:root="true" ma:fieldsID="0fa5c00f375622c74d01402046586423" ns3:_="">
    <xsd:import namespace="9d2c7e9f-4169-4511-a7b4-c08ac6210d0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7e9f-4169-4511-a7b4-c08ac6210d0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2FE544-C6D9-4267-87E1-B5DC49C2C9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2c7e9f-4169-4511-a7b4-c08ac6210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7E1E6-C6C5-45F6-A6DA-2A2C4970C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9FC1F2-17D7-494B-8702-484EC9BB9535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9d2c7e9f-4169-4511-a7b4-c08ac6210d0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Microsoft Office PowerPoint</Application>
  <PresentationFormat>Breitbild</PresentationFormat>
  <Paragraphs>121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Aptos</vt:lpstr>
      <vt:lpstr>Arial</vt:lpstr>
      <vt:lpstr>Bierstadt</vt:lpstr>
      <vt:lpstr>GestaltVTI</vt:lpstr>
      <vt:lpstr>ShelterHelper</vt:lpstr>
      <vt:lpstr>Übersicht</vt:lpstr>
      <vt:lpstr>Appkonzept</vt:lpstr>
      <vt:lpstr>Appkonzept</vt:lpstr>
      <vt:lpstr>Personas</vt:lpstr>
      <vt:lpstr>Primäre Persona 1: Margit Winter</vt:lpstr>
      <vt:lpstr>Primäre Persona 1: Herausforderungen, Motivation, technische Affinität</vt:lpstr>
      <vt:lpstr>Primäre Persona 2: Daniel Huber</vt:lpstr>
      <vt:lpstr>Primäre Persona 2: Herausforderungen, Motivation, technische Affinität</vt:lpstr>
      <vt:lpstr>Negativpersona: Stefan Krüger</vt:lpstr>
      <vt:lpstr>Negativpersona: Appnutzung und generelle technische Affinität</vt:lpstr>
      <vt:lpstr>Features der App</vt:lpstr>
      <vt:lpstr>Übernachtungsmöglichkeiten</vt:lpstr>
      <vt:lpstr>User Stories </vt:lpstr>
      <vt:lpstr>User Story 1</vt:lpstr>
      <vt:lpstr>User Story 2</vt:lpstr>
      <vt:lpstr>User Story 3</vt:lpstr>
      <vt:lpstr>User Story 4</vt:lpstr>
      <vt:lpstr>User Story 5</vt:lpstr>
      <vt:lpstr>User Story 6</vt:lpstr>
      <vt:lpstr>User Story 7</vt:lpstr>
      <vt:lpstr>User Story 8</vt:lpstr>
      <vt:lpstr>Nicht-Ziele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Burits</dc:creator>
  <cp:lastModifiedBy>David Burits</cp:lastModifiedBy>
  <cp:revision>4</cp:revision>
  <dcterms:created xsi:type="dcterms:W3CDTF">2025-04-06T17:03:13Z</dcterms:created>
  <dcterms:modified xsi:type="dcterms:W3CDTF">2025-05-06T12:17:06Z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0x0101003CE5D2DFC3CB3049AEC0397E411EC443</vt:lpwstr>
  </property>
</Properties>
</file>