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361D6E9-60CD-40F8-898E-142D11C2BB7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69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6CA577-91EA-4B8A-876F-5AB6171A571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1D6E9-60CD-40F8-898E-142D11C2BB79}" type="slidenum">
              <a:rPr lang="en-US" smtClean="0"/>
              <a:t>‹#›</a:t>
            </a:fld>
            <a:endParaRPr lang="en-US"/>
          </a:p>
        </p:txBody>
      </p:sp>
    </p:spTree>
    <p:extLst>
      <p:ext uri="{BB962C8B-B14F-4D97-AF65-F5344CB8AC3E}">
        <p14:creationId xmlns:p14="http://schemas.microsoft.com/office/powerpoint/2010/main" val="193626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61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527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spTree>
    <p:extLst>
      <p:ext uri="{BB962C8B-B14F-4D97-AF65-F5344CB8AC3E}">
        <p14:creationId xmlns:p14="http://schemas.microsoft.com/office/powerpoint/2010/main" val="745206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52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390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802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8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spTree>
    <p:extLst>
      <p:ext uri="{BB962C8B-B14F-4D97-AF65-F5344CB8AC3E}">
        <p14:creationId xmlns:p14="http://schemas.microsoft.com/office/powerpoint/2010/main" val="355814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6CA577-91EA-4B8A-876F-5AB6171A5715}"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1D6E9-60CD-40F8-898E-142D11C2BB7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6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6CA577-91EA-4B8A-876F-5AB6171A571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1D6E9-60CD-40F8-898E-142D11C2BB79}" type="slidenum">
              <a:rPr lang="en-US" smtClean="0"/>
              <a:t>‹#›</a:t>
            </a:fld>
            <a:endParaRPr lang="en-US"/>
          </a:p>
        </p:txBody>
      </p:sp>
    </p:spTree>
    <p:extLst>
      <p:ext uri="{BB962C8B-B14F-4D97-AF65-F5344CB8AC3E}">
        <p14:creationId xmlns:p14="http://schemas.microsoft.com/office/powerpoint/2010/main" val="2528774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6CA577-91EA-4B8A-876F-5AB6171A5715}"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1D6E9-60CD-40F8-898E-142D11C2BB7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246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6CA577-91EA-4B8A-876F-5AB6171A5715}"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1D6E9-60CD-40F8-898E-142D11C2BB7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41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CA577-91EA-4B8A-876F-5AB6171A5715}"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1D6E9-60CD-40F8-898E-142D11C2BB79}" type="slidenum">
              <a:rPr lang="en-US" smtClean="0"/>
              <a:t>‹#›</a:t>
            </a:fld>
            <a:endParaRPr lang="en-US"/>
          </a:p>
        </p:txBody>
      </p:sp>
    </p:spTree>
    <p:extLst>
      <p:ext uri="{BB962C8B-B14F-4D97-AF65-F5344CB8AC3E}">
        <p14:creationId xmlns:p14="http://schemas.microsoft.com/office/powerpoint/2010/main" val="174836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6CA577-91EA-4B8A-876F-5AB6171A571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1D6E9-60CD-40F8-898E-142D11C2BB7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31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6CA577-91EA-4B8A-876F-5AB6171A5715}"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1D6E9-60CD-40F8-898E-142D11C2BB79}" type="slidenum">
              <a:rPr lang="en-US" smtClean="0"/>
              <a:t>‹#›</a:t>
            </a:fld>
            <a:endParaRPr lang="en-US"/>
          </a:p>
        </p:txBody>
      </p:sp>
    </p:spTree>
    <p:extLst>
      <p:ext uri="{BB962C8B-B14F-4D97-AF65-F5344CB8AC3E}">
        <p14:creationId xmlns:p14="http://schemas.microsoft.com/office/powerpoint/2010/main" val="320240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6CA577-91EA-4B8A-876F-5AB6171A5715}" type="datetimeFigureOut">
              <a:rPr lang="en-US" smtClean="0"/>
              <a:t>2/8/2021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61D6E9-60CD-40F8-898E-142D11C2BB79}" type="slidenum">
              <a:rPr lang="en-US" smtClean="0"/>
              <a:t>‹#›</a:t>
            </a:fld>
            <a:endParaRPr lang="en-US"/>
          </a:p>
        </p:txBody>
      </p:sp>
    </p:spTree>
    <p:extLst>
      <p:ext uri="{BB962C8B-B14F-4D97-AF65-F5344CB8AC3E}">
        <p14:creationId xmlns:p14="http://schemas.microsoft.com/office/powerpoint/2010/main" val="4733949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39291" y="2081349"/>
            <a:ext cx="6305006" cy="1077218"/>
          </a:xfrm>
          <a:prstGeom prst="rect">
            <a:avLst/>
          </a:prstGeom>
          <a:noFill/>
        </p:spPr>
        <p:txBody>
          <a:bodyPr wrap="square" rtlCol="0">
            <a:spAutoFit/>
          </a:bodyPr>
          <a:lstStyle/>
          <a:p>
            <a:pPr algn="ctr"/>
            <a:r>
              <a:rPr lang="fr-FR" sz="3200" b="1" dirty="0" smtClean="0"/>
              <a:t>CRYPTOGRAPHIE PAR DECALAGE</a:t>
            </a:r>
            <a:endParaRPr lang="en-US" sz="3200" b="1" dirty="0"/>
          </a:p>
        </p:txBody>
      </p:sp>
      <p:sp>
        <p:nvSpPr>
          <p:cNvPr id="5" name="TextBox 4"/>
          <p:cNvSpPr txBox="1"/>
          <p:nvPr/>
        </p:nvSpPr>
        <p:spPr>
          <a:xfrm>
            <a:off x="3526971" y="3953691"/>
            <a:ext cx="5077098" cy="923330"/>
          </a:xfrm>
          <a:prstGeom prst="rect">
            <a:avLst/>
          </a:prstGeom>
          <a:noFill/>
        </p:spPr>
        <p:txBody>
          <a:bodyPr wrap="square" rtlCol="0">
            <a:spAutoFit/>
          </a:bodyPr>
          <a:lstStyle/>
          <a:p>
            <a:r>
              <a:rPr lang="fr-FR" b="1" dirty="0" smtClean="0"/>
              <a:t>Réalisé par</a:t>
            </a:r>
            <a:r>
              <a:rPr lang="fr-FR" dirty="0" smtClean="0"/>
              <a:t>: </a:t>
            </a:r>
          </a:p>
          <a:p>
            <a:pPr marL="285750" indent="-285750">
              <a:buFont typeface="Arial" panose="020B0604020202020204" pitchFamily="34" charset="0"/>
              <a:buChar char="•"/>
            </a:pPr>
            <a:r>
              <a:rPr lang="fr-FR" dirty="0" err="1" smtClean="0"/>
              <a:t>Cisssé</a:t>
            </a:r>
            <a:r>
              <a:rPr lang="fr-FR" dirty="0" smtClean="0"/>
              <a:t> Djibril </a:t>
            </a:r>
            <a:r>
              <a:rPr lang="fr-FR" dirty="0" err="1" smtClean="0"/>
              <a:t>Attaher</a:t>
            </a:r>
            <a:endParaRPr lang="fr-FR" dirty="0" smtClean="0"/>
          </a:p>
          <a:p>
            <a:pPr marL="285750" indent="-285750">
              <a:buFont typeface="Arial" panose="020B0604020202020204" pitchFamily="34" charset="0"/>
              <a:buChar char="•"/>
            </a:pPr>
            <a:r>
              <a:rPr lang="fr-FR" dirty="0" err="1" smtClean="0"/>
              <a:t>Sougoulé</a:t>
            </a:r>
            <a:r>
              <a:rPr lang="fr-FR" dirty="0" smtClean="0"/>
              <a:t> Aboubacar</a:t>
            </a:r>
            <a:endParaRPr lang="en-US" dirty="0"/>
          </a:p>
        </p:txBody>
      </p:sp>
    </p:spTree>
    <p:extLst>
      <p:ext uri="{BB962C8B-B14F-4D97-AF65-F5344CB8AC3E}">
        <p14:creationId xmlns:p14="http://schemas.microsoft.com/office/powerpoint/2010/main" val="840902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Plan</a:t>
            </a:r>
            <a:br>
              <a:rPr lang="fr-FR" dirty="0" smtClean="0"/>
            </a:br>
            <a:endParaRPr lang="en-US" dirty="0"/>
          </a:p>
        </p:txBody>
      </p:sp>
      <p:sp>
        <p:nvSpPr>
          <p:cNvPr id="3" name="Content Placeholder 2"/>
          <p:cNvSpPr>
            <a:spLocks noGrp="1"/>
          </p:cNvSpPr>
          <p:nvPr>
            <p:ph idx="1"/>
          </p:nvPr>
        </p:nvSpPr>
        <p:spPr/>
        <p:txBody>
          <a:bodyPr/>
          <a:lstStyle/>
          <a:p>
            <a:r>
              <a:rPr lang="fr-FR" dirty="0" smtClean="0"/>
              <a:t>Chiffrement </a:t>
            </a:r>
          </a:p>
          <a:p>
            <a:r>
              <a:rPr lang="fr-FR" dirty="0" smtClean="0"/>
              <a:t>Déchiffrement par décalage</a:t>
            </a:r>
          </a:p>
          <a:p>
            <a:r>
              <a:rPr lang="fr-FR" dirty="0" smtClean="0"/>
              <a:t>Déchiffrement par analyse fréquentielle</a:t>
            </a:r>
          </a:p>
          <a:p>
            <a:r>
              <a:rPr lang="fr-FR" dirty="0" smtClean="0"/>
              <a:t>Conclusion</a:t>
            </a:r>
          </a:p>
          <a:p>
            <a:endParaRPr lang="fr-FR" dirty="0" smtClean="0"/>
          </a:p>
          <a:p>
            <a:endParaRPr lang="en-US" dirty="0"/>
          </a:p>
        </p:txBody>
      </p:sp>
    </p:spTree>
    <p:extLst>
      <p:ext uri="{BB962C8B-B14F-4D97-AF65-F5344CB8AC3E}">
        <p14:creationId xmlns:p14="http://schemas.microsoft.com/office/powerpoint/2010/main" val="1794989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Chiffrement </a:t>
            </a:r>
          </a:p>
        </p:txBody>
      </p:sp>
      <p:sp>
        <p:nvSpPr>
          <p:cNvPr id="3" name="Content Placeholder 2"/>
          <p:cNvSpPr>
            <a:spLocks noGrp="1"/>
          </p:cNvSpPr>
          <p:nvPr>
            <p:ph idx="1"/>
          </p:nvPr>
        </p:nvSpPr>
        <p:spPr>
          <a:xfrm>
            <a:off x="1295401" y="2556931"/>
            <a:ext cx="9601196" cy="3591319"/>
          </a:xfrm>
        </p:spPr>
        <p:txBody>
          <a:bodyPr>
            <a:normAutofit/>
          </a:bodyPr>
          <a:lstStyle/>
          <a:p>
            <a:r>
              <a:rPr lang="fr-FR" b="1" dirty="0" smtClean="0"/>
              <a:t>Principe </a:t>
            </a:r>
            <a:r>
              <a:rPr lang="fr-FR" b="1" dirty="0"/>
              <a:t>de fonctionnement</a:t>
            </a:r>
            <a:r>
              <a:rPr lang="fr-FR" dirty="0"/>
              <a:t>: </a:t>
            </a:r>
            <a:endParaRPr lang="fr-FR" dirty="0" smtClean="0"/>
          </a:p>
          <a:p>
            <a:pPr marL="0" indent="0">
              <a:buNone/>
            </a:pPr>
            <a:r>
              <a:rPr lang="fr-FR" dirty="0" smtClean="0"/>
              <a:t>	Tout </a:t>
            </a:r>
            <a:r>
              <a:rPr lang="fr-FR" dirty="0"/>
              <a:t>d'abord chaque </a:t>
            </a:r>
            <a:r>
              <a:rPr lang="fr-FR" dirty="0" smtClean="0"/>
              <a:t>caractère </a:t>
            </a:r>
            <a:r>
              <a:rPr lang="fr-FR" dirty="0"/>
              <a:t>de l'alphabet à un identifie c'est à dire un </a:t>
            </a:r>
            <a:r>
              <a:rPr lang="fr-FR" dirty="0" smtClean="0"/>
              <a:t>	numéro qui l'identifie. Le </a:t>
            </a:r>
            <a:r>
              <a:rPr lang="fr-FR" dirty="0"/>
              <a:t>chiffrement par décalage consiste </a:t>
            </a:r>
            <a:r>
              <a:rPr lang="fr-FR" dirty="0" smtClean="0"/>
              <a:t>alors </a:t>
            </a:r>
            <a:r>
              <a:rPr lang="fr-FR" dirty="0"/>
              <a:t>à </a:t>
            </a:r>
            <a:r>
              <a:rPr lang="fr-FR" dirty="0" smtClean="0"/>
              <a:t>	prendre le </a:t>
            </a:r>
            <a:r>
              <a:rPr lang="fr-FR" dirty="0"/>
              <a:t>numéro d'un </a:t>
            </a:r>
            <a:r>
              <a:rPr lang="fr-FR" dirty="0" smtClean="0"/>
              <a:t>caractère </a:t>
            </a:r>
            <a:r>
              <a:rPr lang="fr-FR" dirty="0"/>
              <a:t>dans le texte en clair et à ajouter la </a:t>
            </a:r>
            <a:r>
              <a:rPr lang="fr-FR" dirty="0" smtClean="0"/>
              <a:t>	clé(décalage) le </a:t>
            </a:r>
            <a:r>
              <a:rPr lang="fr-FR" dirty="0"/>
              <a:t>tout modulo 26 pour avoir le </a:t>
            </a:r>
            <a:r>
              <a:rPr lang="fr-FR" dirty="0" smtClean="0"/>
              <a:t>numéro </a:t>
            </a:r>
            <a:r>
              <a:rPr lang="fr-FR" dirty="0"/>
              <a:t>du </a:t>
            </a:r>
            <a:r>
              <a:rPr lang="fr-FR" dirty="0" smtClean="0"/>
              <a:t>caractère 	correspond </a:t>
            </a:r>
            <a:r>
              <a:rPr lang="fr-FR" dirty="0"/>
              <a:t>dans le </a:t>
            </a:r>
            <a:r>
              <a:rPr lang="fr-FR" dirty="0" smtClean="0"/>
              <a:t>texte </a:t>
            </a:r>
            <a:r>
              <a:rPr lang="fr-FR" dirty="0"/>
              <a:t>chiffré.</a:t>
            </a:r>
          </a:p>
          <a:p>
            <a:r>
              <a:rPr lang="fr-FR" b="1" dirty="0" smtClean="0"/>
              <a:t>Formule</a:t>
            </a:r>
          </a:p>
          <a:p>
            <a:pPr marL="457200" lvl="1" indent="0" algn="ctr">
              <a:buNone/>
            </a:pPr>
            <a:r>
              <a:rPr lang="fr-FR" sz="2800" b="1" dirty="0" smtClean="0"/>
              <a:t>E(x) = ( x + k)%26</a:t>
            </a:r>
          </a:p>
        </p:txBody>
      </p:sp>
      <p:sp>
        <p:nvSpPr>
          <p:cNvPr id="4" name="AutoShape 2" descr="E_{n}(x){{=}}(x+n)\ [26]"/>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E_{n}(x){{=}}(x+n)\ [26]"/>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3555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Déchiffrement par décalage</a:t>
            </a:r>
            <a:br>
              <a:rPr lang="fr-FR" dirty="0"/>
            </a:br>
            <a:endParaRPr lang="en-US" dirty="0"/>
          </a:p>
        </p:txBody>
      </p:sp>
      <p:sp>
        <p:nvSpPr>
          <p:cNvPr id="3" name="Content Placeholder 2"/>
          <p:cNvSpPr>
            <a:spLocks noGrp="1"/>
          </p:cNvSpPr>
          <p:nvPr>
            <p:ph idx="1"/>
          </p:nvPr>
        </p:nvSpPr>
        <p:spPr/>
        <p:txBody>
          <a:bodyPr/>
          <a:lstStyle/>
          <a:p>
            <a:r>
              <a:rPr lang="fr-FR" b="1" dirty="0" smtClean="0"/>
              <a:t>Principe de fonctionnement: </a:t>
            </a:r>
          </a:p>
          <a:p>
            <a:pPr marL="0" indent="0">
              <a:buNone/>
            </a:pPr>
            <a:r>
              <a:rPr lang="fr-FR" dirty="0"/>
              <a:t> </a:t>
            </a:r>
            <a:r>
              <a:rPr lang="fr-FR" dirty="0" smtClean="0"/>
              <a:t>le déchiffrement par décalage  est le processus inverse du chiffrement par décalage.</a:t>
            </a:r>
          </a:p>
          <a:p>
            <a:r>
              <a:rPr lang="fr-FR" b="1" dirty="0" smtClean="0"/>
              <a:t>Formule</a:t>
            </a:r>
            <a:r>
              <a:rPr lang="fr-FR" dirty="0" smtClean="0"/>
              <a:t>:</a:t>
            </a:r>
          </a:p>
          <a:p>
            <a:pPr marL="0" lvl="1" indent="0" algn="ctr">
              <a:buNone/>
            </a:pPr>
            <a:r>
              <a:rPr lang="fr-FR" sz="2800" b="1" dirty="0" smtClean="0"/>
              <a:t>D(x</a:t>
            </a:r>
            <a:r>
              <a:rPr lang="fr-FR" sz="2800" b="1" dirty="0"/>
              <a:t>) = ( x </a:t>
            </a:r>
            <a:r>
              <a:rPr lang="fr-FR" sz="2800" b="1" dirty="0" smtClean="0"/>
              <a:t>- </a:t>
            </a:r>
            <a:r>
              <a:rPr lang="fr-FR" sz="2800" b="1" dirty="0"/>
              <a:t>k)%26</a:t>
            </a:r>
          </a:p>
          <a:p>
            <a:pPr marL="0" indent="0" algn="ctr">
              <a:buNone/>
            </a:pPr>
            <a:endParaRPr lang="fr-FR" dirty="0" smtClean="0"/>
          </a:p>
          <a:p>
            <a:endParaRPr lang="en-US" dirty="0"/>
          </a:p>
        </p:txBody>
      </p:sp>
    </p:spTree>
    <p:extLst>
      <p:ext uri="{BB962C8B-B14F-4D97-AF65-F5344CB8AC3E}">
        <p14:creationId xmlns:p14="http://schemas.microsoft.com/office/powerpoint/2010/main" val="1436234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Déchiffrement par analyse fréquentielle</a:t>
            </a:r>
            <a:br>
              <a:rPr lang="fr-FR" dirty="0"/>
            </a:br>
            <a:endParaRPr lang="en-US" dirty="0"/>
          </a:p>
        </p:txBody>
      </p:sp>
      <p:sp>
        <p:nvSpPr>
          <p:cNvPr id="3" name="Content Placeholder 2"/>
          <p:cNvSpPr>
            <a:spLocks noGrp="1"/>
          </p:cNvSpPr>
          <p:nvPr>
            <p:ph idx="1"/>
          </p:nvPr>
        </p:nvSpPr>
        <p:spPr/>
        <p:txBody>
          <a:bodyPr/>
          <a:lstStyle/>
          <a:p>
            <a:pPr marL="0" indent="0">
              <a:buNone/>
            </a:pPr>
            <a:r>
              <a:rPr lang="fr-FR" dirty="0" smtClean="0"/>
              <a:t>C’est </a:t>
            </a:r>
            <a:r>
              <a:rPr lang="fr-FR" dirty="0"/>
              <a:t>une méthode de </a:t>
            </a:r>
            <a:r>
              <a:rPr lang="fr-FR" dirty="0" smtClean="0"/>
              <a:t>cryptanalyse réalisée par </a:t>
            </a:r>
            <a:r>
              <a:rPr lang="en-US" b="1" dirty="0" smtClean="0"/>
              <a:t>Al-</a:t>
            </a:r>
            <a:r>
              <a:rPr lang="en-US" b="1" dirty="0" err="1" smtClean="0"/>
              <a:t>Kindi</a:t>
            </a:r>
            <a:r>
              <a:rPr lang="fr-FR" b="1" dirty="0" smtClean="0"/>
              <a:t>. </a:t>
            </a:r>
            <a:r>
              <a:rPr lang="fr-FR" dirty="0" smtClean="0"/>
              <a:t>Son principe de fonctionnement est de parcourir un texte chiffrer afin de connaitre le caractère le plus fréquent par la suite le remplacer au caractère le plus fréquent d’une langue donnée et enfin calculer la différence  entre ces deux caractère afin de connaitre le décalage pour ensuite déchiffrer tous les autres caractères du texte chiffrer.</a:t>
            </a:r>
            <a:endParaRPr lang="en-US" b="1" dirty="0"/>
          </a:p>
        </p:txBody>
      </p:sp>
    </p:spTree>
    <p:extLst>
      <p:ext uri="{BB962C8B-B14F-4D97-AF65-F5344CB8AC3E}">
        <p14:creationId xmlns:p14="http://schemas.microsoft.com/office/powerpoint/2010/main" val="2344378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Conclusion</a:t>
            </a:r>
            <a:endParaRPr lang="en-US" dirty="0"/>
          </a:p>
        </p:txBody>
      </p:sp>
      <p:sp>
        <p:nvSpPr>
          <p:cNvPr id="3" name="Content Placeholder 2"/>
          <p:cNvSpPr>
            <a:spLocks noGrp="1"/>
          </p:cNvSpPr>
          <p:nvPr>
            <p:ph idx="1"/>
          </p:nvPr>
        </p:nvSpPr>
        <p:spPr/>
        <p:txBody>
          <a:bodyPr/>
          <a:lstStyle/>
          <a:p>
            <a:r>
              <a:rPr lang="fr-FR" dirty="0" smtClean="0"/>
              <a:t>La cryptographie par décalage est une cryptographie classique symétrique  qui était l’un des meilleur méthode de cryptage. Mais avec la cryptographie classique, on a toujours un problème au niveau du partage de clé qui peut être intercepter par un tiers malveillant. Pour pallier à ce problème, on a eu recours à des cryptographies à clé publique qui utilisent 2 clé. L’un pour le chiffrement qui est rendu  public et l’autre pour le déchiffrement qui est dit secret. </a:t>
            </a:r>
            <a:endParaRPr lang="en-US" dirty="0"/>
          </a:p>
        </p:txBody>
      </p:sp>
    </p:spTree>
    <p:extLst>
      <p:ext uri="{BB962C8B-B14F-4D97-AF65-F5344CB8AC3E}">
        <p14:creationId xmlns:p14="http://schemas.microsoft.com/office/powerpoint/2010/main" val="35365108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251</TotalTime>
  <Words>150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PowerPoint Presentation</vt:lpstr>
      <vt:lpstr>Plan </vt:lpstr>
      <vt:lpstr>Chiffrement </vt:lpstr>
      <vt:lpstr>Déchiffrement par décalage </vt:lpstr>
      <vt:lpstr>Déchiffrement par analyse fréquentielle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Sougoule</dc:creator>
  <cp:lastModifiedBy>Sougoule</cp:lastModifiedBy>
  <cp:revision>22</cp:revision>
  <dcterms:created xsi:type="dcterms:W3CDTF">2021-02-08T20:57:40Z</dcterms:created>
  <dcterms:modified xsi:type="dcterms:W3CDTF">2021-02-09T01:09:16Z</dcterms:modified>
</cp:coreProperties>
</file>