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9" r:id="rId6"/>
    <p:sldId id="258" r:id="rId7"/>
    <p:sldId id="264" r:id="rId8"/>
    <p:sldId id="263"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8624D-37A4-8C23-9F83-5D7F15B02378}"/>
              </a:ext>
            </a:extLst>
          </p:cNvPr>
          <p:cNvSpPr>
            <a:spLocks noGrp="1"/>
          </p:cNvSpPr>
          <p:nvPr>
            <p:ph type="ctrTitle"/>
          </p:nvPr>
        </p:nvSpPr>
        <p:spPr>
          <a:xfrm>
            <a:off x="3400425" y="0"/>
            <a:ext cx="8791575" cy="2387600"/>
          </a:xfrm>
        </p:spPr>
        <p:txBody>
          <a:bodyPr/>
          <a:lstStyle/>
          <a:p>
            <a:r>
              <a:rPr lang="es-MX" dirty="0"/>
              <a:t>Presentación</a:t>
            </a:r>
            <a:br>
              <a:rPr lang="es-MX" dirty="0"/>
            </a:br>
            <a:r>
              <a:rPr lang="es-MX" dirty="0"/>
              <a:t>proyecto 1 parte V</a:t>
            </a:r>
            <a:endParaRPr lang="es-CL" dirty="0"/>
          </a:p>
        </p:txBody>
      </p:sp>
      <p:sp>
        <p:nvSpPr>
          <p:cNvPr id="3" name="Subtítulo 2">
            <a:extLst>
              <a:ext uri="{FF2B5EF4-FFF2-40B4-BE49-F238E27FC236}">
                <a16:creationId xmlns:a16="http://schemas.microsoft.com/office/drawing/2014/main" id="{664BF172-5E55-66EC-2B27-C5FE2B66A229}"/>
              </a:ext>
            </a:extLst>
          </p:cNvPr>
          <p:cNvSpPr>
            <a:spLocks noGrp="1"/>
          </p:cNvSpPr>
          <p:nvPr>
            <p:ph type="subTitle" idx="1"/>
          </p:nvPr>
        </p:nvSpPr>
        <p:spPr>
          <a:xfrm>
            <a:off x="2112398" y="2953109"/>
            <a:ext cx="8791575" cy="1655762"/>
          </a:xfrm>
        </p:spPr>
        <p:txBody>
          <a:bodyPr/>
          <a:lstStyle/>
          <a:p>
            <a:r>
              <a:rPr lang="es-MX" dirty="0"/>
              <a:t>Nombre: </a:t>
            </a:r>
            <a:r>
              <a:rPr lang="es-MX" dirty="0" err="1"/>
              <a:t>Anton</a:t>
            </a:r>
            <a:r>
              <a:rPr lang="es-MX" dirty="0"/>
              <a:t> lucas </a:t>
            </a:r>
            <a:r>
              <a:rPr lang="es-MX" dirty="0" err="1"/>
              <a:t>rubilar</a:t>
            </a:r>
            <a:r>
              <a:rPr lang="es-MX" dirty="0"/>
              <a:t> </a:t>
            </a:r>
            <a:r>
              <a:rPr lang="es-MX" dirty="0" err="1"/>
              <a:t>messina</a:t>
            </a:r>
            <a:r>
              <a:rPr lang="es-MX" dirty="0"/>
              <a:t>.</a:t>
            </a:r>
          </a:p>
          <a:p>
            <a:r>
              <a:rPr lang="es-MX" dirty="0"/>
              <a:t>Profesor: marco </a:t>
            </a:r>
            <a:r>
              <a:rPr lang="es-MX" dirty="0" err="1"/>
              <a:t>fernandini</a:t>
            </a:r>
            <a:r>
              <a:rPr lang="es-MX" dirty="0"/>
              <a:t>.</a:t>
            </a:r>
            <a:endParaRPr lang="es-CL" dirty="0"/>
          </a:p>
        </p:txBody>
      </p:sp>
      <p:pic>
        <p:nvPicPr>
          <p:cNvPr id="5" name="Imagen 4" descr="Logotipo, nombre de la empresa&#10;&#10;El contenido generado por IA puede ser incorrecto.">
            <a:extLst>
              <a:ext uri="{FF2B5EF4-FFF2-40B4-BE49-F238E27FC236}">
                <a16:creationId xmlns:a16="http://schemas.microsoft.com/office/drawing/2014/main" id="{AB8B6A68-1DFE-188E-6E02-F301F1A6281E}"/>
              </a:ext>
            </a:extLst>
          </p:cNvPr>
          <p:cNvPicPr>
            <a:picLocks noChangeAspect="1"/>
          </p:cNvPicPr>
          <p:nvPr/>
        </p:nvPicPr>
        <p:blipFill>
          <a:blip r:embed="rId2"/>
          <a:stretch>
            <a:fillRect/>
          </a:stretch>
        </p:blipFill>
        <p:spPr>
          <a:xfrm>
            <a:off x="-28576" y="0"/>
            <a:ext cx="1905000" cy="1905000"/>
          </a:xfrm>
          <a:prstGeom prst="rect">
            <a:avLst/>
          </a:prstGeom>
        </p:spPr>
      </p:pic>
    </p:spTree>
    <p:extLst>
      <p:ext uri="{BB962C8B-B14F-4D97-AF65-F5344CB8AC3E}">
        <p14:creationId xmlns:p14="http://schemas.microsoft.com/office/powerpoint/2010/main" val="167834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CC6FA-063F-46FA-89D5-E0C859AC89E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18240A-CD34-7889-9E84-5A6D032B89B6}"/>
              </a:ext>
            </a:extLst>
          </p:cNvPr>
          <p:cNvSpPr>
            <a:spLocks noGrp="1"/>
          </p:cNvSpPr>
          <p:nvPr>
            <p:ph type="title"/>
          </p:nvPr>
        </p:nvSpPr>
        <p:spPr>
          <a:xfrm>
            <a:off x="1975318" y="2527705"/>
            <a:ext cx="9905998" cy="1478570"/>
          </a:xfrm>
        </p:spPr>
        <p:txBody>
          <a:bodyPr>
            <a:normAutofit/>
          </a:bodyPr>
          <a:lstStyle/>
          <a:p>
            <a:r>
              <a:rPr lang="es-MX" sz="8000" dirty="0"/>
              <a:t>conclusiones</a:t>
            </a:r>
            <a:endParaRPr lang="es-CL" sz="8000" dirty="0"/>
          </a:p>
        </p:txBody>
      </p:sp>
    </p:spTree>
    <p:extLst>
      <p:ext uri="{BB962C8B-B14F-4D97-AF65-F5344CB8AC3E}">
        <p14:creationId xmlns:p14="http://schemas.microsoft.com/office/powerpoint/2010/main" val="47738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1802E-83A9-3ED2-7B19-82936CF2FEA6}"/>
              </a:ext>
            </a:extLst>
          </p:cNvPr>
          <p:cNvSpPr>
            <a:spLocks noGrp="1"/>
          </p:cNvSpPr>
          <p:nvPr>
            <p:ph type="title"/>
          </p:nvPr>
        </p:nvSpPr>
        <p:spPr>
          <a:xfrm>
            <a:off x="4041929" y="126905"/>
            <a:ext cx="9905998" cy="1478570"/>
          </a:xfrm>
        </p:spPr>
        <p:txBody>
          <a:bodyPr/>
          <a:lstStyle/>
          <a:p>
            <a:r>
              <a:rPr lang="es-MX" dirty="0"/>
              <a:t>Análisis final</a:t>
            </a:r>
            <a:endParaRPr lang="es-CL" dirty="0"/>
          </a:p>
        </p:txBody>
      </p:sp>
      <p:sp>
        <p:nvSpPr>
          <p:cNvPr id="3" name="Marcador de contenido 2">
            <a:extLst>
              <a:ext uri="{FF2B5EF4-FFF2-40B4-BE49-F238E27FC236}">
                <a16:creationId xmlns:a16="http://schemas.microsoft.com/office/drawing/2014/main" id="{56B76BB2-95E1-A2E3-19B8-181E246CF2DB}"/>
              </a:ext>
            </a:extLst>
          </p:cNvPr>
          <p:cNvSpPr>
            <a:spLocks noGrp="1"/>
          </p:cNvSpPr>
          <p:nvPr>
            <p:ph idx="1"/>
          </p:nvPr>
        </p:nvSpPr>
        <p:spPr>
          <a:xfrm>
            <a:off x="1269231" y="1658143"/>
            <a:ext cx="9905999" cy="3541714"/>
          </a:xfrm>
        </p:spPr>
        <p:txBody>
          <a:bodyPr>
            <a:normAutofit fontScale="85000" lnSpcReduction="10000"/>
          </a:bodyPr>
          <a:lstStyle/>
          <a:p>
            <a:pPr marL="0" indent="0">
              <a:buNone/>
            </a:pPr>
            <a:r>
              <a:rPr lang="es-MX" dirty="0"/>
              <a:t>Este análisis permitió comprender las dinámicas clave del negocio de ventas en la tienda Starbucks. A través de visualizaciones avanzadas como el mapa de calor y </a:t>
            </a:r>
            <a:r>
              <a:rPr lang="es-MX" dirty="0" err="1"/>
              <a:t>subplots</a:t>
            </a:r>
            <a:r>
              <a:rPr lang="es-MX" dirty="0"/>
              <a:t> personalizados, se identificaron patrones consistentes entre variables como:</a:t>
            </a:r>
          </a:p>
          <a:p>
            <a:r>
              <a:rPr lang="es-MX" dirty="0"/>
              <a:t> cantidad, precio unitario, tiempos de espera, satisfacción del cliente y stock. </a:t>
            </a:r>
          </a:p>
          <a:p>
            <a:pPr marL="0" indent="0">
              <a:buNone/>
            </a:pPr>
            <a:r>
              <a:rPr lang="es-MX" dirty="0"/>
              <a:t>Se comprobó que las ventas dependen tanto del volumen como del valor unitario de los productos, y que la demora en la preparación afecta negativamente la experiencia del cliente. Además, se evidenció un sistema de stock operativo y eficiente. Estos hallazgos ofrecen una base sólida para decisiones estratégicas orientadas a mejorar la eficiencia operativa, maximizar ingresos y fortalecer la relación con los clientes.</a:t>
            </a:r>
          </a:p>
          <a:p>
            <a:endParaRPr lang="es-CL" dirty="0"/>
          </a:p>
        </p:txBody>
      </p:sp>
    </p:spTree>
    <p:extLst>
      <p:ext uri="{BB962C8B-B14F-4D97-AF65-F5344CB8AC3E}">
        <p14:creationId xmlns:p14="http://schemas.microsoft.com/office/powerpoint/2010/main" val="104520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78134-1539-1079-BCED-7B25F3D4D065}"/>
              </a:ext>
            </a:extLst>
          </p:cNvPr>
          <p:cNvSpPr>
            <a:spLocks noGrp="1"/>
          </p:cNvSpPr>
          <p:nvPr>
            <p:ph type="title"/>
          </p:nvPr>
        </p:nvSpPr>
        <p:spPr>
          <a:xfrm>
            <a:off x="1377387" y="598853"/>
            <a:ext cx="9905998" cy="1478570"/>
          </a:xfrm>
        </p:spPr>
        <p:txBody>
          <a:bodyPr/>
          <a:lstStyle/>
          <a:p>
            <a:r>
              <a:rPr lang="es-MX" dirty="0"/>
              <a:t>INTRODUCCION</a:t>
            </a:r>
            <a:endParaRPr lang="es-CL" dirty="0"/>
          </a:p>
        </p:txBody>
      </p:sp>
      <p:sp>
        <p:nvSpPr>
          <p:cNvPr id="3" name="Marcador de contenido 2">
            <a:extLst>
              <a:ext uri="{FF2B5EF4-FFF2-40B4-BE49-F238E27FC236}">
                <a16:creationId xmlns:a16="http://schemas.microsoft.com/office/drawing/2014/main" id="{09A18735-DFEF-493A-3388-1E72A0B2B436}"/>
              </a:ext>
            </a:extLst>
          </p:cNvPr>
          <p:cNvSpPr>
            <a:spLocks noGrp="1"/>
          </p:cNvSpPr>
          <p:nvPr>
            <p:ph idx="1"/>
          </p:nvPr>
        </p:nvSpPr>
        <p:spPr/>
        <p:txBody>
          <a:bodyPr>
            <a:normAutofit fontScale="92500" lnSpcReduction="10000"/>
          </a:bodyPr>
          <a:lstStyle/>
          <a:p>
            <a:r>
              <a:rPr lang="es-MX" dirty="0"/>
              <a:t>La siguiente presentación abarca los gráficos correspondientes al proyecto N°1, en su parte N°5.</a:t>
            </a:r>
            <a:br>
              <a:rPr lang="es-MX" dirty="0"/>
            </a:br>
            <a:br>
              <a:rPr lang="es-MX" dirty="0"/>
            </a:br>
            <a:r>
              <a:rPr lang="es-MX" dirty="0"/>
              <a:t>Para ello, se presentara un análisis mas avanzado respecto a lo desarrollado en las otras partes, lo cual no solo incluirá los gráficos y la analítica en cuestión, sino también incluirá personalizaciones de dichas graficas para mejorar su visualización.</a:t>
            </a:r>
            <a:br>
              <a:rPr lang="es-MX" dirty="0"/>
            </a:br>
            <a:br>
              <a:rPr lang="es-MX" dirty="0"/>
            </a:br>
            <a:r>
              <a:rPr lang="es-MX" dirty="0"/>
              <a:t>Comenzando por el mapa de calor general, y derivando en los </a:t>
            </a:r>
            <a:r>
              <a:rPr lang="es-MX" dirty="0" err="1"/>
              <a:t>subplots</a:t>
            </a:r>
            <a:r>
              <a:rPr lang="es-MX" dirty="0"/>
              <a:t> correspondientes.</a:t>
            </a:r>
            <a:endParaRPr lang="es-CL" dirty="0"/>
          </a:p>
        </p:txBody>
      </p:sp>
    </p:spTree>
    <p:extLst>
      <p:ext uri="{BB962C8B-B14F-4D97-AF65-F5344CB8AC3E}">
        <p14:creationId xmlns:p14="http://schemas.microsoft.com/office/powerpoint/2010/main" val="266762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FB3FB-7731-ABB7-F655-68986F8DE4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B34B344-C781-C563-703F-3D69A7236263}"/>
              </a:ext>
            </a:extLst>
          </p:cNvPr>
          <p:cNvSpPr>
            <a:spLocks noGrp="1"/>
          </p:cNvSpPr>
          <p:nvPr>
            <p:ph type="title"/>
          </p:nvPr>
        </p:nvSpPr>
        <p:spPr>
          <a:xfrm>
            <a:off x="2132634" y="2689715"/>
            <a:ext cx="9905998" cy="1478570"/>
          </a:xfrm>
        </p:spPr>
        <p:txBody>
          <a:bodyPr>
            <a:normAutofit/>
          </a:bodyPr>
          <a:lstStyle/>
          <a:p>
            <a:r>
              <a:rPr lang="es-MX" sz="8000" dirty="0"/>
              <a:t>Mapa de calor</a:t>
            </a:r>
            <a:endParaRPr lang="es-CL" sz="8000" dirty="0"/>
          </a:p>
        </p:txBody>
      </p:sp>
    </p:spTree>
    <p:extLst>
      <p:ext uri="{BB962C8B-B14F-4D97-AF65-F5344CB8AC3E}">
        <p14:creationId xmlns:p14="http://schemas.microsoft.com/office/powerpoint/2010/main" val="163824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8EAFFE0-46AF-88BB-58F1-9EDC39251F4F}"/>
              </a:ext>
            </a:extLst>
          </p:cNvPr>
          <p:cNvSpPr>
            <a:spLocks noGrp="1"/>
          </p:cNvSpPr>
          <p:nvPr>
            <p:ph type="title"/>
          </p:nvPr>
        </p:nvSpPr>
        <p:spPr>
          <a:xfrm>
            <a:off x="8103757" y="43657"/>
            <a:ext cx="3281003" cy="676275"/>
          </a:xfrm>
        </p:spPr>
        <p:txBody>
          <a:bodyPr anchor="b">
            <a:normAutofit/>
          </a:bodyPr>
          <a:lstStyle/>
          <a:p>
            <a:r>
              <a:rPr lang="es-MX" sz="2800" dirty="0">
                <a:solidFill>
                  <a:srgbClr val="FFFFFF"/>
                </a:solidFill>
              </a:rPr>
              <a:t>Mapa de calor</a:t>
            </a:r>
            <a:endParaRPr lang="es-CL" sz="2800" dirty="0">
              <a:solidFill>
                <a:srgbClr val="FFFFFF"/>
              </a:solidFill>
            </a:endParaRP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rectángulos&#10;&#10;El contenido generado por IA puede ser incorrecto.">
            <a:extLst>
              <a:ext uri="{FF2B5EF4-FFF2-40B4-BE49-F238E27FC236}">
                <a16:creationId xmlns:a16="http://schemas.microsoft.com/office/drawing/2014/main" id="{9A06C3A2-83D0-EE8F-5B2E-F958ECE5E963}"/>
              </a:ext>
            </a:extLst>
          </p:cNvPr>
          <p:cNvPicPr>
            <a:picLocks noChangeAspect="1"/>
          </p:cNvPicPr>
          <p:nvPr/>
        </p:nvPicPr>
        <p:blipFill>
          <a:blip r:embed="rId3"/>
          <a:stretch>
            <a:fillRect/>
          </a:stretch>
        </p:blipFill>
        <p:spPr>
          <a:xfrm>
            <a:off x="773113" y="1125538"/>
            <a:ext cx="6629517" cy="4740105"/>
          </a:xfrm>
          <a:prstGeom prst="rect">
            <a:avLst/>
          </a:prstGeom>
        </p:spPr>
      </p:pic>
      <p:sp>
        <p:nvSpPr>
          <p:cNvPr id="9" name="Content Placeholder 8">
            <a:extLst>
              <a:ext uri="{FF2B5EF4-FFF2-40B4-BE49-F238E27FC236}">
                <a16:creationId xmlns:a16="http://schemas.microsoft.com/office/drawing/2014/main" id="{64D1725F-9A96-48F2-A6FE-FC04AC3F2B40}"/>
              </a:ext>
            </a:extLst>
          </p:cNvPr>
          <p:cNvSpPr>
            <a:spLocks noGrp="1"/>
          </p:cNvSpPr>
          <p:nvPr>
            <p:ph idx="1"/>
          </p:nvPr>
        </p:nvSpPr>
        <p:spPr>
          <a:xfrm>
            <a:off x="7733570" y="874330"/>
            <a:ext cx="3797239" cy="4753358"/>
          </a:xfrm>
        </p:spPr>
        <p:txBody>
          <a:bodyPr>
            <a:normAutofit fontScale="92500"/>
          </a:bodyPr>
          <a:lstStyle/>
          <a:p>
            <a:pPr marL="0" indent="0">
              <a:buNone/>
            </a:pPr>
            <a:r>
              <a:rPr lang="es-MX" sz="1800" dirty="0">
                <a:solidFill>
                  <a:srgbClr val="FFFFFF"/>
                </a:solidFill>
              </a:rPr>
              <a:t>El mapa de calor revela correlaciones entre variables clave del negocio. `</a:t>
            </a:r>
            <a:r>
              <a:rPr lang="es-MX" sz="1800" dirty="0" err="1">
                <a:solidFill>
                  <a:srgbClr val="FFFFFF"/>
                </a:solidFill>
              </a:rPr>
              <a:t>total_venta</a:t>
            </a:r>
            <a:r>
              <a:rPr lang="es-MX" sz="1800" dirty="0">
                <a:solidFill>
                  <a:srgbClr val="FFFFFF"/>
                </a:solidFill>
              </a:rPr>
              <a:t>` está fuertemente correlacionada con `cantidad` y `</a:t>
            </a:r>
            <a:r>
              <a:rPr lang="es-MX" sz="1800" dirty="0" err="1">
                <a:solidFill>
                  <a:srgbClr val="FFFFFF"/>
                </a:solidFill>
              </a:rPr>
              <a:t>precio_unitario</a:t>
            </a:r>
            <a:r>
              <a:rPr lang="es-MX" sz="1800" dirty="0">
                <a:solidFill>
                  <a:srgbClr val="FFFFFF"/>
                </a:solidFill>
              </a:rPr>
              <a:t>`.</a:t>
            </a:r>
          </a:p>
          <a:p>
            <a:pPr marL="0" indent="0">
              <a:buNone/>
            </a:pPr>
            <a:r>
              <a:rPr lang="es-MX" sz="1800" dirty="0">
                <a:solidFill>
                  <a:srgbClr val="FFFFFF"/>
                </a:solidFill>
              </a:rPr>
              <a:t>Confirmando que las ventas dependen tanto del volumen como del valor unitario. </a:t>
            </a:r>
          </a:p>
          <a:p>
            <a:pPr marL="0" indent="0">
              <a:buNone/>
            </a:pPr>
            <a:r>
              <a:rPr lang="es-MX" sz="1800" dirty="0">
                <a:solidFill>
                  <a:srgbClr val="FFFFFF"/>
                </a:solidFill>
              </a:rPr>
              <a:t>También se visualiza una correlación negativa entre `</a:t>
            </a:r>
            <a:r>
              <a:rPr lang="es-MX" sz="1800" dirty="0" err="1">
                <a:solidFill>
                  <a:srgbClr val="FFFFFF"/>
                </a:solidFill>
              </a:rPr>
              <a:t>demora_preparacion_min</a:t>
            </a:r>
            <a:r>
              <a:rPr lang="es-MX" sz="1800" dirty="0">
                <a:solidFill>
                  <a:srgbClr val="FFFFFF"/>
                </a:solidFill>
              </a:rPr>
              <a:t>` y `</a:t>
            </a:r>
            <a:r>
              <a:rPr lang="es-MX" sz="1800" dirty="0" err="1">
                <a:solidFill>
                  <a:srgbClr val="FFFFFF"/>
                </a:solidFill>
              </a:rPr>
              <a:t>satisfaccion_cliente</a:t>
            </a:r>
            <a:r>
              <a:rPr lang="es-MX" sz="1800" dirty="0">
                <a:solidFill>
                  <a:srgbClr val="FFFFFF"/>
                </a:solidFill>
              </a:rPr>
              <a:t>`, lo que sugiere que los tiempos de espera tienen un impacto directo en la experiencia del cliente.</a:t>
            </a:r>
            <a:endParaRPr lang="en-US" sz="1800" dirty="0">
              <a:solidFill>
                <a:srgbClr val="FFFFFF"/>
              </a:solidFill>
            </a:endParaRPr>
          </a:p>
        </p:txBody>
      </p:sp>
    </p:spTree>
    <p:extLst>
      <p:ext uri="{BB962C8B-B14F-4D97-AF65-F5344CB8AC3E}">
        <p14:creationId xmlns:p14="http://schemas.microsoft.com/office/powerpoint/2010/main" val="197665967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072F5-EDE5-CC99-2B22-25DB4EDB13E0}"/>
              </a:ext>
            </a:extLst>
          </p:cNvPr>
          <p:cNvSpPr>
            <a:spLocks noGrp="1"/>
          </p:cNvSpPr>
          <p:nvPr>
            <p:ph type="title"/>
          </p:nvPr>
        </p:nvSpPr>
        <p:spPr>
          <a:xfrm>
            <a:off x="3656634" y="2763679"/>
            <a:ext cx="9905998" cy="1478570"/>
          </a:xfrm>
        </p:spPr>
        <p:txBody>
          <a:bodyPr>
            <a:normAutofit/>
          </a:bodyPr>
          <a:lstStyle/>
          <a:p>
            <a:r>
              <a:rPr lang="es-MX" sz="8000" dirty="0"/>
              <a:t>SUBPLOST</a:t>
            </a:r>
            <a:endParaRPr lang="es-CL" sz="8000" dirty="0"/>
          </a:p>
        </p:txBody>
      </p:sp>
    </p:spTree>
    <p:extLst>
      <p:ext uri="{BB962C8B-B14F-4D97-AF65-F5344CB8AC3E}">
        <p14:creationId xmlns:p14="http://schemas.microsoft.com/office/powerpoint/2010/main" val="52235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8D6B802-DBA1-FC2B-B11A-350E0A3215DB}"/>
              </a:ext>
            </a:extLst>
          </p:cNvPr>
          <p:cNvSpPr>
            <a:spLocks noGrp="1"/>
          </p:cNvSpPr>
          <p:nvPr>
            <p:ph type="title"/>
          </p:nvPr>
        </p:nvSpPr>
        <p:spPr>
          <a:xfrm>
            <a:off x="1190627" y="263525"/>
            <a:ext cx="4459286" cy="1478570"/>
          </a:xfrm>
        </p:spPr>
        <p:txBody>
          <a:bodyPr>
            <a:normAutofit/>
          </a:bodyPr>
          <a:lstStyle/>
          <a:p>
            <a:r>
              <a:rPr lang="es-MX" sz="3200" dirty="0"/>
              <a:t>Cantidad vs </a:t>
            </a:r>
            <a:br>
              <a:rPr lang="es-MX" sz="3200" dirty="0"/>
            </a:br>
            <a:r>
              <a:rPr lang="es-MX" sz="3200" dirty="0"/>
              <a:t>total venta</a:t>
            </a:r>
            <a:endParaRPr lang="es-CL" sz="3200" dirty="0"/>
          </a:p>
        </p:txBody>
      </p:sp>
      <p:sp>
        <p:nvSpPr>
          <p:cNvPr id="9" name="Content Placeholder 8">
            <a:extLst>
              <a:ext uri="{FF2B5EF4-FFF2-40B4-BE49-F238E27FC236}">
                <a16:creationId xmlns:a16="http://schemas.microsoft.com/office/drawing/2014/main" id="{1B0D68B7-8171-0975-3905-66449238DB0B}"/>
              </a:ext>
            </a:extLst>
          </p:cNvPr>
          <p:cNvSpPr>
            <a:spLocks noGrp="1"/>
          </p:cNvSpPr>
          <p:nvPr>
            <p:ph idx="1"/>
          </p:nvPr>
        </p:nvSpPr>
        <p:spPr>
          <a:xfrm>
            <a:off x="757237" y="1816101"/>
            <a:ext cx="4459287" cy="3965046"/>
          </a:xfrm>
        </p:spPr>
        <p:txBody>
          <a:bodyPr>
            <a:normAutofit/>
          </a:bodyPr>
          <a:lstStyle/>
          <a:p>
            <a:r>
              <a:rPr lang="es-MX" sz="2000" dirty="0"/>
              <a:t>La gráfica muestra una relación positiva: a mayor cantidad de productos vendidos, mayor es el total de la venta. Se observan algunos puntos donde la venta fue especialmente alta por una cantidad elevada de unidades.</a:t>
            </a:r>
            <a:endParaRPr lang="en-US" sz="2000" dirty="0"/>
          </a:p>
        </p:txBody>
      </p:sp>
      <p:pic>
        <p:nvPicPr>
          <p:cNvPr id="5" name="Marcador de contenido 4" descr="Gráfico, Gráfico de líneas&#10;&#10;El contenido generado por IA puede ser incorrecto.">
            <a:extLst>
              <a:ext uri="{FF2B5EF4-FFF2-40B4-BE49-F238E27FC236}">
                <a16:creationId xmlns:a16="http://schemas.microsoft.com/office/drawing/2014/main" id="{68AF89CE-2062-03F2-75EA-34B317A167CB}"/>
              </a:ext>
            </a:extLst>
          </p:cNvPr>
          <p:cNvPicPr>
            <a:picLocks noChangeAspect="1"/>
          </p:cNvPicPr>
          <p:nvPr/>
        </p:nvPicPr>
        <p:blipFill>
          <a:blip r:embed="rId4"/>
          <a:stretch>
            <a:fillRect/>
          </a:stretch>
        </p:blipFill>
        <p:spPr>
          <a:xfrm>
            <a:off x="5289930" y="1281642"/>
            <a:ext cx="6663945" cy="396504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grpSp>
    </p:spTree>
    <p:extLst>
      <p:ext uri="{BB962C8B-B14F-4D97-AF65-F5344CB8AC3E}">
        <p14:creationId xmlns:p14="http://schemas.microsoft.com/office/powerpoint/2010/main" val="370443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44E28-CD23-5B2F-CA86-7DA424C1477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437948B-D313-7791-F46A-FE198ACC8CA6}"/>
              </a:ext>
            </a:extLst>
          </p:cNvPr>
          <p:cNvSpPr>
            <a:spLocks noGrp="1"/>
          </p:cNvSpPr>
          <p:nvPr>
            <p:ph type="title"/>
          </p:nvPr>
        </p:nvSpPr>
        <p:spPr>
          <a:xfrm>
            <a:off x="8011351" y="410393"/>
            <a:ext cx="3281003" cy="676275"/>
          </a:xfrm>
        </p:spPr>
        <p:txBody>
          <a:bodyPr anchor="b">
            <a:normAutofit fontScale="90000"/>
          </a:bodyPr>
          <a:lstStyle/>
          <a:p>
            <a:r>
              <a:rPr lang="es-MX" sz="2800" dirty="0">
                <a:solidFill>
                  <a:srgbClr val="FFFFFF"/>
                </a:solidFill>
              </a:rPr>
              <a:t>Demora vs</a:t>
            </a:r>
            <a:br>
              <a:rPr lang="es-MX" sz="2800" dirty="0">
                <a:solidFill>
                  <a:srgbClr val="FFFFFF"/>
                </a:solidFill>
              </a:rPr>
            </a:br>
            <a:r>
              <a:rPr lang="es-MX" sz="2800" dirty="0">
                <a:solidFill>
                  <a:srgbClr val="FFFFFF"/>
                </a:solidFill>
              </a:rPr>
              <a:t>satisfacción cliente</a:t>
            </a:r>
            <a:endParaRPr lang="es-CL" sz="2800" dirty="0">
              <a:solidFill>
                <a:srgbClr val="FFFFFF"/>
              </a:solidFill>
            </a:endParaRPr>
          </a:p>
        </p:txBody>
      </p:sp>
      <p:sp>
        <p:nvSpPr>
          <p:cNvPr id="9" name="Content Placeholder 8">
            <a:extLst>
              <a:ext uri="{FF2B5EF4-FFF2-40B4-BE49-F238E27FC236}">
                <a16:creationId xmlns:a16="http://schemas.microsoft.com/office/drawing/2014/main" id="{7C7428A7-2667-D449-60EB-089423D7E2D3}"/>
              </a:ext>
            </a:extLst>
          </p:cNvPr>
          <p:cNvSpPr>
            <a:spLocks noGrp="1"/>
          </p:cNvSpPr>
          <p:nvPr>
            <p:ph idx="1"/>
          </p:nvPr>
        </p:nvSpPr>
        <p:spPr>
          <a:xfrm>
            <a:off x="7753234" y="1356111"/>
            <a:ext cx="3797239" cy="4753358"/>
          </a:xfrm>
        </p:spPr>
        <p:txBody>
          <a:bodyPr>
            <a:normAutofit/>
          </a:bodyPr>
          <a:lstStyle/>
          <a:p>
            <a:pPr marL="0" indent="0">
              <a:buNone/>
            </a:pPr>
            <a:r>
              <a:rPr lang="es-MX" sz="1800" dirty="0">
                <a:solidFill>
                  <a:srgbClr val="FFFFFF"/>
                </a:solidFill>
              </a:rPr>
              <a:t>Existe una relación negativa clara. A medida que aumenta la demora en la preparación, disminuye significativamente la satisfacción del cliente. Esto indica que reducir los tiempos de espera puede mejorar la percepción del servicio.</a:t>
            </a:r>
          </a:p>
        </p:txBody>
      </p:sp>
      <p:pic>
        <p:nvPicPr>
          <p:cNvPr id="12" name="Imagen 11" descr="Imagen que contiene Tabla&#10;&#10;El contenido generado por IA puede ser incorrecto.">
            <a:extLst>
              <a:ext uri="{FF2B5EF4-FFF2-40B4-BE49-F238E27FC236}">
                <a16:creationId xmlns:a16="http://schemas.microsoft.com/office/drawing/2014/main" id="{DD6926FC-1D48-D3B0-2A5E-864E8CB55FBB}"/>
              </a:ext>
            </a:extLst>
          </p:cNvPr>
          <p:cNvPicPr>
            <a:picLocks noChangeAspect="1"/>
          </p:cNvPicPr>
          <p:nvPr/>
        </p:nvPicPr>
        <p:blipFill>
          <a:blip r:embed="rId2"/>
          <a:stretch>
            <a:fillRect/>
          </a:stretch>
        </p:blipFill>
        <p:spPr>
          <a:xfrm>
            <a:off x="129984" y="982424"/>
            <a:ext cx="7370079" cy="4169672"/>
          </a:xfrm>
          <a:prstGeom prst="rect">
            <a:avLst/>
          </a:prstGeom>
        </p:spPr>
      </p:pic>
    </p:spTree>
    <p:extLst>
      <p:ext uri="{BB962C8B-B14F-4D97-AF65-F5344CB8AC3E}">
        <p14:creationId xmlns:p14="http://schemas.microsoft.com/office/powerpoint/2010/main" val="350850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9A930500-F14A-BA06-A213-D0BB35A63D3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466C923-2AAF-E165-9610-0740AC3E78B2}"/>
              </a:ext>
            </a:extLst>
          </p:cNvPr>
          <p:cNvSpPr>
            <a:spLocks noGrp="1"/>
          </p:cNvSpPr>
          <p:nvPr>
            <p:ph type="title"/>
          </p:nvPr>
        </p:nvSpPr>
        <p:spPr>
          <a:xfrm>
            <a:off x="1141413" y="618518"/>
            <a:ext cx="4459286" cy="1478570"/>
          </a:xfrm>
        </p:spPr>
        <p:txBody>
          <a:bodyPr>
            <a:normAutofit/>
          </a:bodyPr>
          <a:lstStyle/>
          <a:p>
            <a:r>
              <a:rPr lang="es-MX" sz="3200" dirty="0"/>
              <a:t>Precio unitario vs </a:t>
            </a:r>
            <a:br>
              <a:rPr lang="es-MX" sz="3200" dirty="0"/>
            </a:br>
            <a:r>
              <a:rPr lang="es-MX" sz="3200" dirty="0"/>
              <a:t>total venta</a:t>
            </a:r>
            <a:endParaRPr lang="es-CL" sz="3200" dirty="0"/>
          </a:p>
        </p:txBody>
      </p:sp>
      <p:sp>
        <p:nvSpPr>
          <p:cNvPr id="9" name="Content Placeholder 8">
            <a:extLst>
              <a:ext uri="{FF2B5EF4-FFF2-40B4-BE49-F238E27FC236}">
                <a16:creationId xmlns:a16="http://schemas.microsoft.com/office/drawing/2014/main" id="{26D3B330-2DB4-BFDF-13DE-7E043F216AE8}"/>
              </a:ext>
            </a:extLst>
          </p:cNvPr>
          <p:cNvSpPr>
            <a:spLocks noGrp="1"/>
          </p:cNvSpPr>
          <p:nvPr>
            <p:ph idx="1"/>
          </p:nvPr>
        </p:nvSpPr>
        <p:spPr>
          <a:xfrm>
            <a:off x="621770" y="2119313"/>
            <a:ext cx="4459287" cy="3965046"/>
          </a:xfrm>
        </p:spPr>
        <p:txBody>
          <a:bodyPr>
            <a:normAutofit/>
          </a:bodyPr>
          <a:lstStyle/>
          <a:p>
            <a:r>
              <a:rPr lang="es-MX" sz="2000" dirty="0"/>
              <a:t>Se observa que los productos con precios unitarios moderados generan mayores volúmenes de venta total. Los productos muy caros no generan tantas ventas, lo que sugiere que el volumen lo impulsa la rotación de productos más accesibles.</a:t>
            </a:r>
          </a:p>
        </p:txBody>
      </p:sp>
      <p:pic>
        <p:nvPicPr>
          <p:cNvPr id="4" name="Imagen 3" descr="Gráfico, Gráfico de embudo&#10;&#10;El contenido generado por IA puede ser incorrecto.">
            <a:extLst>
              <a:ext uri="{FF2B5EF4-FFF2-40B4-BE49-F238E27FC236}">
                <a16:creationId xmlns:a16="http://schemas.microsoft.com/office/drawing/2014/main" id="{89890E1B-3019-AA8A-5B29-17ED93642BC3}"/>
              </a:ext>
            </a:extLst>
          </p:cNvPr>
          <p:cNvPicPr>
            <a:picLocks noChangeAspect="1"/>
          </p:cNvPicPr>
          <p:nvPr/>
        </p:nvPicPr>
        <p:blipFill>
          <a:blip r:embed="rId4"/>
          <a:stretch>
            <a:fillRect/>
          </a:stretch>
        </p:blipFill>
        <p:spPr>
          <a:xfrm>
            <a:off x="5233457" y="1382713"/>
            <a:ext cx="6720418" cy="396504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 name="Group 1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2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3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3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grpSp>
    </p:spTree>
    <p:extLst>
      <p:ext uri="{BB962C8B-B14F-4D97-AF65-F5344CB8AC3E}">
        <p14:creationId xmlns:p14="http://schemas.microsoft.com/office/powerpoint/2010/main" val="121641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4F3294-64AA-06ED-BCD3-EE66E4085A8F}"/>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7" name="Group 1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3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4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4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grpSp>
        <p:grpSp>
          <p:nvGrpSpPr>
            <p:cNvPr id="18" name="Group 1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grpSp>
      </p:grpSp>
      <p:pic>
        <p:nvPicPr>
          <p:cNvPr id="5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2B67F04-6FB6-13D2-781F-B3368498A71B}"/>
              </a:ext>
            </a:extLst>
          </p:cNvPr>
          <p:cNvSpPr>
            <a:spLocks noGrp="1"/>
          </p:cNvSpPr>
          <p:nvPr>
            <p:ph type="title"/>
          </p:nvPr>
        </p:nvSpPr>
        <p:spPr>
          <a:xfrm>
            <a:off x="8103757" y="-1"/>
            <a:ext cx="3281003" cy="1478570"/>
          </a:xfrm>
        </p:spPr>
        <p:txBody>
          <a:bodyPr anchor="b">
            <a:normAutofit/>
          </a:bodyPr>
          <a:lstStyle/>
          <a:p>
            <a:r>
              <a:rPr lang="es-MX" sz="2800" dirty="0">
                <a:solidFill>
                  <a:srgbClr val="FFFFFF"/>
                </a:solidFill>
              </a:rPr>
              <a:t>Stock antes vs</a:t>
            </a:r>
            <a:br>
              <a:rPr lang="es-MX" sz="2800" dirty="0">
                <a:solidFill>
                  <a:srgbClr val="FFFFFF"/>
                </a:solidFill>
              </a:rPr>
            </a:br>
            <a:r>
              <a:rPr lang="es-MX" sz="2800" dirty="0">
                <a:solidFill>
                  <a:srgbClr val="FFFFFF"/>
                </a:solidFill>
              </a:rPr>
              <a:t>stock final</a:t>
            </a:r>
            <a:endParaRPr lang="es-CL" sz="2800" dirty="0">
              <a:solidFill>
                <a:srgbClr val="FFFFFF"/>
              </a:solidFill>
            </a:endParaRPr>
          </a:p>
        </p:txBody>
      </p:sp>
      <p:sp useBgFill="1">
        <p:nvSpPr>
          <p:cNvPr id="5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 Gráfico de líneas&#10;&#10;El contenido generado por IA puede ser incorrecto.">
            <a:extLst>
              <a:ext uri="{FF2B5EF4-FFF2-40B4-BE49-F238E27FC236}">
                <a16:creationId xmlns:a16="http://schemas.microsoft.com/office/drawing/2014/main" id="{764F2041-33B3-132B-063C-620960C683ED}"/>
              </a:ext>
            </a:extLst>
          </p:cNvPr>
          <p:cNvPicPr>
            <a:picLocks noChangeAspect="1"/>
          </p:cNvPicPr>
          <p:nvPr/>
        </p:nvPicPr>
        <p:blipFill>
          <a:blip r:embed="rId3"/>
          <a:stretch>
            <a:fillRect/>
          </a:stretch>
        </p:blipFill>
        <p:spPr>
          <a:xfrm>
            <a:off x="785643" y="1265257"/>
            <a:ext cx="6723349" cy="4084433"/>
          </a:xfrm>
          <a:prstGeom prst="rect">
            <a:avLst/>
          </a:prstGeom>
        </p:spPr>
      </p:pic>
      <p:sp>
        <p:nvSpPr>
          <p:cNvPr id="9" name="Content Placeholder 8">
            <a:extLst>
              <a:ext uri="{FF2B5EF4-FFF2-40B4-BE49-F238E27FC236}">
                <a16:creationId xmlns:a16="http://schemas.microsoft.com/office/drawing/2014/main" id="{3726176C-42EA-7E0E-CB92-3D3F4B86F614}"/>
              </a:ext>
            </a:extLst>
          </p:cNvPr>
          <p:cNvSpPr>
            <a:spLocks noGrp="1"/>
          </p:cNvSpPr>
          <p:nvPr>
            <p:ph idx="1"/>
          </p:nvPr>
        </p:nvSpPr>
        <p:spPr>
          <a:xfrm>
            <a:off x="7926850" y="1549401"/>
            <a:ext cx="3723812" cy="4312632"/>
          </a:xfrm>
        </p:spPr>
        <p:txBody>
          <a:bodyPr>
            <a:normAutofit/>
          </a:bodyPr>
          <a:lstStyle/>
          <a:p>
            <a:pPr marL="0" indent="0">
              <a:lnSpc>
                <a:spcPct val="110000"/>
              </a:lnSpc>
              <a:buNone/>
            </a:pPr>
            <a:r>
              <a:rPr lang="es-MX" sz="1800" dirty="0">
                <a:solidFill>
                  <a:srgbClr val="FFFFFF"/>
                </a:solidFill>
              </a:rPr>
              <a:t>La relación entre stock antes y después es altamente lineal. Esto confirma que el sistema de control de stock funciona de forma estable y predecible. La diferencia entre ambos valores representa de forma consistente la cantidad vendida.</a:t>
            </a:r>
            <a:endParaRPr lang="en-US" sz="1800" dirty="0">
              <a:solidFill>
                <a:srgbClr val="FFFFFF"/>
              </a:solidFill>
            </a:endParaRPr>
          </a:p>
        </p:txBody>
      </p:sp>
    </p:spTree>
    <p:extLst>
      <p:ext uri="{BB962C8B-B14F-4D97-AF65-F5344CB8AC3E}">
        <p14:creationId xmlns:p14="http://schemas.microsoft.com/office/powerpoint/2010/main" val="413271440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26</TotalTime>
  <Words>494</Words>
  <Application>Microsoft Office PowerPoint</Application>
  <PresentationFormat>Panorámica</PresentationFormat>
  <Paragraphs>24</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Tw Cen MT</vt:lpstr>
      <vt:lpstr>Circuito</vt:lpstr>
      <vt:lpstr>Presentación proyecto 1 parte V</vt:lpstr>
      <vt:lpstr>INTRODUCCION</vt:lpstr>
      <vt:lpstr>Mapa de calor</vt:lpstr>
      <vt:lpstr>Mapa de calor</vt:lpstr>
      <vt:lpstr>SUBPLOST</vt:lpstr>
      <vt:lpstr>Cantidad vs  total venta</vt:lpstr>
      <vt:lpstr>Demora vs satisfacción cliente</vt:lpstr>
      <vt:lpstr>Precio unitario vs  total venta</vt:lpstr>
      <vt:lpstr>Stock antes vs stock final</vt:lpstr>
      <vt:lpstr>conclusiones</vt:lpstr>
      <vt:lpstr>Análisis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 LUCAS RUBILAR MESSINA</dc:creator>
  <cp:lastModifiedBy>ANTON LUCAS RUBILAR MESSINA</cp:lastModifiedBy>
  <cp:revision>2</cp:revision>
  <dcterms:created xsi:type="dcterms:W3CDTF">2025-06-25T01:42:15Z</dcterms:created>
  <dcterms:modified xsi:type="dcterms:W3CDTF">2025-06-25T02:08:17Z</dcterms:modified>
</cp:coreProperties>
</file>