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85" r:id="rId3"/>
    <p:sldId id="265" r:id="rId4"/>
    <p:sldId id="266" r:id="rId5"/>
    <p:sldId id="286" r:id="rId6"/>
    <p:sldId id="288" r:id="rId7"/>
    <p:sldId id="289" r:id="rId8"/>
    <p:sldId id="257" r:id="rId9"/>
    <p:sldId id="264" r:id="rId10"/>
    <p:sldId id="258" r:id="rId11"/>
    <p:sldId id="259" r:id="rId12"/>
    <p:sldId id="260" r:id="rId13"/>
    <p:sldId id="261" r:id="rId14"/>
    <p:sldId id="268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7C2EB-1C02-BB41-B2A0-F35794E62498}" type="datetimeFigureOut">
              <a:rPr lang="en-US" smtClean="0"/>
              <a:t>7/6/16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644CB-F724-B24C-9691-E0FC2876B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89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3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6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0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8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7/6/16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8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7/6/16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3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7/6/16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2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9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0D4C8-D66A-4A43-95BB-6CDF8ACF7EFD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1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Fundamentals of High Discipline Test Driven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0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From your list of tasks choose the simplest task</a:t>
            </a:r>
          </a:p>
          <a:p>
            <a:r>
              <a:rPr lang="en-US" dirty="0" smtClean="0"/>
              <a:t>Write the simplest, tiniest, test possible</a:t>
            </a:r>
          </a:p>
          <a:p>
            <a:r>
              <a:rPr lang="en-US" dirty="0" smtClean="0"/>
              <a:t>Test naming</a:t>
            </a:r>
          </a:p>
          <a:p>
            <a:pPr lvl="1"/>
            <a:r>
              <a:rPr lang="en-US" dirty="0" smtClean="0"/>
              <a:t>Name tests from perspective of business functionality</a:t>
            </a:r>
          </a:p>
          <a:p>
            <a:pPr lvl="1"/>
            <a:r>
              <a:rPr lang="en-US" dirty="0" smtClean="0"/>
              <a:t>Avoid restating in words the body of the test</a:t>
            </a:r>
          </a:p>
          <a:p>
            <a:pPr lvl="1"/>
            <a:r>
              <a:rPr lang="en-US" dirty="0" smtClean="0"/>
              <a:t>Prefer: “Require An Umbrella When There Is Rain” instead of:</a:t>
            </a:r>
            <a:br>
              <a:rPr lang="en-US" dirty="0" smtClean="0"/>
            </a:br>
            <a:r>
              <a:rPr lang="en-US" dirty="0" smtClean="0"/>
              <a:t>	“Return True When Rain Is”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Make a note that test names should be refactored too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Prior to running the test, make the code runnable:</a:t>
            </a:r>
          </a:p>
          <a:p>
            <a:pPr lvl="1"/>
            <a:r>
              <a:rPr lang="en-US" dirty="0" smtClean="0"/>
              <a:t>Static languages: ensure the tests compile</a:t>
            </a:r>
          </a:p>
          <a:p>
            <a:pPr lvl="1"/>
            <a:r>
              <a:rPr lang="en-US" dirty="0" smtClean="0"/>
              <a:t>Dynamic languages: you can likely just run the test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17781" y="91414"/>
            <a:ext cx="11319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012249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903599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819542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1283766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1283760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1283756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1295480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821812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11792592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0800000" flipH="1">
            <a:off x="10821811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453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test, ensure it fails</a:t>
            </a:r>
          </a:p>
          <a:p>
            <a:r>
              <a:rPr lang="en-US" dirty="0" smtClean="0"/>
              <a:t>At this stage a failing test is good</a:t>
            </a:r>
          </a:p>
          <a:p>
            <a:r>
              <a:rPr lang="en-US" dirty="0" smtClean="0"/>
              <a:t>Ensures there exists a test that can be made to pass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44" name="Elbow Connector 43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009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the obvious implementation</a:t>
            </a:r>
          </a:p>
          <a:p>
            <a:r>
              <a:rPr lang="en-US" dirty="0" smtClean="0"/>
              <a:t>Add only enough code to solve problem at hand</a:t>
            </a:r>
          </a:p>
          <a:p>
            <a:r>
              <a:rPr lang="en-US" dirty="0" smtClean="0"/>
              <a:t>Implementation does not need to be production quality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possible, consider a hard coded </a:t>
            </a:r>
            <a:r>
              <a:rPr lang="en-US" dirty="0" smtClean="0"/>
              <a:t>value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712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12882" cy="4351338"/>
          </a:xfrm>
        </p:spPr>
        <p:txBody>
          <a:bodyPr/>
          <a:lstStyle/>
          <a:p>
            <a:r>
              <a:rPr lang="en-US" dirty="0"/>
              <a:t>Frequent, small commits reduce lost effort when new functionality does not work and code needs reverting</a:t>
            </a:r>
          </a:p>
          <a:p>
            <a:r>
              <a:rPr lang="en-US" dirty="0" smtClean="0"/>
              <a:t>Review the diff of all work before committing</a:t>
            </a:r>
          </a:p>
          <a:p>
            <a:r>
              <a:rPr lang="en-US" smtClean="0"/>
              <a:t>Commit all files, not </a:t>
            </a:r>
            <a:r>
              <a:rPr lang="en-US" dirty="0" smtClean="0"/>
              <a:t>doing so runs the risk of build/test failures</a:t>
            </a:r>
          </a:p>
          <a:p>
            <a:r>
              <a:rPr lang="en-US" dirty="0" smtClean="0"/>
              <a:t>Check the passing test into version control</a:t>
            </a:r>
          </a:p>
          <a:p>
            <a:r>
              <a:rPr lang="en-US" dirty="0" smtClean="0"/>
              <a:t>Destroy task if code is production quality – unlikely at this stage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85535"/>
            <a:ext cx="4" cy="33852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368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12882" cy="4351338"/>
          </a:xfrm>
        </p:spPr>
        <p:txBody>
          <a:bodyPr/>
          <a:lstStyle/>
          <a:p>
            <a:r>
              <a:rPr lang="en-US" dirty="0" smtClean="0"/>
              <a:t>“…</a:t>
            </a:r>
            <a:r>
              <a:rPr lang="en-US" dirty="0"/>
              <a:t>is a disciplined technique for restructuring an existing body of code, altering its internal structure without changing its external behavior</a:t>
            </a:r>
            <a:r>
              <a:rPr lang="en-US" dirty="0" smtClean="0"/>
              <a:t>.” – </a:t>
            </a:r>
            <a:r>
              <a:rPr lang="en-US" dirty="0" err="1" smtClean="0"/>
              <a:t>refactoring.com</a:t>
            </a:r>
            <a:endParaRPr lang="en-US" dirty="0" smtClean="0"/>
          </a:p>
          <a:p>
            <a:r>
              <a:rPr lang="en-US" dirty="0" smtClean="0"/>
              <a:t>We will look at:</a:t>
            </a:r>
            <a:endParaRPr lang="en-US" dirty="0"/>
          </a:p>
          <a:p>
            <a:pPr lvl="1"/>
            <a:r>
              <a:rPr lang="en-US" dirty="0"/>
              <a:t>Data duplication</a:t>
            </a:r>
          </a:p>
          <a:p>
            <a:pPr lvl="1"/>
            <a:r>
              <a:rPr lang="en-US" dirty="0" smtClean="0"/>
              <a:t>Code duplication, later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127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YAGNI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 err="1" smtClean="0"/>
              <a:t>Aint</a:t>
            </a:r>
            <a:r>
              <a:rPr lang="en-US" dirty="0" smtClean="0"/>
              <a:t> </a:t>
            </a:r>
            <a:r>
              <a:rPr lang="en-US" dirty="0" err="1" smtClean="0"/>
              <a:t>Gonna</a:t>
            </a:r>
            <a:r>
              <a:rPr lang="en-US" dirty="0" smtClean="0"/>
              <a:t> Need It - YAGNI</a:t>
            </a:r>
          </a:p>
          <a:p>
            <a:r>
              <a:rPr lang="en-US" dirty="0" smtClean="0"/>
              <a:t>Add only enough code to make the new test pass</a:t>
            </a:r>
          </a:p>
          <a:p>
            <a:r>
              <a:rPr lang="en-US" dirty="0" smtClean="0"/>
              <a:t>Avoid Big Design Upfront</a:t>
            </a:r>
          </a:p>
          <a:p>
            <a:pPr lvl="1"/>
            <a:r>
              <a:rPr lang="en-US" dirty="0" smtClean="0"/>
              <a:t>Allow your tasks to guide what is needed</a:t>
            </a:r>
          </a:p>
          <a:p>
            <a:r>
              <a:rPr lang="en-US" dirty="0" smtClean="0"/>
              <a:t>Don’t add features in anticipation of what may come</a:t>
            </a:r>
          </a:p>
          <a:p>
            <a:pPr lvl="1"/>
            <a:r>
              <a:rPr lang="is-IS" dirty="0" smtClean="0"/>
              <a:t>…for it might not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4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context switching and multi-tasking</a:t>
            </a:r>
          </a:p>
          <a:p>
            <a:r>
              <a:rPr lang="en-US" dirty="0" smtClean="0"/>
              <a:t>Capture new ideas on index cards as tasks when they come to mind</a:t>
            </a:r>
          </a:p>
          <a:p>
            <a:r>
              <a:rPr lang="en-US" dirty="0" smtClean="0"/>
              <a:t>Avoid distracting yourself with new tasks during a task</a:t>
            </a:r>
          </a:p>
          <a:p>
            <a:pPr lvl="1"/>
            <a:r>
              <a:rPr lang="en-US" dirty="0" smtClean="0"/>
              <a:t>If you must take on a distraction, allow only a single distraction</a:t>
            </a:r>
          </a:p>
        </p:txBody>
      </p:sp>
    </p:spTree>
    <p:extLst>
      <p:ext uri="{BB962C8B-B14F-4D97-AF65-F5344CB8AC3E}">
        <p14:creationId xmlns:p14="http://schemas.microsoft.com/office/powerpoint/2010/main" val="1328937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test - Triangulation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Assuming your previous test was hard coded: triangulate</a:t>
            </a:r>
          </a:p>
          <a:p>
            <a:r>
              <a:rPr lang="en-US" dirty="0"/>
              <a:t>First documented by Kent Beck</a:t>
            </a:r>
          </a:p>
          <a:p>
            <a:r>
              <a:rPr lang="en-US" dirty="0"/>
              <a:t>Drawn from Radar Triangulation</a:t>
            </a:r>
          </a:p>
          <a:p>
            <a:pPr lvl="1"/>
            <a:r>
              <a:rPr lang="en-US" dirty="0"/>
              <a:t>Definition: http://encyclopedia2.thefreedictionary.com/</a:t>
            </a:r>
            <a:r>
              <a:rPr lang="en-US" dirty="0" err="1"/>
              <a:t>radar+triangulation</a:t>
            </a:r>
            <a:endParaRPr lang="en-US" dirty="0"/>
          </a:p>
          <a:p>
            <a:r>
              <a:rPr lang="en-US" dirty="0" smtClean="0"/>
              <a:t>Triangulation works as follows: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Start </a:t>
            </a:r>
            <a:r>
              <a:rPr lang="en-US" dirty="0"/>
              <a:t>with obvious 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Follow </a:t>
            </a:r>
            <a:r>
              <a:rPr lang="en-US" dirty="0"/>
              <a:t>up with a general implementation</a:t>
            </a:r>
          </a:p>
          <a:p>
            <a:r>
              <a:rPr lang="en-US" dirty="0"/>
              <a:t>Pushes </a:t>
            </a:r>
            <a:r>
              <a:rPr lang="en-US" dirty="0" smtClean="0"/>
              <a:t>original implementation </a:t>
            </a:r>
            <a:r>
              <a:rPr lang="en-US" dirty="0"/>
              <a:t>toward production quality code</a:t>
            </a:r>
          </a:p>
          <a:p>
            <a:r>
              <a:rPr lang="en-US" dirty="0"/>
              <a:t>Potentially monotonous, useful for ambiguous implementations</a:t>
            </a:r>
            <a:endParaRPr lang="en-US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10717781" y="91414"/>
            <a:ext cx="11319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012249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903599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819542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1283766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1283760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1283756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1295480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821812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11792592" y="276080"/>
            <a:ext cx="57166" cy="2829216"/>
          </a:xfrm>
          <a:prstGeom prst="bentConnector3">
            <a:avLst>
              <a:gd name="adj1" fmla="val 499888"/>
            </a:avLst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0800000" flipH="1">
            <a:off x="10821811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138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test, ensuring it fails</a:t>
            </a:r>
          </a:p>
          <a:p>
            <a:r>
              <a:rPr lang="en-US" dirty="0" smtClean="0"/>
              <a:t>If it doesn’t fail, change it so it does</a:t>
            </a:r>
          </a:p>
          <a:p>
            <a:r>
              <a:rPr lang="en-US" dirty="0" smtClean="0"/>
              <a:t>If you’re still unable to: identify what you’re trying to test</a:t>
            </a:r>
          </a:p>
          <a:p>
            <a:r>
              <a:rPr lang="en-US" dirty="0" smtClean="0"/>
              <a:t>Devise a new test that does fail</a:t>
            </a:r>
          </a:p>
          <a:p>
            <a:r>
              <a:rPr lang="en-US" dirty="0" smtClean="0"/>
              <a:t>Test is to result in a small increment of new functionality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44" name="Elbow Connector 43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14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a small change to pass the failing test</a:t>
            </a:r>
          </a:p>
          <a:p>
            <a:r>
              <a:rPr lang="en-US" dirty="0" smtClean="0"/>
              <a:t>If triangulating, you’ll likely remove previous hard coding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47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 able to justify TDD</a:t>
            </a:r>
          </a:p>
          <a:p>
            <a:r>
              <a:rPr lang="en-US" dirty="0" smtClean="0"/>
              <a:t>Understand the fundamentals of TDD</a:t>
            </a:r>
          </a:p>
          <a:p>
            <a:r>
              <a:rPr lang="en-US" dirty="0" smtClean="0"/>
              <a:t>Use TDD to write maintainable and self documenting code</a:t>
            </a:r>
            <a:endParaRPr lang="en-US" dirty="0"/>
          </a:p>
          <a:p>
            <a:r>
              <a:rPr lang="en-US" dirty="0"/>
              <a:t>Understand how TDD aids in software </a:t>
            </a:r>
            <a:r>
              <a:rPr lang="en-US" dirty="0" smtClean="0"/>
              <a:t>design</a:t>
            </a:r>
          </a:p>
          <a:p>
            <a:r>
              <a:rPr lang="en-US" dirty="0" smtClean="0"/>
              <a:t>Learn how to build a system from the top, downwards</a:t>
            </a:r>
          </a:p>
          <a:p>
            <a:r>
              <a:rPr lang="en-US" dirty="0" smtClean="0"/>
              <a:t>Use TDD to grow the design of a system organically</a:t>
            </a:r>
          </a:p>
          <a:p>
            <a:r>
              <a:rPr lang="en-US" dirty="0" smtClean="0"/>
              <a:t>Use tests for fast feedback</a:t>
            </a:r>
          </a:p>
          <a:p>
            <a:r>
              <a:rPr lang="en-US" dirty="0" smtClean="0"/>
              <a:t>Be exposed to complimentary XP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06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12882" cy="4351338"/>
          </a:xfrm>
        </p:spPr>
        <p:txBody>
          <a:bodyPr/>
          <a:lstStyle/>
          <a:p>
            <a:r>
              <a:rPr lang="en-US" dirty="0" smtClean="0"/>
              <a:t>Small commits are the goal</a:t>
            </a:r>
          </a:p>
          <a:p>
            <a:r>
              <a:rPr lang="en-US" dirty="0" smtClean="0"/>
              <a:t>Destroy the current task if code is production ready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872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12882" cy="4351338"/>
          </a:xfrm>
        </p:spPr>
        <p:txBody>
          <a:bodyPr/>
          <a:lstStyle/>
          <a:p>
            <a:r>
              <a:rPr lang="en-US" dirty="0"/>
              <a:t>As a system </a:t>
            </a:r>
            <a:r>
              <a:rPr lang="en-US" dirty="0" smtClean="0"/>
              <a:t>evolves, test semantics may change, such tests require renaming</a:t>
            </a:r>
          </a:p>
          <a:p>
            <a:r>
              <a:rPr lang="en-US" dirty="0" smtClean="0"/>
              <a:t>At this point there is likely to be little code to refactor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7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the next simple task</a:t>
            </a:r>
          </a:p>
          <a:p>
            <a:r>
              <a:rPr lang="en-US" dirty="0" smtClean="0"/>
              <a:t>Write the simplest failing test you can think of</a:t>
            </a:r>
          </a:p>
          <a:p>
            <a:r>
              <a:rPr lang="en-US" dirty="0" smtClean="0"/>
              <a:t>Make it </a:t>
            </a:r>
            <a:r>
              <a:rPr lang="en-US" dirty="0" err="1" smtClean="0"/>
              <a:t>compilable</a:t>
            </a:r>
            <a:r>
              <a:rPr lang="en-US" dirty="0" smtClean="0"/>
              <a:t> or runnable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17781" y="91414"/>
            <a:ext cx="11319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012249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903599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819542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1283766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1283760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1283756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1295480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821812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11792592" y="276080"/>
            <a:ext cx="57166" cy="2829216"/>
          </a:xfrm>
          <a:prstGeom prst="bentConnector3">
            <a:avLst>
              <a:gd name="adj1" fmla="val 499888"/>
            </a:avLst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0800000" flipH="1">
            <a:off x="10821811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8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Ensure the test fails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44" name="Elbow Connector 43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829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the test pass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2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12882" cy="4351338"/>
          </a:xfrm>
        </p:spPr>
        <p:txBody>
          <a:bodyPr/>
          <a:lstStyle/>
          <a:p>
            <a:r>
              <a:rPr lang="en-US" dirty="0" smtClean="0"/>
              <a:t>Time to create the baseline</a:t>
            </a:r>
          </a:p>
          <a:p>
            <a:r>
              <a:rPr lang="en-US" smtClean="0"/>
              <a:t>Destroy </a:t>
            </a:r>
            <a:r>
              <a:rPr lang="en-US" dirty="0" smtClean="0"/>
              <a:t>the </a:t>
            </a:r>
            <a:r>
              <a:rPr lang="en-US" smtClean="0"/>
              <a:t>task card if the task is complete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845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12882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Don’t tolerate duplicate code</a:t>
            </a:r>
          </a:p>
          <a:p>
            <a:r>
              <a:rPr lang="en-US" dirty="0" smtClean="0"/>
              <a:t>Two types of duplication:</a:t>
            </a:r>
          </a:p>
          <a:p>
            <a:pPr lvl="1"/>
            <a:r>
              <a:rPr lang="en-US" dirty="0" smtClean="0"/>
              <a:t>Code duplication</a:t>
            </a:r>
          </a:p>
          <a:p>
            <a:pPr lvl="1"/>
            <a:r>
              <a:rPr lang="en-US" dirty="0" smtClean="0"/>
              <a:t>Data duplication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210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 – Code Duplication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12882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Duplication of code patterns</a:t>
            </a:r>
          </a:p>
          <a:p>
            <a:r>
              <a:rPr lang="en-US" dirty="0" smtClean="0"/>
              <a:t>e.g.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965" y="2903452"/>
            <a:ext cx="1879600" cy="21209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286" y="3406928"/>
            <a:ext cx="3530600" cy="965200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4250987" y="3570051"/>
            <a:ext cx="1393654" cy="431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17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 – Data duplication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Commonly found between a test and production code</a:t>
            </a:r>
          </a:p>
          <a:p>
            <a:r>
              <a:rPr lang="en-US" dirty="0" smtClean="0"/>
              <a:t>Helpful in determining the next test to write</a:t>
            </a:r>
          </a:p>
          <a:p>
            <a:r>
              <a:rPr lang="en-US" dirty="0" smtClean="0"/>
              <a:t>e.g.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Refactor</a:t>
            </a:r>
            <a:endParaRPr lang="en-US" dirty="0"/>
          </a:p>
        </p:txBody>
      </p:sp>
      <p:cxnSp>
        <p:nvCxnSpPr>
          <p:cNvPr id="14" name="Elbow Connector 13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03733"/>
            <a:ext cx="4051300" cy="175260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>
            <a:off x="4153086" y="4201563"/>
            <a:ext cx="1254869" cy="356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799" y="3484277"/>
            <a:ext cx="53848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33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Ensure all tests still pass, after having performed a refactoring</a:t>
            </a:r>
          </a:p>
          <a:p>
            <a:r>
              <a:rPr lang="en-US" dirty="0" smtClean="0"/>
              <a:t>No matter how small the refactoring, ensure all tests pass</a:t>
            </a:r>
          </a:p>
          <a:p>
            <a:endParaRPr lang="en-US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10717781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012249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903599" y="1500699"/>
            <a:ext cx="76033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819542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1283766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1283760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1283756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1295480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821812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11792592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0800000" flipH="1">
            <a:off x="10821811" y="1685366"/>
            <a:ext cx="81787" cy="1419931"/>
          </a:xfrm>
          <a:prstGeom prst="bentConnector3">
            <a:avLst>
              <a:gd name="adj1" fmla="val -279507"/>
            </a:avLst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39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TDD?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Guard against regression</a:t>
            </a:r>
          </a:p>
          <a:p>
            <a:r>
              <a:rPr lang="en-US" dirty="0" smtClean="0"/>
              <a:t>Enable fearless refactoring</a:t>
            </a:r>
          </a:p>
          <a:p>
            <a:r>
              <a:rPr lang="en-US" dirty="0" smtClean="0"/>
              <a:t>Executable documentation</a:t>
            </a:r>
          </a:p>
          <a:p>
            <a:r>
              <a:rPr lang="en-US" dirty="0" smtClean="0"/>
              <a:t>Short feedback loops</a:t>
            </a:r>
          </a:p>
          <a:p>
            <a:r>
              <a:rPr lang="en-US" dirty="0" smtClean="0"/>
              <a:t>Avoid scope creep – identify when work is complete</a:t>
            </a:r>
          </a:p>
          <a:p>
            <a:r>
              <a:rPr lang="en-US" dirty="0" smtClean="0"/>
              <a:t>Reduced use of the debugger</a:t>
            </a:r>
          </a:p>
          <a:p>
            <a:r>
              <a:rPr lang="en-US" dirty="0" smtClean="0"/>
              <a:t>Facilitates team members to work on code simultaneously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59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Commit, so as to lock the refactoring in</a:t>
            </a:r>
          </a:p>
          <a:p>
            <a:r>
              <a:rPr lang="en-US" dirty="0" smtClean="0"/>
              <a:t>Destroy the card of the task you are presently working 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17781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012249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903599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819542" y="2224061"/>
            <a:ext cx="9284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1283766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1283760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1283756" y="1876673"/>
            <a:ext cx="4" cy="33852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1295480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821812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11792592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0800000" flipH="1">
            <a:off x="10821811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742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 Cycle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832797" y="2161482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127265" y="2869340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018615" y="3570767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934558" y="4294129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5398782" y="2530814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5398776" y="323560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5398772" y="3946741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410496" y="4661845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936828" y="4990698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54" name="Elbow Connector 53"/>
          <p:cNvCxnSpPr/>
          <p:nvPr/>
        </p:nvCxnSpPr>
        <p:spPr>
          <a:xfrm flipV="1">
            <a:off x="5907608" y="2346148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0800000" flipH="1">
            <a:off x="4936827" y="3755434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9639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Mother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Encourages Simple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classes focused on one thing</a:t>
            </a:r>
          </a:p>
          <a:p>
            <a:r>
              <a:rPr lang="en-US" dirty="0"/>
              <a:t>Test small increments of code</a:t>
            </a:r>
          </a:p>
          <a:p>
            <a:r>
              <a:rPr lang="en-US" dirty="0" smtClean="0"/>
              <a:t>Encourages:</a:t>
            </a:r>
          </a:p>
          <a:p>
            <a:pPr lvl="1"/>
            <a:r>
              <a:rPr lang="en-US" dirty="0" smtClean="0"/>
              <a:t>Low coupling</a:t>
            </a:r>
          </a:p>
          <a:p>
            <a:pPr lvl="2"/>
            <a:r>
              <a:rPr lang="en-US" dirty="0" smtClean="0"/>
              <a:t>Tightly coupled systems are difficult to evolve</a:t>
            </a:r>
          </a:p>
          <a:p>
            <a:pPr lvl="2"/>
            <a:r>
              <a:rPr lang="en-US" dirty="0" smtClean="0"/>
              <a:t>A change in one area often triggers undesired changes in a different area</a:t>
            </a:r>
          </a:p>
          <a:p>
            <a:pPr lvl="1"/>
            <a:r>
              <a:rPr lang="en-US" dirty="0" smtClean="0"/>
              <a:t>High cohesion</a:t>
            </a:r>
          </a:p>
          <a:p>
            <a:pPr lvl="2"/>
            <a:r>
              <a:rPr lang="en-US" dirty="0" smtClean="0"/>
              <a:t>Placing related concepts and components near each other</a:t>
            </a:r>
          </a:p>
          <a:p>
            <a:pPr lvl="2"/>
            <a:r>
              <a:rPr lang="en-US" dirty="0" smtClean="0"/>
              <a:t>Aids in the readability of the design</a:t>
            </a:r>
          </a:p>
          <a:p>
            <a:pPr lvl="2"/>
            <a:r>
              <a:rPr lang="en-US" dirty="0" smtClean="0"/>
              <a:t>Reduces error because it aids in readability </a:t>
            </a:r>
          </a:p>
        </p:txBody>
      </p:sp>
    </p:spTree>
    <p:extLst>
      <p:ext uri="{BB962C8B-B14F-4D97-AF65-F5344CB8AC3E}">
        <p14:creationId xmlns:p14="http://schemas.microsoft.com/office/powerpoint/2010/main" val="116997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for 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Cyclic dependency rules:</a:t>
            </a:r>
          </a:p>
          <a:p>
            <a:pPr lvl="1"/>
            <a:r>
              <a:rPr lang="en-US" dirty="0" smtClean="0"/>
              <a:t>Test Code:</a:t>
            </a:r>
          </a:p>
          <a:p>
            <a:pPr lvl="2"/>
            <a:r>
              <a:rPr lang="en-US" dirty="0" smtClean="0"/>
              <a:t>must be able to depend on production code</a:t>
            </a:r>
          </a:p>
          <a:p>
            <a:pPr lvl="2"/>
            <a:r>
              <a:rPr lang="en-US" dirty="0" smtClean="0"/>
              <a:t>must be able to depend on testing libraries</a:t>
            </a:r>
          </a:p>
          <a:p>
            <a:pPr lvl="1"/>
            <a:r>
              <a:rPr lang="en-US" dirty="0" smtClean="0"/>
              <a:t>Production Code:</a:t>
            </a:r>
          </a:p>
          <a:p>
            <a:pPr lvl="2"/>
            <a:r>
              <a:rPr lang="en-US" dirty="0" smtClean="0"/>
              <a:t>must not be able to reference test code</a:t>
            </a:r>
          </a:p>
          <a:p>
            <a:pPr lvl="2"/>
            <a:r>
              <a:rPr lang="en-US" dirty="0" smtClean="0"/>
              <a:t>must not be able to reference testing libraries</a:t>
            </a:r>
          </a:p>
          <a:p>
            <a:pPr lvl="1"/>
            <a:r>
              <a:rPr lang="en-US" dirty="0" smtClean="0"/>
              <a:t>IDE and build tools can enforce these rules</a:t>
            </a:r>
          </a:p>
        </p:txBody>
      </p:sp>
    </p:spTree>
    <p:extLst>
      <p:ext uri="{BB962C8B-B14F-4D97-AF65-F5344CB8AC3E}">
        <p14:creationId xmlns:p14="http://schemas.microsoft.com/office/powerpoint/2010/main" val="1098055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Directory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test and production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Make it difficult to deploy test code</a:t>
            </a:r>
          </a:p>
          <a:p>
            <a:pPr lvl="1"/>
            <a:r>
              <a:rPr lang="en-US" dirty="0" smtClean="0"/>
              <a:t>Ensures running all tests is easy</a:t>
            </a:r>
            <a:endParaRPr lang="en-US" dirty="0"/>
          </a:p>
          <a:p>
            <a:r>
              <a:rPr lang="en-US" dirty="0" smtClean="0"/>
              <a:t>One production class per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Directory Structures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18557" y="1402487"/>
            <a:ext cx="66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Ruby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24550" y="1448615"/>
            <a:ext cx="331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Apache Maven Standard for Java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0" y="1816677"/>
            <a:ext cx="4406900" cy="2438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557" y="1816677"/>
            <a:ext cx="34036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8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the functionality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index cards create a list of tasks needed to complete the exercise</a:t>
            </a:r>
          </a:p>
          <a:p>
            <a:r>
              <a:rPr lang="en-US" dirty="0" smtClean="0"/>
              <a:t>Tasks to consider:</a:t>
            </a:r>
          </a:p>
          <a:p>
            <a:pPr lvl="1"/>
            <a:r>
              <a:rPr lang="en-US" dirty="0" smtClean="0"/>
              <a:t>Boundary cases:</a:t>
            </a:r>
          </a:p>
          <a:p>
            <a:pPr lvl="2"/>
            <a:r>
              <a:rPr lang="en-US" dirty="0" smtClean="0"/>
              <a:t>Null inputs</a:t>
            </a:r>
          </a:p>
          <a:p>
            <a:pPr lvl="2"/>
            <a:r>
              <a:rPr lang="en-US" dirty="0" smtClean="0"/>
              <a:t>Empty strings</a:t>
            </a:r>
          </a:p>
          <a:p>
            <a:pPr lvl="2"/>
            <a:r>
              <a:rPr lang="en-US" dirty="0" smtClean="0"/>
              <a:t>Invalid strings</a:t>
            </a:r>
          </a:p>
          <a:p>
            <a:pPr lvl="2"/>
            <a:r>
              <a:rPr lang="en-US" dirty="0" smtClean="0"/>
              <a:t>Values above or below a certain amount (e.g. is -50 miles per hour valid)</a:t>
            </a:r>
          </a:p>
          <a:p>
            <a:pPr lvl="1"/>
            <a:r>
              <a:rPr lang="en-US" dirty="0" smtClean="0"/>
              <a:t>Tasks required for completion</a:t>
            </a:r>
          </a:p>
          <a:p>
            <a:r>
              <a:rPr lang="en-US" dirty="0" smtClean="0"/>
              <a:t>Need not be exhaustive yet</a:t>
            </a:r>
          </a:p>
          <a:p>
            <a:r>
              <a:rPr lang="en-US" dirty="0" smtClean="0"/>
              <a:t>Create new tasks as work continues</a:t>
            </a:r>
          </a:p>
        </p:txBody>
      </p:sp>
    </p:spTree>
    <p:extLst>
      <p:ext uri="{BB962C8B-B14F-4D97-AF65-F5344CB8AC3E}">
        <p14:creationId xmlns:p14="http://schemas.microsoft.com/office/powerpoint/2010/main" val="794357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 Cycle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832797" y="2161482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127265" y="2869340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018615" y="3570767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934558" y="4294129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5398782" y="2530814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5398776" y="323560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5398772" y="3946741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410496" y="4661845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936828" y="4990698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54" name="Elbow Connector 53"/>
          <p:cNvCxnSpPr/>
          <p:nvPr/>
        </p:nvCxnSpPr>
        <p:spPr>
          <a:xfrm flipV="1">
            <a:off x="5907608" y="2346148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0800000" flipH="1">
            <a:off x="4936827" y="3755434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341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4711</TotalTime>
  <Words>1067</Words>
  <Application>Microsoft Macintosh PowerPoint</Application>
  <PresentationFormat>Widescreen</PresentationFormat>
  <Paragraphs>264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Calibri</vt:lpstr>
      <vt:lpstr>Calibri Light</vt:lpstr>
      <vt:lpstr>Arial</vt:lpstr>
      <vt:lpstr>Office Theme</vt:lpstr>
      <vt:lpstr>Fundamentals of High Discipline Test Driven Development</vt:lpstr>
      <vt:lpstr>Learning Objectives</vt:lpstr>
      <vt:lpstr>Why TDD?</vt:lpstr>
      <vt:lpstr>TDD Encourages Simple Code</vt:lpstr>
      <vt:lpstr>Preparing for TDD</vt:lpstr>
      <vt:lpstr>Test Directory Structure</vt:lpstr>
      <vt:lpstr>Example Directory Structures</vt:lpstr>
      <vt:lpstr>Task the functionality out</vt:lpstr>
      <vt:lpstr>Test Driven Development Cycle</vt:lpstr>
      <vt:lpstr>Add a test</vt:lpstr>
      <vt:lpstr>Red</vt:lpstr>
      <vt:lpstr>Green</vt:lpstr>
      <vt:lpstr>Commit</vt:lpstr>
      <vt:lpstr>Refactor</vt:lpstr>
      <vt:lpstr>YAGNI</vt:lpstr>
      <vt:lpstr>New Tasks</vt:lpstr>
      <vt:lpstr>Add a test - Triangulation</vt:lpstr>
      <vt:lpstr>Red</vt:lpstr>
      <vt:lpstr>Green</vt:lpstr>
      <vt:lpstr>Commit</vt:lpstr>
      <vt:lpstr>Refactor</vt:lpstr>
      <vt:lpstr>Add a test</vt:lpstr>
      <vt:lpstr>Red</vt:lpstr>
      <vt:lpstr>Green</vt:lpstr>
      <vt:lpstr>Commit</vt:lpstr>
      <vt:lpstr>Refactor</vt:lpstr>
      <vt:lpstr>Refactor – Code Duplication</vt:lpstr>
      <vt:lpstr>Refactor – Data duplication</vt:lpstr>
      <vt:lpstr>Green</vt:lpstr>
      <vt:lpstr>Commit</vt:lpstr>
      <vt:lpstr>Test Driven Development Cycle</vt:lpstr>
      <vt:lpstr>Object Mother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High Discipline TDD</dc:title>
  <dc:creator>Conrad Benham</dc:creator>
  <cp:lastModifiedBy>Conrad Benham</cp:lastModifiedBy>
  <cp:revision>90</cp:revision>
  <cp:lastPrinted>2016-06-22T19:14:02Z</cp:lastPrinted>
  <dcterms:created xsi:type="dcterms:W3CDTF">2016-06-10T20:15:48Z</dcterms:created>
  <dcterms:modified xsi:type="dcterms:W3CDTF">2016-07-06T19:15:58Z</dcterms:modified>
</cp:coreProperties>
</file>