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65" r:id="rId4"/>
    <p:sldId id="266" r:id="rId5"/>
    <p:sldId id="286" r:id="rId6"/>
    <p:sldId id="288" r:id="rId7"/>
    <p:sldId id="289" r:id="rId8"/>
    <p:sldId id="257" r:id="rId9"/>
    <p:sldId id="264" r:id="rId10"/>
    <p:sldId id="258" r:id="rId11"/>
    <p:sldId id="259" r:id="rId12"/>
    <p:sldId id="260" r:id="rId13"/>
    <p:sldId id="261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C2EB-1C02-BB41-B2A0-F35794E62498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44CB-F724-B24C-9691-E0FC2876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High Discipline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your list of tasks choose a simple task</a:t>
            </a:r>
          </a:p>
          <a:p>
            <a:r>
              <a:rPr lang="en-US" dirty="0" smtClean="0"/>
              <a:t>Write the simplest, tiniest, test possible</a:t>
            </a:r>
          </a:p>
          <a:p>
            <a:r>
              <a:rPr lang="en-US" dirty="0" smtClean="0"/>
              <a:t>Use a descriptive test name</a:t>
            </a:r>
            <a:endParaRPr lang="en-US" dirty="0" smtClean="0"/>
          </a:p>
          <a:p>
            <a:r>
              <a:rPr lang="en-US" dirty="0" smtClean="0"/>
              <a:t>Prior to running the test, make the code runnable:</a:t>
            </a:r>
          </a:p>
          <a:p>
            <a:pPr lvl="1"/>
            <a:r>
              <a:rPr lang="en-US" dirty="0" smtClean="0"/>
              <a:t>Static languages: ensure the tests compile</a:t>
            </a:r>
          </a:p>
          <a:p>
            <a:pPr lvl="1"/>
            <a:r>
              <a:rPr lang="en-US" dirty="0" smtClean="0"/>
              <a:t>Dynamic languages: you can likely just run the test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obvious implementation</a:t>
            </a:r>
          </a:p>
          <a:p>
            <a:r>
              <a:rPr lang="en-US" dirty="0" smtClean="0"/>
              <a:t>Add only enough code to solve problem at hand</a:t>
            </a:r>
          </a:p>
          <a:p>
            <a:r>
              <a:rPr lang="en-US" dirty="0" smtClean="0"/>
              <a:t>Implementation does not need to be production quality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consider a hard coded </a:t>
            </a:r>
            <a:r>
              <a:rPr lang="en-US" dirty="0" smtClean="0"/>
              <a:t>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Frequent, small commits reduce lost effort when new functionality does not work and code needs reverting</a:t>
            </a:r>
          </a:p>
          <a:p>
            <a:r>
              <a:rPr lang="en-US" dirty="0" smtClean="0"/>
              <a:t>Destroy task if code is production quality – unlikely at this stage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“…</a:t>
            </a:r>
            <a:r>
              <a:rPr lang="en-US" dirty="0"/>
              <a:t>is a disciplined technique for restructuring an existing body of code, altering its internal structure without changing its external behavior</a:t>
            </a:r>
            <a:r>
              <a:rPr lang="en-US" dirty="0" smtClean="0"/>
              <a:t>.” – </a:t>
            </a:r>
            <a:r>
              <a:rPr lang="en-US" dirty="0" err="1" smtClean="0"/>
              <a:t>refactoring.com</a:t>
            </a:r>
            <a:endParaRPr lang="en-US" dirty="0" smtClean="0"/>
          </a:p>
          <a:p>
            <a:r>
              <a:rPr lang="en-US" dirty="0" smtClean="0"/>
              <a:t>We will look at:</a:t>
            </a:r>
            <a:endParaRPr lang="en-US" dirty="0"/>
          </a:p>
          <a:p>
            <a:pPr lvl="1"/>
            <a:r>
              <a:rPr lang="en-US" dirty="0"/>
              <a:t>Data duplication</a:t>
            </a:r>
          </a:p>
          <a:p>
            <a:pPr lvl="1"/>
            <a:r>
              <a:rPr lang="en-US" dirty="0" smtClean="0"/>
              <a:t>Code duplication, later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- YAGNI</a:t>
            </a:r>
          </a:p>
          <a:p>
            <a:r>
              <a:rPr lang="en-US" dirty="0" smtClean="0"/>
              <a:t>Add only enough code to make the new test pass</a:t>
            </a:r>
          </a:p>
          <a:p>
            <a:r>
              <a:rPr lang="en-US" dirty="0" smtClean="0"/>
              <a:t>Avoid Big Design Upfront</a:t>
            </a:r>
          </a:p>
          <a:p>
            <a:pPr lvl="1"/>
            <a:r>
              <a:rPr lang="en-US" dirty="0" smtClean="0"/>
              <a:t>Allow your tasks to guide what is needed</a:t>
            </a:r>
          </a:p>
          <a:p>
            <a:r>
              <a:rPr lang="en-US" dirty="0" smtClean="0"/>
              <a:t>Don’t add features in anticipation of what may come</a:t>
            </a:r>
          </a:p>
          <a:p>
            <a:pPr lvl="1"/>
            <a:r>
              <a:rPr lang="is-IS" dirty="0" smtClean="0"/>
              <a:t>…for it might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context switching and multi-tasking</a:t>
            </a:r>
          </a:p>
          <a:p>
            <a:r>
              <a:rPr lang="en-US" dirty="0" smtClean="0"/>
              <a:t>Capture new ideas on index cards as tasks when they come to mind</a:t>
            </a:r>
          </a:p>
          <a:p>
            <a:r>
              <a:rPr lang="en-US" dirty="0" smtClean="0"/>
              <a:t>Avoid distracting yourself with new tasks during a task</a:t>
            </a:r>
          </a:p>
          <a:p>
            <a:pPr lvl="1"/>
            <a:r>
              <a:rPr lang="en-US" dirty="0" smtClean="0"/>
              <a:t>If you must take on a distraction, allow only a single distraction</a:t>
            </a:r>
          </a:p>
        </p:txBody>
      </p:sp>
    </p:spTree>
    <p:extLst>
      <p:ext uri="{BB962C8B-B14F-4D97-AF65-F5344CB8AC3E}">
        <p14:creationId xmlns:p14="http://schemas.microsoft.com/office/powerpoint/2010/main" val="132893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 -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your previous test was hard coded: triangulate</a:t>
            </a:r>
          </a:p>
          <a:p>
            <a:r>
              <a:rPr lang="en-US" dirty="0"/>
              <a:t>First documented by Kent Beck</a:t>
            </a:r>
          </a:p>
          <a:p>
            <a:r>
              <a:rPr lang="en-US" dirty="0"/>
              <a:t>Drawn from Radar Triangulation</a:t>
            </a:r>
          </a:p>
          <a:p>
            <a:pPr lvl="1"/>
            <a:r>
              <a:rPr lang="en-US" dirty="0"/>
              <a:t>Definition: http://encyclopedia2.thefreedictionary.com/</a:t>
            </a:r>
            <a:r>
              <a:rPr lang="en-US" dirty="0" err="1"/>
              <a:t>radar+triangulation</a:t>
            </a:r>
            <a:endParaRPr lang="en-US" dirty="0"/>
          </a:p>
          <a:p>
            <a:r>
              <a:rPr lang="en-US" dirty="0" smtClean="0"/>
              <a:t>Triangulation works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obvious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up with a general implementation</a:t>
            </a:r>
          </a:p>
          <a:p>
            <a:r>
              <a:rPr lang="en-US" dirty="0"/>
              <a:t>Pushes </a:t>
            </a:r>
            <a:r>
              <a:rPr lang="en-US" dirty="0" smtClean="0"/>
              <a:t>original implementation </a:t>
            </a:r>
            <a:r>
              <a:rPr lang="en-US" dirty="0"/>
              <a:t>toward production quality code</a:t>
            </a:r>
          </a:p>
          <a:p>
            <a:r>
              <a:rPr lang="en-US" dirty="0"/>
              <a:t>Potentially monotonous, useful for ambiguous implementations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ensuring it fails</a:t>
            </a:r>
          </a:p>
          <a:p>
            <a:r>
              <a:rPr lang="en-US" dirty="0" smtClean="0"/>
              <a:t>If it doesn’t fail, change it so it does</a:t>
            </a:r>
          </a:p>
          <a:p>
            <a:r>
              <a:rPr lang="en-US" dirty="0" smtClean="0"/>
              <a:t>If you’re still unable to: identify what you’re trying to test</a:t>
            </a:r>
          </a:p>
          <a:p>
            <a:r>
              <a:rPr lang="en-US" dirty="0" smtClean="0"/>
              <a:t>Devise a new test that does fail</a:t>
            </a:r>
          </a:p>
          <a:p>
            <a:r>
              <a:rPr lang="en-US" dirty="0" smtClean="0"/>
              <a:t>Test is to result in a small increment of new functionality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small change to pass the failing test</a:t>
            </a:r>
          </a:p>
          <a:p>
            <a:r>
              <a:rPr lang="en-US" dirty="0" smtClean="0"/>
              <a:t>If triangulating, you’ll likely remove previous hard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 the justifications for TDD</a:t>
            </a:r>
          </a:p>
          <a:p>
            <a:r>
              <a:rPr lang="en-US" dirty="0" smtClean="0"/>
              <a:t>Understand the fundamentals of TDD</a:t>
            </a:r>
          </a:p>
          <a:p>
            <a:r>
              <a:rPr lang="en-US" dirty="0" smtClean="0"/>
              <a:t>Write maintainable code</a:t>
            </a:r>
          </a:p>
          <a:p>
            <a:r>
              <a:rPr lang="en-US" dirty="0" smtClean="0"/>
              <a:t>Write self documenting code</a:t>
            </a:r>
          </a:p>
          <a:p>
            <a:r>
              <a:rPr lang="en-US" dirty="0" smtClean="0"/>
              <a:t>Reduce reliance on the debugger</a:t>
            </a:r>
          </a:p>
          <a:p>
            <a:r>
              <a:rPr lang="en-US" dirty="0" smtClean="0"/>
              <a:t>Understand how TDD aids in software design</a:t>
            </a:r>
          </a:p>
          <a:p>
            <a:r>
              <a:rPr lang="en-US" dirty="0" smtClean="0"/>
              <a:t>Learn how to build a system from the top to the bottom</a:t>
            </a:r>
          </a:p>
          <a:p>
            <a:r>
              <a:rPr lang="en-US" dirty="0" smtClean="0"/>
              <a:t>How to create a fast test suite</a:t>
            </a:r>
          </a:p>
          <a:p>
            <a:r>
              <a:rPr lang="en-US" dirty="0" smtClean="0"/>
              <a:t>Learn how to grow the design of a system organically</a:t>
            </a:r>
          </a:p>
          <a:p>
            <a:r>
              <a:rPr lang="en-US" dirty="0" smtClean="0"/>
              <a:t>Use tests for fast feedback</a:t>
            </a:r>
          </a:p>
          <a:p>
            <a:r>
              <a:rPr lang="en-US" dirty="0" smtClean="0"/>
              <a:t>Be exposed to complimentary XP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Small commits are the goal</a:t>
            </a:r>
          </a:p>
          <a:p>
            <a:r>
              <a:rPr lang="en-US" dirty="0" smtClean="0"/>
              <a:t>Destroy the current task if code is production ready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Will skip for now as there’s unlikely any duplication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next simple task</a:t>
            </a:r>
          </a:p>
          <a:p>
            <a:r>
              <a:rPr lang="en-US" dirty="0" smtClean="0"/>
              <a:t>Write the simplest failing test you can think of</a:t>
            </a:r>
          </a:p>
          <a:p>
            <a:r>
              <a:rPr lang="en-US" dirty="0" smtClean="0"/>
              <a:t>Make it </a:t>
            </a:r>
            <a:r>
              <a:rPr lang="en-US" dirty="0" err="1" smtClean="0"/>
              <a:t>compilable</a:t>
            </a:r>
            <a:r>
              <a:rPr lang="en-US" dirty="0" smtClean="0"/>
              <a:t> or runnable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test fails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2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pass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Time to create the baseline</a:t>
            </a:r>
          </a:p>
          <a:p>
            <a:r>
              <a:rPr lang="en-US" dirty="0" smtClean="0"/>
              <a:t>Potentially destroy the task card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tolerate duplicate code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Data duplication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1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 of code patterns</a:t>
            </a:r>
          </a:p>
          <a:p>
            <a:r>
              <a:rPr lang="en-US" dirty="0" smtClean="0"/>
              <a:t>e.g.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65" y="2903452"/>
            <a:ext cx="1879600" cy="2120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86" y="3406928"/>
            <a:ext cx="3530600" cy="9652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250987" y="3570051"/>
            <a:ext cx="1393654" cy="43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Data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found between a test and production code</a:t>
            </a:r>
          </a:p>
          <a:p>
            <a:r>
              <a:rPr lang="en-US" dirty="0" smtClean="0"/>
              <a:t>Helpful in determining the next test to write</a:t>
            </a:r>
          </a:p>
          <a:p>
            <a:r>
              <a:rPr lang="en-US" dirty="0" smtClean="0"/>
              <a:t>e.g.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3733"/>
            <a:ext cx="4051300" cy="1752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153086" y="4201563"/>
            <a:ext cx="1254869" cy="35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9" y="3484277"/>
            <a:ext cx="5384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all tests still pass, after having performed a refactoring</a:t>
            </a:r>
          </a:p>
          <a:p>
            <a:r>
              <a:rPr lang="en-US" dirty="0" smtClean="0"/>
              <a:t>No matter how small the refactoring, ensure all tests pass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 against regression</a:t>
            </a:r>
          </a:p>
          <a:p>
            <a:r>
              <a:rPr lang="en-US" dirty="0" smtClean="0"/>
              <a:t>Enable fearless refactoring</a:t>
            </a:r>
          </a:p>
          <a:p>
            <a:r>
              <a:rPr lang="en-US" dirty="0" smtClean="0"/>
              <a:t>Executable documentation</a:t>
            </a:r>
          </a:p>
          <a:p>
            <a:r>
              <a:rPr lang="en-US" dirty="0" smtClean="0"/>
              <a:t>Short feedback loops</a:t>
            </a:r>
          </a:p>
          <a:p>
            <a:r>
              <a:rPr lang="en-US" dirty="0" smtClean="0"/>
              <a:t>Avoid scope creep – identifies when work is complete</a:t>
            </a:r>
          </a:p>
          <a:p>
            <a:r>
              <a:rPr lang="en-US" dirty="0" smtClean="0"/>
              <a:t>Reduced use of the debugger</a:t>
            </a:r>
          </a:p>
          <a:p>
            <a:r>
              <a:rPr lang="en-US" dirty="0" smtClean="0"/>
              <a:t>Facilitates team members to work on code simultaneously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Commit, so as to lock the refactoring in</a:t>
            </a:r>
          </a:p>
          <a:p>
            <a:r>
              <a:rPr lang="en-US" dirty="0" smtClean="0"/>
              <a:t>Destroy the card of the task you are presently working on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Encourages Simple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classes focused on one thing</a:t>
            </a:r>
          </a:p>
          <a:p>
            <a:r>
              <a:rPr lang="en-US" dirty="0"/>
              <a:t>Test small increments of code</a:t>
            </a:r>
          </a:p>
          <a:p>
            <a:r>
              <a:rPr lang="en-US" dirty="0" smtClean="0"/>
              <a:t>Encourages:</a:t>
            </a:r>
          </a:p>
          <a:p>
            <a:pPr lvl="1"/>
            <a:r>
              <a:rPr lang="en-US" dirty="0" smtClean="0"/>
              <a:t>Low coupling</a:t>
            </a:r>
          </a:p>
          <a:p>
            <a:pPr lvl="1"/>
            <a:r>
              <a:rPr lang="en-US" dirty="0" smtClean="0"/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11699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 dependency rules:</a:t>
            </a:r>
          </a:p>
          <a:p>
            <a:pPr lvl="1"/>
            <a:r>
              <a:rPr lang="en-US" dirty="0" smtClean="0"/>
              <a:t>Test Code:</a:t>
            </a:r>
          </a:p>
          <a:p>
            <a:pPr lvl="2"/>
            <a:r>
              <a:rPr lang="en-US" dirty="0" smtClean="0"/>
              <a:t>must be able to depend on production code</a:t>
            </a:r>
          </a:p>
          <a:p>
            <a:pPr lvl="2"/>
            <a:r>
              <a:rPr lang="en-US" dirty="0" smtClean="0"/>
              <a:t>must be able to depend on testing libraries</a:t>
            </a:r>
          </a:p>
          <a:p>
            <a:pPr lvl="1"/>
            <a:r>
              <a:rPr lang="en-US" dirty="0" smtClean="0"/>
              <a:t>Production Code:</a:t>
            </a:r>
          </a:p>
          <a:p>
            <a:pPr lvl="2"/>
            <a:r>
              <a:rPr lang="en-US" dirty="0" smtClean="0"/>
              <a:t>must not be able to reference test code</a:t>
            </a:r>
          </a:p>
          <a:p>
            <a:pPr lvl="2"/>
            <a:r>
              <a:rPr lang="en-US" dirty="0" smtClean="0"/>
              <a:t>must not be able to reference testing libraries</a:t>
            </a:r>
          </a:p>
          <a:p>
            <a:pPr lvl="1"/>
            <a:r>
              <a:rPr lang="en-US" dirty="0" smtClean="0"/>
              <a:t>IDE and build tools can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09805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test and production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it difficult to deploy test code</a:t>
            </a:r>
          </a:p>
          <a:p>
            <a:pPr lvl="1"/>
            <a:r>
              <a:rPr lang="en-US" dirty="0" smtClean="0"/>
              <a:t>Ensures running all tests is easy</a:t>
            </a:r>
            <a:endParaRPr lang="en-US" dirty="0"/>
          </a:p>
          <a:p>
            <a:r>
              <a:rPr lang="en-US" dirty="0" smtClean="0"/>
              <a:t>One class per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Directory Structures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07" y="4646971"/>
            <a:ext cx="4406900" cy="156210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4231067" y="4646971"/>
            <a:ext cx="1989397" cy="1967706"/>
          </a:xfrm>
          <a:prstGeom prst="noSmoking">
            <a:avLst/>
          </a:prstGeom>
          <a:solidFill>
            <a:srgbClr val="FF26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919348"/>
            <a:ext cx="410210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557" y="1816677"/>
            <a:ext cx="3340100" cy="229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557" y="1402487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Ruby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550" y="144861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3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Need not be exhaustive yet</a:t>
            </a:r>
          </a:p>
          <a:p>
            <a:r>
              <a:rPr lang="en-US" dirty="0" smtClean="0"/>
              <a:t>Create new tasks as work continues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986</Words>
  <Application>Microsoft Macintosh PowerPoint</Application>
  <PresentationFormat>Widescreen</PresentationFormat>
  <Paragraphs>252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Arial</vt:lpstr>
      <vt:lpstr>Office Theme</vt:lpstr>
      <vt:lpstr>Fundamentals of High Discipline Test Driven Development</vt:lpstr>
      <vt:lpstr>Learning Objectives</vt:lpstr>
      <vt:lpstr>Why TDD?</vt:lpstr>
      <vt:lpstr>TDD Encourages Simple Code</vt:lpstr>
      <vt:lpstr>Preparing for TDD</vt:lpstr>
      <vt:lpstr>Test Directory Structure</vt:lpstr>
      <vt:lpstr>Example Directory Structures</vt:lpstr>
      <vt:lpstr>Task the functionality out</vt:lpstr>
      <vt:lpstr>Test Driven Development Cycle</vt:lpstr>
      <vt:lpstr>Add a test</vt:lpstr>
      <vt:lpstr>Red</vt:lpstr>
      <vt:lpstr>Green</vt:lpstr>
      <vt:lpstr>Commit</vt:lpstr>
      <vt:lpstr>Refactor</vt:lpstr>
      <vt:lpstr>YAGNI</vt:lpstr>
      <vt:lpstr>New Tasks</vt:lpstr>
      <vt:lpstr>Add a test - Triangulation</vt:lpstr>
      <vt:lpstr>Red</vt:lpstr>
      <vt:lpstr>Green</vt:lpstr>
      <vt:lpstr>Commit</vt:lpstr>
      <vt:lpstr>Refactor</vt:lpstr>
      <vt:lpstr>Add a test</vt:lpstr>
      <vt:lpstr>Red</vt:lpstr>
      <vt:lpstr>Green</vt:lpstr>
      <vt:lpstr>Commit</vt:lpstr>
      <vt:lpstr>Refactor</vt:lpstr>
      <vt:lpstr>Refactor – Code Duplication</vt:lpstr>
      <vt:lpstr>Refactor – Data duplication</vt:lpstr>
      <vt:lpstr>Green</vt:lpstr>
      <vt:lpstr>Commit</vt:lpstr>
      <vt:lpstr>Test Driven Development 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73</cp:revision>
  <cp:lastPrinted>2016-06-22T19:14:02Z</cp:lastPrinted>
  <dcterms:created xsi:type="dcterms:W3CDTF">2016-06-10T20:15:48Z</dcterms:created>
  <dcterms:modified xsi:type="dcterms:W3CDTF">2016-06-23T19:44:29Z</dcterms:modified>
</cp:coreProperties>
</file>