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85" r:id="rId4"/>
    <p:sldId id="265" r:id="rId5"/>
    <p:sldId id="266" r:id="rId6"/>
    <p:sldId id="257" r:id="rId7"/>
    <p:sldId id="264" r:id="rId8"/>
    <p:sldId id="258" r:id="rId9"/>
    <p:sldId id="259" r:id="rId10"/>
    <p:sldId id="260" r:id="rId11"/>
    <p:sldId id="261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Add only enough code to solve problem at hand</a:t>
            </a:r>
          </a:p>
          <a:p>
            <a:r>
              <a:rPr lang="en-US" dirty="0" smtClean="0"/>
              <a:t>Implementation does not need to be production quality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consider a hard coded </a:t>
            </a:r>
            <a:r>
              <a:rPr lang="en-US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Frequent, small commits reduce lost effort when new functionality does not work and code needs reverting</a:t>
            </a:r>
          </a:p>
          <a:p>
            <a:r>
              <a:rPr lang="en-US" dirty="0" smtClean="0"/>
              <a:t>Review the diff of all work before committing</a:t>
            </a:r>
          </a:p>
          <a:p>
            <a:r>
              <a:rPr lang="en-US" smtClean="0"/>
              <a:t>Commit all files, not </a:t>
            </a:r>
            <a:r>
              <a:rPr lang="en-US" dirty="0" smtClean="0"/>
              <a:t>doing so runs the risk of build/test failures</a:t>
            </a:r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Destroy task if code is production quality – unlikely at this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85535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“…</a:t>
            </a:r>
            <a:r>
              <a:rPr lang="en-US" dirty="0"/>
              <a:t>is a disciplined technique for restructuring an existing body of code, altering its internal structure without changing its external behavior</a:t>
            </a:r>
            <a:r>
              <a:rPr lang="en-US" dirty="0" smtClean="0"/>
              <a:t>.” – </a:t>
            </a:r>
            <a:r>
              <a:rPr lang="en-US" dirty="0" err="1" smtClean="0"/>
              <a:t>refactoring.com</a:t>
            </a:r>
            <a:endParaRPr lang="en-US" dirty="0" smtClean="0"/>
          </a:p>
          <a:p>
            <a:r>
              <a:rPr lang="en-US" dirty="0" smtClean="0"/>
              <a:t>We will look at:</a:t>
            </a:r>
            <a:endParaRPr lang="en-US" dirty="0"/>
          </a:p>
          <a:p>
            <a:pPr lvl="1"/>
            <a:r>
              <a:rPr lang="en-US" dirty="0"/>
              <a:t>Data duplication</a:t>
            </a:r>
          </a:p>
          <a:p>
            <a:pPr lvl="1"/>
            <a:r>
              <a:rPr lang="en-US" dirty="0" smtClean="0"/>
              <a:t>Code duplication,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-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</a:p>
          <a:p>
            <a:r>
              <a:rPr lang="en-US" dirty="0"/>
              <a:t>First documented by Kent Beck</a:t>
            </a:r>
          </a:p>
          <a:p>
            <a:r>
              <a:rPr lang="en-US" dirty="0"/>
              <a:t>Drawn from Radar Triangulation</a:t>
            </a:r>
          </a:p>
          <a:p>
            <a:pPr lvl="1"/>
            <a:r>
              <a:rPr lang="en-US" dirty="0"/>
              <a:t>Definition: http://encyclopedia2.thefreedictionary.com/</a:t>
            </a:r>
            <a:r>
              <a:rPr lang="en-US" dirty="0" err="1"/>
              <a:t>radar+triangulation</a:t>
            </a:r>
            <a:endParaRPr lang="en-US" dirty="0"/>
          </a:p>
          <a:p>
            <a:r>
              <a:rPr lang="en-US" dirty="0" smtClean="0"/>
              <a:t>Triangulation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obvious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up with a general implementation</a:t>
            </a:r>
          </a:p>
          <a:p>
            <a:r>
              <a:rPr lang="en-US" dirty="0"/>
              <a:t>Pushes </a:t>
            </a:r>
            <a:r>
              <a:rPr lang="en-US" dirty="0" smtClean="0"/>
              <a:t>original implementation </a:t>
            </a:r>
            <a:r>
              <a:rPr lang="en-US" dirty="0"/>
              <a:t>toward production quality code</a:t>
            </a:r>
          </a:p>
          <a:p>
            <a:r>
              <a:rPr lang="en-US" dirty="0"/>
              <a:t>Potentially monotonous, useful for ambiguous implementations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Test is to result in a small increment of new functionality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small change to pass the failing test</a:t>
            </a:r>
          </a:p>
          <a:p>
            <a:r>
              <a:rPr lang="en-US" dirty="0" smtClean="0"/>
              <a:t>If triangulating, you’ll likely remove previous hard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Small commits are the goal</a:t>
            </a:r>
          </a:p>
          <a:p>
            <a:r>
              <a:rPr lang="en-US" dirty="0" smtClean="0"/>
              <a:t>Destroy the current task if code is production 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As a system </a:t>
            </a:r>
            <a:r>
              <a:rPr lang="en-US" dirty="0" smtClean="0"/>
              <a:t>evolves, test semantics may change, such tests require renaming</a:t>
            </a:r>
          </a:p>
          <a:p>
            <a:r>
              <a:rPr lang="en-US" dirty="0" smtClean="0"/>
              <a:t>At this point there is likely to be little code to refactor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experience have you had with TDD?</a:t>
            </a:r>
          </a:p>
          <a:p>
            <a:r>
              <a:rPr lang="en-US" dirty="0" smtClean="0"/>
              <a:t>What would you like to gain from the training?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6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next simple task</a:t>
            </a:r>
          </a:p>
          <a:p>
            <a:r>
              <a:rPr lang="en-US" dirty="0" smtClean="0"/>
              <a:t>Write the simplest failing test you can think of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compilable</a:t>
            </a:r>
            <a:r>
              <a:rPr lang="en-US" dirty="0" smtClean="0"/>
              <a:t> or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test fails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Time to create the baseline</a:t>
            </a:r>
          </a:p>
          <a:p>
            <a:r>
              <a:rPr lang="en-US" smtClean="0"/>
              <a:t>Destroy </a:t>
            </a:r>
            <a:r>
              <a:rPr lang="en-US" dirty="0" smtClean="0"/>
              <a:t>the </a:t>
            </a:r>
            <a:r>
              <a:rPr lang="en-US" smtClean="0"/>
              <a:t>task card if the task is complete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tolerate duplicate code</a:t>
            </a:r>
          </a:p>
          <a:p>
            <a:r>
              <a:rPr lang="en-US" dirty="0" smtClean="0"/>
              <a:t>Two types of duplication:</a:t>
            </a:r>
          </a:p>
          <a:p>
            <a:pPr lvl="1"/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Data duplication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 of code patterns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5" y="2903452"/>
            <a:ext cx="1879600" cy="212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86" y="3406928"/>
            <a:ext cx="3530600" cy="965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50987" y="3570051"/>
            <a:ext cx="1393654" cy="43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Data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found between a test and production code</a:t>
            </a:r>
          </a:p>
          <a:p>
            <a:r>
              <a:rPr lang="en-US" dirty="0" smtClean="0"/>
              <a:t>Helpful in determining the next test to write</a:t>
            </a:r>
          </a:p>
          <a:p>
            <a:r>
              <a:rPr lang="en-US" dirty="0" smtClean="0"/>
              <a:t>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3733"/>
            <a:ext cx="4051300" cy="1752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153086" y="4201563"/>
            <a:ext cx="1254869" cy="35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9" y="3484277"/>
            <a:ext cx="5384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all tests still pass, after having performed a refactoring</a:t>
            </a:r>
          </a:p>
          <a:p>
            <a:r>
              <a:rPr lang="en-US" dirty="0" smtClean="0"/>
              <a:t>No matter how small the refactoring, ensure all tests pass</a:t>
            </a:r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Commit, so as to lock the refactoring in</a:t>
            </a:r>
          </a:p>
          <a:p>
            <a:r>
              <a:rPr lang="en-US" dirty="0" smtClean="0"/>
              <a:t>Destroy the card of the task you are presently working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justify TDD</a:t>
            </a:r>
          </a:p>
          <a:p>
            <a:r>
              <a:rPr lang="en-US" dirty="0" smtClean="0"/>
              <a:t>Understand the fundamentals of TDD</a:t>
            </a:r>
          </a:p>
          <a:p>
            <a:r>
              <a:rPr lang="en-US" dirty="0" smtClean="0"/>
              <a:t>Use TDD to write maintainable and self documenting code</a:t>
            </a:r>
            <a:endParaRPr lang="en-US" dirty="0"/>
          </a:p>
          <a:p>
            <a:r>
              <a:rPr lang="en-US" dirty="0"/>
              <a:t>Understand how TDD aids in software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Learn how to build a system from the top, downwards</a:t>
            </a:r>
          </a:p>
          <a:p>
            <a:r>
              <a:rPr lang="en-US" dirty="0" smtClean="0"/>
              <a:t>Use TDD to grow the design of a system organically</a:t>
            </a:r>
          </a:p>
          <a:p>
            <a:r>
              <a:rPr lang="en-US" dirty="0" smtClean="0"/>
              <a:t>Use tests for fast feedback</a:t>
            </a:r>
          </a:p>
          <a:p>
            <a:r>
              <a:rPr lang="en-US" dirty="0" smtClean="0"/>
              <a:t>Be exposed to complimentary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dependency rules:</a:t>
            </a:r>
          </a:p>
          <a:p>
            <a:pPr lvl="1"/>
            <a:r>
              <a:rPr lang="en-US" dirty="0" smtClean="0"/>
              <a:t>Test Code:</a:t>
            </a:r>
          </a:p>
          <a:p>
            <a:pPr lvl="2"/>
            <a:r>
              <a:rPr lang="en-US" dirty="0" smtClean="0"/>
              <a:t>must be able to depend on production code</a:t>
            </a:r>
          </a:p>
          <a:p>
            <a:pPr lvl="2"/>
            <a:r>
              <a:rPr lang="en-US" dirty="0" smtClean="0"/>
              <a:t>must be able to depend on testing libraries</a:t>
            </a:r>
          </a:p>
          <a:p>
            <a:pPr lvl="1"/>
            <a:r>
              <a:rPr lang="en-US" dirty="0" smtClean="0"/>
              <a:t>Production Code:</a:t>
            </a:r>
          </a:p>
          <a:p>
            <a:pPr lvl="2"/>
            <a:r>
              <a:rPr lang="en-US" dirty="0" smtClean="0"/>
              <a:t>must not be able to reference test code</a:t>
            </a:r>
          </a:p>
          <a:p>
            <a:pPr lvl="2"/>
            <a:r>
              <a:rPr lang="en-US" dirty="0" smtClean="0"/>
              <a:t>must not be able to reference testing libraries</a:t>
            </a:r>
          </a:p>
          <a:p>
            <a:pPr lvl="1"/>
            <a:r>
              <a:rPr lang="en-US" dirty="0" smtClean="0"/>
              <a:t>IDE and build tools can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8356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test and production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it difficult to deploy test code</a:t>
            </a:r>
          </a:p>
          <a:p>
            <a:pPr lvl="1"/>
            <a:r>
              <a:rPr lang="en-US" dirty="0" smtClean="0"/>
              <a:t>Ensures running all tests is easy</a:t>
            </a:r>
            <a:endParaRPr lang="en-US" dirty="0"/>
          </a:p>
          <a:p>
            <a:r>
              <a:rPr lang="en-US" dirty="0" smtClean="0"/>
              <a:t>One production class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Structures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8557" y="1402487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Ruby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50" y="1448615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Apache Maven Standard for Java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816677"/>
            <a:ext cx="44069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57" y="1816677"/>
            <a:ext cx="3403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identify 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coupling</a:t>
            </a:r>
          </a:p>
          <a:p>
            <a:pPr lvl="2"/>
            <a:r>
              <a:rPr lang="en-US" dirty="0" smtClean="0"/>
              <a:t>Tightly coupled systems are difficult to evolve</a:t>
            </a:r>
          </a:p>
          <a:p>
            <a:pPr lvl="2"/>
            <a:r>
              <a:rPr lang="en-US" dirty="0" smtClean="0"/>
              <a:t>A change in one area often triggers undesired changes in a different area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2"/>
            <a:r>
              <a:rPr lang="en-US" dirty="0" smtClean="0"/>
              <a:t>Placing related concepts and components near each other</a:t>
            </a:r>
          </a:p>
          <a:p>
            <a:pPr lvl="2"/>
            <a:r>
              <a:rPr lang="en-US" dirty="0" smtClean="0"/>
              <a:t>Aids in the readability of the design</a:t>
            </a:r>
          </a:p>
          <a:p>
            <a:pPr lvl="2"/>
            <a:r>
              <a:rPr lang="en-US" dirty="0" smtClean="0"/>
              <a:t>Reduces error because it aids in readability </a:t>
            </a:r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your list of tasks choose the simplest task</a:t>
            </a:r>
          </a:p>
          <a:p>
            <a:r>
              <a:rPr lang="en-US" dirty="0" smtClean="0"/>
              <a:t>Write the simplest, tiniest, test possible</a:t>
            </a:r>
          </a:p>
          <a:p>
            <a:r>
              <a:rPr lang="en-US" dirty="0" smtClean="0"/>
              <a:t>Test naming</a:t>
            </a:r>
          </a:p>
          <a:p>
            <a:pPr lvl="1"/>
            <a:r>
              <a:rPr lang="en-US" dirty="0" smtClean="0"/>
              <a:t>Name tests from perspective of business functionality</a:t>
            </a:r>
          </a:p>
          <a:p>
            <a:pPr lvl="1"/>
            <a:r>
              <a:rPr lang="en-US" dirty="0" smtClean="0"/>
              <a:t>Avoid restating in words the body of the test</a:t>
            </a:r>
          </a:p>
          <a:p>
            <a:pPr lvl="1"/>
            <a:r>
              <a:rPr lang="en-US" dirty="0" smtClean="0"/>
              <a:t>Prefer: “Require An Umbrella When There Is Rain” instead of:</a:t>
            </a:r>
            <a:br>
              <a:rPr lang="en-US" dirty="0" smtClean="0"/>
            </a:br>
            <a:r>
              <a:rPr lang="en-US" dirty="0" smtClean="0"/>
              <a:t>	“Return True When Rain Is”</a:t>
            </a:r>
            <a:endParaRPr lang="en-US" dirty="0"/>
          </a:p>
          <a:p>
            <a:pPr lvl="1"/>
            <a:r>
              <a:rPr lang="en-US" dirty="0" smtClean="0"/>
              <a:t>Make a note that test names should be refactored too</a:t>
            </a:r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16332</TotalTime>
  <Words>1085</Words>
  <Application>Microsoft Macintosh PowerPoint</Application>
  <PresentationFormat>Widescreen</PresentationFormat>
  <Paragraphs>264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Fundamentals of High Discipline Test Driven Development</vt:lpstr>
      <vt:lpstr>TDD Experience</vt:lpstr>
      <vt:lpstr>Learning Objectives</vt:lpstr>
      <vt:lpstr>Why TDD?</vt:lpstr>
      <vt:lpstr>TDD Encourages Simple Code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 - Triangulation</vt:lpstr>
      <vt:lpstr>Red</vt:lpstr>
      <vt:lpstr>Green</vt:lpstr>
      <vt:lpstr>Commit</vt:lpstr>
      <vt:lpstr>Refactor</vt:lpstr>
      <vt:lpstr>Add a test</vt:lpstr>
      <vt:lpstr>Red</vt:lpstr>
      <vt:lpstr>Green</vt:lpstr>
      <vt:lpstr>Commit</vt:lpstr>
      <vt:lpstr>Refactor</vt:lpstr>
      <vt:lpstr>Refactor – Code Duplication</vt:lpstr>
      <vt:lpstr>Refactor – Data duplication</vt:lpstr>
      <vt:lpstr>Green</vt:lpstr>
      <vt:lpstr>Commit</vt:lpstr>
      <vt:lpstr>Test Driven Development Cycle</vt:lpstr>
      <vt:lpstr>Preparing for TDD</vt:lpstr>
      <vt:lpstr>Test Directory Structure</vt:lpstr>
      <vt:lpstr>Example Directory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97</cp:revision>
  <cp:lastPrinted>2016-07-08T17:18:11Z</cp:lastPrinted>
  <dcterms:created xsi:type="dcterms:W3CDTF">2016-06-10T20:15:48Z</dcterms:created>
  <dcterms:modified xsi:type="dcterms:W3CDTF">2016-09-16T00:12:10Z</dcterms:modified>
</cp:coreProperties>
</file>