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66" r:id="rId4"/>
    <p:sldId id="257" r:id="rId5"/>
    <p:sldId id="264" r:id="rId6"/>
    <p:sldId id="258" r:id="rId7"/>
    <p:sldId id="259" r:id="rId8"/>
    <p:sldId id="260" r:id="rId9"/>
    <p:sldId id="261" r:id="rId10"/>
    <p:sldId id="268" r:id="rId11"/>
    <p:sldId id="267" r:id="rId12"/>
    <p:sldId id="269" r:id="rId13"/>
    <p:sldId id="270" r:id="rId14"/>
    <p:sldId id="276" r:id="rId15"/>
    <p:sldId id="277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7C2EB-1C02-BB41-B2A0-F35794E62498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44CB-F724-B24C-9691-E0FC2876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8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644CB-F724-B24C-9691-E0FC2876BF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98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3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6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0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8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8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3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2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9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0D4C8-D66A-4A43-95BB-6CDF8ACF7EF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1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bit.ly/28NzyH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Fundamentals of High Discipline Test Driven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/>
          <a:lstStyle/>
          <a:p>
            <a:r>
              <a:rPr lang="en-US" dirty="0" smtClean="0"/>
              <a:t>When starting out there will be little refactoring to do</a:t>
            </a:r>
          </a:p>
          <a:p>
            <a:r>
              <a:rPr lang="en-US" dirty="0" smtClean="0"/>
              <a:t>For the time being we will skip this step, be aware of its existence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12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YAGNI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 err="1" smtClean="0"/>
              <a:t>Aint</a:t>
            </a:r>
            <a:r>
              <a:rPr lang="en-US" dirty="0" smtClean="0"/>
              <a:t> </a:t>
            </a:r>
            <a:r>
              <a:rPr lang="en-US" dirty="0" err="1" smtClean="0"/>
              <a:t>Gonna</a:t>
            </a:r>
            <a:r>
              <a:rPr lang="en-US" dirty="0" smtClean="0"/>
              <a:t> Need It - YAGNI</a:t>
            </a:r>
          </a:p>
          <a:p>
            <a:r>
              <a:rPr lang="en-US" dirty="0" smtClean="0"/>
              <a:t>Add only enough code to make the new test pass</a:t>
            </a:r>
          </a:p>
          <a:p>
            <a:r>
              <a:rPr lang="en-US" dirty="0" smtClean="0"/>
              <a:t>Avoid Big Design Upfront</a:t>
            </a:r>
          </a:p>
          <a:p>
            <a:pPr lvl="1"/>
            <a:r>
              <a:rPr lang="en-US" dirty="0" smtClean="0"/>
              <a:t>Allow your tasks to guide what is needed</a:t>
            </a:r>
          </a:p>
          <a:p>
            <a:r>
              <a:rPr lang="en-US" dirty="0" smtClean="0"/>
              <a:t>Don’t add features in anticipation of what may come</a:t>
            </a:r>
          </a:p>
          <a:p>
            <a:pPr lvl="1"/>
            <a:r>
              <a:rPr lang="is-IS" dirty="0" smtClean="0"/>
              <a:t>…for it might not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4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context switching and multi-tasking</a:t>
            </a:r>
          </a:p>
          <a:p>
            <a:r>
              <a:rPr lang="en-US" dirty="0" smtClean="0"/>
              <a:t>Capture new ideas on index cards as tasks when they come to mind</a:t>
            </a:r>
          </a:p>
          <a:p>
            <a:r>
              <a:rPr lang="en-US" dirty="0" smtClean="0"/>
              <a:t>Avoid distracting yourself with new tasks during a task</a:t>
            </a:r>
          </a:p>
          <a:p>
            <a:pPr lvl="1"/>
            <a:r>
              <a:rPr lang="en-US" dirty="0" smtClean="0"/>
              <a:t>If you must take on a distraction, allow only a single distraction</a:t>
            </a:r>
          </a:p>
        </p:txBody>
      </p:sp>
    </p:spTree>
    <p:extLst>
      <p:ext uri="{BB962C8B-B14F-4D97-AF65-F5344CB8AC3E}">
        <p14:creationId xmlns:p14="http://schemas.microsoft.com/office/powerpoint/2010/main" val="1328937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Assuming your previous test was hard coded: triangulate</a:t>
            </a:r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0717781" y="91414"/>
            <a:ext cx="11319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1012249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03599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0819542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283766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283760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283756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295480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1812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1792592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H="1">
            <a:off x="10821811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138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documented by Kent Beck</a:t>
            </a:r>
          </a:p>
          <a:p>
            <a:r>
              <a:rPr lang="en-US" dirty="0" smtClean="0"/>
              <a:t>Drawn from Radar Triangulation</a:t>
            </a:r>
          </a:p>
          <a:p>
            <a:pPr lvl="1"/>
            <a:r>
              <a:rPr lang="en-US" dirty="0" smtClean="0"/>
              <a:t>Definition: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bit.ly/28NzyHS</a:t>
            </a:r>
            <a:endParaRPr lang="en-US" dirty="0" smtClean="0"/>
          </a:p>
          <a:p>
            <a:r>
              <a:rPr lang="en-US" dirty="0" smtClean="0"/>
              <a:t>Start with obvious implementation</a:t>
            </a:r>
          </a:p>
          <a:p>
            <a:r>
              <a:rPr lang="en-US" dirty="0" smtClean="0"/>
              <a:t>Follow up with a general implementation</a:t>
            </a:r>
          </a:p>
          <a:p>
            <a:r>
              <a:rPr lang="en-US" dirty="0" smtClean="0"/>
              <a:t>Pushes previous implementation toward production quality code</a:t>
            </a:r>
          </a:p>
          <a:p>
            <a:r>
              <a:rPr lang="en-US" dirty="0" smtClean="0"/>
              <a:t>Potentially monotonous, useful for ambiguous implementations</a:t>
            </a:r>
          </a:p>
          <a:p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0717781" y="91414"/>
            <a:ext cx="11319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1012249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03599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0819542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283766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283760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283756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295480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1812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1792592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H="1">
            <a:off x="10821811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58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another small test</a:t>
            </a:r>
          </a:p>
          <a:p>
            <a:r>
              <a:rPr lang="en-US" dirty="0" smtClean="0"/>
              <a:t>Make the new test runnable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17781" y="91414"/>
            <a:ext cx="11319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1012249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03599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0819542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283766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283760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283756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295480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1812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1792592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H="1">
            <a:off x="10821811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78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test, ensuring it fails</a:t>
            </a:r>
          </a:p>
          <a:p>
            <a:r>
              <a:rPr lang="en-US" dirty="0" smtClean="0"/>
              <a:t>If it doesn’t fail, change it so it does</a:t>
            </a:r>
          </a:p>
          <a:p>
            <a:r>
              <a:rPr lang="en-US" dirty="0" smtClean="0"/>
              <a:t>If you’re still unable to: identify what you’re trying to test</a:t>
            </a:r>
          </a:p>
          <a:p>
            <a:r>
              <a:rPr lang="en-US" dirty="0" smtClean="0"/>
              <a:t>Devise a new test that does fail</a:t>
            </a:r>
          </a:p>
          <a:p>
            <a:r>
              <a:rPr lang="en-US" dirty="0" smtClean="0"/>
              <a:t>New tests are to result in a small increment of new functionality</a:t>
            </a: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14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the test pass with the least amount of code</a:t>
            </a:r>
          </a:p>
          <a:p>
            <a:r>
              <a:rPr lang="en-US" dirty="0" smtClean="0"/>
              <a:t>If triangulating</a:t>
            </a:r>
            <a:r>
              <a:rPr lang="en-US" smtClean="0"/>
              <a:t>, you’ll likely remove previous hard coding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476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Check the passing test into version control</a:t>
            </a:r>
          </a:p>
          <a:p>
            <a:r>
              <a:rPr lang="en-US" dirty="0" smtClean="0"/>
              <a:t>Frequent, small commits reduce likelihood work is lost if newly added functionality does not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872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starting out there will be little refactoring to do</a:t>
            </a:r>
          </a:p>
          <a:p>
            <a:r>
              <a:rPr lang="en-US" dirty="0" smtClean="0"/>
              <a:t>For the time being we will skip this step, be aware of its existence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Guard against regression</a:t>
            </a:r>
          </a:p>
          <a:p>
            <a:r>
              <a:rPr lang="en-US" dirty="0" smtClean="0"/>
              <a:t>Enable fearless refactoring</a:t>
            </a:r>
          </a:p>
          <a:p>
            <a:r>
              <a:rPr lang="en-US" dirty="0" smtClean="0"/>
              <a:t>Executable documentation</a:t>
            </a:r>
          </a:p>
          <a:p>
            <a:r>
              <a:rPr lang="en-US" dirty="0" smtClean="0"/>
              <a:t>Short feedback loops</a:t>
            </a:r>
          </a:p>
          <a:p>
            <a:r>
              <a:rPr lang="en-US" dirty="0" smtClean="0"/>
              <a:t>Avoid scope creep – identifies when work is complete</a:t>
            </a:r>
          </a:p>
          <a:p>
            <a:r>
              <a:rPr lang="en-US" dirty="0" smtClean="0"/>
              <a:t>Reduced use of the debugger</a:t>
            </a:r>
          </a:p>
          <a:p>
            <a:r>
              <a:rPr lang="en-US" dirty="0" smtClean="0"/>
              <a:t>Facilitates team members to work on code simultaneously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5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Encourages Simple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classes focused on one thing</a:t>
            </a:r>
          </a:p>
          <a:p>
            <a:r>
              <a:rPr lang="en-US" dirty="0"/>
              <a:t>Test small increments of code</a:t>
            </a:r>
          </a:p>
          <a:p>
            <a:r>
              <a:rPr lang="en-US" dirty="0" smtClean="0"/>
              <a:t>Encourages:</a:t>
            </a:r>
          </a:p>
          <a:p>
            <a:pPr lvl="1"/>
            <a:r>
              <a:rPr lang="en-US" dirty="0" smtClean="0"/>
              <a:t>Low coupling</a:t>
            </a:r>
          </a:p>
          <a:p>
            <a:pPr lvl="1"/>
            <a:r>
              <a:rPr lang="en-US" dirty="0" smtClean="0"/>
              <a:t>High cohesion</a:t>
            </a:r>
          </a:p>
        </p:txBody>
      </p:sp>
    </p:spTree>
    <p:extLst>
      <p:ext uri="{BB962C8B-B14F-4D97-AF65-F5344CB8AC3E}">
        <p14:creationId xmlns:p14="http://schemas.microsoft.com/office/powerpoint/2010/main" val="116997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the functionality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index cards create a list of tasks needed to complete the exercise</a:t>
            </a:r>
          </a:p>
          <a:p>
            <a:r>
              <a:rPr lang="en-US" dirty="0" smtClean="0"/>
              <a:t>Tasks to consider:</a:t>
            </a:r>
          </a:p>
          <a:p>
            <a:pPr lvl="1"/>
            <a:r>
              <a:rPr lang="en-US" dirty="0" smtClean="0"/>
              <a:t>Boundary cases:</a:t>
            </a:r>
          </a:p>
          <a:p>
            <a:pPr lvl="2"/>
            <a:r>
              <a:rPr lang="en-US" dirty="0" smtClean="0"/>
              <a:t>Null inputs</a:t>
            </a:r>
          </a:p>
          <a:p>
            <a:pPr lvl="2"/>
            <a:r>
              <a:rPr lang="en-US" dirty="0" smtClean="0"/>
              <a:t>Empty strings</a:t>
            </a:r>
          </a:p>
          <a:p>
            <a:pPr lvl="2"/>
            <a:r>
              <a:rPr lang="en-US" dirty="0" smtClean="0"/>
              <a:t>Invalid strings</a:t>
            </a:r>
          </a:p>
          <a:p>
            <a:pPr lvl="2"/>
            <a:r>
              <a:rPr lang="en-US" dirty="0" smtClean="0"/>
              <a:t>Values above or below a certain amount (e.g. is -50 miles per hour valid)</a:t>
            </a:r>
          </a:p>
          <a:p>
            <a:pPr lvl="1"/>
            <a:r>
              <a:rPr lang="en-US" dirty="0" smtClean="0"/>
              <a:t>Tasks required for completion</a:t>
            </a:r>
          </a:p>
          <a:p>
            <a:r>
              <a:rPr lang="en-US" dirty="0" smtClean="0"/>
              <a:t>Need not be exhaustive yet</a:t>
            </a:r>
          </a:p>
          <a:p>
            <a:r>
              <a:rPr lang="en-US" dirty="0" smtClean="0"/>
              <a:t>Create new tasks as work continues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435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 Cycle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32797" y="2161482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5127265" y="2869340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18615" y="3570767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934558" y="4294129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398782" y="2530814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398776" y="323560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398772" y="3946741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410496" y="4661845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36828" y="4990698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54" name="Elbow Connector 53"/>
          <p:cNvCxnSpPr/>
          <p:nvPr/>
        </p:nvCxnSpPr>
        <p:spPr>
          <a:xfrm flipV="1">
            <a:off x="5907608" y="2346148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 flipH="1">
            <a:off x="4936827" y="3755434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4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your list of tasks choose a simple task</a:t>
            </a:r>
          </a:p>
          <a:p>
            <a:r>
              <a:rPr lang="en-US" dirty="0" smtClean="0"/>
              <a:t>Write the simplest, </a:t>
            </a:r>
            <a:r>
              <a:rPr lang="en-US" dirty="0" err="1" smtClean="0"/>
              <a:t>tinyest</a:t>
            </a:r>
            <a:r>
              <a:rPr lang="en-US" dirty="0" smtClean="0"/>
              <a:t>, test possible</a:t>
            </a:r>
          </a:p>
          <a:p>
            <a:r>
              <a:rPr lang="en-US" dirty="0" smtClean="0"/>
              <a:t>Choose a descriptive name</a:t>
            </a:r>
            <a:endParaRPr lang="en-US" dirty="0" smtClean="0"/>
          </a:p>
          <a:p>
            <a:r>
              <a:rPr lang="en-US" dirty="0" smtClean="0"/>
              <a:t>Prior to running the test, make the code runnable:</a:t>
            </a:r>
          </a:p>
          <a:p>
            <a:pPr lvl="1"/>
            <a:r>
              <a:rPr lang="en-US" dirty="0" smtClean="0"/>
              <a:t>Static languages: ensure the tests compile</a:t>
            </a:r>
          </a:p>
          <a:p>
            <a:pPr lvl="1"/>
            <a:r>
              <a:rPr lang="en-US" dirty="0" smtClean="0"/>
              <a:t>Dynamic languages: you can likely just run the test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17781" y="91414"/>
            <a:ext cx="11319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1012249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03599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0819542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283766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283760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283756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295480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1812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1792592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H="1">
            <a:off x="10821811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45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test, ensure it fails</a:t>
            </a:r>
          </a:p>
          <a:p>
            <a:r>
              <a:rPr lang="en-US" dirty="0" smtClean="0"/>
              <a:t>At this stage a failing test is good</a:t>
            </a:r>
          </a:p>
          <a:p>
            <a:r>
              <a:rPr lang="en-US" dirty="0" smtClean="0"/>
              <a:t>Ensures there exists a test that can be made to pass</a:t>
            </a: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00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the obvious implementation</a:t>
            </a:r>
          </a:p>
          <a:p>
            <a:r>
              <a:rPr lang="en-US" dirty="0" smtClean="0"/>
              <a:t>At this stage production ready code is unnecessary</a:t>
            </a:r>
          </a:p>
          <a:p>
            <a:r>
              <a:rPr lang="en-US" dirty="0"/>
              <a:t>If possible, consider a hard coded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Put the future off for now and solve the problem at hand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71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/>
          <a:lstStyle/>
          <a:p>
            <a:r>
              <a:rPr lang="en-US" dirty="0" smtClean="0"/>
              <a:t>Check the passing test into version control</a:t>
            </a:r>
          </a:p>
          <a:p>
            <a:r>
              <a:rPr lang="en-US" dirty="0" smtClean="0"/>
              <a:t>Frequent, small commits reduce likelihood work is lost if newly added functionality does not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36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653</Words>
  <Application>Microsoft Macintosh PowerPoint</Application>
  <PresentationFormat>Widescreen</PresentationFormat>
  <Paragraphs>161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Fundamentals of High Discipline Test Driven Development</vt:lpstr>
      <vt:lpstr>Why TDD?</vt:lpstr>
      <vt:lpstr>TDD Encourages Simple Code</vt:lpstr>
      <vt:lpstr>Task the functionality out</vt:lpstr>
      <vt:lpstr>Test Driven Development Cycle</vt:lpstr>
      <vt:lpstr>Add a test</vt:lpstr>
      <vt:lpstr>Red</vt:lpstr>
      <vt:lpstr>Green</vt:lpstr>
      <vt:lpstr>Commit</vt:lpstr>
      <vt:lpstr>Refactor</vt:lpstr>
      <vt:lpstr>YAGNI</vt:lpstr>
      <vt:lpstr>New Tasks</vt:lpstr>
      <vt:lpstr>Add a test</vt:lpstr>
      <vt:lpstr>Triangulation</vt:lpstr>
      <vt:lpstr>Add a test</vt:lpstr>
      <vt:lpstr>Red</vt:lpstr>
      <vt:lpstr>Green</vt:lpstr>
      <vt:lpstr>Commit</vt:lpstr>
      <vt:lpstr>Refactor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High Discipline TDD</dc:title>
  <dc:creator>Conrad Benham</dc:creator>
  <cp:lastModifiedBy>Conrad Benham</cp:lastModifiedBy>
  <cp:revision>47</cp:revision>
  <dcterms:created xsi:type="dcterms:W3CDTF">2016-06-10T20:15:48Z</dcterms:created>
  <dcterms:modified xsi:type="dcterms:W3CDTF">2016-06-21T23:11:26Z</dcterms:modified>
</cp:coreProperties>
</file>