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57" r:id="rId5"/>
    <p:sldId id="259" r:id="rId6"/>
    <p:sldId id="258" r:id="rId7"/>
    <p:sldId id="260" r:id="rId8"/>
    <p:sldId id="261" r:id="rId9"/>
    <p:sldId id="262" r:id="rId10"/>
    <p:sldId id="265" r:id="rId11"/>
    <p:sldId id="268" r:id="rId12"/>
    <p:sldId id="269" r:id="rId13"/>
    <p:sldId id="270" r:id="rId14"/>
    <p:sldId id="271" r:id="rId15"/>
    <p:sldId id="263" r:id="rId16"/>
    <p:sldId id="264"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4" d="100"/>
          <a:sy n="84" d="100"/>
        </p:scale>
        <p:origin x="-846" y="-6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fr-FR"/>
              <a:t>Modifiez le style du titre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12/10/2018</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fr-FR"/>
              <a:t>Modifiez le style du titre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47191" y="2824269"/>
            <a:ext cx="4488794" cy="26444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56025" y="2821491"/>
            <a:ext cx="4488794" cy="263737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fr-FR"/>
              <a:t>Cliquez sur l'icône pour ajouter une image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12/10/2018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12/10/2018</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2">
            <a:extLst>
              <a:ext uri="{FF2B5EF4-FFF2-40B4-BE49-F238E27FC236}">
                <a16:creationId xmlns="" xmlns:a16="http://schemas.microsoft.com/office/drawing/2014/main" id="{C4566099-AAD9-4AAA-9D26-572BF887E13C}"/>
              </a:ext>
            </a:extLst>
          </p:cNvPr>
          <p:cNvSpPr txBox="1">
            <a:spLocks/>
          </p:cNvSpPr>
          <p:nvPr/>
        </p:nvSpPr>
        <p:spPr>
          <a:xfrm>
            <a:off x="1791204" y="4411404"/>
            <a:ext cx="8637072" cy="977621"/>
          </a:xfrm>
          <a:prstGeom prst="rect">
            <a:avLst/>
          </a:prstGeom>
        </p:spPr>
        <p:txBody>
          <a:bodyPr vert="horz" lIns="91440" tIns="91440" rIns="91440" bIns="91440" rtlCol="0">
            <a:norm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fr-BE" smtClean="0"/>
              <a:t>Lucien ledune – oscar liessens</a:t>
            </a:r>
            <a:endParaRPr lang="fr-BE" dirty="0"/>
          </a:p>
        </p:txBody>
      </p:sp>
      <p:pic>
        <p:nvPicPr>
          <p:cNvPr id="7" name="Picture 2" descr="D:\Google Drive\DATS2MS\LINMA2472 Algorithms in data science\Project\title.png"/>
          <p:cNvPicPr>
            <a:picLocks noChangeAspect="1" noChangeArrowheads="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harpenSoften amount="79000"/>
                    </a14:imgEffect>
                    <a14:imgEffect>
                      <a14:colorTemperature colorTemp="11500"/>
                    </a14:imgEffect>
                    <a14:imgEffect>
                      <a14:saturation sat="0"/>
                    </a14:imgEffect>
                    <a14:imgEffect>
                      <a14:brightnessContrast bright="62000"/>
                    </a14:imgEffect>
                  </a14:imgLayer>
                </a14:imgProps>
              </a:ext>
              <a:ext uri="{28A0092B-C50C-407E-A947-70E740481C1C}">
                <a14:useLocalDpi xmlns:a14="http://schemas.microsoft.com/office/drawing/2010/main" val="0"/>
              </a:ext>
            </a:extLst>
          </a:blip>
          <a:srcRect/>
          <a:stretch>
            <a:fillRect/>
          </a:stretch>
        </p:blipFill>
        <p:spPr bwMode="auto">
          <a:xfrm>
            <a:off x="3070876" y="1482858"/>
            <a:ext cx="6062472" cy="263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843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A093F50F-C593-40A9-95E7-FFE1F76D3966}"/>
              </a:ext>
            </a:extLst>
          </p:cNvPr>
          <p:cNvSpPr>
            <a:spLocks noGrp="1"/>
          </p:cNvSpPr>
          <p:nvPr>
            <p:ph type="title"/>
          </p:nvPr>
        </p:nvSpPr>
        <p:spPr>
          <a:xfrm>
            <a:off x="1451579" y="635185"/>
            <a:ext cx="9291215" cy="1049235"/>
          </a:xfrm>
        </p:spPr>
        <p:txBody>
          <a:bodyPr/>
          <a:lstStyle/>
          <a:p>
            <a:r>
              <a:rPr lang="fr-BE" smtClean="0"/>
              <a:t>Frequent itemsets</a:t>
            </a:r>
            <a:endParaRPr lang="fr-BE"/>
          </a:p>
        </p:txBody>
      </p:sp>
      <p:sp>
        <p:nvSpPr>
          <p:cNvPr id="3" name="Espace réservé du contenu 2">
            <a:extLst>
              <a:ext uri="{FF2B5EF4-FFF2-40B4-BE49-F238E27FC236}">
                <a16:creationId xmlns="" xmlns:a16="http://schemas.microsoft.com/office/drawing/2014/main" id="{1A485B1E-6CDE-46C3-9E2C-1F013AFAAE45}"/>
              </a:ext>
            </a:extLst>
          </p:cNvPr>
          <p:cNvSpPr>
            <a:spLocks noGrp="1"/>
          </p:cNvSpPr>
          <p:nvPr>
            <p:ph idx="1"/>
          </p:nvPr>
        </p:nvSpPr>
        <p:spPr>
          <a:xfrm>
            <a:off x="1451579" y="1738488"/>
            <a:ext cx="9291215" cy="3849511"/>
          </a:xfrm>
        </p:spPr>
        <p:txBody>
          <a:bodyPr>
            <a:normAutofit fontScale="77500" lnSpcReduction="20000"/>
          </a:bodyPr>
          <a:lstStyle/>
          <a:p>
            <a:pPr marL="0" indent="0" fontAlgn="base">
              <a:buNone/>
            </a:pPr>
            <a:r>
              <a:rPr lang="en-US" b="1" smtClean="0"/>
              <a:t>PREPROCESSING</a:t>
            </a:r>
          </a:p>
          <a:p>
            <a:pPr fontAlgn="base"/>
            <a:r>
              <a:rPr lang="en-US" smtClean="0"/>
              <a:t>Dividing </a:t>
            </a:r>
            <a:r>
              <a:rPr lang="en-US"/>
              <a:t>the book in chapters</a:t>
            </a:r>
          </a:p>
          <a:p>
            <a:pPr fontAlgn="base"/>
            <a:r>
              <a:rPr lang="en-US"/>
              <a:t>Dividing  every chapter in sentences</a:t>
            </a:r>
          </a:p>
          <a:p>
            <a:pPr fontAlgn="base"/>
            <a:r>
              <a:rPr lang="en-US"/>
              <a:t>Removing stopwords (obtained in the Natural Language Toolkit) and punctuation</a:t>
            </a:r>
          </a:p>
          <a:p>
            <a:pPr fontAlgn="base"/>
            <a:r>
              <a:rPr lang="en-US"/>
              <a:t>Dividing  every sentence in words</a:t>
            </a:r>
          </a:p>
          <a:p>
            <a:pPr fontAlgn="base"/>
            <a:r>
              <a:rPr lang="en-US"/>
              <a:t>Keeping only words that were found in a set of character names we assembled :</a:t>
            </a:r>
          </a:p>
          <a:p>
            <a:pPr marL="457200" lvl="1" indent="0">
              <a:buNone/>
            </a:pPr>
            <a:r>
              <a:rPr lang="en-US"/>
              <a:t>["count", "dracula", "beast", "vampire", "jonathan", "mina", "murray","arthur", "holwood", "quincey", "morris", "renfield", "john", "seward", "abraham", "helsing", "lucy", "westenra"]</a:t>
            </a:r>
            <a:endParaRPr lang="en-US"/>
          </a:p>
          <a:p>
            <a:pPr fontAlgn="base"/>
            <a:r>
              <a:rPr lang="en-US"/>
              <a:t>Replacing every one of these character names by a single identifying name (e.g. : "count" -&gt; "Count Dracula")</a:t>
            </a:r>
          </a:p>
          <a:p>
            <a:pPr fontAlgn="base"/>
            <a:r>
              <a:rPr lang="en-US"/>
              <a:t>Replacing  sets of characters that consisted of the same character multiple times by sets containing only </a:t>
            </a:r>
            <a:r>
              <a:rPr lang="en-US"/>
              <a:t>the </a:t>
            </a:r>
            <a:r>
              <a:rPr lang="en-US" smtClean="0"/>
              <a:t>character</a:t>
            </a:r>
            <a:endParaRPr lang="en-US"/>
          </a:p>
        </p:txBody>
      </p:sp>
    </p:spTree>
    <p:extLst>
      <p:ext uri="{BB962C8B-B14F-4D97-AF65-F5344CB8AC3E}">
        <p14:creationId xmlns:p14="http://schemas.microsoft.com/office/powerpoint/2010/main" val="3762728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A093F50F-C593-40A9-95E7-FFE1F76D3966}"/>
              </a:ext>
            </a:extLst>
          </p:cNvPr>
          <p:cNvSpPr>
            <a:spLocks noGrp="1"/>
          </p:cNvSpPr>
          <p:nvPr>
            <p:ph type="title"/>
          </p:nvPr>
        </p:nvSpPr>
        <p:spPr>
          <a:xfrm>
            <a:off x="1451579" y="443274"/>
            <a:ext cx="9291215" cy="1049235"/>
          </a:xfrm>
        </p:spPr>
        <p:txBody>
          <a:bodyPr/>
          <a:lstStyle/>
          <a:p>
            <a:r>
              <a:rPr lang="fr-BE" smtClean="0"/>
              <a:t>Frequent itemsets</a:t>
            </a:r>
            <a:endParaRPr lang="fr-BE"/>
          </a:p>
        </p:txBody>
      </p:sp>
      <p:sp>
        <p:nvSpPr>
          <p:cNvPr id="3" name="Espace réservé du contenu 2">
            <a:extLst>
              <a:ext uri="{FF2B5EF4-FFF2-40B4-BE49-F238E27FC236}">
                <a16:creationId xmlns="" xmlns:a16="http://schemas.microsoft.com/office/drawing/2014/main" id="{1A485B1E-6CDE-46C3-9E2C-1F013AFAAE45}"/>
              </a:ext>
            </a:extLst>
          </p:cNvPr>
          <p:cNvSpPr>
            <a:spLocks noGrp="1"/>
          </p:cNvSpPr>
          <p:nvPr>
            <p:ph idx="1"/>
          </p:nvPr>
        </p:nvSpPr>
        <p:spPr>
          <a:xfrm>
            <a:off x="1451579" y="1444976"/>
            <a:ext cx="9291215" cy="4481689"/>
          </a:xfrm>
        </p:spPr>
        <p:txBody>
          <a:bodyPr>
            <a:normAutofit fontScale="77500" lnSpcReduction="20000"/>
          </a:bodyPr>
          <a:lstStyle/>
          <a:p>
            <a:pPr marL="0" indent="0" fontAlgn="base">
              <a:buNone/>
            </a:pPr>
            <a:r>
              <a:rPr lang="en-US" b="1"/>
              <a:t>IMPLEMENTING APRIORI</a:t>
            </a:r>
          </a:p>
          <a:p>
            <a:r>
              <a:rPr lang="en-US" smtClean="0"/>
              <a:t>Parameters </a:t>
            </a:r>
            <a:r>
              <a:rPr lang="en-US"/>
              <a:t>:</a:t>
            </a:r>
          </a:p>
          <a:p>
            <a:pPr lvl="1"/>
            <a:r>
              <a:rPr lang="en-US"/>
              <a:t>A list </a:t>
            </a:r>
            <a:r>
              <a:rPr lang="en-US"/>
              <a:t>of transactions (sets of names appearing </a:t>
            </a:r>
            <a:r>
              <a:rPr lang="en-US"/>
              <a:t>together)</a:t>
            </a:r>
          </a:p>
          <a:p>
            <a:pPr lvl="1"/>
            <a:r>
              <a:rPr lang="en-US"/>
              <a:t>An integer </a:t>
            </a:r>
            <a:r>
              <a:rPr lang="en-US"/>
              <a:t>minimum support </a:t>
            </a:r>
            <a:r>
              <a:rPr lang="en-US"/>
              <a:t>and</a:t>
            </a:r>
          </a:p>
          <a:p>
            <a:pPr lvl="1"/>
            <a:r>
              <a:rPr lang="en-US"/>
              <a:t>An integer </a:t>
            </a:r>
            <a:r>
              <a:rPr lang="en-US"/>
              <a:t>maximum length of character sets, and then proceeds as follow (for every chapter, as will be explained later):</a:t>
            </a:r>
            <a:endParaRPr lang="en-US"/>
          </a:p>
          <a:p>
            <a:pPr fontAlgn="base"/>
            <a:r>
              <a:rPr lang="en-US"/>
              <a:t>Creates a dictionary containing every character set and their support, if the latest is superior or equal to the minimum support</a:t>
            </a:r>
          </a:p>
          <a:p>
            <a:pPr fontAlgn="base"/>
            <a:r>
              <a:rPr lang="en-US"/>
              <a:t>Starts a loop that :</a:t>
            </a:r>
          </a:p>
          <a:p>
            <a:pPr lvl="1" fontAlgn="base"/>
            <a:r>
              <a:rPr lang="en-US"/>
              <a:t>Stops if there are no more character sets in the level if the level has reached the maximum length. Here the sets are ranked according to their level, which is the number of character appearing in them.</a:t>
            </a:r>
          </a:p>
          <a:p>
            <a:pPr lvl="1" fontAlgn="base"/>
            <a:r>
              <a:rPr lang="en-US"/>
              <a:t>Looks at every set and verify if it is of a superior level and if it is a subset of a frequent set</a:t>
            </a:r>
          </a:p>
          <a:p>
            <a:pPr lvl="1" fontAlgn="base"/>
            <a:r>
              <a:rPr lang="en-US"/>
              <a:t>If it is, computes its support based on its subsets and adds it on the next level (if it's not already there)</a:t>
            </a:r>
          </a:p>
          <a:p>
            <a:pPr fontAlgn="base"/>
            <a:r>
              <a:rPr lang="en-US"/>
              <a:t>Returns a list of tuples containing two elements : a set of characters, and an integer representing the support of the set</a:t>
            </a:r>
          </a:p>
        </p:txBody>
      </p:sp>
    </p:spTree>
    <p:extLst>
      <p:ext uri="{BB962C8B-B14F-4D97-AF65-F5344CB8AC3E}">
        <p14:creationId xmlns:p14="http://schemas.microsoft.com/office/powerpoint/2010/main" val="542639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A093F50F-C593-40A9-95E7-FFE1F76D3966}"/>
              </a:ext>
            </a:extLst>
          </p:cNvPr>
          <p:cNvSpPr>
            <a:spLocks noGrp="1"/>
          </p:cNvSpPr>
          <p:nvPr>
            <p:ph type="title"/>
          </p:nvPr>
        </p:nvSpPr>
        <p:spPr>
          <a:xfrm>
            <a:off x="1451579" y="443274"/>
            <a:ext cx="9291215" cy="1049235"/>
          </a:xfrm>
        </p:spPr>
        <p:txBody>
          <a:bodyPr/>
          <a:lstStyle/>
          <a:p>
            <a:r>
              <a:rPr lang="fr-BE" smtClean="0"/>
              <a:t>Frequent itemsets</a:t>
            </a:r>
            <a:endParaRPr lang="fr-BE"/>
          </a:p>
        </p:txBody>
      </p:sp>
      <p:sp>
        <p:nvSpPr>
          <p:cNvPr id="3" name="Espace réservé du contenu 2">
            <a:extLst>
              <a:ext uri="{FF2B5EF4-FFF2-40B4-BE49-F238E27FC236}">
                <a16:creationId xmlns="" xmlns:a16="http://schemas.microsoft.com/office/drawing/2014/main" id="{1A485B1E-6CDE-46C3-9E2C-1F013AFAAE45}"/>
              </a:ext>
            </a:extLst>
          </p:cNvPr>
          <p:cNvSpPr>
            <a:spLocks noGrp="1"/>
          </p:cNvSpPr>
          <p:nvPr>
            <p:ph idx="1"/>
          </p:nvPr>
        </p:nvSpPr>
        <p:spPr>
          <a:xfrm>
            <a:off x="1451579" y="1444976"/>
            <a:ext cx="9291215" cy="4481689"/>
          </a:xfrm>
        </p:spPr>
        <p:txBody>
          <a:bodyPr>
            <a:normAutofit/>
          </a:bodyPr>
          <a:lstStyle/>
          <a:p>
            <a:pPr marL="0" indent="0">
              <a:buNone/>
            </a:pPr>
            <a:r>
              <a:rPr lang="fr-BE" b="1" smtClean="0"/>
              <a:t>APPLYING THE ALGORITHM</a:t>
            </a:r>
            <a:endParaRPr lang="fr-BE" b="1"/>
          </a:p>
          <a:p>
            <a:r>
              <a:rPr lang="en-US" smtClean="0"/>
              <a:t>Name sets </a:t>
            </a:r>
            <a:r>
              <a:rPr lang="en-US"/>
              <a:t>in codes (e.g. : "Count Dracula" -&gt; "a") in order to create a list that can easily be taken </a:t>
            </a:r>
            <a:r>
              <a:rPr lang="en-US"/>
              <a:t>as </a:t>
            </a:r>
            <a:r>
              <a:rPr lang="en-US" smtClean="0"/>
              <a:t>parameter</a:t>
            </a:r>
          </a:p>
          <a:p>
            <a:r>
              <a:rPr lang="en-US" smtClean="0"/>
              <a:t>Data = multiple chapters !</a:t>
            </a:r>
          </a:p>
          <a:p>
            <a:r>
              <a:rPr lang="en-US" smtClean="0"/>
              <a:t>Function that :</a:t>
            </a:r>
          </a:p>
          <a:p>
            <a:pPr lvl="1"/>
            <a:r>
              <a:rPr lang="en-US" smtClean="0"/>
              <a:t>Converted </a:t>
            </a:r>
            <a:r>
              <a:rPr lang="en-US"/>
              <a:t>character names, strings, to identifying codes</a:t>
            </a:r>
          </a:p>
          <a:p>
            <a:pPr lvl="1" fontAlgn="base"/>
            <a:r>
              <a:rPr lang="en-US"/>
              <a:t>Applied Apriori on every chapter, and returned a list of "traditional" Apriori returns</a:t>
            </a:r>
          </a:p>
          <a:p>
            <a:pPr lvl="1" fontAlgn="base"/>
            <a:r>
              <a:rPr lang="en-US"/>
              <a:t>Converted character codes back </a:t>
            </a:r>
            <a:r>
              <a:rPr lang="en-US"/>
              <a:t>to </a:t>
            </a:r>
            <a:r>
              <a:rPr lang="en-US" smtClean="0"/>
              <a:t>strings</a:t>
            </a:r>
            <a:endParaRPr lang="en-US"/>
          </a:p>
          <a:p>
            <a:pPr fontAlgn="base"/>
            <a:r>
              <a:rPr lang="en-US" smtClean="0"/>
              <a:t>Returns : list &gt; chapters &gt; frequent itemsets &gt; names set &amp; support</a:t>
            </a:r>
          </a:p>
        </p:txBody>
      </p:sp>
    </p:spTree>
    <p:extLst>
      <p:ext uri="{BB962C8B-B14F-4D97-AF65-F5344CB8AC3E}">
        <p14:creationId xmlns:p14="http://schemas.microsoft.com/office/powerpoint/2010/main" val="891740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A093F50F-C593-40A9-95E7-FFE1F76D3966}"/>
              </a:ext>
            </a:extLst>
          </p:cNvPr>
          <p:cNvSpPr>
            <a:spLocks noGrp="1"/>
          </p:cNvSpPr>
          <p:nvPr>
            <p:ph type="title"/>
          </p:nvPr>
        </p:nvSpPr>
        <p:spPr>
          <a:xfrm>
            <a:off x="1451579" y="443274"/>
            <a:ext cx="9291215" cy="1049235"/>
          </a:xfrm>
        </p:spPr>
        <p:txBody>
          <a:bodyPr/>
          <a:lstStyle/>
          <a:p>
            <a:r>
              <a:rPr lang="fr-BE" smtClean="0"/>
              <a:t>Frequent itemsets</a:t>
            </a:r>
            <a:endParaRPr lang="fr-BE"/>
          </a:p>
        </p:txBody>
      </p:sp>
      <p:sp>
        <p:nvSpPr>
          <p:cNvPr id="3" name="Espace réservé du contenu 2">
            <a:extLst>
              <a:ext uri="{FF2B5EF4-FFF2-40B4-BE49-F238E27FC236}">
                <a16:creationId xmlns="" xmlns:a16="http://schemas.microsoft.com/office/drawing/2014/main" id="{1A485B1E-6CDE-46C3-9E2C-1F013AFAAE45}"/>
              </a:ext>
            </a:extLst>
          </p:cNvPr>
          <p:cNvSpPr>
            <a:spLocks noGrp="1"/>
          </p:cNvSpPr>
          <p:nvPr>
            <p:ph idx="1"/>
          </p:nvPr>
        </p:nvSpPr>
        <p:spPr>
          <a:xfrm>
            <a:off x="1451579" y="1444976"/>
            <a:ext cx="9291215" cy="4481689"/>
          </a:xfrm>
        </p:spPr>
        <p:txBody>
          <a:bodyPr>
            <a:normAutofit/>
          </a:bodyPr>
          <a:lstStyle/>
          <a:p>
            <a:pPr marL="0" indent="0">
              <a:buNone/>
            </a:pPr>
            <a:r>
              <a:rPr lang="fr-BE" b="1" smtClean="0"/>
              <a:t>APPLYING THE ALGORITHM</a:t>
            </a:r>
            <a:endParaRPr lang="fr-BE" b="1"/>
          </a:p>
          <a:p>
            <a:r>
              <a:rPr lang="en-US" smtClean="0"/>
              <a:t>Name sets </a:t>
            </a:r>
            <a:r>
              <a:rPr lang="en-US"/>
              <a:t>in codes (e.g. : "Count Dracula" -&gt; "a") in order to create a list that can easily be taken </a:t>
            </a:r>
            <a:r>
              <a:rPr lang="en-US"/>
              <a:t>as </a:t>
            </a:r>
            <a:r>
              <a:rPr lang="en-US" smtClean="0"/>
              <a:t>parameter</a:t>
            </a:r>
          </a:p>
          <a:p>
            <a:r>
              <a:rPr lang="en-US" smtClean="0"/>
              <a:t>Data = multiple chapters !</a:t>
            </a:r>
          </a:p>
          <a:p>
            <a:r>
              <a:rPr lang="en-US" smtClean="0"/>
              <a:t>Function that :</a:t>
            </a:r>
          </a:p>
          <a:p>
            <a:pPr lvl="1"/>
            <a:r>
              <a:rPr lang="en-US" smtClean="0"/>
              <a:t>Converted </a:t>
            </a:r>
            <a:r>
              <a:rPr lang="en-US"/>
              <a:t>character names, strings, to identifying codes</a:t>
            </a:r>
          </a:p>
          <a:p>
            <a:pPr lvl="1" fontAlgn="base"/>
            <a:r>
              <a:rPr lang="en-US"/>
              <a:t>Applied Apriori on every chapter, and returned a list of "traditional" Apriori returns</a:t>
            </a:r>
          </a:p>
          <a:p>
            <a:pPr lvl="1" fontAlgn="base"/>
            <a:r>
              <a:rPr lang="en-US"/>
              <a:t>Converted character codes back </a:t>
            </a:r>
            <a:r>
              <a:rPr lang="en-US"/>
              <a:t>to </a:t>
            </a:r>
            <a:r>
              <a:rPr lang="en-US" smtClean="0"/>
              <a:t>strings</a:t>
            </a:r>
            <a:endParaRPr lang="en-US"/>
          </a:p>
          <a:p>
            <a:pPr fontAlgn="base"/>
            <a:r>
              <a:rPr lang="en-US" smtClean="0"/>
              <a:t>Returns : list &gt; chapters &gt; frequent itemsets &gt; names set &amp; support</a:t>
            </a:r>
          </a:p>
        </p:txBody>
      </p:sp>
    </p:spTree>
    <p:extLst>
      <p:ext uri="{BB962C8B-B14F-4D97-AF65-F5344CB8AC3E}">
        <p14:creationId xmlns:p14="http://schemas.microsoft.com/office/powerpoint/2010/main" val="710483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A093F50F-C593-40A9-95E7-FFE1F76D3966}"/>
              </a:ext>
            </a:extLst>
          </p:cNvPr>
          <p:cNvSpPr>
            <a:spLocks noGrp="1"/>
          </p:cNvSpPr>
          <p:nvPr>
            <p:ph type="title"/>
          </p:nvPr>
        </p:nvSpPr>
        <p:spPr>
          <a:xfrm>
            <a:off x="1451579" y="443274"/>
            <a:ext cx="9291215" cy="1049235"/>
          </a:xfrm>
        </p:spPr>
        <p:txBody>
          <a:bodyPr/>
          <a:lstStyle/>
          <a:p>
            <a:r>
              <a:rPr lang="fr-BE" smtClean="0"/>
              <a:t>Frequent itemsets</a:t>
            </a:r>
            <a:endParaRPr lang="fr-BE"/>
          </a:p>
        </p:txBody>
      </p:sp>
      <p:pic>
        <p:nvPicPr>
          <p:cNvPr id="2050" name="Picture 2" descr="D:\Google Drive\DATS2MS\LINMA2472 Algorithms in data science\Project\Dracula\Images\fis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179" y="1499306"/>
            <a:ext cx="8294819" cy="4946650"/>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contenu 2">
            <a:extLst>
              <a:ext uri="{FF2B5EF4-FFF2-40B4-BE49-F238E27FC236}">
                <a16:creationId xmlns="" xmlns:a16="http://schemas.microsoft.com/office/drawing/2014/main" id="{1A485B1E-6CDE-46C3-9E2C-1F013AFAAE45}"/>
              </a:ext>
            </a:extLst>
          </p:cNvPr>
          <p:cNvSpPr>
            <a:spLocks noGrp="1"/>
          </p:cNvSpPr>
          <p:nvPr>
            <p:ph idx="1"/>
          </p:nvPr>
        </p:nvSpPr>
        <p:spPr>
          <a:xfrm>
            <a:off x="9550400" y="1499306"/>
            <a:ext cx="2178756" cy="4212872"/>
          </a:xfrm>
        </p:spPr>
        <p:txBody>
          <a:bodyPr>
            <a:normAutofit/>
          </a:bodyPr>
          <a:lstStyle/>
          <a:p>
            <a:r>
              <a:rPr lang="en-US" smtClean="0"/>
              <a:t>Diaries :</a:t>
            </a:r>
          </a:p>
          <a:p>
            <a:pPr lvl="1"/>
            <a:r>
              <a:rPr lang="en-US" smtClean="0"/>
              <a:t>Seward</a:t>
            </a:r>
          </a:p>
          <a:p>
            <a:pPr lvl="1"/>
            <a:r>
              <a:rPr lang="en-US" smtClean="0"/>
              <a:t>Harker</a:t>
            </a:r>
          </a:p>
          <a:p>
            <a:r>
              <a:rPr lang="en-US" smtClean="0"/>
              <a:t>Events :</a:t>
            </a:r>
          </a:p>
          <a:p>
            <a:pPr lvl="1"/>
            <a:r>
              <a:rPr lang="en-US" smtClean="0"/>
              <a:t>Men fight Dracula</a:t>
            </a:r>
          </a:p>
          <a:p>
            <a:pPr lvl="1"/>
            <a:r>
              <a:rPr lang="en-US" smtClean="0"/>
              <a:t>Van Helsing talks with Mina</a:t>
            </a:r>
          </a:p>
        </p:txBody>
      </p:sp>
    </p:spTree>
    <p:extLst>
      <p:ext uri="{BB962C8B-B14F-4D97-AF65-F5344CB8AC3E}">
        <p14:creationId xmlns:p14="http://schemas.microsoft.com/office/powerpoint/2010/main" val="3548929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01FBDD91-A41B-4B21-811F-E25831E8830D}"/>
              </a:ext>
            </a:extLst>
          </p:cNvPr>
          <p:cNvSpPr>
            <a:spLocks noGrp="1"/>
          </p:cNvSpPr>
          <p:nvPr>
            <p:ph type="title"/>
          </p:nvPr>
        </p:nvSpPr>
        <p:spPr/>
        <p:txBody>
          <a:bodyPr/>
          <a:lstStyle/>
          <a:p>
            <a:r>
              <a:rPr lang="fr-BE" dirty="0" err="1"/>
              <a:t>Simplified</a:t>
            </a:r>
            <a:r>
              <a:rPr lang="fr-BE" dirty="0"/>
              <a:t> </a:t>
            </a:r>
            <a:r>
              <a:rPr lang="fr-BE" dirty="0" err="1"/>
              <a:t>search</a:t>
            </a:r>
            <a:r>
              <a:rPr lang="fr-BE" dirty="0"/>
              <a:t> engine </a:t>
            </a:r>
          </a:p>
        </p:txBody>
      </p:sp>
      <p:sp>
        <p:nvSpPr>
          <p:cNvPr id="3" name="Espace réservé du contenu 2">
            <a:extLst>
              <a:ext uri="{FF2B5EF4-FFF2-40B4-BE49-F238E27FC236}">
                <a16:creationId xmlns="" xmlns:a16="http://schemas.microsoft.com/office/drawing/2014/main" id="{59D9F553-2551-4403-8986-4A7B277CD33B}"/>
              </a:ext>
            </a:extLst>
          </p:cNvPr>
          <p:cNvSpPr>
            <a:spLocks noGrp="1"/>
          </p:cNvSpPr>
          <p:nvPr>
            <p:ph idx="1"/>
          </p:nvPr>
        </p:nvSpPr>
        <p:spPr/>
        <p:txBody>
          <a:bodyPr/>
          <a:lstStyle/>
          <a:p>
            <a:r>
              <a:rPr lang="fr-BE" dirty="0" err="1"/>
              <a:t>Using</a:t>
            </a:r>
            <a:r>
              <a:rPr lang="fr-BE" dirty="0"/>
              <a:t> </a:t>
            </a:r>
            <a:r>
              <a:rPr lang="fr-BE" dirty="0" err="1"/>
              <a:t>tf-idf</a:t>
            </a:r>
            <a:r>
              <a:rPr lang="fr-BE" dirty="0"/>
              <a:t> </a:t>
            </a:r>
            <a:r>
              <a:rPr lang="fr-BE" dirty="0" err="1"/>
              <a:t>we</a:t>
            </a:r>
            <a:r>
              <a:rPr lang="fr-BE" dirty="0"/>
              <a:t> </a:t>
            </a:r>
            <a:r>
              <a:rPr lang="fr-BE" dirty="0" err="1"/>
              <a:t>tried</a:t>
            </a:r>
            <a:r>
              <a:rPr lang="fr-BE" dirty="0"/>
              <a:t> to </a:t>
            </a:r>
            <a:r>
              <a:rPr lang="fr-BE" dirty="0" err="1"/>
              <a:t>make</a:t>
            </a:r>
            <a:r>
              <a:rPr lang="fr-BE" dirty="0"/>
              <a:t> a simple </a:t>
            </a:r>
            <a:r>
              <a:rPr lang="fr-BE" dirty="0" err="1"/>
              <a:t>search</a:t>
            </a:r>
            <a:r>
              <a:rPr lang="fr-BE" dirty="0"/>
              <a:t> engine for the book. </a:t>
            </a:r>
          </a:p>
          <a:p>
            <a:r>
              <a:rPr lang="fr-BE" dirty="0"/>
              <a:t>This can </a:t>
            </a:r>
            <a:r>
              <a:rPr lang="fr-BE" dirty="0" err="1"/>
              <a:t>prove</a:t>
            </a:r>
            <a:r>
              <a:rPr lang="fr-BE" dirty="0"/>
              <a:t> </a:t>
            </a:r>
            <a:r>
              <a:rPr lang="fr-BE" dirty="0" err="1"/>
              <a:t>very</a:t>
            </a:r>
            <a:r>
              <a:rPr lang="fr-BE" dirty="0"/>
              <a:t> </a:t>
            </a:r>
            <a:r>
              <a:rPr lang="fr-BE" dirty="0" err="1"/>
              <a:t>useful</a:t>
            </a:r>
            <a:r>
              <a:rPr lang="fr-BE" dirty="0"/>
              <a:t> in case </a:t>
            </a:r>
            <a:r>
              <a:rPr lang="fr-BE" dirty="0" err="1"/>
              <a:t>you</a:t>
            </a:r>
            <a:r>
              <a:rPr lang="fr-BE" dirty="0"/>
              <a:t> </a:t>
            </a:r>
            <a:r>
              <a:rPr lang="fr-BE" dirty="0" err="1"/>
              <a:t>havn’t</a:t>
            </a:r>
            <a:r>
              <a:rPr lang="fr-BE" dirty="0"/>
              <a:t> </a:t>
            </a:r>
            <a:r>
              <a:rPr lang="fr-BE" dirty="0" err="1"/>
              <a:t>read</a:t>
            </a:r>
            <a:r>
              <a:rPr lang="fr-BE" dirty="0"/>
              <a:t> the book and </a:t>
            </a:r>
            <a:r>
              <a:rPr lang="fr-BE" dirty="0" err="1"/>
              <a:t>want</a:t>
            </a:r>
            <a:r>
              <a:rPr lang="fr-BE" dirty="0"/>
              <a:t> to </a:t>
            </a:r>
            <a:r>
              <a:rPr lang="fr-BE" dirty="0" err="1"/>
              <a:t>search</a:t>
            </a:r>
            <a:r>
              <a:rPr lang="fr-BE" dirty="0"/>
              <a:t> for </a:t>
            </a:r>
            <a:r>
              <a:rPr lang="fr-BE" dirty="0" err="1"/>
              <a:t>specific</a:t>
            </a:r>
            <a:r>
              <a:rPr lang="fr-BE" dirty="0"/>
              <a:t> parts. </a:t>
            </a:r>
          </a:p>
          <a:p>
            <a:r>
              <a:rPr lang="fr-BE" dirty="0"/>
              <a:t>Uses </a:t>
            </a:r>
            <a:r>
              <a:rPr lang="fr-BE" dirty="0" err="1"/>
              <a:t>tfidf</a:t>
            </a:r>
            <a:r>
              <a:rPr lang="fr-BE" dirty="0"/>
              <a:t> </a:t>
            </a:r>
            <a:r>
              <a:rPr lang="fr-BE" dirty="0" err="1"/>
              <a:t>cosines</a:t>
            </a:r>
            <a:r>
              <a:rPr lang="fr-BE" dirty="0"/>
              <a:t> to </a:t>
            </a:r>
            <a:r>
              <a:rPr lang="fr-BE" dirty="0" err="1"/>
              <a:t>generate</a:t>
            </a:r>
            <a:r>
              <a:rPr lang="fr-BE" dirty="0"/>
              <a:t> a </a:t>
            </a:r>
            <a:r>
              <a:rPr lang="fr-BE" dirty="0" err="1"/>
              <a:t>similarity</a:t>
            </a:r>
            <a:r>
              <a:rPr lang="fr-BE" dirty="0"/>
              <a:t> </a:t>
            </a:r>
            <a:r>
              <a:rPr lang="fr-BE" dirty="0" err="1"/>
              <a:t>between</a:t>
            </a:r>
            <a:r>
              <a:rPr lang="fr-BE" dirty="0"/>
              <a:t> </a:t>
            </a:r>
            <a:r>
              <a:rPr lang="fr-BE" dirty="0" err="1"/>
              <a:t>query</a:t>
            </a:r>
            <a:r>
              <a:rPr lang="fr-BE" dirty="0"/>
              <a:t> and documents, </a:t>
            </a:r>
            <a:r>
              <a:rPr lang="fr-BE" dirty="0" err="1"/>
              <a:t>then</a:t>
            </a:r>
            <a:r>
              <a:rPr lang="fr-BE" dirty="0"/>
              <a:t> return the </a:t>
            </a:r>
            <a:r>
              <a:rPr lang="fr-BE" dirty="0" err="1"/>
              <a:t>highest</a:t>
            </a:r>
            <a:r>
              <a:rPr lang="fr-BE" dirty="0"/>
              <a:t> one. </a:t>
            </a:r>
          </a:p>
          <a:p>
            <a:endParaRPr lang="fr-BE" dirty="0"/>
          </a:p>
        </p:txBody>
      </p:sp>
      <p:pic>
        <p:nvPicPr>
          <p:cNvPr id="5" name="Image 4">
            <a:extLst>
              <a:ext uri="{FF2B5EF4-FFF2-40B4-BE49-F238E27FC236}">
                <a16:creationId xmlns="" xmlns:a16="http://schemas.microsoft.com/office/drawing/2014/main" id="{0B14C756-047D-447F-92C5-EE7DC973CD94}"/>
              </a:ext>
            </a:extLst>
          </p:cNvPr>
          <p:cNvPicPr>
            <a:picLocks noChangeAspect="1"/>
          </p:cNvPicPr>
          <p:nvPr/>
        </p:nvPicPr>
        <p:blipFill>
          <a:blip r:embed="rId2"/>
          <a:stretch>
            <a:fillRect/>
          </a:stretch>
        </p:blipFill>
        <p:spPr>
          <a:xfrm>
            <a:off x="2809416" y="4246713"/>
            <a:ext cx="6573167" cy="2010056"/>
          </a:xfrm>
          <a:prstGeom prst="rect">
            <a:avLst/>
          </a:prstGeom>
        </p:spPr>
      </p:pic>
    </p:spTree>
    <p:extLst>
      <p:ext uri="{BB962C8B-B14F-4D97-AF65-F5344CB8AC3E}">
        <p14:creationId xmlns:p14="http://schemas.microsoft.com/office/powerpoint/2010/main" val="2237523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14150E0-2A78-4F7D-BFE7-AE2220A9FF63}"/>
              </a:ext>
            </a:extLst>
          </p:cNvPr>
          <p:cNvSpPr>
            <a:spLocks noGrp="1"/>
          </p:cNvSpPr>
          <p:nvPr>
            <p:ph type="title"/>
          </p:nvPr>
        </p:nvSpPr>
        <p:spPr>
          <a:xfrm>
            <a:off x="1451579" y="410237"/>
            <a:ext cx="9291215" cy="1049235"/>
          </a:xfrm>
        </p:spPr>
        <p:txBody>
          <a:bodyPr/>
          <a:lstStyle/>
          <a:p>
            <a:r>
              <a:rPr lang="fr-BE" dirty="0"/>
              <a:t>Tf-</a:t>
            </a:r>
            <a:r>
              <a:rPr lang="fr-BE" dirty="0" err="1"/>
              <a:t>idf</a:t>
            </a:r>
            <a:r>
              <a:rPr lang="fr-BE" dirty="0"/>
              <a:t> </a:t>
            </a:r>
            <a:r>
              <a:rPr lang="fr-BE" dirty="0" err="1"/>
              <a:t>query</a:t>
            </a:r>
            <a:r>
              <a:rPr lang="fr-BE" dirty="0"/>
              <a:t> exemple</a:t>
            </a:r>
          </a:p>
        </p:txBody>
      </p:sp>
      <p:sp>
        <p:nvSpPr>
          <p:cNvPr id="3" name="Espace réservé du contenu 2">
            <a:extLst>
              <a:ext uri="{FF2B5EF4-FFF2-40B4-BE49-F238E27FC236}">
                <a16:creationId xmlns="" xmlns:a16="http://schemas.microsoft.com/office/drawing/2014/main" id="{C8D5C7A9-CBCC-4D39-8F63-A1587699988D}"/>
              </a:ext>
            </a:extLst>
          </p:cNvPr>
          <p:cNvSpPr>
            <a:spLocks noGrp="1"/>
          </p:cNvSpPr>
          <p:nvPr>
            <p:ph idx="1"/>
          </p:nvPr>
        </p:nvSpPr>
        <p:spPr>
          <a:xfrm>
            <a:off x="1451579" y="1394946"/>
            <a:ext cx="9291215" cy="3450613"/>
          </a:xfrm>
        </p:spPr>
        <p:txBody>
          <a:bodyPr/>
          <a:lstStyle/>
          <a:p>
            <a:r>
              <a:rPr lang="en-US" dirty="0"/>
              <a:t>"I stopped at hotel </a:t>
            </a:r>
            <a:r>
              <a:rPr lang="en-US" dirty="0" err="1"/>
              <a:t>royale</a:t>
            </a:r>
            <a:r>
              <a:rPr lang="en-US" dirty="0"/>
              <a:t>, we had a good diner and </a:t>
            </a:r>
            <a:r>
              <a:rPr lang="en-US" dirty="0" err="1"/>
              <a:t>i</a:t>
            </a:r>
            <a:r>
              <a:rPr lang="en-US" dirty="0"/>
              <a:t> then visited a museum.“</a:t>
            </a:r>
          </a:p>
          <a:p>
            <a:r>
              <a:rPr lang="en-US" dirty="0"/>
              <a:t>This is about the very beginning of the book so it should return first block</a:t>
            </a:r>
            <a:endParaRPr lang="fr-BE" dirty="0"/>
          </a:p>
        </p:txBody>
      </p:sp>
      <p:pic>
        <p:nvPicPr>
          <p:cNvPr id="5" name="Image 4">
            <a:extLst>
              <a:ext uri="{FF2B5EF4-FFF2-40B4-BE49-F238E27FC236}">
                <a16:creationId xmlns="" xmlns:a16="http://schemas.microsoft.com/office/drawing/2014/main" id="{FDA75C6B-C8F6-43AE-88CF-44E620EB32F3}"/>
              </a:ext>
            </a:extLst>
          </p:cNvPr>
          <p:cNvPicPr>
            <a:picLocks noChangeAspect="1"/>
          </p:cNvPicPr>
          <p:nvPr/>
        </p:nvPicPr>
        <p:blipFill>
          <a:blip r:embed="rId2"/>
          <a:stretch>
            <a:fillRect/>
          </a:stretch>
        </p:blipFill>
        <p:spPr>
          <a:xfrm>
            <a:off x="1894888" y="2737822"/>
            <a:ext cx="8402223" cy="3248478"/>
          </a:xfrm>
          <a:prstGeom prst="rect">
            <a:avLst/>
          </a:prstGeom>
        </p:spPr>
      </p:pic>
    </p:spTree>
    <p:extLst>
      <p:ext uri="{BB962C8B-B14F-4D97-AF65-F5344CB8AC3E}">
        <p14:creationId xmlns:p14="http://schemas.microsoft.com/office/powerpoint/2010/main" val="1234201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A093F50F-C593-40A9-95E7-FFE1F76D3966}"/>
              </a:ext>
            </a:extLst>
          </p:cNvPr>
          <p:cNvSpPr>
            <a:spLocks noGrp="1"/>
          </p:cNvSpPr>
          <p:nvPr>
            <p:ph type="title"/>
          </p:nvPr>
        </p:nvSpPr>
        <p:spPr>
          <a:xfrm>
            <a:off x="1451579" y="443274"/>
            <a:ext cx="9291215" cy="1049235"/>
          </a:xfrm>
        </p:spPr>
        <p:txBody>
          <a:bodyPr/>
          <a:lstStyle/>
          <a:p>
            <a:r>
              <a:rPr lang="fr-BE" smtClean="0"/>
              <a:t>Conclusion</a:t>
            </a:r>
            <a:endParaRPr lang="fr-BE"/>
          </a:p>
        </p:txBody>
      </p:sp>
      <p:sp>
        <p:nvSpPr>
          <p:cNvPr id="3" name="Espace réservé du contenu 2">
            <a:extLst>
              <a:ext uri="{FF2B5EF4-FFF2-40B4-BE49-F238E27FC236}">
                <a16:creationId xmlns="" xmlns:a16="http://schemas.microsoft.com/office/drawing/2014/main" id="{1A485B1E-6CDE-46C3-9E2C-1F013AFAAE45}"/>
              </a:ext>
            </a:extLst>
          </p:cNvPr>
          <p:cNvSpPr>
            <a:spLocks noGrp="1"/>
          </p:cNvSpPr>
          <p:nvPr>
            <p:ph idx="1"/>
          </p:nvPr>
        </p:nvSpPr>
        <p:spPr>
          <a:xfrm>
            <a:off x="1451579" y="1444976"/>
            <a:ext cx="9291215" cy="4481689"/>
          </a:xfrm>
        </p:spPr>
        <p:txBody>
          <a:bodyPr>
            <a:normAutofit/>
          </a:bodyPr>
          <a:lstStyle/>
          <a:p>
            <a:pPr marL="0" indent="0">
              <a:buNone/>
            </a:pPr>
            <a:r>
              <a:rPr lang="fr-BE" b="1" smtClean="0"/>
              <a:t>LIMITS</a:t>
            </a:r>
            <a:endParaRPr lang="fr-BE" b="1"/>
          </a:p>
          <a:p>
            <a:r>
              <a:rPr lang="en-US" smtClean="0"/>
              <a:t>Item</a:t>
            </a:r>
          </a:p>
        </p:txBody>
      </p:sp>
    </p:spTree>
    <p:extLst>
      <p:ext uri="{BB962C8B-B14F-4D97-AF65-F5344CB8AC3E}">
        <p14:creationId xmlns:p14="http://schemas.microsoft.com/office/powerpoint/2010/main" val="855028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A093F50F-C593-40A9-95E7-FFE1F76D3966}"/>
              </a:ext>
            </a:extLst>
          </p:cNvPr>
          <p:cNvSpPr>
            <a:spLocks noGrp="1"/>
          </p:cNvSpPr>
          <p:nvPr>
            <p:ph type="title"/>
          </p:nvPr>
        </p:nvSpPr>
        <p:spPr>
          <a:xfrm>
            <a:off x="1451579" y="443274"/>
            <a:ext cx="9291215" cy="1049235"/>
          </a:xfrm>
        </p:spPr>
        <p:txBody>
          <a:bodyPr/>
          <a:lstStyle/>
          <a:p>
            <a:r>
              <a:rPr lang="fr-BE" smtClean="0"/>
              <a:t>Conclusion</a:t>
            </a:r>
            <a:endParaRPr lang="fr-BE"/>
          </a:p>
        </p:txBody>
      </p:sp>
      <p:sp>
        <p:nvSpPr>
          <p:cNvPr id="3" name="Espace réservé du contenu 2">
            <a:extLst>
              <a:ext uri="{FF2B5EF4-FFF2-40B4-BE49-F238E27FC236}">
                <a16:creationId xmlns="" xmlns:a16="http://schemas.microsoft.com/office/drawing/2014/main" id="{1A485B1E-6CDE-46C3-9E2C-1F013AFAAE45}"/>
              </a:ext>
            </a:extLst>
          </p:cNvPr>
          <p:cNvSpPr>
            <a:spLocks noGrp="1"/>
          </p:cNvSpPr>
          <p:nvPr>
            <p:ph idx="1"/>
          </p:nvPr>
        </p:nvSpPr>
        <p:spPr>
          <a:xfrm>
            <a:off x="1451579" y="1444976"/>
            <a:ext cx="9291215" cy="4481689"/>
          </a:xfrm>
        </p:spPr>
        <p:txBody>
          <a:bodyPr>
            <a:normAutofit/>
          </a:bodyPr>
          <a:lstStyle/>
          <a:p>
            <a:pPr marL="0" indent="0">
              <a:buNone/>
            </a:pPr>
            <a:r>
              <a:rPr lang="fr-BE" b="1" smtClean="0"/>
              <a:t>ETHICAL ASPECTS</a:t>
            </a:r>
            <a:endParaRPr lang="fr-BE" b="1"/>
          </a:p>
          <a:p>
            <a:r>
              <a:rPr lang="en-US" smtClean="0"/>
              <a:t>Item</a:t>
            </a:r>
          </a:p>
        </p:txBody>
      </p:sp>
    </p:spTree>
    <p:extLst>
      <p:ext uri="{BB962C8B-B14F-4D97-AF65-F5344CB8AC3E}">
        <p14:creationId xmlns:p14="http://schemas.microsoft.com/office/powerpoint/2010/main" val="241775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A093F50F-C593-40A9-95E7-FFE1F76D3966}"/>
              </a:ext>
            </a:extLst>
          </p:cNvPr>
          <p:cNvSpPr>
            <a:spLocks noGrp="1"/>
          </p:cNvSpPr>
          <p:nvPr>
            <p:ph type="title"/>
          </p:nvPr>
        </p:nvSpPr>
        <p:spPr/>
        <p:txBody>
          <a:bodyPr/>
          <a:lstStyle/>
          <a:p>
            <a:r>
              <a:rPr lang="fr-BE" smtClean="0"/>
              <a:t>Introduction</a:t>
            </a:r>
            <a:endParaRPr lang="fr-BE"/>
          </a:p>
        </p:txBody>
      </p:sp>
      <p:sp>
        <p:nvSpPr>
          <p:cNvPr id="3" name="Espace réservé du contenu 2">
            <a:extLst>
              <a:ext uri="{FF2B5EF4-FFF2-40B4-BE49-F238E27FC236}">
                <a16:creationId xmlns="" xmlns:a16="http://schemas.microsoft.com/office/drawing/2014/main" id="{1A485B1E-6CDE-46C3-9E2C-1F013AFAAE45}"/>
              </a:ext>
            </a:extLst>
          </p:cNvPr>
          <p:cNvSpPr>
            <a:spLocks noGrp="1"/>
          </p:cNvSpPr>
          <p:nvPr>
            <p:ph idx="1"/>
          </p:nvPr>
        </p:nvSpPr>
        <p:spPr/>
        <p:txBody>
          <a:bodyPr/>
          <a:lstStyle/>
          <a:p>
            <a:r>
              <a:rPr lang="fr-BE"/>
              <a:t>Dracula : a masterpiece novel of the gothic horror genre</a:t>
            </a:r>
          </a:p>
          <a:p>
            <a:r>
              <a:rPr lang="fr-BE"/>
              <a:t>Synopsis : a perfect couple</a:t>
            </a:r>
            <a:r>
              <a:rPr lang="fr-BE"/>
              <a:t>, </a:t>
            </a:r>
            <a:r>
              <a:rPr lang="fr-BE" smtClean="0"/>
              <a:t>some soldiers and scientists, and a </a:t>
            </a:r>
            <a:r>
              <a:rPr lang="fr-BE"/>
              <a:t>malevolent </a:t>
            </a:r>
            <a:r>
              <a:rPr lang="fr-BE" smtClean="0"/>
              <a:t>tourist</a:t>
            </a:r>
          </a:p>
          <a:p>
            <a:r>
              <a:rPr lang="fr-BE" smtClean="0"/>
              <a:t>An epistolary style</a:t>
            </a:r>
          </a:p>
          <a:p>
            <a:r>
              <a:rPr lang="fr-BE" smtClean="0"/>
              <a:t>Reasons for this choice </a:t>
            </a:r>
            <a:endParaRPr lang="fr-BE"/>
          </a:p>
        </p:txBody>
      </p:sp>
    </p:spTree>
    <p:extLst>
      <p:ext uri="{BB962C8B-B14F-4D97-AF65-F5344CB8AC3E}">
        <p14:creationId xmlns:p14="http://schemas.microsoft.com/office/powerpoint/2010/main" val="2156111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A093F50F-C593-40A9-95E7-FFE1F76D3966}"/>
              </a:ext>
            </a:extLst>
          </p:cNvPr>
          <p:cNvSpPr>
            <a:spLocks noGrp="1"/>
          </p:cNvSpPr>
          <p:nvPr>
            <p:ph type="title"/>
          </p:nvPr>
        </p:nvSpPr>
        <p:spPr/>
        <p:txBody>
          <a:bodyPr/>
          <a:lstStyle/>
          <a:p>
            <a:r>
              <a:rPr lang="fr-BE" smtClean="0"/>
              <a:t>Introduction</a:t>
            </a:r>
            <a:endParaRPr lang="fr-BE"/>
          </a:p>
        </p:txBody>
      </p:sp>
      <p:sp>
        <p:nvSpPr>
          <p:cNvPr id="3" name="Espace réservé du contenu 2">
            <a:extLst>
              <a:ext uri="{FF2B5EF4-FFF2-40B4-BE49-F238E27FC236}">
                <a16:creationId xmlns="" xmlns:a16="http://schemas.microsoft.com/office/drawing/2014/main" id="{1A485B1E-6CDE-46C3-9E2C-1F013AFAAE45}"/>
              </a:ext>
            </a:extLst>
          </p:cNvPr>
          <p:cNvSpPr>
            <a:spLocks noGrp="1"/>
          </p:cNvSpPr>
          <p:nvPr>
            <p:ph idx="1"/>
          </p:nvPr>
        </p:nvSpPr>
        <p:spPr/>
        <p:txBody>
          <a:bodyPr>
            <a:normAutofit fontScale="92500" lnSpcReduction="10000"/>
          </a:bodyPr>
          <a:lstStyle/>
          <a:p>
            <a:r>
              <a:rPr lang="fr-BE" smtClean="0"/>
              <a:t>Text preprocessing</a:t>
            </a:r>
          </a:p>
          <a:p>
            <a:r>
              <a:rPr lang="fr-BE" smtClean="0"/>
              <a:t>Topic extraction:</a:t>
            </a:r>
          </a:p>
          <a:p>
            <a:pPr lvl="1"/>
            <a:r>
              <a:rPr lang="fr-BE" smtClean="0"/>
              <a:t>LDA</a:t>
            </a:r>
          </a:p>
          <a:p>
            <a:pPr lvl="1"/>
            <a:r>
              <a:rPr lang="fr-BE" smtClean="0"/>
              <a:t>NMF</a:t>
            </a:r>
          </a:p>
          <a:p>
            <a:r>
              <a:rPr lang="fr-BE" smtClean="0"/>
              <a:t>Relationships graph</a:t>
            </a:r>
          </a:p>
          <a:p>
            <a:r>
              <a:rPr lang="fr-BE" smtClean="0"/>
              <a:t>Frequent itemsets</a:t>
            </a:r>
          </a:p>
          <a:p>
            <a:r>
              <a:rPr lang="fr-BE" smtClean="0"/>
              <a:t>Bonus : a search engine</a:t>
            </a:r>
          </a:p>
          <a:p>
            <a:r>
              <a:rPr lang="fr-BE" smtClean="0"/>
              <a:t>Conclusion</a:t>
            </a:r>
            <a:endParaRPr lang="fr-BE"/>
          </a:p>
        </p:txBody>
      </p:sp>
    </p:spTree>
    <p:extLst>
      <p:ext uri="{BB962C8B-B14F-4D97-AF65-F5344CB8AC3E}">
        <p14:creationId xmlns:p14="http://schemas.microsoft.com/office/powerpoint/2010/main" val="28142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1B0421F2-61B6-48A3-9B08-0D565C5DE0FF}"/>
              </a:ext>
            </a:extLst>
          </p:cNvPr>
          <p:cNvSpPr>
            <a:spLocks noGrp="1"/>
          </p:cNvSpPr>
          <p:nvPr>
            <p:ph type="title"/>
          </p:nvPr>
        </p:nvSpPr>
        <p:spPr/>
        <p:txBody>
          <a:bodyPr/>
          <a:lstStyle/>
          <a:p>
            <a:r>
              <a:rPr lang="fr-BE" dirty="0" err="1"/>
              <a:t>Text</a:t>
            </a:r>
            <a:r>
              <a:rPr lang="fr-BE" dirty="0"/>
              <a:t> </a:t>
            </a:r>
            <a:r>
              <a:rPr lang="fr-BE" dirty="0" err="1"/>
              <a:t>pre-processing</a:t>
            </a:r>
            <a:endParaRPr lang="fr-BE" dirty="0"/>
          </a:p>
        </p:txBody>
      </p:sp>
      <p:sp>
        <p:nvSpPr>
          <p:cNvPr id="3" name="Espace réservé du contenu 2">
            <a:extLst>
              <a:ext uri="{FF2B5EF4-FFF2-40B4-BE49-F238E27FC236}">
                <a16:creationId xmlns="" xmlns:a16="http://schemas.microsoft.com/office/drawing/2014/main" id="{26C0DD74-2A72-4E31-BCBE-C3917A21439F}"/>
              </a:ext>
            </a:extLst>
          </p:cNvPr>
          <p:cNvSpPr>
            <a:spLocks noGrp="1"/>
          </p:cNvSpPr>
          <p:nvPr>
            <p:ph idx="1"/>
          </p:nvPr>
        </p:nvSpPr>
        <p:spPr/>
        <p:txBody>
          <a:bodyPr/>
          <a:lstStyle/>
          <a:p>
            <a:r>
              <a:rPr lang="fr-BE" dirty="0" err="1"/>
              <a:t>Only</a:t>
            </a:r>
            <a:r>
              <a:rPr lang="fr-BE" dirty="0"/>
              <a:t> </a:t>
            </a:r>
            <a:r>
              <a:rPr lang="fr-BE" dirty="0" err="1"/>
              <a:t>keep</a:t>
            </a:r>
            <a:r>
              <a:rPr lang="fr-BE" dirty="0"/>
              <a:t> </a:t>
            </a:r>
            <a:r>
              <a:rPr lang="fr-BE" dirty="0" err="1"/>
              <a:t>chapters</a:t>
            </a:r>
            <a:r>
              <a:rPr lang="fr-BE" dirty="0"/>
              <a:t> in the txt file. (</a:t>
            </a:r>
            <a:r>
              <a:rPr lang="fr-BE" dirty="0" err="1"/>
              <a:t>Remove</a:t>
            </a:r>
            <a:r>
              <a:rPr lang="fr-BE" dirty="0"/>
              <a:t> </a:t>
            </a:r>
            <a:r>
              <a:rPr lang="fr-BE" dirty="0" err="1"/>
              <a:t>unnecessary</a:t>
            </a:r>
            <a:r>
              <a:rPr lang="fr-BE" dirty="0"/>
              <a:t> parts </a:t>
            </a:r>
            <a:r>
              <a:rPr lang="fr-BE" dirty="0" err="1"/>
              <a:t>before</a:t>
            </a:r>
            <a:r>
              <a:rPr lang="fr-BE" dirty="0"/>
              <a:t> and </a:t>
            </a:r>
            <a:r>
              <a:rPr lang="fr-BE" dirty="0" err="1"/>
              <a:t>after</a:t>
            </a:r>
            <a:r>
              <a:rPr lang="fr-BE" dirty="0"/>
              <a:t> the book)</a:t>
            </a:r>
          </a:p>
          <a:p>
            <a:r>
              <a:rPr lang="fr-BE" dirty="0"/>
              <a:t>Divisions : </a:t>
            </a:r>
            <a:r>
              <a:rPr lang="fr-BE" dirty="0" err="1"/>
              <a:t>Chapters</a:t>
            </a:r>
            <a:r>
              <a:rPr lang="fr-BE" dirty="0"/>
              <a:t>/N sentences</a:t>
            </a:r>
          </a:p>
          <a:p>
            <a:r>
              <a:rPr lang="fr-BE" dirty="0" err="1"/>
              <a:t>Lowercase</a:t>
            </a:r>
            <a:r>
              <a:rPr lang="fr-BE" dirty="0"/>
              <a:t> </a:t>
            </a:r>
          </a:p>
          <a:p>
            <a:r>
              <a:rPr lang="fr-BE" dirty="0" err="1"/>
              <a:t>Remove</a:t>
            </a:r>
            <a:r>
              <a:rPr lang="fr-BE" dirty="0"/>
              <a:t> </a:t>
            </a:r>
            <a:r>
              <a:rPr lang="fr-BE" dirty="0" err="1"/>
              <a:t>punctuation</a:t>
            </a:r>
            <a:r>
              <a:rPr lang="fr-BE" dirty="0"/>
              <a:t> and </a:t>
            </a:r>
            <a:r>
              <a:rPr lang="fr-BE" dirty="0" err="1"/>
              <a:t>special</a:t>
            </a:r>
            <a:r>
              <a:rPr lang="fr-BE" dirty="0"/>
              <a:t> </a:t>
            </a:r>
            <a:r>
              <a:rPr lang="fr-BE" dirty="0" err="1"/>
              <a:t>characters</a:t>
            </a:r>
            <a:r>
              <a:rPr lang="fr-BE" dirty="0"/>
              <a:t> </a:t>
            </a:r>
          </a:p>
          <a:p>
            <a:r>
              <a:rPr lang="fr-BE" dirty="0" err="1"/>
              <a:t>Stemming</a:t>
            </a:r>
            <a:r>
              <a:rPr lang="fr-BE" dirty="0"/>
              <a:t> of the </a:t>
            </a:r>
            <a:r>
              <a:rPr lang="fr-BE" dirty="0" err="1"/>
              <a:t>words</a:t>
            </a:r>
            <a:r>
              <a:rPr lang="fr-BE" dirty="0"/>
              <a:t> : </a:t>
            </a:r>
            <a:r>
              <a:rPr lang="fr-BE" dirty="0" err="1"/>
              <a:t>reduce</a:t>
            </a:r>
            <a:r>
              <a:rPr lang="fr-BE" dirty="0"/>
              <a:t> to </a:t>
            </a:r>
            <a:r>
              <a:rPr lang="fr-BE" dirty="0" err="1"/>
              <a:t>its</a:t>
            </a:r>
            <a:r>
              <a:rPr lang="fr-BE" dirty="0"/>
              <a:t> root </a:t>
            </a:r>
            <a:r>
              <a:rPr lang="fr-BE" dirty="0" err="1"/>
              <a:t>form</a:t>
            </a:r>
            <a:endParaRPr lang="fr-BE" dirty="0"/>
          </a:p>
        </p:txBody>
      </p:sp>
    </p:spTree>
    <p:extLst>
      <p:ext uri="{BB962C8B-B14F-4D97-AF65-F5344CB8AC3E}">
        <p14:creationId xmlns:p14="http://schemas.microsoft.com/office/powerpoint/2010/main" val="3193662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9C4B582-E099-4FC5-9479-E8A169D73731}"/>
              </a:ext>
            </a:extLst>
          </p:cNvPr>
          <p:cNvSpPr>
            <a:spLocks noGrp="1"/>
          </p:cNvSpPr>
          <p:nvPr>
            <p:ph type="title"/>
          </p:nvPr>
        </p:nvSpPr>
        <p:spPr/>
        <p:txBody>
          <a:bodyPr/>
          <a:lstStyle/>
          <a:p>
            <a:r>
              <a:rPr lang="fr-BE" dirty="0"/>
              <a:t>Topic Extraction </a:t>
            </a:r>
          </a:p>
        </p:txBody>
      </p:sp>
      <p:sp>
        <p:nvSpPr>
          <p:cNvPr id="3" name="Espace réservé du contenu 2">
            <a:extLst>
              <a:ext uri="{FF2B5EF4-FFF2-40B4-BE49-F238E27FC236}">
                <a16:creationId xmlns="" xmlns:a16="http://schemas.microsoft.com/office/drawing/2014/main" id="{C03B7812-397A-41A8-BF52-A6504BE74B37}"/>
              </a:ext>
            </a:extLst>
          </p:cNvPr>
          <p:cNvSpPr>
            <a:spLocks noGrp="1"/>
          </p:cNvSpPr>
          <p:nvPr>
            <p:ph idx="1"/>
          </p:nvPr>
        </p:nvSpPr>
        <p:spPr/>
        <p:txBody>
          <a:bodyPr/>
          <a:lstStyle/>
          <a:p>
            <a:r>
              <a:rPr lang="fr-BE" dirty="0"/>
              <a:t>First </a:t>
            </a:r>
            <a:r>
              <a:rPr lang="fr-BE" dirty="0" err="1"/>
              <a:t>extract</a:t>
            </a:r>
            <a:r>
              <a:rPr lang="fr-BE" dirty="0"/>
              <a:t> topics for all </a:t>
            </a:r>
            <a:r>
              <a:rPr lang="fr-BE" dirty="0" err="1"/>
              <a:t>chapters</a:t>
            </a:r>
            <a:r>
              <a:rPr lang="fr-BE" dirty="0"/>
              <a:t> </a:t>
            </a:r>
          </a:p>
          <a:p>
            <a:r>
              <a:rPr lang="fr-BE" dirty="0" err="1"/>
              <a:t>Then</a:t>
            </a:r>
            <a:r>
              <a:rPr lang="fr-BE" dirty="0"/>
              <a:t> </a:t>
            </a:r>
            <a:r>
              <a:rPr lang="fr-BE" dirty="0" err="1"/>
              <a:t>extract</a:t>
            </a:r>
            <a:r>
              <a:rPr lang="fr-BE" dirty="0"/>
              <a:t> one topic </a:t>
            </a:r>
            <a:r>
              <a:rPr lang="fr-BE" dirty="0" err="1"/>
              <a:t>from</a:t>
            </a:r>
            <a:r>
              <a:rPr lang="fr-BE" dirty="0"/>
              <a:t> </a:t>
            </a:r>
            <a:r>
              <a:rPr lang="fr-BE" dirty="0" err="1"/>
              <a:t>each</a:t>
            </a:r>
            <a:r>
              <a:rPr lang="fr-BE" dirty="0"/>
              <a:t> </a:t>
            </a:r>
            <a:r>
              <a:rPr lang="fr-BE" dirty="0" err="1"/>
              <a:t>chapter</a:t>
            </a:r>
            <a:r>
              <a:rPr lang="fr-BE" dirty="0"/>
              <a:t>, </a:t>
            </a:r>
            <a:r>
              <a:rPr lang="fr-BE" dirty="0" err="1"/>
              <a:t>trying</a:t>
            </a:r>
            <a:r>
              <a:rPr lang="fr-BE" dirty="0"/>
              <a:t> to </a:t>
            </a:r>
            <a:r>
              <a:rPr lang="fr-BE" dirty="0" err="1"/>
              <a:t>get</a:t>
            </a:r>
            <a:r>
              <a:rPr lang="fr-BE" dirty="0"/>
              <a:t> the </a:t>
            </a:r>
            <a:r>
              <a:rPr lang="fr-BE" dirty="0" err="1"/>
              <a:t>differences</a:t>
            </a:r>
            <a:r>
              <a:rPr lang="fr-BE" dirty="0"/>
              <a:t> in topics and </a:t>
            </a:r>
            <a:r>
              <a:rPr lang="fr-BE" dirty="0" err="1"/>
              <a:t>see</a:t>
            </a:r>
            <a:r>
              <a:rPr lang="fr-BE" dirty="0"/>
              <a:t> the story progression</a:t>
            </a:r>
          </a:p>
        </p:txBody>
      </p:sp>
    </p:spTree>
    <p:extLst>
      <p:ext uri="{BB962C8B-B14F-4D97-AF65-F5344CB8AC3E}">
        <p14:creationId xmlns:p14="http://schemas.microsoft.com/office/powerpoint/2010/main" val="2616280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F2477979-5622-459C-B989-5A4097664795}"/>
              </a:ext>
            </a:extLst>
          </p:cNvPr>
          <p:cNvSpPr>
            <a:spLocks noGrp="1"/>
          </p:cNvSpPr>
          <p:nvPr>
            <p:ph type="title"/>
          </p:nvPr>
        </p:nvSpPr>
        <p:spPr>
          <a:xfrm>
            <a:off x="1250243" y="410237"/>
            <a:ext cx="9291215" cy="1049235"/>
          </a:xfrm>
        </p:spPr>
        <p:txBody>
          <a:bodyPr/>
          <a:lstStyle/>
          <a:p>
            <a:r>
              <a:rPr lang="fr-BE" dirty="0"/>
              <a:t>Topic extraction : LDA </a:t>
            </a:r>
          </a:p>
        </p:txBody>
      </p:sp>
      <p:sp>
        <p:nvSpPr>
          <p:cNvPr id="3" name="Espace réservé du contenu 2">
            <a:extLst>
              <a:ext uri="{FF2B5EF4-FFF2-40B4-BE49-F238E27FC236}">
                <a16:creationId xmlns="" xmlns:a16="http://schemas.microsoft.com/office/drawing/2014/main" id="{0F91CB54-8CAD-4E1B-8EF2-9ECA173B34B5}"/>
              </a:ext>
            </a:extLst>
          </p:cNvPr>
          <p:cNvSpPr>
            <a:spLocks noGrp="1"/>
          </p:cNvSpPr>
          <p:nvPr>
            <p:ph idx="1"/>
          </p:nvPr>
        </p:nvSpPr>
        <p:spPr>
          <a:xfrm>
            <a:off x="909462" y="1240791"/>
            <a:ext cx="9291215" cy="5043109"/>
          </a:xfrm>
        </p:spPr>
        <p:txBody>
          <a:bodyPr/>
          <a:lstStyle/>
          <a:p>
            <a:r>
              <a:rPr lang="fr-BE" dirty="0"/>
              <a:t>Full </a:t>
            </a:r>
            <a:r>
              <a:rPr lang="fr-BE" dirty="0" err="1"/>
              <a:t>text</a:t>
            </a:r>
            <a:r>
              <a:rPr lang="fr-BE" dirty="0"/>
              <a:t> extraction :</a:t>
            </a:r>
          </a:p>
          <a:p>
            <a:endParaRPr lang="fr-BE" dirty="0"/>
          </a:p>
          <a:p>
            <a:r>
              <a:rPr lang="fr-BE" dirty="0" err="1"/>
              <a:t>Chapters</a:t>
            </a:r>
            <a:r>
              <a:rPr lang="fr-BE" dirty="0"/>
              <a:t> Extraction (LDA) : </a:t>
            </a:r>
          </a:p>
          <a:p>
            <a:endParaRPr lang="fr-BE" dirty="0"/>
          </a:p>
          <a:p>
            <a:endParaRPr lang="fr-BE" dirty="0"/>
          </a:p>
          <a:p>
            <a:endParaRPr lang="fr-BE" dirty="0"/>
          </a:p>
          <a:p>
            <a:endParaRPr lang="fr-BE" dirty="0"/>
          </a:p>
          <a:p>
            <a:pPr marL="0" indent="0">
              <a:buNone/>
            </a:pPr>
            <a:r>
              <a:rPr lang="fr-BE" dirty="0"/>
              <a:t> </a:t>
            </a:r>
          </a:p>
          <a:p>
            <a:pPr marL="0" indent="0">
              <a:buNone/>
            </a:pPr>
            <a:r>
              <a:rPr lang="fr-BE" dirty="0"/>
              <a:t>First </a:t>
            </a:r>
            <a:r>
              <a:rPr lang="fr-BE" dirty="0" err="1"/>
              <a:t>chapter</a:t>
            </a:r>
            <a:r>
              <a:rPr lang="fr-BE" dirty="0"/>
              <a:t> </a:t>
            </a:r>
            <a:r>
              <a:rPr lang="fr-BE" dirty="0" err="1"/>
              <a:t>example</a:t>
            </a:r>
            <a:r>
              <a:rPr lang="fr-BE" dirty="0"/>
              <a:t> : Jonathan </a:t>
            </a:r>
            <a:r>
              <a:rPr lang="fr-BE" dirty="0" err="1"/>
              <a:t>travels</a:t>
            </a:r>
            <a:r>
              <a:rPr lang="fr-BE" dirty="0"/>
              <a:t> to </a:t>
            </a:r>
            <a:r>
              <a:rPr lang="fr-BE" dirty="0" err="1"/>
              <a:t>meet</a:t>
            </a:r>
            <a:r>
              <a:rPr lang="fr-BE" dirty="0"/>
              <a:t> Count Dracula, </a:t>
            </a:r>
            <a:r>
              <a:rPr lang="fr-BE" dirty="0" err="1"/>
              <a:t>travels</a:t>
            </a:r>
            <a:r>
              <a:rPr lang="fr-BE" dirty="0"/>
              <a:t> in a coach </a:t>
            </a:r>
            <a:r>
              <a:rPr lang="fr-BE" dirty="0" err="1"/>
              <a:t>with</a:t>
            </a:r>
            <a:r>
              <a:rPr lang="fr-BE" dirty="0"/>
              <a:t> a driver</a:t>
            </a:r>
          </a:p>
        </p:txBody>
      </p:sp>
      <p:pic>
        <p:nvPicPr>
          <p:cNvPr id="1026" name="Picture 2" descr="https://lh6.googleusercontent.com/HyqY--K02gZ8Ziqz4zUUTRxP_TI6CLVPAKogQKPJ1I8RMwpASKyEG2UN_wT56LSnPRrJU0HOlcDGIsP6reJZyRzc2RcaZPW8ZImaPpp9gaxcQli37YqX1oXMgpuIlTDpyDB0BY5F">
            <a:extLst>
              <a:ext uri="{FF2B5EF4-FFF2-40B4-BE49-F238E27FC236}">
                <a16:creationId xmlns="" xmlns:a16="http://schemas.microsoft.com/office/drawing/2014/main" id="{6ED5F093-21A9-4AA8-B20B-A9AF184B1D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5913" y="1339030"/>
            <a:ext cx="5734050" cy="71437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 xmlns:a16="http://schemas.microsoft.com/office/drawing/2014/main" id="{AD26E13A-B428-4515-9190-B3EBD84B91F3}"/>
              </a:ext>
            </a:extLst>
          </p:cNvPr>
          <p:cNvPicPr>
            <a:picLocks noChangeAspect="1"/>
          </p:cNvPicPr>
          <p:nvPr/>
        </p:nvPicPr>
        <p:blipFill>
          <a:blip r:embed="rId3"/>
          <a:stretch>
            <a:fillRect/>
          </a:stretch>
        </p:blipFill>
        <p:spPr>
          <a:xfrm>
            <a:off x="4525913" y="2285361"/>
            <a:ext cx="4572638" cy="2905530"/>
          </a:xfrm>
          <a:prstGeom prst="rect">
            <a:avLst/>
          </a:prstGeom>
        </p:spPr>
      </p:pic>
    </p:spTree>
    <p:extLst>
      <p:ext uri="{BB962C8B-B14F-4D97-AF65-F5344CB8AC3E}">
        <p14:creationId xmlns:p14="http://schemas.microsoft.com/office/powerpoint/2010/main" val="23250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93F84DE8-AD66-4873-A835-8CF8B95ADF22}"/>
              </a:ext>
            </a:extLst>
          </p:cNvPr>
          <p:cNvSpPr>
            <a:spLocks noGrp="1"/>
          </p:cNvSpPr>
          <p:nvPr>
            <p:ph type="title"/>
          </p:nvPr>
        </p:nvSpPr>
        <p:spPr/>
        <p:txBody>
          <a:bodyPr/>
          <a:lstStyle/>
          <a:p>
            <a:r>
              <a:rPr lang="fr-BE" dirty="0"/>
              <a:t>Topic extraction : NMF</a:t>
            </a:r>
          </a:p>
        </p:txBody>
      </p:sp>
      <p:sp>
        <p:nvSpPr>
          <p:cNvPr id="3" name="Espace réservé du contenu 2">
            <a:extLst>
              <a:ext uri="{FF2B5EF4-FFF2-40B4-BE49-F238E27FC236}">
                <a16:creationId xmlns="" xmlns:a16="http://schemas.microsoft.com/office/drawing/2014/main" id="{C73F5A3D-E7B7-4D43-B2A7-7F0F78F8C9E2}"/>
              </a:ext>
            </a:extLst>
          </p:cNvPr>
          <p:cNvSpPr>
            <a:spLocks noGrp="1"/>
          </p:cNvSpPr>
          <p:nvPr>
            <p:ph idx="1"/>
          </p:nvPr>
        </p:nvSpPr>
        <p:spPr/>
        <p:txBody>
          <a:bodyPr/>
          <a:lstStyle/>
          <a:p>
            <a:r>
              <a:rPr lang="fr-BE" dirty="0" err="1"/>
              <a:t>Another</a:t>
            </a:r>
            <a:r>
              <a:rPr lang="fr-BE" dirty="0"/>
              <a:t> </a:t>
            </a:r>
            <a:r>
              <a:rPr lang="fr-BE" dirty="0" err="1"/>
              <a:t>algorithm</a:t>
            </a:r>
            <a:r>
              <a:rPr lang="fr-BE" dirty="0"/>
              <a:t> </a:t>
            </a:r>
            <a:r>
              <a:rPr lang="fr-BE" dirty="0" err="1"/>
              <a:t>often</a:t>
            </a:r>
            <a:r>
              <a:rPr lang="fr-BE" dirty="0"/>
              <a:t> </a:t>
            </a:r>
            <a:r>
              <a:rPr lang="fr-BE" dirty="0" err="1"/>
              <a:t>used</a:t>
            </a:r>
            <a:r>
              <a:rPr lang="fr-BE" dirty="0"/>
              <a:t> for </a:t>
            </a:r>
            <a:r>
              <a:rPr lang="fr-BE" dirty="0" err="1"/>
              <a:t>topix</a:t>
            </a:r>
            <a:r>
              <a:rPr lang="fr-BE" dirty="0"/>
              <a:t> extraction </a:t>
            </a:r>
            <a:r>
              <a:rPr lang="fr-BE" dirty="0" err="1"/>
              <a:t>is</a:t>
            </a:r>
            <a:r>
              <a:rPr lang="fr-BE" dirty="0"/>
              <a:t> NMF, </a:t>
            </a:r>
            <a:r>
              <a:rPr lang="fr-BE" dirty="0" err="1"/>
              <a:t>we</a:t>
            </a:r>
            <a:r>
              <a:rPr lang="fr-BE" dirty="0"/>
              <a:t> use </a:t>
            </a:r>
            <a:r>
              <a:rPr lang="fr-BE" dirty="0" err="1"/>
              <a:t>it</a:t>
            </a:r>
            <a:r>
              <a:rPr lang="fr-BE" dirty="0"/>
              <a:t> to </a:t>
            </a:r>
            <a:r>
              <a:rPr lang="fr-BE" dirty="0" err="1"/>
              <a:t>extract</a:t>
            </a:r>
            <a:r>
              <a:rPr lang="fr-BE" dirty="0"/>
              <a:t> topics </a:t>
            </a:r>
            <a:r>
              <a:rPr lang="fr-BE" dirty="0" err="1"/>
              <a:t>from</a:t>
            </a:r>
            <a:r>
              <a:rPr lang="fr-BE" dirty="0"/>
              <a:t> </a:t>
            </a:r>
            <a:r>
              <a:rPr lang="fr-BE" dirty="0" err="1"/>
              <a:t>chapters</a:t>
            </a:r>
            <a:r>
              <a:rPr lang="fr-BE" dirty="0"/>
              <a:t> </a:t>
            </a:r>
          </a:p>
          <a:p>
            <a:endParaRPr lang="fr-BE" dirty="0"/>
          </a:p>
        </p:txBody>
      </p:sp>
      <p:pic>
        <p:nvPicPr>
          <p:cNvPr id="5" name="Image 4">
            <a:extLst>
              <a:ext uri="{FF2B5EF4-FFF2-40B4-BE49-F238E27FC236}">
                <a16:creationId xmlns="" xmlns:a16="http://schemas.microsoft.com/office/drawing/2014/main" id="{BC12680B-CE48-4DE8-B7E6-D3A3FCC23BCC}"/>
              </a:ext>
            </a:extLst>
          </p:cNvPr>
          <p:cNvPicPr>
            <a:picLocks noChangeAspect="1"/>
          </p:cNvPicPr>
          <p:nvPr/>
        </p:nvPicPr>
        <p:blipFill>
          <a:blip r:embed="rId2"/>
          <a:stretch>
            <a:fillRect/>
          </a:stretch>
        </p:blipFill>
        <p:spPr>
          <a:xfrm>
            <a:off x="3280969" y="2895007"/>
            <a:ext cx="5630061" cy="2934109"/>
          </a:xfrm>
          <a:prstGeom prst="rect">
            <a:avLst/>
          </a:prstGeom>
        </p:spPr>
      </p:pic>
    </p:spTree>
    <p:extLst>
      <p:ext uri="{BB962C8B-B14F-4D97-AF65-F5344CB8AC3E}">
        <p14:creationId xmlns:p14="http://schemas.microsoft.com/office/powerpoint/2010/main" val="2239083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60E1C3F-1645-456F-AE7A-8A9430CCAC3E}"/>
              </a:ext>
            </a:extLst>
          </p:cNvPr>
          <p:cNvSpPr>
            <a:spLocks noGrp="1"/>
          </p:cNvSpPr>
          <p:nvPr>
            <p:ph type="title"/>
          </p:nvPr>
        </p:nvSpPr>
        <p:spPr/>
        <p:txBody>
          <a:bodyPr/>
          <a:lstStyle/>
          <a:p>
            <a:r>
              <a:rPr lang="fr-BE" dirty="0"/>
              <a:t>Relationship graphs</a:t>
            </a:r>
          </a:p>
        </p:txBody>
      </p:sp>
      <p:sp>
        <p:nvSpPr>
          <p:cNvPr id="3" name="Espace réservé du contenu 2">
            <a:extLst>
              <a:ext uri="{FF2B5EF4-FFF2-40B4-BE49-F238E27FC236}">
                <a16:creationId xmlns="" xmlns:a16="http://schemas.microsoft.com/office/drawing/2014/main" id="{F91A640E-B1A7-4F54-9FFF-0FEFA4EC8EE1}"/>
              </a:ext>
            </a:extLst>
          </p:cNvPr>
          <p:cNvSpPr>
            <a:spLocks noGrp="1"/>
          </p:cNvSpPr>
          <p:nvPr>
            <p:ph idx="1"/>
          </p:nvPr>
        </p:nvSpPr>
        <p:spPr/>
        <p:txBody>
          <a:bodyPr/>
          <a:lstStyle/>
          <a:p>
            <a:r>
              <a:rPr lang="fr-BE" dirty="0" err="1"/>
              <a:t>We</a:t>
            </a:r>
            <a:r>
              <a:rPr lang="fr-BE" dirty="0"/>
              <a:t> </a:t>
            </a:r>
            <a:r>
              <a:rPr lang="fr-BE" dirty="0" err="1"/>
              <a:t>want</a:t>
            </a:r>
            <a:r>
              <a:rPr lang="fr-BE" dirty="0"/>
              <a:t> to have a </a:t>
            </a:r>
            <a:r>
              <a:rPr lang="fr-BE" dirty="0" err="1"/>
              <a:t>better</a:t>
            </a:r>
            <a:r>
              <a:rPr lang="fr-BE" dirty="0"/>
              <a:t> </a:t>
            </a:r>
            <a:r>
              <a:rPr lang="fr-BE" dirty="0" err="1"/>
              <a:t>understanding</a:t>
            </a:r>
            <a:r>
              <a:rPr lang="fr-BE" dirty="0"/>
              <a:t> of the </a:t>
            </a:r>
            <a:r>
              <a:rPr lang="fr-BE" dirty="0" err="1"/>
              <a:t>relationships</a:t>
            </a:r>
            <a:r>
              <a:rPr lang="fr-BE" dirty="0"/>
              <a:t> </a:t>
            </a:r>
            <a:r>
              <a:rPr lang="fr-BE" dirty="0" err="1"/>
              <a:t>between</a:t>
            </a:r>
            <a:r>
              <a:rPr lang="fr-BE" dirty="0"/>
              <a:t> main </a:t>
            </a:r>
            <a:r>
              <a:rPr lang="fr-BE" dirty="0" err="1"/>
              <a:t>characters</a:t>
            </a:r>
            <a:r>
              <a:rPr lang="fr-BE" dirty="0"/>
              <a:t> in the book. </a:t>
            </a:r>
          </a:p>
          <a:p>
            <a:r>
              <a:rPr lang="fr-BE" dirty="0" err="1"/>
              <a:t>We</a:t>
            </a:r>
            <a:r>
              <a:rPr lang="fr-BE" dirty="0"/>
              <a:t> </a:t>
            </a:r>
            <a:r>
              <a:rPr lang="fr-BE" dirty="0" err="1"/>
              <a:t>generate</a:t>
            </a:r>
            <a:r>
              <a:rPr lang="fr-BE" dirty="0"/>
              <a:t> an </a:t>
            </a:r>
            <a:r>
              <a:rPr lang="fr-BE" dirty="0" err="1"/>
              <a:t>adjacency</a:t>
            </a:r>
            <a:r>
              <a:rPr lang="fr-BE" dirty="0"/>
              <a:t> matrix </a:t>
            </a:r>
            <a:r>
              <a:rPr lang="fr-BE" dirty="0" err="1"/>
              <a:t>from</a:t>
            </a:r>
            <a:r>
              <a:rPr lang="fr-BE" dirty="0"/>
              <a:t> the book, checking how </a:t>
            </a:r>
            <a:r>
              <a:rPr lang="fr-BE" dirty="0" err="1"/>
              <a:t>many</a:t>
            </a:r>
            <a:r>
              <a:rPr lang="fr-BE" dirty="0"/>
              <a:t> times </a:t>
            </a:r>
            <a:r>
              <a:rPr lang="fr-BE" dirty="0" err="1"/>
              <a:t>characters</a:t>
            </a:r>
            <a:r>
              <a:rPr lang="fr-BE" dirty="0"/>
              <a:t> are </a:t>
            </a:r>
            <a:r>
              <a:rPr lang="fr-BE" dirty="0" err="1"/>
              <a:t>mentionned</a:t>
            </a:r>
            <a:r>
              <a:rPr lang="fr-BE" dirty="0"/>
              <a:t> </a:t>
            </a:r>
            <a:r>
              <a:rPr lang="fr-BE" dirty="0" err="1"/>
              <a:t>together</a:t>
            </a:r>
            <a:r>
              <a:rPr lang="fr-BE" dirty="0"/>
              <a:t>.</a:t>
            </a:r>
          </a:p>
          <a:p>
            <a:r>
              <a:rPr lang="fr-BE" dirty="0" err="1"/>
              <a:t>We</a:t>
            </a:r>
            <a:r>
              <a:rPr lang="fr-BE" dirty="0"/>
              <a:t> use </a:t>
            </a:r>
            <a:r>
              <a:rPr lang="fr-BE" dirty="0" err="1"/>
              <a:t>this</a:t>
            </a:r>
            <a:r>
              <a:rPr lang="fr-BE" dirty="0"/>
              <a:t> to </a:t>
            </a:r>
            <a:r>
              <a:rPr lang="fr-BE" dirty="0" err="1"/>
              <a:t>generate</a:t>
            </a:r>
            <a:r>
              <a:rPr lang="fr-BE" dirty="0"/>
              <a:t> a graph of the book </a:t>
            </a:r>
            <a:r>
              <a:rPr lang="fr-BE" dirty="0" err="1"/>
              <a:t>relationships</a:t>
            </a:r>
            <a:endParaRPr lang="fr-BE" dirty="0"/>
          </a:p>
          <a:p>
            <a:r>
              <a:rPr lang="fr-BE" dirty="0" err="1"/>
              <a:t>Then</a:t>
            </a:r>
            <a:r>
              <a:rPr lang="fr-BE" dirty="0"/>
              <a:t> use </a:t>
            </a:r>
            <a:r>
              <a:rPr lang="fr-BE" dirty="0" err="1"/>
              <a:t>pagerank</a:t>
            </a:r>
            <a:r>
              <a:rPr lang="fr-BE" dirty="0"/>
              <a:t> to </a:t>
            </a:r>
            <a:r>
              <a:rPr lang="fr-BE" dirty="0" err="1"/>
              <a:t>determine</a:t>
            </a:r>
            <a:r>
              <a:rPr lang="fr-BE" dirty="0"/>
              <a:t> a </a:t>
            </a:r>
            <a:r>
              <a:rPr lang="fr-BE" dirty="0" err="1"/>
              <a:t>ranking</a:t>
            </a:r>
            <a:r>
              <a:rPr lang="fr-BE" dirty="0"/>
              <a:t> </a:t>
            </a:r>
            <a:r>
              <a:rPr lang="fr-BE" dirty="0" err="1"/>
              <a:t>between</a:t>
            </a:r>
            <a:r>
              <a:rPr lang="fr-BE" dirty="0"/>
              <a:t> </a:t>
            </a:r>
            <a:r>
              <a:rPr lang="fr-BE" dirty="0" err="1"/>
              <a:t>characters</a:t>
            </a:r>
            <a:r>
              <a:rPr lang="fr-BE" dirty="0"/>
              <a:t>. </a:t>
            </a:r>
          </a:p>
        </p:txBody>
      </p:sp>
    </p:spTree>
    <p:extLst>
      <p:ext uri="{BB962C8B-B14F-4D97-AF65-F5344CB8AC3E}">
        <p14:creationId xmlns:p14="http://schemas.microsoft.com/office/powerpoint/2010/main" val="3158743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4F54331-F0AA-4796-88CA-4B3366C243B2}"/>
              </a:ext>
            </a:extLst>
          </p:cNvPr>
          <p:cNvSpPr>
            <a:spLocks noGrp="1"/>
          </p:cNvSpPr>
          <p:nvPr>
            <p:ph type="title"/>
          </p:nvPr>
        </p:nvSpPr>
        <p:spPr>
          <a:xfrm>
            <a:off x="1450392" y="163002"/>
            <a:ext cx="9291215" cy="1049235"/>
          </a:xfrm>
        </p:spPr>
        <p:txBody>
          <a:bodyPr/>
          <a:lstStyle/>
          <a:p>
            <a:r>
              <a:rPr lang="fr-BE" dirty="0" err="1"/>
              <a:t>Relationships</a:t>
            </a:r>
            <a:r>
              <a:rPr lang="fr-BE" dirty="0"/>
              <a:t> : </a:t>
            </a:r>
            <a:r>
              <a:rPr lang="fr-BE" dirty="0" err="1"/>
              <a:t>Pagerank</a:t>
            </a:r>
            <a:endParaRPr lang="fr-BE" dirty="0"/>
          </a:p>
        </p:txBody>
      </p:sp>
      <p:sp>
        <p:nvSpPr>
          <p:cNvPr id="3" name="Espace réservé du contenu 2">
            <a:extLst>
              <a:ext uri="{FF2B5EF4-FFF2-40B4-BE49-F238E27FC236}">
                <a16:creationId xmlns="" xmlns:a16="http://schemas.microsoft.com/office/drawing/2014/main" id="{52052228-2A80-4411-B714-4B7F17F3752F}"/>
              </a:ext>
            </a:extLst>
          </p:cNvPr>
          <p:cNvSpPr>
            <a:spLocks noGrp="1"/>
          </p:cNvSpPr>
          <p:nvPr>
            <p:ph idx="1"/>
          </p:nvPr>
        </p:nvSpPr>
        <p:spPr>
          <a:xfrm>
            <a:off x="1450391" y="905390"/>
            <a:ext cx="9291215" cy="3450613"/>
          </a:xfrm>
        </p:spPr>
        <p:txBody>
          <a:bodyPr/>
          <a:lstStyle/>
          <a:p>
            <a:r>
              <a:rPr lang="fr-BE" dirty="0"/>
              <a:t>Top </a:t>
            </a:r>
            <a:r>
              <a:rPr lang="fr-BE" dirty="0" err="1"/>
              <a:t>left</a:t>
            </a:r>
            <a:r>
              <a:rPr lang="fr-BE" dirty="0"/>
              <a:t> </a:t>
            </a:r>
            <a:r>
              <a:rPr lang="fr-BE" dirty="0" err="1"/>
              <a:t>is</a:t>
            </a:r>
            <a:r>
              <a:rPr lang="fr-BE" dirty="0"/>
              <a:t> Dracula, and value for Quincey </a:t>
            </a:r>
            <a:r>
              <a:rPr lang="fr-BE" dirty="0" err="1"/>
              <a:t>is</a:t>
            </a:r>
            <a:r>
              <a:rPr lang="fr-BE" dirty="0"/>
              <a:t> 0,084.</a:t>
            </a:r>
          </a:p>
          <a:p>
            <a:r>
              <a:rPr lang="fr-BE" dirty="0"/>
              <a:t>Dracula </a:t>
            </a:r>
            <a:r>
              <a:rPr lang="fr-BE" dirty="0" err="1"/>
              <a:t>is</a:t>
            </a:r>
            <a:r>
              <a:rPr lang="fr-BE" dirty="0"/>
              <a:t> not the main </a:t>
            </a:r>
            <a:r>
              <a:rPr lang="fr-BE" dirty="0" err="1"/>
              <a:t>character</a:t>
            </a:r>
            <a:r>
              <a:rPr lang="fr-BE" dirty="0"/>
              <a:t> (</a:t>
            </a:r>
            <a:r>
              <a:rPr lang="fr-BE" dirty="0" err="1"/>
              <a:t>rarely</a:t>
            </a:r>
            <a:r>
              <a:rPr lang="fr-BE" dirty="0"/>
              <a:t> </a:t>
            </a:r>
            <a:r>
              <a:rPr lang="fr-BE" dirty="0" err="1"/>
              <a:t>appears</a:t>
            </a:r>
            <a:r>
              <a:rPr lang="fr-BE" dirty="0"/>
              <a:t>) </a:t>
            </a:r>
          </a:p>
          <a:p>
            <a:r>
              <a:rPr lang="fr-BE" dirty="0"/>
              <a:t>Van </a:t>
            </a:r>
            <a:r>
              <a:rPr lang="fr-BE" dirty="0" err="1"/>
              <a:t>helsing</a:t>
            </a:r>
            <a:r>
              <a:rPr lang="fr-BE" dirty="0"/>
              <a:t> has the </a:t>
            </a:r>
            <a:r>
              <a:rPr lang="fr-BE" dirty="0" err="1"/>
              <a:t>highest</a:t>
            </a:r>
            <a:r>
              <a:rPr lang="fr-BE" dirty="0"/>
              <a:t> score. </a:t>
            </a:r>
          </a:p>
          <a:p>
            <a:r>
              <a:rPr lang="fr-BE" dirty="0"/>
              <a:t>Limitation : In the book Dracula </a:t>
            </a:r>
            <a:r>
              <a:rPr lang="fr-BE" dirty="0" err="1"/>
              <a:t>is</a:t>
            </a:r>
            <a:r>
              <a:rPr lang="fr-BE" dirty="0"/>
              <a:t> </a:t>
            </a:r>
            <a:r>
              <a:rPr lang="fr-BE" dirty="0" err="1"/>
              <a:t>often</a:t>
            </a:r>
            <a:r>
              <a:rPr lang="fr-BE" dirty="0"/>
              <a:t> </a:t>
            </a:r>
            <a:r>
              <a:rPr lang="fr-BE" dirty="0" err="1"/>
              <a:t>referred</a:t>
            </a:r>
            <a:r>
              <a:rPr lang="fr-BE" dirty="0"/>
              <a:t> as </a:t>
            </a:r>
            <a:r>
              <a:rPr lang="fr-BE" dirty="0" err="1"/>
              <a:t>different</a:t>
            </a:r>
            <a:r>
              <a:rPr lang="fr-BE" dirty="0"/>
              <a:t> </a:t>
            </a:r>
            <a:r>
              <a:rPr lang="fr-BE" dirty="0" err="1"/>
              <a:t>names</a:t>
            </a:r>
            <a:r>
              <a:rPr lang="fr-BE" dirty="0"/>
              <a:t> (« the </a:t>
            </a:r>
            <a:r>
              <a:rPr lang="fr-BE" dirty="0" err="1"/>
              <a:t>beast</a:t>
            </a:r>
            <a:r>
              <a:rPr lang="fr-BE" dirty="0"/>
              <a:t> … ») </a:t>
            </a:r>
            <a:r>
              <a:rPr lang="fr-BE" dirty="0" err="1"/>
              <a:t>which</a:t>
            </a:r>
            <a:r>
              <a:rPr lang="fr-BE" dirty="0"/>
              <a:t> </a:t>
            </a:r>
            <a:r>
              <a:rPr lang="fr-BE" dirty="0" err="1"/>
              <a:t>makes</a:t>
            </a:r>
            <a:r>
              <a:rPr lang="fr-BE" dirty="0"/>
              <a:t> </a:t>
            </a:r>
            <a:r>
              <a:rPr lang="fr-BE" dirty="0" err="1"/>
              <a:t>it</a:t>
            </a:r>
            <a:r>
              <a:rPr lang="fr-BE" dirty="0"/>
              <a:t> hard to capture </a:t>
            </a:r>
            <a:r>
              <a:rPr lang="fr-BE" dirty="0" err="1"/>
              <a:t>every</a:t>
            </a:r>
            <a:r>
              <a:rPr lang="fr-BE" dirty="0"/>
              <a:t> relation. </a:t>
            </a:r>
          </a:p>
          <a:p>
            <a:r>
              <a:rPr lang="fr-BE" dirty="0" err="1"/>
              <a:t>Advantages</a:t>
            </a:r>
            <a:r>
              <a:rPr lang="fr-BE" dirty="0"/>
              <a:t> : Fast </a:t>
            </a:r>
            <a:r>
              <a:rPr lang="fr-BE" dirty="0" err="1"/>
              <a:t>iterating</a:t>
            </a:r>
            <a:r>
              <a:rPr lang="fr-BE" dirty="0"/>
              <a:t> </a:t>
            </a:r>
            <a:r>
              <a:rPr lang="fr-BE" dirty="0" err="1"/>
              <a:t>algorithm</a:t>
            </a:r>
            <a:r>
              <a:rPr lang="fr-BE" dirty="0"/>
              <a:t> </a:t>
            </a:r>
            <a:r>
              <a:rPr lang="fr-BE" dirty="0" err="1"/>
              <a:t>that</a:t>
            </a:r>
            <a:r>
              <a:rPr lang="fr-BE" dirty="0"/>
              <a:t> enables us to </a:t>
            </a:r>
            <a:r>
              <a:rPr lang="fr-BE" dirty="0" err="1"/>
              <a:t>rank</a:t>
            </a:r>
            <a:r>
              <a:rPr lang="fr-BE" dirty="0"/>
              <a:t> </a:t>
            </a:r>
            <a:r>
              <a:rPr lang="fr-BE" dirty="0" err="1"/>
              <a:t>characters</a:t>
            </a:r>
            <a:r>
              <a:rPr lang="fr-BE" dirty="0"/>
              <a:t>.</a:t>
            </a:r>
          </a:p>
        </p:txBody>
      </p:sp>
      <p:pic>
        <p:nvPicPr>
          <p:cNvPr id="2052" name="Picture 4" descr="https://lh6.googleusercontent.com/mQOVeYBH0U4wSeExCqUw4zdAM0t05THRPdt38N83Hj7S33yBWJcKfnwVnNlHPO-XSklnarqSPfvEC-OswOEpXK9PePuPtLuwVqiFSXElyHzM19e1DkNLlpf5k8xPXNEyriRgBI-b">
            <a:extLst>
              <a:ext uri="{FF2B5EF4-FFF2-40B4-BE49-F238E27FC236}">
                <a16:creationId xmlns="" xmlns:a16="http://schemas.microsoft.com/office/drawing/2014/main" id="{C123597C-615B-4E45-AE78-6CA8B8344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1830" y="3740571"/>
            <a:ext cx="4468340" cy="2954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971029"/>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61</TotalTime>
  <Words>762</Words>
  <Application>Microsoft Office PowerPoint</Application>
  <PresentationFormat>Personnalisé</PresentationFormat>
  <Paragraphs>107</Paragraphs>
  <Slides>18</Slides>
  <Notes>0</Notes>
  <HiddenSlides>0</HiddenSlides>
  <MMClips>0</MMClip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Galerie</vt:lpstr>
      <vt:lpstr>Présentation PowerPoint</vt:lpstr>
      <vt:lpstr>Introduction</vt:lpstr>
      <vt:lpstr>Introduction</vt:lpstr>
      <vt:lpstr>Text pre-processing</vt:lpstr>
      <vt:lpstr>Topic Extraction </vt:lpstr>
      <vt:lpstr>Topic extraction : LDA </vt:lpstr>
      <vt:lpstr>Topic extraction : NMF</vt:lpstr>
      <vt:lpstr>Relationship graphs</vt:lpstr>
      <vt:lpstr>Relationships : Pagerank</vt:lpstr>
      <vt:lpstr>Frequent itemsets</vt:lpstr>
      <vt:lpstr>Frequent itemsets</vt:lpstr>
      <vt:lpstr>Frequent itemsets</vt:lpstr>
      <vt:lpstr>Frequent itemsets</vt:lpstr>
      <vt:lpstr>Frequent itemsets</vt:lpstr>
      <vt:lpstr>Simplified search engine </vt:lpstr>
      <vt:lpstr>Tf-idf query exemple</vt:lpstr>
      <vt:lpstr>Conclusion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Dracula</dc:title>
  <dc:creator>. .</dc:creator>
  <cp:lastModifiedBy>Oscar Liessens</cp:lastModifiedBy>
  <cp:revision>11</cp:revision>
  <dcterms:created xsi:type="dcterms:W3CDTF">2018-12-09T16:00:19Z</dcterms:created>
  <dcterms:modified xsi:type="dcterms:W3CDTF">2018-12-10T04:54:25Z</dcterms:modified>
</cp:coreProperties>
</file>