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9" r:id="rId6"/>
    <p:sldId id="258" r:id="rId7"/>
    <p:sldId id="260" r:id="rId8"/>
    <p:sldId id="261" r:id="rId9"/>
    <p:sldId id="262" r:id="rId10"/>
    <p:sldId id="265" r:id="rId11"/>
    <p:sldId id="268" r:id="rId12"/>
    <p:sldId id="269" r:id="rId13"/>
    <p:sldId id="271" r:id="rId14"/>
    <p:sldId id="263" r:id="rId15"/>
    <p:sldId id="264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Liessens" userId="S::oliessens@oasis.uclouvain.be::8184c3af-6542-4f1f-ae87-89f18bc87fce" providerId="AD" clId="Web-{D894E128-C09D-4251-BBD3-7595ED38D75D}"/>
    <pc:docChg chg="delSld modSld">
      <pc:chgData name="Oscar Liessens" userId="S::oliessens@oasis.uclouvain.be::8184c3af-6542-4f1f-ae87-89f18bc87fce" providerId="AD" clId="Web-{D894E128-C09D-4251-BBD3-7595ED38D75D}" dt="2018-12-16T19:02:20.843" v="214" actId="20577"/>
      <pc:docMkLst>
        <pc:docMk/>
      </pc:docMkLst>
      <pc:sldChg chg="modSp">
        <pc:chgData name="Oscar Liessens" userId="S::oliessens@oasis.uclouvain.be::8184c3af-6542-4f1f-ae87-89f18bc87fce" providerId="AD" clId="Web-{D894E128-C09D-4251-BBD3-7595ED38D75D}" dt="2018-12-16T18:59:59.104" v="165" actId="20577"/>
        <pc:sldMkLst>
          <pc:docMk/>
          <pc:sldMk cId="3762728471" sldId="265"/>
        </pc:sldMkLst>
        <pc:spChg chg="mod">
          <ac:chgData name="Oscar Liessens" userId="S::oliessens@oasis.uclouvain.be::8184c3af-6542-4f1f-ae87-89f18bc87fce" providerId="AD" clId="Web-{D894E128-C09D-4251-BBD3-7595ED38D75D}" dt="2018-12-16T18:59:59.104" v="165" actId="20577"/>
          <ac:spMkLst>
            <pc:docMk/>
            <pc:sldMk cId="3762728471" sldId="265"/>
            <ac:spMk id="3" creationId="{1A485B1E-6CDE-46C3-9E2C-1F013AFAAE45}"/>
          </ac:spMkLst>
        </pc:spChg>
      </pc:sldChg>
      <pc:sldChg chg="modSp">
        <pc:chgData name="Oscar Liessens" userId="S::oliessens@oasis.uclouvain.be::8184c3af-6542-4f1f-ae87-89f18bc87fce" providerId="AD" clId="Web-{D894E128-C09D-4251-BBD3-7595ED38D75D}" dt="2018-12-16T18:55:20.062" v="1" actId="1076"/>
        <pc:sldMkLst>
          <pc:docMk/>
          <pc:sldMk cId="2156111385" sldId="266"/>
        </pc:sldMkLst>
        <pc:picChg chg="mod">
          <ac:chgData name="Oscar Liessens" userId="S::oliessens@oasis.uclouvain.be::8184c3af-6542-4f1f-ae87-89f18bc87fce" providerId="AD" clId="Web-{D894E128-C09D-4251-BBD3-7595ED38D75D}" dt="2018-12-16T18:55:20.062" v="1" actId="1076"/>
          <ac:picMkLst>
            <pc:docMk/>
            <pc:sldMk cId="2156111385" sldId="266"/>
            <ac:picMk id="5" creationId="{89263299-05F4-4C74-ABA2-1C12BD0A0100}"/>
          </ac:picMkLst>
        </pc:picChg>
      </pc:sldChg>
      <pc:sldChg chg="modSp">
        <pc:chgData name="Oscar Liessens" userId="S::oliessens@oasis.uclouvain.be::8184c3af-6542-4f1f-ae87-89f18bc87fce" providerId="AD" clId="Web-{D894E128-C09D-4251-BBD3-7595ED38D75D}" dt="2018-12-16T18:58:12.505" v="70" actId="20577"/>
        <pc:sldMkLst>
          <pc:docMk/>
          <pc:sldMk cId="542639880" sldId="268"/>
        </pc:sldMkLst>
        <pc:spChg chg="mod">
          <ac:chgData name="Oscar Liessens" userId="S::oliessens@oasis.uclouvain.be::8184c3af-6542-4f1f-ae87-89f18bc87fce" providerId="AD" clId="Web-{D894E128-C09D-4251-BBD3-7595ED38D75D}" dt="2018-12-16T18:58:12.505" v="70" actId="20577"/>
          <ac:spMkLst>
            <pc:docMk/>
            <pc:sldMk cId="542639880" sldId="268"/>
            <ac:spMk id="3" creationId="{1A485B1E-6CDE-46C3-9E2C-1F013AFAAE45}"/>
          </ac:spMkLst>
        </pc:spChg>
      </pc:sldChg>
      <pc:sldChg chg="modSp">
        <pc:chgData name="Oscar Liessens" userId="S::oliessens@oasis.uclouvain.be::8184c3af-6542-4f1f-ae87-89f18bc87fce" providerId="AD" clId="Web-{D894E128-C09D-4251-BBD3-7595ED38D75D}" dt="2018-12-16T19:00:36.246" v="169" actId="20577"/>
        <pc:sldMkLst>
          <pc:docMk/>
          <pc:sldMk cId="891740537" sldId="269"/>
        </pc:sldMkLst>
        <pc:spChg chg="mod">
          <ac:chgData name="Oscar Liessens" userId="S::oliessens@oasis.uclouvain.be::8184c3af-6542-4f1f-ae87-89f18bc87fce" providerId="AD" clId="Web-{D894E128-C09D-4251-BBD3-7595ED38D75D}" dt="2018-12-16T19:00:36.246" v="169" actId="20577"/>
          <ac:spMkLst>
            <pc:docMk/>
            <pc:sldMk cId="891740537" sldId="269"/>
            <ac:spMk id="3" creationId="{1A485B1E-6CDE-46C3-9E2C-1F013AFAAE45}"/>
          </ac:spMkLst>
        </pc:spChg>
      </pc:sldChg>
      <pc:sldChg chg="del">
        <pc:chgData name="Oscar Liessens" userId="S::oliessens@oasis.uclouvain.be::8184c3af-6542-4f1f-ae87-89f18bc87fce" providerId="AD" clId="Web-{D894E128-C09D-4251-BBD3-7595ED38D75D}" dt="2018-12-16T19:01:00.153" v="172"/>
        <pc:sldMkLst>
          <pc:docMk/>
          <pc:sldMk cId="710483857" sldId="270"/>
        </pc:sldMkLst>
      </pc:sldChg>
      <pc:sldChg chg="modSp">
        <pc:chgData name="Oscar Liessens" userId="S::oliessens@oasis.uclouvain.be::8184c3af-6542-4f1f-ae87-89f18bc87fce" providerId="AD" clId="Web-{D894E128-C09D-4251-BBD3-7595ED38D75D}" dt="2018-12-16T19:02:20.827" v="213" actId="20577"/>
        <pc:sldMkLst>
          <pc:docMk/>
          <pc:sldMk cId="2417756305" sldId="273"/>
        </pc:sldMkLst>
        <pc:spChg chg="mod">
          <ac:chgData name="Oscar Liessens" userId="S::oliessens@oasis.uclouvain.be::8184c3af-6542-4f1f-ae87-89f18bc87fce" providerId="AD" clId="Web-{D894E128-C09D-4251-BBD3-7595ED38D75D}" dt="2018-12-16T19:02:20.827" v="213" actId="20577"/>
          <ac:spMkLst>
            <pc:docMk/>
            <pc:sldMk cId="2417756305" sldId="273"/>
            <ac:spMk id="3" creationId="{1A485B1E-6CDE-46C3-9E2C-1F013AFAAE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C4566099-AAD9-4AAA-9D26-572BF887E13C}"/>
              </a:ext>
            </a:extLst>
          </p:cNvPr>
          <p:cNvSpPr txBox="1">
            <a:spLocks/>
          </p:cNvSpPr>
          <p:nvPr/>
        </p:nvSpPr>
        <p:spPr>
          <a:xfrm>
            <a:off x="1791204" y="4411404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Lucien </a:t>
            </a:r>
            <a:r>
              <a:rPr lang="fr-BE" dirty="0" err="1"/>
              <a:t>ledune</a:t>
            </a:r>
            <a:r>
              <a:rPr lang="fr-BE" dirty="0"/>
              <a:t> – oscar </a:t>
            </a:r>
            <a:r>
              <a:rPr lang="fr-BE" dirty="0" err="1"/>
              <a:t>liessens</a:t>
            </a:r>
            <a:endParaRPr lang="fr-BE" dirty="0"/>
          </a:p>
        </p:txBody>
      </p:sp>
      <p:pic>
        <p:nvPicPr>
          <p:cNvPr id="7" name="Picture 2" descr="D:\Google Drive\DATS2MS\LINMA2472 Algorithms in data science\Project\titl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9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6" y="1482858"/>
            <a:ext cx="6062472" cy="26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4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5185"/>
            <a:ext cx="9291215" cy="1049235"/>
          </a:xfrm>
        </p:spPr>
        <p:txBody>
          <a:bodyPr/>
          <a:lstStyle/>
          <a:p>
            <a:r>
              <a:rPr lang="fr-BE"/>
              <a:t>Frequent itemsets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38488"/>
            <a:ext cx="9291215" cy="3849511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Goal : identify which characters appear most in every chapter</a:t>
            </a:r>
            <a:endParaRPr lang="fr-FR" dirty="0"/>
          </a:p>
          <a:p>
            <a:pPr marL="0" indent="0" fontAlgn="base">
              <a:buNone/>
            </a:pPr>
            <a:r>
              <a:rPr lang="en-US" b="1" dirty="0"/>
              <a:t>PREPROCESSING</a:t>
            </a:r>
            <a:endParaRPr lang="en-US" dirty="0"/>
          </a:p>
          <a:p>
            <a:pPr fontAlgn="base"/>
            <a:r>
              <a:rPr lang="en-US" dirty="0"/>
              <a:t>Dividing the book in chapters, then in sentences, then in words</a:t>
            </a:r>
          </a:p>
          <a:p>
            <a:pPr fontAlgn="base"/>
            <a:r>
              <a:rPr lang="en-US" dirty="0"/>
              <a:t>Keeping only words that were found in a set of character names we assembled :</a:t>
            </a:r>
          </a:p>
          <a:p>
            <a:pPr marL="457200" lvl="1" indent="0">
              <a:buNone/>
            </a:pPr>
            <a:r>
              <a:rPr lang="en-US" dirty="0"/>
              <a:t>["count", "</a:t>
            </a:r>
            <a:r>
              <a:rPr lang="en-US" dirty="0" err="1"/>
              <a:t>dracula</a:t>
            </a:r>
            <a:r>
              <a:rPr lang="en-US" dirty="0"/>
              <a:t>", "beast", "vampire", "</a:t>
            </a:r>
            <a:r>
              <a:rPr lang="en-US" dirty="0" err="1"/>
              <a:t>jonathan</a:t>
            </a:r>
            <a:r>
              <a:rPr lang="en-US" dirty="0"/>
              <a:t>", "mina", "</a:t>
            </a:r>
            <a:r>
              <a:rPr lang="en-US" dirty="0" err="1"/>
              <a:t>murray</a:t>
            </a:r>
            <a:r>
              <a:rPr lang="en-US" dirty="0"/>
              <a:t>","</a:t>
            </a:r>
            <a:r>
              <a:rPr lang="en-US" dirty="0" err="1"/>
              <a:t>arthur</a:t>
            </a:r>
            <a:r>
              <a:rPr lang="en-US" dirty="0"/>
              <a:t>", "</a:t>
            </a:r>
            <a:r>
              <a:rPr lang="en-US" dirty="0" err="1"/>
              <a:t>holwood</a:t>
            </a:r>
            <a:r>
              <a:rPr lang="en-US" dirty="0"/>
              <a:t>", "</a:t>
            </a:r>
            <a:r>
              <a:rPr lang="en-US" dirty="0" err="1"/>
              <a:t>quincey</a:t>
            </a:r>
            <a:r>
              <a:rPr lang="en-US" dirty="0"/>
              <a:t>", "</a:t>
            </a:r>
            <a:r>
              <a:rPr lang="en-US" dirty="0" err="1"/>
              <a:t>morris</a:t>
            </a:r>
            <a:r>
              <a:rPr lang="en-US" dirty="0"/>
              <a:t>", "</a:t>
            </a:r>
            <a:r>
              <a:rPr lang="en-US" dirty="0" err="1"/>
              <a:t>renfield</a:t>
            </a:r>
            <a:r>
              <a:rPr lang="en-US" dirty="0"/>
              <a:t>", "john", "</a:t>
            </a:r>
            <a:r>
              <a:rPr lang="en-US" dirty="0" err="1"/>
              <a:t>seward</a:t>
            </a:r>
            <a:r>
              <a:rPr lang="en-US" dirty="0"/>
              <a:t>", "</a:t>
            </a:r>
            <a:r>
              <a:rPr lang="en-US" dirty="0" err="1"/>
              <a:t>abraham</a:t>
            </a:r>
            <a:r>
              <a:rPr lang="en-US" dirty="0"/>
              <a:t>", "</a:t>
            </a:r>
            <a:r>
              <a:rPr lang="en-US" dirty="0" err="1"/>
              <a:t>helsing</a:t>
            </a:r>
            <a:r>
              <a:rPr lang="en-US" dirty="0"/>
              <a:t>", "</a:t>
            </a:r>
            <a:r>
              <a:rPr lang="en-US" dirty="0" err="1"/>
              <a:t>lucy</a:t>
            </a:r>
            <a:r>
              <a:rPr lang="en-US" dirty="0"/>
              <a:t>", "</a:t>
            </a:r>
            <a:r>
              <a:rPr lang="en-US" dirty="0" err="1"/>
              <a:t>westenra</a:t>
            </a:r>
            <a:r>
              <a:rPr lang="en-US" dirty="0"/>
              <a:t>"]</a:t>
            </a:r>
          </a:p>
          <a:p>
            <a:pPr fontAlgn="base"/>
            <a:r>
              <a:rPr lang="en-US" dirty="0"/>
              <a:t>Replacing every one of these character names by a single identifying name (e.g. : "count" -&gt; "Count Dracula")</a:t>
            </a:r>
          </a:p>
        </p:txBody>
      </p:sp>
    </p:spTree>
    <p:extLst>
      <p:ext uri="{BB962C8B-B14F-4D97-AF65-F5344CB8AC3E}">
        <p14:creationId xmlns:p14="http://schemas.microsoft.com/office/powerpoint/2010/main" val="376272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3274"/>
            <a:ext cx="9291215" cy="1049235"/>
          </a:xfrm>
        </p:spPr>
        <p:txBody>
          <a:bodyPr/>
          <a:lstStyle/>
          <a:p>
            <a:r>
              <a:rPr lang="fr-BE"/>
              <a:t>Frequent itemsets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4976"/>
            <a:ext cx="9291215" cy="44816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IMPLEMENTING APRIORI</a:t>
            </a:r>
          </a:p>
          <a:p>
            <a:r>
              <a:rPr lang="en-US" dirty="0"/>
              <a:t>Parameters :</a:t>
            </a:r>
          </a:p>
          <a:p>
            <a:pPr lvl="1"/>
            <a:r>
              <a:rPr lang="en-US" dirty="0"/>
              <a:t>A list of transactions : sets of names appearing together</a:t>
            </a:r>
          </a:p>
          <a:p>
            <a:pPr lvl="1"/>
            <a:r>
              <a:rPr lang="en-US" dirty="0"/>
              <a:t>An integer minimum support :  5</a:t>
            </a:r>
          </a:p>
          <a:p>
            <a:pPr lvl="1"/>
            <a:r>
              <a:rPr lang="en-US" dirty="0"/>
              <a:t>An integer maximum length of sets : 10</a:t>
            </a:r>
          </a:p>
          <a:p>
            <a:r>
              <a:rPr lang="en-US" dirty="0"/>
              <a:t>Returns a list of tuples containing two elements : a set of characters, and an integer representing the support of the set</a:t>
            </a:r>
          </a:p>
        </p:txBody>
      </p:sp>
    </p:spTree>
    <p:extLst>
      <p:ext uri="{BB962C8B-B14F-4D97-AF65-F5344CB8AC3E}">
        <p14:creationId xmlns:p14="http://schemas.microsoft.com/office/powerpoint/2010/main" val="54263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3274"/>
            <a:ext cx="9291215" cy="1049235"/>
          </a:xfrm>
        </p:spPr>
        <p:txBody>
          <a:bodyPr/>
          <a:lstStyle/>
          <a:p>
            <a:r>
              <a:rPr lang="fr-BE"/>
              <a:t>Frequent itemsets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4976"/>
            <a:ext cx="9291215" cy="4481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/>
              <a:t>APPLYING THE ALGORITHM</a:t>
            </a:r>
          </a:p>
          <a:p>
            <a:r>
              <a:rPr lang="en-US" dirty="0"/>
              <a:t>Function that :</a:t>
            </a:r>
          </a:p>
          <a:p>
            <a:pPr lvl="1"/>
            <a:r>
              <a:rPr lang="en-US" dirty="0"/>
              <a:t>Converted character names to codes (for easier conversion into sets)</a:t>
            </a:r>
          </a:p>
          <a:p>
            <a:pPr lvl="1" fontAlgn="base"/>
            <a:r>
              <a:rPr lang="en-US" dirty="0"/>
              <a:t>Applied </a:t>
            </a:r>
            <a:r>
              <a:rPr lang="en-US" dirty="0" err="1"/>
              <a:t>Apriori</a:t>
            </a:r>
            <a:r>
              <a:rPr lang="en-US" dirty="0"/>
              <a:t> on every chapter, and returned a list of traditional </a:t>
            </a:r>
            <a:r>
              <a:rPr lang="en-US" dirty="0" err="1"/>
              <a:t>Apriori</a:t>
            </a:r>
            <a:r>
              <a:rPr lang="en-US" dirty="0"/>
              <a:t> returns</a:t>
            </a:r>
          </a:p>
          <a:p>
            <a:pPr lvl="1" fontAlgn="base"/>
            <a:r>
              <a:rPr lang="en-US" dirty="0"/>
              <a:t>Converted character codes back to strings</a:t>
            </a:r>
          </a:p>
          <a:p>
            <a:pPr fontAlgn="base"/>
            <a:r>
              <a:rPr lang="en-US" dirty="0"/>
              <a:t>Returns : list &gt; chapters &gt; frequent </a:t>
            </a:r>
            <a:r>
              <a:rPr lang="en-US" dirty="0" err="1"/>
              <a:t>itemsets</a:t>
            </a:r>
            <a:r>
              <a:rPr lang="en-US" dirty="0"/>
              <a:t> &gt; names set + support</a:t>
            </a:r>
          </a:p>
        </p:txBody>
      </p:sp>
    </p:spTree>
    <p:extLst>
      <p:ext uri="{BB962C8B-B14F-4D97-AF65-F5344CB8AC3E}">
        <p14:creationId xmlns:p14="http://schemas.microsoft.com/office/powerpoint/2010/main" val="89174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3274"/>
            <a:ext cx="9291215" cy="1049235"/>
          </a:xfrm>
        </p:spPr>
        <p:txBody>
          <a:bodyPr/>
          <a:lstStyle/>
          <a:p>
            <a:r>
              <a:rPr lang="fr-BE"/>
              <a:t>Frequent itemsets</a:t>
            </a:r>
          </a:p>
        </p:txBody>
      </p:sp>
      <p:pic>
        <p:nvPicPr>
          <p:cNvPr id="2050" name="Picture 2" descr="D:\Google Drive\DATS2MS\LINMA2472 Algorithms in data science\Project\Dracula\Images\fis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9" y="1499306"/>
            <a:ext cx="8294819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00" y="1499306"/>
            <a:ext cx="2178756" cy="4212872"/>
          </a:xfrm>
        </p:spPr>
        <p:txBody>
          <a:bodyPr>
            <a:normAutofit/>
          </a:bodyPr>
          <a:lstStyle/>
          <a:p>
            <a:r>
              <a:rPr lang="en-US"/>
              <a:t>Diaries :</a:t>
            </a:r>
          </a:p>
          <a:p>
            <a:pPr lvl="1"/>
            <a:r>
              <a:rPr lang="en-US"/>
              <a:t>Seward</a:t>
            </a:r>
          </a:p>
          <a:p>
            <a:pPr lvl="1"/>
            <a:r>
              <a:rPr lang="en-US"/>
              <a:t>Harker</a:t>
            </a:r>
          </a:p>
          <a:p>
            <a:r>
              <a:rPr lang="en-US"/>
              <a:t>Events :</a:t>
            </a:r>
          </a:p>
          <a:p>
            <a:pPr lvl="1"/>
            <a:r>
              <a:rPr lang="en-US"/>
              <a:t>Men fight Dracula</a:t>
            </a:r>
          </a:p>
          <a:p>
            <a:pPr lvl="1"/>
            <a:r>
              <a:rPr lang="en-US"/>
              <a:t>Van Helsing talks with Mina</a:t>
            </a:r>
          </a:p>
        </p:txBody>
      </p:sp>
    </p:spTree>
    <p:extLst>
      <p:ext uri="{BB962C8B-B14F-4D97-AF65-F5344CB8AC3E}">
        <p14:creationId xmlns:p14="http://schemas.microsoft.com/office/powerpoint/2010/main" val="354892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BDD91-A41B-4B21-811F-E25831E8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Simplified</a:t>
            </a:r>
            <a:r>
              <a:rPr lang="fr-BE" dirty="0"/>
              <a:t> </a:t>
            </a:r>
            <a:r>
              <a:rPr lang="fr-BE" dirty="0" err="1"/>
              <a:t>search</a:t>
            </a:r>
            <a:r>
              <a:rPr lang="fr-BE" dirty="0"/>
              <a:t> engine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9F553-2551-4403-8986-4A7B277C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tf-idf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tried</a:t>
            </a:r>
            <a:r>
              <a:rPr lang="fr-BE" dirty="0"/>
              <a:t> to </a:t>
            </a:r>
            <a:r>
              <a:rPr lang="fr-BE" dirty="0" err="1"/>
              <a:t>make</a:t>
            </a:r>
            <a:r>
              <a:rPr lang="fr-BE" dirty="0"/>
              <a:t> a simple </a:t>
            </a:r>
            <a:r>
              <a:rPr lang="fr-BE" dirty="0" err="1"/>
              <a:t>search</a:t>
            </a:r>
            <a:r>
              <a:rPr lang="fr-BE" dirty="0"/>
              <a:t> engine for the book. </a:t>
            </a:r>
          </a:p>
          <a:p>
            <a:r>
              <a:rPr lang="fr-BE" dirty="0"/>
              <a:t>This can </a:t>
            </a:r>
            <a:r>
              <a:rPr lang="fr-BE" dirty="0" err="1"/>
              <a:t>prove</a:t>
            </a:r>
            <a:r>
              <a:rPr lang="fr-BE" dirty="0"/>
              <a:t> </a:t>
            </a:r>
            <a:r>
              <a:rPr lang="fr-BE" dirty="0" err="1"/>
              <a:t>very</a:t>
            </a:r>
            <a:r>
              <a:rPr lang="fr-BE" dirty="0"/>
              <a:t> </a:t>
            </a:r>
            <a:r>
              <a:rPr lang="fr-BE" dirty="0" err="1"/>
              <a:t>useful</a:t>
            </a:r>
            <a:r>
              <a:rPr lang="fr-BE" dirty="0"/>
              <a:t> in case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havn’t</a:t>
            </a:r>
            <a:r>
              <a:rPr lang="fr-BE" dirty="0"/>
              <a:t> </a:t>
            </a:r>
            <a:r>
              <a:rPr lang="fr-BE" dirty="0" err="1"/>
              <a:t>read</a:t>
            </a:r>
            <a:r>
              <a:rPr lang="fr-BE" dirty="0"/>
              <a:t> the book and </a:t>
            </a:r>
            <a:r>
              <a:rPr lang="fr-BE" dirty="0" err="1"/>
              <a:t>want</a:t>
            </a:r>
            <a:r>
              <a:rPr lang="fr-BE" dirty="0"/>
              <a:t> to </a:t>
            </a:r>
            <a:r>
              <a:rPr lang="fr-BE" dirty="0" err="1"/>
              <a:t>search</a:t>
            </a:r>
            <a:r>
              <a:rPr lang="fr-BE" dirty="0"/>
              <a:t> for </a:t>
            </a:r>
            <a:r>
              <a:rPr lang="fr-BE" dirty="0" err="1"/>
              <a:t>specific</a:t>
            </a:r>
            <a:r>
              <a:rPr lang="fr-BE" dirty="0"/>
              <a:t> parts. </a:t>
            </a:r>
          </a:p>
          <a:p>
            <a:r>
              <a:rPr lang="fr-BE" dirty="0"/>
              <a:t>Uses </a:t>
            </a:r>
            <a:r>
              <a:rPr lang="fr-BE" dirty="0" err="1"/>
              <a:t>tfidf</a:t>
            </a:r>
            <a:r>
              <a:rPr lang="fr-BE" dirty="0"/>
              <a:t> </a:t>
            </a:r>
            <a:r>
              <a:rPr lang="fr-BE" dirty="0" err="1"/>
              <a:t>cosines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a </a:t>
            </a:r>
            <a:r>
              <a:rPr lang="fr-BE" dirty="0" err="1"/>
              <a:t>similarity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query</a:t>
            </a:r>
            <a:r>
              <a:rPr lang="fr-BE" dirty="0"/>
              <a:t> and documents, </a:t>
            </a:r>
            <a:r>
              <a:rPr lang="fr-BE" dirty="0" err="1"/>
              <a:t>then</a:t>
            </a:r>
            <a:r>
              <a:rPr lang="fr-BE" dirty="0"/>
              <a:t> return the </a:t>
            </a:r>
            <a:r>
              <a:rPr lang="fr-BE" dirty="0" err="1"/>
              <a:t>highest</a:t>
            </a:r>
            <a:r>
              <a:rPr lang="fr-BE" dirty="0"/>
              <a:t> one. 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14C756-047D-447F-92C5-EE7DC973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4246713"/>
            <a:ext cx="657316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2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150E0-2A78-4F7D-BFE7-AE2220A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0237"/>
            <a:ext cx="9291215" cy="1049235"/>
          </a:xfrm>
        </p:spPr>
        <p:txBody>
          <a:bodyPr/>
          <a:lstStyle/>
          <a:p>
            <a:r>
              <a:rPr lang="fr-BE" dirty="0"/>
              <a:t>Tf-</a:t>
            </a:r>
            <a:r>
              <a:rPr lang="fr-BE" dirty="0" err="1"/>
              <a:t>idf</a:t>
            </a:r>
            <a:r>
              <a:rPr lang="fr-BE" dirty="0"/>
              <a:t> </a:t>
            </a:r>
            <a:r>
              <a:rPr lang="fr-BE" dirty="0" err="1"/>
              <a:t>query</a:t>
            </a:r>
            <a:r>
              <a:rPr lang="fr-BE" dirty="0"/>
              <a:t>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5C7A9-CBCC-4D39-8F63-A1587699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4946"/>
            <a:ext cx="9291215" cy="3450613"/>
          </a:xfrm>
        </p:spPr>
        <p:txBody>
          <a:bodyPr/>
          <a:lstStyle/>
          <a:p>
            <a:r>
              <a:rPr lang="en-US" dirty="0"/>
              <a:t>"I stopped at hotel </a:t>
            </a:r>
            <a:r>
              <a:rPr lang="en-US" dirty="0" err="1"/>
              <a:t>royale</a:t>
            </a:r>
            <a:r>
              <a:rPr lang="en-US" dirty="0"/>
              <a:t>, we had a good diner and </a:t>
            </a:r>
            <a:r>
              <a:rPr lang="en-US" dirty="0" err="1"/>
              <a:t>i</a:t>
            </a:r>
            <a:r>
              <a:rPr lang="en-US" dirty="0"/>
              <a:t> then visited a museum.“</a:t>
            </a:r>
          </a:p>
          <a:p>
            <a:r>
              <a:rPr lang="en-US" dirty="0"/>
              <a:t>This is about the very beginning of the book so it should return first block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A75C6B-C8F6-43AE-88CF-44E620EB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737822"/>
            <a:ext cx="840222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0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3274"/>
            <a:ext cx="9291215" cy="1049235"/>
          </a:xfrm>
        </p:spPr>
        <p:txBody>
          <a:bodyPr/>
          <a:lstStyle/>
          <a:p>
            <a:r>
              <a:rPr lang="fr-BE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4976"/>
            <a:ext cx="9291215" cy="4481689"/>
          </a:xfrm>
        </p:spPr>
        <p:txBody>
          <a:bodyPr>
            <a:normAutofit/>
          </a:bodyPr>
          <a:lstStyle/>
          <a:p>
            <a:r>
              <a:rPr lang="en-US"/>
              <a:t>Dracula = mysterious character, elusive to text mining</a:t>
            </a:r>
          </a:p>
          <a:p>
            <a:r>
              <a:rPr lang="en-US"/>
              <a:t>“Goal “of the novel : to paint his picture with not many informations</a:t>
            </a:r>
          </a:p>
          <a:p>
            <a:r>
              <a:rPr lang="en-US"/>
              <a:t>Epistolary style :</a:t>
            </a:r>
          </a:p>
          <a:p>
            <a:pPr lvl="1"/>
            <a:r>
              <a:rPr lang="en-US"/>
              <a:t>It’s hard to find continuty or development because of changing POV</a:t>
            </a:r>
          </a:p>
          <a:p>
            <a:pPr lvl="1"/>
            <a:r>
              <a:rPr lang="en-US"/>
              <a:t>Investigate  the novel by diary entries ?</a:t>
            </a:r>
          </a:p>
          <a:p>
            <a:r>
              <a:rPr lang="en-US"/>
              <a:t>More knowledge of past analysis of </a:t>
            </a:r>
            <a:r>
              <a:rPr lang="en-US" i="1"/>
              <a:t>Dracula</a:t>
            </a:r>
            <a:r>
              <a:rPr lang="en-US"/>
              <a:t> would be helpful</a:t>
            </a:r>
          </a:p>
        </p:txBody>
      </p:sp>
    </p:spTree>
    <p:extLst>
      <p:ext uri="{BB962C8B-B14F-4D97-AF65-F5344CB8AC3E}">
        <p14:creationId xmlns:p14="http://schemas.microsoft.com/office/powerpoint/2010/main" val="85502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3274"/>
            <a:ext cx="9291215" cy="1049235"/>
          </a:xfrm>
        </p:spPr>
        <p:txBody>
          <a:bodyPr/>
          <a:lstStyle/>
          <a:p>
            <a:r>
              <a:rPr lang="fr-BE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4976"/>
            <a:ext cx="9291215" cy="4481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b="1" dirty="0"/>
              <a:t>ETHICAL ASPECTS</a:t>
            </a:r>
          </a:p>
          <a:p>
            <a:r>
              <a:rPr lang="en-US" dirty="0"/>
              <a:t>No concern in this project, but in general natural language processing…</a:t>
            </a:r>
          </a:p>
          <a:p>
            <a:r>
              <a:rPr lang="en-US" dirty="0"/>
              <a:t>Text on online services (Twitter </a:t>
            </a:r>
            <a:r>
              <a:rPr lang="en-US" dirty="0" err="1"/>
              <a:t>etc</a:t>
            </a:r>
            <a:r>
              <a:rPr lang="en-US" dirty="0"/>
              <a:t>) either:</a:t>
            </a:r>
          </a:p>
          <a:p>
            <a:pPr lvl="1"/>
            <a:r>
              <a:rPr lang="en-US" dirty="0"/>
              <a:t>Easily available</a:t>
            </a:r>
          </a:p>
          <a:p>
            <a:pPr lvl="1"/>
            <a:r>
              <a:rPr lang="en-US" dirty="0"/>
              <a:t>Made vulnerable by security failures</a:t>
            </a:r>
          </a:p>
          <a:p>
            <a:r>
              <a:rPr lang="en-US" dirty="0"/>
              <a:t>Which can be used to:</a:t>
            </a:r>
          </a:p>
          <a:p>
            <a:pPr lvl="1"/>
            <a:r>
              <a:rPr lang="en-US" dirty="0"/>
              <a:t>Influence customers to buy products</a:t>
            </a:r>
          </a:p>
          <a:p>
            <a:pPr lvl="1"/>
            <a:r>
              <a:rPr lang="en-US" dirty="0"/>
              <a:t>Influence voters and change political landscape</a:t>
            </a:r>
          </a:p>
          <a:p>
            <a:r>
              <a:rPr lang="en-US" dirty="0"/>
              <a:t>But there are benefits :</a:t>
            </a:r>
          </a:p>
          <a:p>
            <a:pPr lvl="1"/>
            <a:r>
              <a:rPr lang="en-US" dirty="0"/>
              <a:t>More access to technology (ex: voice recognition)</a:t>
            </a:r>
          </a:p>
          <a:p>
            <a:pPr lvl="1"/>
            <a:r>
              <a:rPr lang="en-US" dirty="0"/>
              <a:t>More informational equality (ex: extract information from web)</a:t>
            </a:r>
          </a:p>
        </p:txBody>
      </p:sp>
    </p:spTree>
    <p:extLst>
      <p:ext uri="{BB962C8B-B14F-4D97-AF65-F5344CB8AC3E}">
        <p14:creationId xmlns:p14="http://schemas.microsoft.com/office/powerpoint/2010/main" val="241775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66" y="1561514"/>
            <a:ext cx="9291215" cy="3348110"/>
          </a:xfrm>
        </p:spPr>
        <p:txBody>
          <a:bodyPr>
            <a:normAutofit/>
          </a:bodyPr>
          <a:lstStyle/>
          <a:p>
            <a:r>
              <a:rPr lang="fr-BE" sz="4800"/>
              <a:t>Thank you for your</a:t>
            </a:r>
            <a:br>
              <a:rPr lang="fr-BE" sz="4800"/>
            </a:br>
            <a:r>
              <a:rPr lang="fr-BE" sz="4800"/>
              <a:t>attention ! :-)</a:t>
            </a:r>
            <a:br>
              <a:rPr lang="fr-BE" sz="4800"/>
            </a:br>
            <a:br>
              <a:rPr lang="fr-BE" sz="4800"/>
            </a:br>
            <a:r>
              <a:rPr lang="fr-BE" sz="480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718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Dracula : a </a:t>
            </a:r>
            <a:r>
              <a:rPr lang="fr-BE" dirty="0" err="1"/>
              <a:t>masterpiece</a:t>
            </a:r>
            <a:r>
              <a:rPr lang="fr-BE" dirty="0"/>
              <a:t> </a:t>
            </a:r>
            <a:r>
              <a:rPr lang="fr-BE" dirty="0" err="1"/>
              <a:t>novel</a:t>
            </a:r>
            <a:r>
              <a:rPr lang="fr-BE" dirty="0"/>
              <a:t> of the </a:t>
            </a:r>
            <a:r>
              <a:rPr lang="fr-BE" dirty="0" err="1"/>
              <a:t>gothic</a:t>
            </a:r>
            <a:r>
              <a:rPr lang="fr-BE" dirty="0"/>
              <a:t> </a:t>
            </a:r>
            <a:r>
              <a:rPr lang="fr-BE" dirty="0" err="1"/>
              <a:t>horror</a:t>
            </a:r>
            <a:r>
              <a:rPr lang="fr-BE" dirty="0"/>
              <a:t> genre</a:t>
            </a:r>
          </a:p>
          <a:p>
            <a:r>
              <a:rPr lang="fr-BE" dirty="0"/>
              <a:t>Synopsis : a </a:t>
            </a:r>
            <a:r>
              <a:rPr lang="fr-BE" dirty="0" err="1"/>
              <a:t>perfect</a:t>
            </a:r>
            <a:r>
              <a:rPr lang="fr-BE" dirty="0"/>
              <a:t> couple,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soldiers</a:t>
            </a:r>
            <a:r>
              <a:rPr lang="fr-BE" dirty="0"/>
              <a:t> and </a:t>
            </a:r>
            <a:r>
              <a:rPr lang="fr-BE" dirty="0" err="1"/>
              <a:t>scientists</a:t>
            </a:r>
            <a:r>
              <a:rPr lang="fr-BE" dirty="0"/>
              <a:t>, and a </a:t>
            </a:r>
            <a:r>
              <a:rPr lang="fr-BE" dirty="0" err="1"/>
              <a:t>malevolent</a:t>
            </a:r>
            <a:r>
              <a:rPr lang="fr-BE" dirty="0"/>
              <a:t> </a:t>
            </a:r>
            <a:r>
              <a:rPr lang="fr-BE" dirty="0" err="1"/>
              <a:t>tourist</a:t>
            </a:r>
            <a:endParaRPr lang="fr-BE" dirty="0"/>
          </a:p>
          <a:p>
            <a:r>
              <a:rPr lang="fr-BE" dirty="0"/>
              <a:t>An </a:t>
            </a:r>
            <a:r>
              <a:rPr lang="fr-BE" dirty="0" err="1"/>
              <a:t>epistolary</a:t>
            </a:r>
            <a:r>
              <a:rPr lang="fr-BE" dirty="0"/>
              <a:t> style</a:t>
            </a:r>
          </a:p>
          <a:p>
            <a:r>
              <a:rPr lang="fr-BE" dirty="0" err="1"/>
              <a:t>Reasons</a:t>
            </a:r>
            <a:r>
              <a:rPr lang="fr-BE" dirty="0"/>
              <a:t>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choice</a:t>
            </a:r>
            <a:r>
              <a:rPr lang="fr-BE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63299-05F4-4C74-ABA2-1C12BD0A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46" y="3235873"/>
            <a:ext cx="3514897" cy="323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3F50F-C593-40A9-95E7-FFE1F76D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485B1E-6CDE-46C3-9E2C-1F013AFA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Text preprocessing</a:t>
            </a:r>
          </a:p>
          <a:p>
            <a:r>
              <a:rPr lang="fr-BE"/>
              <a:t>Topic extraction:</a:t>
            </a:r>
          </a:p>
          <a:p>
            <a:pPr lvl="1"/>
            <a:r>
              <a:rPr lang="fr-BE"/>
              <a:t>LDA</a:t>
            </a:r>
          </a:p>
          <a:p>
            <a:pPr lvl="1"/>
            <a:r>
              <a:rPr lang="fr-BE"/>
              <a:t>NMF</a:t>
            </a:r>
          </a:p>
          <a:p>
            <a:r>
              <a:rPr lang="fr-BE"/>
              <a:t>Relationships graph</a:t>
            </a:r>
          </a:p>
          <a:p>
            <a:r>
              <a:rPr lang="fr-BE"/>
              <a:t>Frequent itemsets</a:t>
            </a:r>
          </a:p>
          <a:p>
            <a:r>
              <a:rPr lang="fr-BE"/>
              <a:t>Bonus : a search engine</a:t>
            </a:r>
          </a:p>
          <a:p>
            <a:r>
              <a:rPr lang="fr-BE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4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421F2-61B6-48A3-9B08-0D565C5D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Text</a:t>
            </a:r>
            <a:r>
              <a:rPr lang="fr-BE" dirty="0"/>
              <a:t> </a:t>
            </a:r>
            <a:r>
              <a:rPr lang="fr-BE" dirty="0" err="1"/>
              <a:t>pre-processing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0DD74-2A72-4E31-BCBE-C3917A21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keep</a:t>
            </a:r>
            <a:r>
              <a:rPr lang="fr-BE" dirty="0"/>
              <a:t> </a:t>
            </a:r>
            <a:r>
              <a:rPr lang="fr-BE" dirty="0" err="1"/>
              <a:t>chapters</a:t>
            </a:r>
            <a:r>
              <a:rPr lang="fr-BE" dirty="0"/>
              <a:t> in the txt file. (</a:t>
            </a:r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unnecessary</a:t>
            </a:r>
            <a:r>
              <a:rPr lang="fr-BE" dirty="0"/>
              <a:t> parts </a:t>
            </a:r>
            <a:r>
              <a:rPr lang="fr-BE" dirty="0" err="1"/>
              <a:t>before</a:t>
            </a:r>
            <a:r>
              <a:rPr lang="fr-BE" dirty="0"/>
              <a:t> and </a:t>
            </a:r>
            <a:r>
              <a:rPr lang="fr-BE" dirty="0" err="1"/>
              <a:t>after</a:t>
            </a:r>
            <a:r>
              <a:rPr lang="fr-BE" dirty="0"/>
              <a:t> the book)</a:t>
            </a:r>
          </a:p>
          <a:p>
            <a:r>
              <a:rPr lang="fr-BE" dirty="0"/>
              <a:t>Divisions : </a:t>
            </a:r>
            <a:r>
              <a:rPr lang="fr-BE" dirty="0" err="1"/>
              <a:t>Chapters</a:t>
            </a:r>
            <a:r>
              <a:rPr lang="fr-BE" dirty="0"/>
              <a:t>/N sentences</a:t>
            </a:r>
          </a:p>
          <a:p>
            <a:r>
              <a:rPr lang="fr-BE" dirty="0" err="1"/>
              <a:t>Lowercase</a:t>
            </a:r>
            <a:r>
              <a:rPr lang="fr-BE" dirty="0"/>
              <a:t> </a:t>
            </a:r>
          </a:p>
          <a:p>
            <a:r>
              <a:rPr lang="fr-BE" dirty="0" err="1"/>
              <a:t>Remove</a:t>
            </a:r>
            <a:r>
              <a:rPr lang="fr-BE" dirty="0"/>
              <a:t> </a:t>
            </a:r>
            <a:r>
              <a:rPr lang="fr-BE" dirty="0" err="1"/>
              <a:t>punctuation</a:t>
            </a:r>
            <a:r>
              <a:rPr lang="fr-BE" dirty="0"/>
              <a:t> and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 </a:t>
            </a:r>
          </a:p>
          <a:p>
            <a:r>
              <a:rPr lang="fr-BE" dirty="0" err="1"/>
              <a:t>Stemming</a:t>
            </a:r>
            <a:r>
              <a:rPr lang="fr-BE" dirty="0"/>
              <a:t> of the </a:t>
            </a:r>
            <a:r>
              <a:rPr lang="fr-BE" dirty="0" err="1"/>
              <a:t>words</a:t>
            </a:r>
            <a:r>
              <a:rPr lang="fr-BE" dirty="0"/>
              <a:t> : </a:t>
            </a:r>
            <a:r>
              <a:rPr lang="fr-BE" dirty="0" err="1"/>
              <a:t>reduce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root </a:t>
            </a:r>
            <a:r>
              <a:rPr lang="fr-BE" dirty="0" err="1"/>
              <a:t>form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9366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4B582-E099-4FC5-9479-E8A169D7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Topic Extraction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B7812-397A-41A8-BF52-A6504BE7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First </a:t>
            </a:r>
            <a:r>
              <a:rPr lang="fr-BE" dirty="0" err="1"/>
              <a:t>extract</a:t>
            </a:r>
            <a:r>
              <a:rPr lang="fr-BE" dirty="0"/>
              <a:t> topics for all </a:t>
            </a:r>
            <a:r>
              <a:rPr lang="fr-BE" dirty="0" err="1"/>
              <a:t>chapters</a:t>
            </a:r>
            <a:r>
              <a:rPr lang="fr-BE" dirty="0"/>
              <a:t> </a:t>
            </a:r>
          </a:p>
          <a:p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/>
              <a:t>extract</a:t>
            </a:r>
            <a:r>
              <a:rPr lang="fr-BE" dirty="0"/>
              <a:t> one topic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chapter</a:t>
            </a:r>
            <a:r>
              <a:rPr lang="fr-BE" dirty="0"/>
              <a:t>, </a:t>
            </a:r>
            <a:r>
              <a:rPr lang="fr-BE" dirty="0" err="1"/>
              <a:t>trying</a:t>
            </a:r>
            <a:r>
              <a:rPr lang="fr-BE" dirty="0"/>
              <a:t> to </a:t>
            </a:r>
            <a:r>
              <a:rPr lang="fr-BE" dirty="0" err="1"/>
              <a:t>get</a:t>
            </a:r>
            <a:r>
              <a:rPr lang="fr-BE" dirty="0"/>
              <a:t> the </a:t>
            </a:r>
            <a:r>
              <a:rPr lang="fr-BE" dirty="0" err="1"/>
              <a:t>differences</a:t>
            </a:r>
            <a:r>
              <a:rPr lang="fr-BE" dirty="0"/>
              <a:t> in topics and </a:t>
            </a:r>
            <a:r>
              <a:rPr lang="fr-BE" dirty="0" err="1"/>
              <a:t>see</a:t>
            </a:r>
            <a:r>
              <a:rPr lang="fr-BE" dirty="0"/>
              <a:t> the story progression</a:t>
            </a:r>
          </a:p>
        </p:txBody>
      </p:sp>
    </p:spTree>
    <p:extLst>
      <p:ext uri="{BB962C8B-B14F-4D97-AF65-F5344CB8AC3E}">
        <p14:creationId xmlns:p14="http://schemas.microsoft.com/office/powerpoint/2010/main" val="261628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77979-5622-459C-B989-5A409766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243" y="410237"/>
            <a:ext cx="9291215" cy="1049235"/>
          </a:xfrm>
        </p:spPr>
        <p:txBody>
          <a:bodyPr/>
          <a:lstStyle/>
          <a:p>
            <a:r>
              <a:rPr lang="fr-BE" dirty="0"/>
              <a:t>Topic extraction : LDA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1CB54-8CAD-4E1B-8EF2-9ECA173B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62" y="1240791"/>
            <a:ext cx="9291215" cy="5043109"/>
          </a:xfrm>
        </p:spPr>
        <p:txBody>
          <a:bodyPr/>
          <a:lstStyle/>
          <a:p>
            <a:r>
              <a:rPr lang="fr-BE" dirty="0"/>
              <a:t>Full </a:t>
            </a:r>
            <a:r>
              <a:rPr lang="fr-BE" dirty="0" err="1"/>
              <a:t>text</a:t>
            </a:r>
            <a:r>
              <a:rPr lang="fr-BE" dirty="0"/>
              <a:t> extraction :</a:t>
            </a:r>
          </a:p>
          <a:p>
            <a:endParaRPr lang="fr-BE" dirty="0"/>
          </a:p>
          <a:p>
            <a:r>
              <a:rPr lang="fr-BE" dirty="0" err="1"/>
              <a:t>Chapters</a:t>
            </a:r>
            <a:r>
              <a:rPr lang="fr-BE" dirty="0"/>
              <a:t> Extraction (LDA) : 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First </a:t>
            </a:r>
            <a:r>
              <a:rPr lang="fr-BE" dirty="0" err="1"/>
              <a:t>chapter</a:t>
            </a:r>
            <a:r>
              <a:rPr lang="fr-BE" dirty="0"/>
              <a:t> </a:t>
            </a:r>
            <a:r>
              <a:rPr lang="fr-BE" dirty="0" err="1"/>
              <a:t>example</a:t>
            </a:r>
            <a:r>
              <a:rPr lang="fr-BE" dirty="0"/>
              <a:t> : Jonathan </a:t>
            </a:r>
            <a:r>
              <a:rPr lang="fr-BE" dirty="0" err="1"/>
              <a:t>travels</a:t>
            </a:r>
            <a:r>
              <a:rPr lang="fr-BE" dirty="0"/>
              <a:t> to </a:t>
            </a:r>
            <a:r>
              <a:rPr lang="fr-BE" dirty="0" err="1"/>
              <a:t>meet</a:t>
            </a:r>
            <a:r>
              <a:rPr lang="fr-BE" dirty="0"/>
              <a:t> Count Dracula, </a:t>
            </a:r>
            <a:r>
              <a:rPr lang="fr-BE" dirty="0" err="1"/>
              <a:t>travels</a:t>
            </a:r>
            <a:r>
              <a:rPr lang="fr-BE" dirty="0"/>
              <a:t> in a coach </a:t>
            </a:r>
            <a:r>
              <a:rPr lang="fr-BE" dirty="0" err="1"/>
              <a:t>with</a:t>
            </a:r>
            <a:r>
              <a:rPr lang="fr-BE" dirty="0"/>
              <a:t> a driver</a:t>
            </a:r>
          </a:p>
        </p:txBody>
      </p:sp>
      <p:pic>
        <p:nvPicPr>
          <p:cNvPr id="1026" name="Picture 2" descr="https://lh6.googleusercontent.com/HyqY--K02gZ8Ziqz4zUUTRxP_TI6CLVPAKogQKPJ1I8RMwpASKyEG2UN_wT56LSnPRrJU0HOlcDGIsP6reJZyRzc2RcaZPW8ZImaPpp9gaxcQli37YqX1oXMgpuIlTDpyDB0BY5F">
            <a:extLst>
              <a:ext uri="{FF2B5EF4-FFF2-40B4-BE49-F238E27FC236}">
                <a16:creationId xmlns:a16="http://schemas.microsoft.com/office/drawing/2014/main" id="{6ED5F093-21A9-4AA8-B20B-A9AF184B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13" y="1339030"/>
            <a:ext cx="57340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D26E13A-B428-4515-9190-B3EBD84B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13" y="2285361"/>
            <a:ext cx="457263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84DE8-AD66-4873-A835-8CF8B95A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Topic extraction : NMF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F5A3D-E7B7-4D43-B2A7-7F0F78F8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algorithm</a:t>
            </a:r>
            <a:r>
              <a:rPr lang="fr-BE" dirty="0"/>
              <a:t> </a:t>
            </a:r>
            <a:r>
              <a:rPr lang="fr-BE" dirty="0" err="1"/>
              <a:t>often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for </a:t>
            </a:r>
            <a:r>
              <a:rPr lang="fr-BE" dirty="0" err="1"/>
              <a:t>topix</a:t>
            </a:r>
            <a:r>
              <a:rPr lang="fr-BE" dirty="0"/>
              <a:t> extraction </a:t>
            </a:r>
            <a:r>
              <a:rPr lang="fr-BE" dirty="0" err="1"/>
              <a:t>is</a:t>
            </a:r>
            <a:r>
              <a:rPr lang="fr-BE" dirty="0"/>
              <a:t> NMF, </a:t>
            </a:r>
            <a:r>
              <a:rPr lang="fr-BE" dirty="0" err="1"/>
              <a:t>we</a:t>
            </a:r>
            <a:r>
              <a:rPr lang="fr-BE" dirty="0"/>
              <a:t> use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extract</a:t>
            </a:r>
            <a:r>
              <a:rPr lang="fr-BE" dirty="0"/>
              <a:t> topics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chapters</a:t>
            </a:r>
            <a:r>
              <a:rPr lang="fr-BE" dirty="0"/>
              <a:t> 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12680B-CE48-4DE8-B7E6-D3A3FCC2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2895007"/>
            <a:ext cx="563006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E1C3F-1645-456F-AE7A-8A9430CC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Relationship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A640E-B1A7-4F54-9FFF-0FEFA4EC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have a </a:t>
            </a:r>
            <a:r>
              <a:rPr lang="fr-BE" dirty="0" err="1"/>
              <a:t>better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of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main </a:t>
            </a:r>
            <a:r>
              <a:rPr lang="fr-BE" dirty="0" err="1"/>
              <a:t>characters</a:t>
            </a:r>
            <a:r>
              <a:rPr lang="fr-BE" dirty="0"/>
              <a:t> in the book. </a:t>
            </a:r>
          </a:p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generate</a:t>
            </a:r>
            <a:r>
              <a:rPr lang="fr-BE" dirty="0"/>
              <a:t> an </a:t>
            </a:r>
            <a:r>
              <a:rPr lang="fr-BE" dirty="0" err="1"/>
              <a:t>adjacency</a:t>
            </a:r>
            <a:r>
              <a:rPr lang="fr-BE" dirty="0"/>
              <a:t> matrix </a:t>
            </a:r>
            <a:r>
              <a:rPr lang="fr-BE" dirty="0" err="1"/>
              <a:t>from</a:t>
            </a:r>
            <a:r>
              <a:rPr lang="fr-BE" dirty="0"/>
              <a:t> the book, checking how </a:t>
            </a:r>
            <a:r>
              <a:rPr lang="fr-BE" dirty="0" err="1"/>
              <a:t>many</a:t>
            </a:r>
            <a:r>
              <a:rPr lang="fr-BE" dirty="0"/>
              <a:t> times </a:t>
            </a:r>
            <a:r>
              <a:rPr lang="fr-BE" dirty="0" err="1"/>
              <a:t>characters</a:t>
            </a:r>
            <a:r>
              <a:rPr lang="fr-BE" dirty="0"/>
              <a:t> are </a:t>
            </a:r>
            <a:r>
              <a:rPr lang="fr-BE" dirty="0" err="1"/>
              <a:t>mentionned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.</a:t>
            </a:r>
          </a:p>
          <a:p>
            <a:r>
              <a:rPr lang="fr-BE" dirty="0" err="1"/>
              <a:t>We</a:t>
            </a:r>
            <a:r>
              <a:rPr lang="fr-BE" dirty="0"/>
              <a:t> use </a:t>
            </a:r>
            <a:r>
              <a:rPr lang="fr-BE" dirty="0" err="1"/>
              <a:t>this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a graph of the book </a:t>
            </a:r>
            <a:r>
              <a:rPr lang="fr-BE" dirty="0" err="1"/>
              <a:t>relationships</a:t>
            </a:r>
            <a:endParaRPr lang="fr-BE" dirty="0"/>
          </a:p>
          <a:p>
            <a:r>
              <a:rPr lang="fr-BE" dirty="0" err="1"/>
              <a:t>Then</a:t>
            </a:r>
            <a:r>
              <a:rPr lang="fr-BE" dirty="0"/>
              <a:t> use </a:t>
            </a:r>
            <a:r>
              <a:rPr lang="fr-BE" dirty="0" err="1"/>
              <a:t>pagerank</a:t>
            </a:r>
            <a:r>
              <a:rPr lang="fr-BE" dirty="0"/>
              <a:t> to </a:t>
            </a:r>
            <a:r>
              <a:rPr lang="fr-BE" dirty="0" err="1"/>
              <a:t>determine</a:t>
            </a:r>
            <a:r>
              <a:rPr lang="fr-BE" dirty="0"/>
              <a:t> a </a:t>
            </a:r>
            <a:r>
              <a:rPr lang="fr-BE" dirty="0" err="1"/>
              <a:t>ranking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874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54331-F0AA-4796-88CA-4B3366C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63002"/>
            <a:ext cx="9291215" cy="1049235"/>
          </a:xfrm>
        </p:spPr>
        <p:txBody>
          <a:bodyPr/>
          <a:lstStyle/>
          <a:p>
            <a:r>
              <a:rPr lang="fr-BE" dirty="0" err="1"/>
              <a:t>Relationships</a:t>
            </a:r>
            <a:r>
              <a:rPr lang="fr-BE" dirty="0"/>
              <a:t> : </a:t>
            </a:r>
            <a:r>
              <a:rPr lang="fr-BE" dirty="0" err="1"/>
              <a:t>Pagerank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52228-2A80-4411-B714-4B7F17F3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905390"/>
            <a:ext cx="9291215" cy="3450613"/>
          </a:xfrm>
        </p:spPr>
        <p:txBody>
          <a:bodyPr/>
          <a:lstStyle/>
          <a:p>
            <a:r>
              <a:rPr lang="fr-BE" dirty="0"/>
              <a:t>Top </a:t>
            </a:r>
            <a:r>
              <a:rPr lang="fr-BE" dirty="0" err="1"/>
              <a:t>left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Dracula, and value for Quincey </a:t>
            </a:r>
            <a:r>
              <a:rPr lang="fr-BE" dirty="0" err="1"/>
              <a:t>is</a:t>
            </a:r>
            <a:r>
              <a:rPr lang="fr-BE" dirty="0"/>
              <a:t> 0,084.</a:t>
            </a:r>
          </a:p>
          <a:p>
            <a:r>
              <a:rPr lang="fr-BE" dirty="0"/>
              <a:t>Dracula </a:t>
            </a:r>
            <a:r>
              <a:rPr lang="fr-BE" dirty="0" err="1"/>
              <a:t>is</a:t>
            </a:r>
            <a:r>
              <a:rPr lang="fr-BE" dirty="0"/>
              <a:t> not the main </a:t>
            </a:r>
            <a:r>
              <a:rPr lang="fr-BE" dirty="0" err="1"/>
              <a:t>character</a:t>
            </a:r>
            <a:r>
              <a:rPr lang="fr-BE" dirty="0"/>
              <a:t> (</a:t>
            </a:r>
            <a:r>
              <a:rPr lang="fr-BE" dirty="0" err="1"/>
              <a:t>rarely</a:t>
            </a:r>
            <a:r>
              <a:rPr lang="fr-BE" dirty="0"/>
              <a:t> </a:t>
            </a:r>
            <a:r>
              <a:rPr lang="fr-BE" dirty="0" err="1"/>
              <a:t>appears</a:t>
            </a:r>
            <a:r>
              <a:rPr lang="fr-BE" dirty="0"/>
              <a:t>) </a:t>
            </a:r>
          </a:p>
          <a:p>
            <a:r>
              <a:rPr lang="fr-BE" dirty="0"/>
              <a:t>Van </a:t>
            </a:r>
            <a:r>
              <a:rPr lang="fr-BE" dirty="0" err="1"/>
              <a:t>helsing</a:t>
            </a:r>
            <a:r>
              <a:rPr lang="fr-BE" dirty="0"/>
              <a:t> has the </a:t>
            </a:r>
            <a:r>
              <a:rPr lang="fr-BE" dirty="0" err="1"/>
              <a:t>highest</a:t>
            </a:r>
            <a:r>
              <a:rPr lang="fr-BE" dirty="0"/>
              <a:t> score. </a:t>
            </a:r>
          </a:p>
          <a:p>
            <a:r>
              <a:rPr lang="fr-BE" dirty="0"/>
              <a:t>Limitation : In the book Dracula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often</a:t>
            </a:r>
            <a:r>
              <a:rPr lang="fr-BE" dirty="0"/>
              <a:t> </a:t>
            </a:r>
            <a:r>
              <a:rPr lang="fr-BE" dirty="0" err="1"/>
              <a:t>referred</a:t>
            </a:r>
            <a:r>
              <a:rPr lang="fr-BE" dirty="0"/>
              <a:t> as </a:t>
            </a:r>
            <a:r>
              <a:rPr lang="fr-BE" dirty="0" err="1"/>
              <a:t>different</a:t>
            </a:r>
            <a:r>
              <a:rPr lang="fr-BE" dirty="0"/>
              <a:t> </a:t>
            </a:r>
            <a:r>
              <a:rPr lang="fr-BE" dirty="0" err="1"/>
              <a:t>names</a:t>
            </a:r>
            <a:r>
              <a:rPr lang="fr-BE" dirty="0"/>
              <a:t> (« the </a:t>
            </a:r>
            <a:r>
              <a:rPr lang="fr-BE" dirty="0" err="1"/>
              <a:t>beast</a:t>
            </a:r>
            <a:r>
              <a:rPr lang="fr-BE" dirty="0"/>
              <a:t> … »)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makes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hard to capture </a:t>
            </a:r>
            <a:r>
              <a:rPr lang="fr-BE" dirty="0" err="1"/>
              <a:t>every</a:t>
            </a:r>
            <a:r>
              <a:rPr lang="fr-BE" dirty="0"/>
              <a:t> relation. </a:t>
            </a:r>
          </a:p>
          <a:p>
            <a:r>
              <a:rPr lang="fr-BE" dirty="0" err="1"/>
              <a:t>Advantages</a:t>
            </a:r>
            <a:r>
              <a:rPr lang="fr-BE" dirty="0"/>
              <a:t> : Fast </a:t>
            </a:r>
            <a:r>
              <a:rPr lang="fr-BE" dirty="0" err="1"/>
              <a:t>iterating</a:t>
            </a:r>
            <a:r>
              <a:rPr lang="fr-BE" dirty="0"/>
              <a:t> </a:t>
            </a:r>
            <a:r>
              <a:rPr lang="fr-BE" dirty="0" err="1"/>
              <a:t>algorithm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enables us to </a:t>
            </a:r>
            <a:r>
              <a:rPr lang="fr-BE" dirty="0" err="1"/>
              <a:t>rank</a:t>
            </a:r>
            <a:r>
              <a:rPr lang="fr-BE" dirty="0"/>
              <a:t> </a:t>
            </a:r>
            <a:r>
              <a:rPr lang="fr-BE" dirty="0" err="1"/>
              <a:t>characters</a:t>
            </a:r>
            <a:r>
              <a:rPr lang="fr-BE" dirty="0"/>
              <a:t>.</a:t>
            </a:r>
          </a:p>
        </p:txBody>
      </p:sp>
      <p:pic>
        <p:nvPicPr>
          <p:cNvPr id="2052" name="Picture 4" descr="https://lh6.googleusercontent.com/mQOVeYBH0U4wSeExCqUw4zdAM0t05THRPdt38N83Hj7S33yBWJcKfnwVnNlHPO-XSklnarqSPfvEC-OswOEpXK9PePuPtLuwVqiFSXElyHzM19e1DkNLlpf5k8xPXNEyriRgBI-b">
            <a:extLst>
              <a:ext uri="{FF2B5EF4-FFF2-40B4-BE49-F238E27FC236}">
                <a16:creationId xmlns:a16="http://schemas.microsoft.com/office/drawing/2014/main" id="{C123597C-615B-4E45-AE78-6CA8B834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30" y="3740571"/>
            <a:ext cx="4468340" cy="29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71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884</Words>
  <Application>Microsoft Office PowerPoint</Application>
  <PresentationFormat>Grand écran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Galerie</vt:lpstr>
      <vt:lpstr>Présentation PowerPoint</vt:lpstr>
      <vt:lpstr>Introduction</vt:lpstr>
      <vt:lpstr>Introduction</vt:lpstr>
      <vt:lpstr>Text pre-processing</vt:lpstr>
      <vt:lpstr>Topic Extraction </vt:lpstr>
      <vt:lpstr>Topic extraction : LDA </vt:lpstr>
      <vt:lpstr>Topic extraction : NMF</vt:lpstr>
      <vt:lpstr>Relationship graphs</vt:lpstr>
      <vt:lpstr>Relationships : Pagerank</vt:lpstr>
      <vt:lpstr>Frequent itemsets</vt:lpstr>
      <vt:lpstr>Frequent itemsets</vt:lpstr>
      <vt:lpstr>Frequent itemsets</vt:lpstr>
      <vt:lpstr>Frequent itemsets</vt:lpstr>
      <vt:lpstr>Simplified search engine </vt:lpstr>
      <vt:lpstr>Tf-idf query exemple</vt:lpstr>
      <vt:lpstr>Conclusion</vt:lpstr>
      <vt:lpstr>Conclusion</vt:lpstr>
      <vt:lpstr>Thank you for your attention ! :-)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Dracula</dc:title>
  <dc:creator>. .</dc:creator>
  <cp:lastModifiedBy>. .</cp:lastModifiedBy>
  <cp:revision>68</cp:revision>
  <dcterms:created xsi:type="dcterms:W3CDTF">2018-12-09T16:00:19Z</dcterms:created>
  <dcterms:modified xsi:type="dcterms:W3CDTF">2018-12-16T19:06:42Z</dcterms:modified>
</cp:coreProperties>
</file>