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sldIdLst>
    <p:sldId id="256" r:id="rId2"/>
    <p:sldId id="257" r:id="rId3"/>
    <p:sldId id="291" r:id="rId4"/>
    <p:sldId id="258" r:id="rId5"/>
    <p:sldId id="292" r:id="rId6"/>
    <p:sldId id="293" r:id="rId7"/>
    <p:sldId id="294" r:id="rId8"/>
    <p:sldId id="295" r:id="rId9"/>
    <p:sldId id="296" r:id="rId10"/>
    <p:sldId id="297" r:id="rId11"/>
    <p:sldId id="298" r:id="rId12"/>
    <p:sldId id="299" r:id="rId13"/>
    <p:sldId id="300" r:id="rId14"/>
    <p:sldId id="303" r:id="rId15"/>
    <p:sldId id="304" r:id="rId16"/>
    <p:sldId id="301" r:id="rId17"/>
    <p:sldId id="302" r:id="rId18"/>
    <p:sldId id="315" r:id="rId19"/>
    <p:sldId id="305" r:id="rId20"/>
    <p:sldId id="265" r:id="rId21"/>
    <p:sldId id="316" r:id="rId22"/>
    <p:sldId id="306" r:id="rId23"/>
    <p:sldId id="268" r:id="rId24"/>
    <p:sldId id="309" r:id="rId25"/>
    <p:sldId id="267" r:id="rId26"/>
    <p:sldId id="307" r:id="rId27"/>
    <p:sldId id="271" r:id="rId28"/>
    <p:sldId id="260" r:id="rId29"/>
    <p:sldId id="261" r:id="rId30"/>
    <p:sldId id="272" r:id="rId31"/>
    <p:sldId id="273" r:id="rId32"/>
    <p:sldId id="274" r:id="rId33"/>
    <p:sldId id="277" r:id="rId34"/>
    <p:sldId id="275" r:id="rId35"/>
    <p:sldId id="276" r:id="rId36"/>
    <p:sldId id="269" r:id="rId37"/>
    <p:sldId id="284" r:id="rId38"/>
    <p:sldId id="285" r:id="rId39"/>
    <p:sldId id="286" r:id="rId40"/>
    <p:sldId id="287" r:id="rId41"/>
    <p:sldId id="288" r:id="rId42"/>
    <p:sldId id="28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sorterViewPr>
    <p:cViewPr>
      <p:scale>
        <a:sx n="82" d="100"/>
        <a:sy n="82" d="100"/>
      </p:scale>
      <p:origin x="0" y="-32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08F0A-A309-427E-83CE-4772CF6603EB}" type="datetimeFigureOut">
              <a:rPr lang="en-US" smtClean="0"/>
              <a:t>1/21/2025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85F47-0E35-4A6E-ADA1-450F7ECF8B24}" type="slidenum">
              <a:rPr lang="en-US" smtClean="0"/>
              <a:t>‹#›</a:t>
            </a:fld>
            <a:endParaRPr lang="en-US"/>
          </a:p>
        </p:txBody>
      </p:sp>
    </p:spTree>
    <p:extLst>
      <p:ext uri="{BB962C8B-B14F-4D97-AF65-F5344CB8AC3E}">
        <p14:creationId xmlns:p14="http://schemas.microsoft.com/office/powerpoint/2010/main" val="4009470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1" indent="0" algn="l">
              <a:buNone/>
              <a:defRPr sz="2600">
                <a:solidFill>
                  <a:schemeClr val="tx2">
                    <a:shade val="30000"/>
                    <a:satMod val="150000"/>
                  </a:schemeClr>
                </a:solidFill>
              </a:defRPr>
            </a:lvl1pPr>
            <a:lvl2pPr marL="457189" indent="0" algn="ctr">
              <a:buNone/>
            </a:lvl2pPr>
            <a:lvl3pPr marL="914377" indent="0" algn="ctr">
              <a:buNone/>
            </a:lvl3pPr>
            <a:lvl4pPr marL="1371566" indent="0" algn="ctr">
              <a:buNone/>
            </a:lvl4pPr>
            <a:lvl5pPr marL="1828754" indent="0" algn="ctr">
              <a:buNone/>
            </a:lvl5pPr>
            <a:lvl6pPr marL="2285943" indent="0" algn="ctr">
              <a:buNone/>
            </a:lvl6pPr>
            <a:lvl7pPr marL="2743131" indent="0" algn="ctr">
              <a:buNone/>
            </a:lvl7pPr>
            <a:lvl8pPr marL="3200320" indent="0" algn="ctr">
              <a:buNone/>
            </a:lvl8pPr>
            <a:lvl9pPr marL="3657509"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C6840650-C8DF-4201-8482-50E82F92037B}" type="datetimeFigureOut">
              <a:rPr lang="en-US" smtClean="0"/>
              <a:pPr/>
              <a:t>1/21/2025</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EF7DE2-C58C-4DC8-B56E-D2CD133D9F80}"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6840650-C8DF-4201-8482-50E82F92037B}"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F7DE2-C58C-4DC8-B56E-D2CD133D9F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8"/>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9"/>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6840650-C8DF-4201-8482-50E82F92037B}"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F7DE2-C58C-4DC8-B56E-D2CD133D9F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6840650-C8DF-4201-8482-50E82F92037B}"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F7DE2-C58C-4DC8-B56E-D2CD133D9F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6840650-C8DF-4201-8482-50E82F92037B}"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F7DE2-C58C-4DC8-B56E-D2CD133D9F80}"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6840650-C8DF-4201-8482-50E82F92037B}" type="datetimeFigureOut">
              <a:rPr lang="en-US" smtClean="0"/>
              <a:pPr/>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F7DE2-C58C-4DC8-B56E-D2CD133D9F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6"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6"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82" indent="-274313">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82" indent="-274313">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6840650-C8DF-4201-8482-50E82F92037B}" type="datetimeFigureOut">
              <a:rPr lang="en-US" smtClean="0"/>
              <a:pPr/>
              <a:t>1/21/2025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EF7DE2-C58C-4DC8-B56E-D2CD133D9F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C6840650-C8DF-4201-8482-50E82F92037B}" type="datetimeFigureOut">
              <a:rPr lang="en-US" smtClean="0"/>
              <a:pPr/>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EF7DE2-C58C-4DC8-B56E-D2CD133D9F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C6840650-C8DF-4201-8482-50E82F92037B}" type="datetimeFigureOut">
              <a:rPr lang="en-US" smtClean="0"/>
              <a:pPr/>
              <a:t>1/21/2025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EF7DE2-C58C-4DC8-B56E-D2CD133D9F80}"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19"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3"/>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6840650-C8DF-4201-8482-50E82F92037B}" type="datetimeFigureOut">
              <a:rPr lang="en-US" smtClean="0"/>
              <a:pPr/>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F7DE2-C58C-4DC8-B56E-D2CD133D9F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C6840650-C8DF-4201-8482-50E82F92037B}" type="datetimeFigureOut">
              <a:rPr lang="en-US" smtClean="0"/>
              <a:pPr/>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F7DE2-C58C-4DC8-B56E-D2CD133D9F80}"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57"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12"/>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0"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25091" y="21106"/>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43843"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50503"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6840650-C8DF-4201-8482-50E82F92037B}" type="datetimeFigureOut">
              <a:rPr lang="en-US" smtClean="0"/>
              <a:pPr/>
              <a:t>1/21/2025</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3EF7DE2-C58C-4DC8-B56E-D2CD133D9F80}" type="slidenum">
              <a:rPr lang="en-US" smtClean="0"/>
              <a:pPr/>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51" indent="-283457"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64" indent="-237738" algn="l" rtl="0" eaLnBrk="1" latinLnBrk="0" hangingPunct="1">
        <a:lnSpc>
          <a:spcPct val="100000"/>
        </a:lnSpc>
        <a:spcBef>
          <a:spcPts val="551"/>
        </a:spcBef>
        <a:buClr>
          <a:schemeClr val="accent1"/>
        </a:buClr>
        <a:buFont typeface="Verdana"/>
        <a:buChar char="◦"/>
        <a:defRPr kumimoji="0" sz="2800" kern="1200">
          <a:solidFill>
            <a:schemeClr val="tx1"/>
          </a:solidFill>
          <a:latin typeface="+mn-lt"/>
          <a:ea typeface="+mn-ea"/>
          <a:cs typeface="+mn-cs"/>
        </a:defRPr>
      </a:lvl2pPr>
      <a:lvl3pPr marL="886946" indent="-228594"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53" indent="-173732"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16" indent="-182875"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22" indent="-182875"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29" indent="-182875"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192" indent="-182875"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99" indent="-182875"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89" algn="l" rtl="0" eaLnBrk="1" latinLnBrk="0" hangingPunct="1">
        <a:defRPr kumimoji="0" kern="1200">
          <a:solidFill>
            <a:schemeClr val="tx1"/>
          </a:solidFill>
          <a:latin typeface="+mn-lt"/>
          <a:ea typeface="+mn-ea"/>
          <a:cs typeface="+mn-cs"/>
        </a:defRPr>
      </a:lvl2pPr>
      <a:lvl3pPr marL="914377" algn="l" rtl="0" eaLnBrk="1" latinLnBrk="0" hangingPunct="1">
        <a:defRPr kumimoji="0" kern="1200">
          <a:solidFill>
            <a:schemeClr val="tx1"/>
          </a:solidFill>
          <a:latin typeface="+mn-lt"/>
          <a:ea typeface="+mn-ea"/>
          <a:cs typeface="+mn-cs"/>
        </a:defRPr>
      </a:lvl3pPr>
      <a:lvl4pPr marL="1371566" algn="l" rtl="0" eaLnBrk="1" latinLnBrk="0" hangingPunct="1">
        <a:defRPr kumimoji="0" kern="1200">
          <a:solidFill>
            <a:schemeClr val="tx1"/>
          </a:solidFill>
          <a:latin typeface="+mn-lt"/>
          <a:ea typeface="+mn-ea"/>
          <a:cs typeface="+mn-cs"/>
        </a:defRPr>
      </a:lvl4pPr>
      <a:lvl5pPr marL="1828754" algn="l" rtl="0" eaLnBrk="1" latinLnBrk="0" hangingPunct="1">
        <a:defRPr kumimoji="0" kern="1200">
          <a:solidFill>
            <a:schemeClr val="tx1"/>
          </a:solidFill>
          <a:latin typeface="+mn-lt"/>
          <a:ea typeface="+mn-ea"/>
          <a:cs typeface="+mn-cs"/>
        </a:defRPr>
      </a:lvl5pPr>
      <a:lvl6pPr marL="2285943" algn="l" rtl="0" eaLnBrk="1" latinLnBrk="0" hangingPunct="1">
        <a:defRPr kumimoji="0" kern="1200">
          <a:solidFill>
            <a:schemeClr val="tx1"/>
          </a:solidFill>
          <a:latin typeface="+mn-lt"/>
          <a:ea typeface="+mn-ea"/>
          <a:cs typeface="+mn-cs"/>
        </a:defRPr>
      </a:lvl6pPr>
      <a:lvl7pPr marL="2743131" algn="l" rtl="0" eaLnBrk="1" latinLnBrk="0" hangingPunct="1">
        <a:defRPr kumimoji="0" kern="1200">
          <a:solidFill>
            <a:schemeClr val="tx1"/>
          </a:solidFill>
          <a:latin typeface="+mn-lt"/>
          <a:ea typeface="+mn-ea"/>
          <a:cs typeface="+mn-cs"/>
        </a:defRPr>
      </a:lvl7pPr>
      <a:lvl8pPr marL="3200320" algn="l" rtl="0" eaLnBrk="1" latinLnBrk="0" hangingPunct="1">
        <a:defRPr kumimoji="0" kern="1200">
          <a:solidFill>
            <a:schemeClr val="tx1"/>
          </a:solidFill>
          <a:latin typeface="+mn-lt"/>
          <a:ea typeface="+mn-ea"/>
          <a:cs typeface="+mn-cs"/>
        </a:defRPr>
      </a:lvl8pPr>
      <a:lvl9pPr marL="365750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System Concepts: </a:t>
            </a:r>
          </a:p>
        </p:txBody>
      </p:sp>
      <p:sp>
        <p:nvSpPr>
          <p:cNvPr id="5" name="Content Placeholder 4"/>
          <p:cNvSpPr>
            <a:spLocks noGrp="1"/>
          </p:cNvSpPr>
          <p:nvPr>
            <p:ph idx="1"/>
          </p:nvPr>
        </p:nvSpPr>
        <p:spPr>
          <a:xfrm>
            <a:off x="2362200" y="1447800"/>
            <a:ext cx="8095488" cy="4800600"/>
          </a:xfrm>
        </p:spPr>
        <p:txBody>
          <a:bodyPr>
            <a:normAutofit/>
          </a:bodyPr>
          <a:lstStyle/>
          <a:p>
            <a:r>
              <a:rPr lang="en-US" dirty="0">
                <a:latin typeface="+mj-lt"/>
              </a:rPr>
              <a:t>Definition of a System</a:t>
            </a:r>
          </a:p>
          <a:p>
            <a:r>
              <a:rPr lang="en-US" dirty="0">
                <a:latin typeface="+mj-lt"/>
              </a:rPr>
              <a:t>Characteristics Of System</a:t>
            </a:r>
          </a:p>
          <a:p>
            <a:r>
              <a:rPr lang="en-GH" kern="100" dirty="0">
                <a:effectLst/>
                <a:latin typeface="+mj-lt"/>
                <a:ea typeface="Calibri" panose="020F0502020204030204" pitchFamily="34" charset="0"/>
                <a:cs typeface="Times New Roman" panose="02020603050405020304" pitchFamily="18" charset="0"/>
              </a:rPr>
              <a:t>Elements Of The System</a:t>
            </a:r>
            <a:endParaRPr lang="en-US" kern="100" dirty="0">
              <a:effectLst/>
              <a:latin typeface="+mj-lt"/>
              <a:ea typeface="Calibri" panose="020F0502020204030204" pitchFamily="34" charset="0"/>
              <a:cs typeface="Times New Roman" panose="02020603050405020304" pitchFamily="18" charset="0"/>
            </a:endParaRPr>
          </a:p>
          <a:p>
            <a:r>
              <a:rPr lang="en-GH" kern="100" dirty="0">
                <a:effectLst/>
                <a:latin typeface="+mj-lt"/>
                <a:ea typeface="Calibri" panose="020F0502020204030204" pitchFamily="34" charset="0"/>
                <a:cs typeface="Times New Roman" panose="02020603050405020304" pitchFamily="18" charset="0"/>
              </a:rPr>
              <a:t>Types Of The System </a:t>
            </a:r>
            <a:endParaRPr lang="en-US" kern="100" dirty="0">
              <a:effectLst/>
              <a:latin typeface="+mj-lt"/>
              <a:ea typeface="Calibri" panose="020F0502020204030204" pitchFamily="34" charset="0"/>
              <a:cs typeface="Times New Roman" panose="02020603050405020304" pitchFamily="18" charset="0"/>
            </a:endParaRPr>
          </a:p>
          <a:p>
            <a:r>
              <a:rPr lang="en-US" dirty="0">
                <a:latin typeface="+mj-lt"/>
              </a:rPr>
              <a:t>The Systems View and Systems Thinking</a:t>
            </a:r>
          </a:p>
          <a:p>
            <a:r>
              <a:rPr lang="en-US" dirty="0">
                <a:latin typeface="+mj-lt"/>
              </a:rPr>
              <a:t>Subsystems</a:t>
            </a:r>
          </a:p>
          <a:p>
            <a:r>
              <a:rPr lang="en-US" dirty="0">
                <a:latin typeface="+mj-lt"/>
              </a:rPr>
              <a:t>Organizational Efficiency And Effectiveness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3BFC43-BF71-9DE0-2702-BA8273BC9956}"/>
              </a:ext>
            </a:extLst>
          </p:cNvPr>
          <p:cNvSpPr>
            <a:spLocks noGrp="1"/>
          </p:cNvSpPr>
          <p:nvPr>
            <p:ph idx="1"/>
          </p:nvPr>
        </p:nvSpPr>
        <p:spPr>
          <a:xfrm>
            <a:off x="2362200" y="457200"/>
            <a:ext cx="8095488" cy="6096000"/>
          </a:xfrm>
        </p:spPr>
        <p:txBody>
          <a:bodyPr>
            <a:normAutofit fontScale="92500" lnSpcReduction="20000"/>
          </a:bodyPr>
          <a:lstStyle/>
          <a:p>
            <a:pPr marL="82294" indent="0">
              <a:buNone/>
            </a:pPr>
            <a:r>
              <a:rPr lang="en-US" dirty="0"/>
              <a:t>4. Behavior: </a:t>
            </a:r>
          </a:p>
          <a:p>
            <a:r>
              <a:rPr lang="en-US" dirty="0"/>
              <a:t>Behavior is the way the system reacts to its surrounding environment. </a:t>
            </a:r>
          </a:p>
          <a:p>
            <a:r>
              <a:rPr lang="en-US" dirty="0"/>
              <a:t>Behavior is determined by the procedures designed to make sure that components behave in ways that will allow system to achieve common goal. </a:t>
            </a:r>
          </a:p>
          <a:p>
            <a:r>
              <a:rPr lang="en-US" dirty="0"/>
              <a:t>For example: If we touch an object which is hot, the nervous system makes our body to withdraw immediately from the hot source. </a:t>
            </a:r>
          </a:p>
          <a:p>
            <a:r>
              <a:rPr lang="en-US" dirty="0"/>
              <a:t>So, heat is input from environment, reaction is the behavior and instruction in the nervous system (how to react) is the procedure. </a:t>
            </a:r>
          </a:p>
          <a:p>
            <a:r>
              <a:rPr lang="en-US" dirty="0"/>
              <a:t>Procedure describes what ought to be done and behavior describes what is actually done.</a:t>
            </a:r>
            <a:endParaRPr lang="en-GH" dirty="0"/>
          </a:p>
        </p:txBody>
      </p:sp>
    </p:spTree>
    <p:extLst>
      <p:ext uri="{BB962C8B-B14F-4D97-AF65-F5344CB8AC3E}">
        <p14:creationId xmlns:p14="http://schemas.microsoft.com/office/powerpoint/2010/main" val="304574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87EE7-B4A6-1948-B177-44F8428B7CF2}"/>
              </a:ext>
            </a:extLst>
          </p:cNvPr>
          <p:cNvSpPr>
            <a:spLocks noGrp="1"/>
          </p:cNvSpPr>
          <p:nvPr>
            <p:ph idx="1"/>
          </p:nvPr>
        </p:nvSpPr>
        <p:spPr>
          <a:xfrm>
            <a:off x="2286000" y="381000"/>
            <a:ext cx="8171688" cy="6202363"/>
          </a:xfrm>
        </p:spPr>
        <p:txBody>
          <a:bodyPr>
            <a:normAutofit/>
          </a:bodyPr>
          <a:lstStyle/>
          <a:p>
            <a:pPr marL="82294" indent="0">
              <a:buNone/>
            </a:pPr>
            <a:r>
              <a:rPr lang="en-US" dirty="0"/>
              <a:t> 5. Life cycle: </a:t>
            </a:r>
          </a:p>
          <a:p>
            <a:r>
              <a:rPr lang="en-US" dirty="0"/>
              <a:t>Every system has life cycle and according to human life it has birth that is evolution, life, aging, repairs and finally the end of the existence of the system (death). </a:t>
            </a:r>
          </a:p>
          <a:p>
            <a:pPr marL="82294" indent="0">
              <a:buNone/>
            </a:pPr>
            <a:endParaRPr lang="en-US" dirty="0"/>
          </a:p>
          <a:p>
            <a:r>
              <a:rPr lang="en-US" dirty="0"/>
              <a:t>So, finally we can define system as follows. </a:t>
            </a:r>
          </a:p>
          <a:p>
            <a:pPr lvl="1"/>
            <a:r>
              <a:rPr lang="en-US" dirty="0"/>
              <a:t>A System is an integrated collection of the components which satisfy functions necessary to achieve the system goals and which have relationship to one another that defines structure of the system.</a:t>
            </a:r>
            <a:endParaRPr lang="en-GH" dirty="0"/>
          </a:p>
        </p:txBody>
      </p:sp>
    </p:spTree>
    <p:extLst>
      <p:ext uri="{BB962C8B-B14F-4D97-AF65-F5344CB8AC3E}">
        <p14:creationId xmlns:p14="http://schemas.microsoft.com/office/powerpoint/2010/main" val="1696656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1EA7-1994-B34E-1631-CEB303257735}"/>
              </a:ext>
            </a:extLst>
          </p:cNvPr>
          <p:cNvSpPr>
            <a:spLocks noGrp="1"/>
          </p:cNvSpPr>
          <p:nvPr>
            <p:ph type="title"/>
          </p:nvPr>
        </p:nvSpPr>
        <p:spPr>
          <a:xfrm>
            <a:off x="1524000" y="274639"/>
            <a:ext cx="10387584" cy="1143000"/>
          </a:xfrm>
        </p:spPr>
        <p:txBody>
          <a:bodyPr>
            <a:normAutofit/>
          </a:bodyPr>
          <a:lstStyle/>
          <a:p>
            <a:r>
              <a:rPr lang="en-GH" sz="4400" kern="100" dirty="0">
                <a:effectLst/>
                <a:latin typeface="Calibri" panose="020F0502020204030204" pitchFamily="34" charset="0"/>
                <a:ea typeface="Calibri" panose="020F0502020204030204" pitchFamily="34" charset="0"/>
                <a:cs typeface="Times New Roman" panose="02020603050405020304" pitchFamily="18" charset="0"/>
              </a:rPr>
              <a:t>1.3 ELEMENTS OF THE SYSTEM </a:t>
            </a:r>
            <a:endParaRPr lang="en-GH" dirty="0"/>
          </a:p>
        </p:txBody>
      </p:sp>
      <p:sp>
        <p:nvSpPr>
          <p:cNvPr id="3" name="Content Placeholder 2">
            <a:extLst>
              <a:ext uri="{FF2B5EF4-FFF2-40B4-BE49-F238E27FC236}">
                <a16:creationId xmlns:a16="http://schemas.microsoft.com/office/drawing/2014/main" id="{D8AC5B02-2FE8-C51A-ADBE-8EE8075CED4F}"/>
              </a:ext>
            </a:extLst>
          </p:cNvPr>
          <p:cNvSpPr>
            <a:spLocks noGrp="1"/>
          </p:cNvSpPr>
          <p:nvPr>
            <p:ph idx="1"/>
          </p:nvPr>
        </p:nvSpPr>
        <p:spPr>
          <a:xfrm>
            <a:off x="1219200" y="1443805"/>
            <a:ext cx="9677400" cy="5139567"/>
          </a:xfrm>
        </p:spPr>
        <p:txBody>
          <a:bodyPr>
            <a:normAutofit fontScale="92500" lnSpcReduction="10000"/>
          </a:bodyPr>
          <a:lstStyle/>
          <a:p>
            <a:pPr>
              <a:lnSpc>
                <a:spcPct val="115000"/>
              </a:lnSpc>
              <a:spcAft>
                <a:spcPts val="800"/>
              </a:spcAft>
            </a:pPr>
            <a:r>
              <a:rPr lang="en-GH" sz="2800" kern="100" dirty="0">
                <a:latin typeface="Calibri" panose="020F0502020204030204" pitchFamily="34" charset="0"/>
                <a:ea typeface="Calibri" panose="020F0502020204030204" pitchFamily="34" charset="0"/>
                <a:cs typeface="Times New Roman" panose="02020603050405020304" pitchFamily="18" charset="0"/>
              </a:rPr>
              <a:t>All the characteristics of the system are determined by the system elements, their properties and relationships. The system elements are </a:t>
            </a:r>
          </a:p>
          <a:p>
            <a:pPr>
              <a:lnSpc>
                <a:spcPct val="115000"/>
              </a:lnSpc>
              <a:spcAft>
                <a:spcPts val="800"/>
              </a:spcAft>
            </a:pPr>
            <a:r>
              <a:rPr lang="en-GH" sz="2800" kern="100" dirty="0">
                <a:latin typeface="Calibri" panose="020F0502020204030204" pitchFamily="34" charset="0"/>
                <a:ea typeface="Calibri" panose="020F0502020204030204" pitchFamily="34" charset="0"/>
                <a:cs typeface="Times New Roman" panose="02020603050405020304" pitchFamily="18" charset="0"/>
              </a:rPr>
              <a:t>1. Input </a:t>
            </a:r>
          </a:p>
          <a:p>
            <a:pPr>
              <a:lnSpc>
                <a:spcPct val="115000"/>
              </a:lnSpc>
              <a:spcAft>
                <a:spcPts val="800"/>
              </a:spcAft>
            </a:pPr>
            <a:r>
              <a:rPr lang="en-GH" sz="2800" kern="100" dirty="0">
                <a:latin typeface="Calibri" panose="020F0502020204030204" pitchFamily="34" charset="0"/>
                <a:ea typeface="Calibri" panose="020F0502020204030204" pitchFamily="34" charset="0"/>
                <a:cs typeface="Times New Roman" panose="02020603050405020304" pitchFamily="18" charset="0"/>
              </a:rPr>
              <a:t>2. Processor </a:t>
            </a:r>
          </a:p>
          <a:p>
            <a:pPr>
              <a:lnSpc>
                <a:spcPct val="115000"/>
              </a:lnSpc>
              <a:spcAft>
                <a:spcPts val="800"/>
              </a:spcAft>
            </a:pPr>
            <a:r>
              <a:rPr lang="en-GH" sz="2800" kern="100" dirty="0">
                <a:latin typeface="Calibri" panose="020F0502020204030204" pitchFamily="34" charset="0"/>
                <a:ea typeface="Calibri" panose="020F0502020204030204" pitchFamily="34" charset="0"/>
                <a:cs typeface="Times New Roman" panose="02020603050405020304" pitchFamily="18" charset="0"/>
              </a:rPr>
              <a:t>3. Output </a:t>
            </a:r>
          </a:p>
          <a:p>
            <a:pPr>
              <a:lnSpc>
                <a:spcPct val="115000"/>
              </a:lnSpc>
              <a:spcAft>
                <a:spcPts val="800"/>
              </a:spcAft>
            </a:pPr>
            <a:r>
              <a:rPr lang="en-GH" sz="2800" kern="100" dirty="0">
                <a:latin typeface="Calibri" panose="020F0502020204030204" pitchFamily="34" charset="0"/>
                <a:ea typeface="Calibri" panose="020F0502020204030204" pitchFamily="34" charset="0"/>
                <a:cs typeface="Times New Roman" panose="02020603050405020304" pitchFamily="18" charset="0"/>
              </a:rPr>
              <a:t>These elements are common to all systems. These are the elements by which all systems are described. They are set in a fixed position which helps the system analyst to design &amp; work with system more easily.</a:t>
            </a:r>
          </a:p>
          <a:p>
            <a:endParaRPr lang="en-GH" dirty="0"/>
          </a:p>
        </p:txBody>
      </p:sp>
    </p:spTree>
    <p:extLst>
      <p:ext uri="{BB962C8B-B14F-4D97-AF65-F5344CB8AC3E}">
        <p14:creationId xmlns:p14="http://schemas.microsoft.com/office/powerpoint/2010/main" val="1580904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D2E2F-F60C-7DA0-A6E2-F975AB7FD757}"/>
              </a:ext>
            </a:extLst>
          </p:cNvPr>
          <p:cNvSpPr>
            <a:spLocks noGrp="1"/>
          </p:cNvSpPr>
          <p:nvPr>
            <p:ph idx="1"/>
          </p:nvPr>
        </p:nvSpPr>
        <p:spPr>
          <a:xfrm>
            <a:off x="1524000" y="457200"/>
            <a:ext cx="10058400" cy="5943600"/>
          </a:xfrm>
        </p:spPr>
        <p:txBody>
          <a:bodyPr/>
          <a:lstStyle/>
          <a:p>
            <a:pPr>
              <a:lnSpc>
                <a:spcPct val="115000"/>
              </a:lnSpc>
              <a:spcAft>
                <a:spcPts val="800"/>
              </a:spcAft>
            </a:pPr>
            <a:r>
              <a:rPr lang="en-GH" sz="2400" kern="100" dirty="0">
                <a:latin typeface="Calibri" panose="020F0502020204030204" pitchFamily="34" charset="0"/>
                <a:ea typeface="Calibri" panose="020F0502020204030204" pitchFamily="34" charset="0"/>
                <a:cs typeface="Times New Roman" panose="02020603050405020304" pitchFamily="18" charset="0"/>
              </a:rPr>
              <a:t>1. </a:t>
            </a:r>
            <a:r>
              <a:rPr lang="en-GH" sz="2400" b="1" kern="100" dirty="0">
                <a:latin typeface="Calibri" panose="020F0502020204030204" pitchFamily="34" charset="0"/>
                <a:ea typeface="Calibri" panose="020F0502020204030204" pitchFamily="34" charset="0"/>
                <a:cs typeface="Times New Roman" panose="02020603050405020304" pitchFamily="18" charset="0"/>
              </a:rPr>
              <a:t>Input</a:t>
            </a:r>
            <a:r>
              <a:rPr lang="en-GH" sz="2400" kern="100" dirty="0">
                <a:latin typeface="Calibri" panose="020F0502020204030204" pitchFamily="34" charset="0"/>
                <a:ea typeface="Calibri" panose="020F0502020204030204" pitchFamily="34" charset="0"/>
                <a:cs typeface="Times New Roman" panose="02020603050405020304" pitchFamily="18" charset="0"/>
              </a:rPr>
              <a:t>: It is defined as energizing or </a:t>
            </a:r>
            <a:r>
              <a:rPr lang="en-US" sz="2400" kern="100" dirty="0">
                <a:latin typeface="Calibri" panose="020F0502020204030204" pitchFamily="34" charset="0"/>
                <a:ea typeface="Calibri" panose="020F0502020204030204" pitchFamily="34" charset="0"/>
                <a:cs typeface="Times New Roman" panose="02020603050405020304" pitchFamily="18" charset="0"/>
              </a:rPr>
              <a:t>the </a:t>
            </a:r>
            <a:r>
              <a:rPr lang="en-GH" sz="2400" kern="100" dirty="0">
                <a:latin typeface="Calibri" panose="020F0502020204030204" pitchFamily="34" charset="0"/>
                <a:ea typeface="Calibri" panose="020F0502020204030204" pitchFamily="34" charset="0"/>
                <a:cs typeface="Times New Roman" panose="02020603050405020304" pitchFamily="18" charset="0"/>
              </a:rPr>
              <a:t>start up component on which system operates. It may be raw material, data, physical source, knowledge or any energy to decide the nature of output. </a:t>
            </a:r>
          </a:p>
          <a:p>
            <a:pPr>
              <a:lnSpc>
                <a:spcPct val="115000"/>
              </a:lnSpc>
              <a:spcAft>
                <a:spcPts val="800"/>
              </a:spcAft>
            </a:pPr>
            <a:r>
              <a:rPr lang="en-GH" sz="2400" kern="100" dirty="0">
                <a:latin typeface="Calibri" panose="020F0502020204030204" pitchFamily="34" charset="0"/>
                <a:ea typeface="Calibri" panose="020F0502020204030204" pitchFamily="34" charset="0"/>
                <a:cs typeface="Times New Roman" panose="02020603050405020304" pitchFamily="18" charset="0"/>
              </a:rPr>
              <a:t>2. </a:t>
            </a:r>
            <a:r>
              <a:rPr lang="en-GH" sz="2400" b="1" kern="100" dirty="0">
                <a:latin typeface="Calibri" panose="020F0502020204030204" pitchFamily="34" charset="0"/>
                <a:ea typeface="Calibri" panose="020F0502020204030204" pitchFamily="34" charset="0"/>
                <a:cs typeface="Times New Roman" panose="02020603050405020304" pitchFamily="18" charset="0"/>
              </a:rPr>
              <a:t>Processor</a:t>
            </a:r>
            <a:r>
              <a:rPr lang="en-GH" sz="2400" kern="100" dirty="0">
                <a:latin typeface="Calibri" panose="020F0502020204030204" pitchFamily="34" charset="0"/>
                <a:ea typeface="Calibri" panose="020F0502020204030204" pitchFamily="34" charset="0"/>
                <a:cs typeface="Times New Roman" panose="02020603050405020304" pitchFamily="18" charset="0"/>
              </a:rPr>
              <a:t>: It is defined as the activity that makes possible the </a:t>
            </a:r>
            <a:r>
              <a:rPr lang="en-GH" sz="2400" b="1" kern="100" dirty="0">
                <a:latin typeface="Calibri" panose="020F0502020204030204" pitchFamily="34" charset="0"/>
                <a:ea typeface="Calibri" panose="020F0502020204030204" pitchFamily="34" charset="0"/>
                <a:cs typeface="Times New Roman" panose="02020603050405020304" pitchFamily="18" charset="0"/>
              </a:rPr>
              <a:t>transformation</a:t>
            </a:r>
            <a:r>
              <a:rPr lang="en-GH" sz="2400" kern="100" dirty="0">
                <a:latin typeface="Calibri" panose="020F0502020204030204" pitchFamily="34" charset="0"/>
                <a:ea typeface="Calibri" panose="020F0502020204030204" pitchFamily="34" charset="0"/>
                <a:cs typeface="Times New Roman" panose="02020603050405020304" pitchFamily="18" charset="0"/>
              </a:rPr>
              <a:t> of input to output. When data is processed through computer it is processed through logical steps. However, these steps are required to be instructed in series to the computer. </a:t>
            </a:r>
          </a:p>
          <a:p>
            <a:pPr>
              <a:lnSpc>
                <a:spcPct val="115000"/>
              </a:lnSpc>
              <a:spcAft>
                <a:spcPts val="800"/>
              </a:spcAft>
            </a:pPr>
            <a:r>
              <a:rPr lang="en-GH" sz="2400" kern="100" dirty="0">
                <a:latin typeface="Calibri" panose="020F0502020204030204" pitchFamily="34" charset="0"/>
                <a:ea typeface="Calibri" panose="020F0502020204030204" pitchFamily="34" charset="0"/>
                <a:cs typeface="Times New Roman" panose="02020603050405020304" pitchFamily="18" charset="0"/>
              </a:rPr>
              <a:t>3. </a:t>
            </a:r>
            <a:r>
              <a:rPr lang="en-GH" sz="2400" b="1" kern="100" dirty="0">
                <a:latin typeface="Calibri" panose="020F0502020204030204" pitchFamily="34" charset="0"/>
                <a:ea typeface="Calibri" panose="020F0502020204030204" pitchFamily="34" charset="0"/>
                <a:cs typeface="Times New Roman" panose="02020603050405020304" pitchFamily="18" charset="0"/>
              </a:rPr>
              <a:t>Output</a:t>
            </a:r>
            <a:r>
              <a:rPr lang="en-GH" sz="2400" kern="100" dirty="0">
                <a:latin typeface="Calibri" panose="020F0502020204030204" pitchFamily="34" charset="0"/>
                <a:ea typeface="Calibri" panose="020F0502020204030204" pitchFamily="34" charset="0"/>
                <a:cs typeface="Times New Roman" panose="02020603050405020304" pitchFamily="18" charset="0"/>
              </a:rPr>
              <a:t>: It is the end result of the operation. In other words, it is the purpose or the main objective for which the system is designed. Though output is largely dependent on input, its nature or format may vary vastly from the input</a:t>
            </a:r>
            <a:r>
              <a:rPr lang="en-GH" sz="1800" kern="100" dirty="0">
                <a:latin typeface="Calibri" panose="020F0502020204030204" pitchFamily="34" charset="0"/>
                <a:ea typeface="Calibri" panose="020F0502020204030204" pitchFamily="34" charset="0"/>
                <a:cs typeface="Times New Roman" panose="02020603050405020304" pitchFamily="18" charset="0"/>
              </a:rPr>
              <a:t>. </a:t>
            </a:r>
            <a:r>
              <a:rPr lang="en-GH" sz="2400" kern="100" dirty="0">
                <a:latin typeface="Calibri" panose="020F0502020204030204" pitchFamily="34" charset="0"/>
                <a:ea typeface="Calibri" panose="020F0502020204030204" pitchFamily="34" charset="0"/>
                <a:cs typeface="Times New Roman" panose="02020603050405020304" pitchFamily="18" charset="0"/>
              </a:rPr>
              <a:t>For example: If data keyed is in numerical form it may display output which is in form of graph or pictorial form.</a:t>
            </a:r>
          </a:p>
          <a:p>
            <a:endParaRPr lang="en-GH" dirty="0"/>
          </a:p>
        </p:txBody>
      </p:sp>
    </p:spTree>
    <p:extLst>
      <p:ext uri="{BB962C8B-B14F-4D97-AF65-F5344CB8AC3E}">
        <p14:creationId xmlns:p14="http://schemas.microsoft.com/office/powerpoint/2010/main" val="3008815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123C27-4687-0CAC-56B9-982697EB8615}"/>
              </a:ext>
            </a:extLst>
          </p:cNvPr>
          <p:cNvPicPr>
            <a:picLocks noGrp="1" noChangeAspect="1"/>
          </p:cNvPicPr>
          <p:nvPr>
            <p:ph idx="1"/>
          </p:nvPr>
        </p:nvPicPr>
        <p:blipFill>
          <a:blip r:embed="rId2"/>
          <a:stretch>
            <a:fillRect/>
          </a:stretch>
        </p:blipFill>
        <p:spPr>
          <a:xfrm>
            <a:off x="2209800" y="2286000"/>
            <a:ext cx="7566044" cy="3133864"/>
          </a:xfrm>
        </p:spPr>
      </p:pic>
      <p:sp>
        <p:nvSpPr>
          <p:cNvPr id="7" name="TextBox 6">
            <a:extLst>
              <a:ext uri="{FF2B5EF4-FFF2-40B4-BE49-F238E27FC236}">
                <a16:creationId xmlns:a16="http://schemas.microsoft.com/office/drawing/2014/main" id="{801AD901-5B7B-084D-A0A7-E58CB1B96525}"/>
              </a:ext>
            </a:extLst>
          </p:cNvPr>
          <p:cNvSpPr txBox="1"/>
          <p:nvPr/>
        </p:nvSpPr>
        <p:spPr>
          <a:xfrm>
            <a:off x="2037500" y="609600"/>
            <a:ext cx="8424144" cy="1054263"/>
          </a:xfrm>
          <a:prstGeom prst="rect">
            <a:avLst/>
          </a:prstGeom>
          <a:noFill/>
        </p:spPr>
        <p:txBody>
          <a:bodyPr wrap="square">
            <a:spAutoFit/>
          </a:bodyPr>
          <a:lstStyle/>
          <a:p>
            <a:pPr>
              <a:lnSpc>
                <a:spcPct val="115000"/>
              </a:lnSpc>
              <a:spcAft>
                <a:spcPts val="800"/>
              </a:spcAft>
            </a:pP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Following </a:t>
            </a:r>
            <a:r>
              <a:rPr lang="en-GH" sz="2800" b="1" kern="100" dirty="0">
                <a:effectLst/>
                <a:latin typeface="Calibri" panose="020F0502020204030204" pitchFamily="34" charset="0"/>
                <a:ea typeface="Calibri" panose="020F0502020204030204" pitchFamily="34" charset="0"/>
                <a:cs typeface="Times New Roman" panose="02020603050405020304" pitchFamily="18" charset="0"/>
              </a:rPr>
              <a:t>model</a:t>
            </a: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 represents a system with its elements which keeps the system in equilibrium</a:t>
            </a:r>
            <a:r>
              <a:rPr lang="en-GH"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860829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B8D535-3C98-70D4-EDD2-A6A547DB5F37}"/>
              </a:ext>
            </a:extLst>
          </p:cNvPr>
          <p:cNvSpPr>
            <a:spLocks noGrp="1"/>
          </p:cNvSpPr>
          <p:nvPr>
            <p:ph idx="1"/>
          </p:nvPr>
        </p:nvSpPr>
        <p:spPr>
          <a:xfrm>
            <a:off x="1914144" y="609600"/>
            <a:ext cx="9997440" cy="5638800"/>
          </a:xfrm>
        </p:spPr>
        <p:txBody>
          <a:bodyPr>
            <a:normAutofit lnSpcReduction="10000"/>
          </a:bodyPr>
          <a:lstStyle/>
          <a:p>
            <a:pPr>
              <a:lnSpc>
                <a:spcPct val="115000"/>
              </a:lnSpc>
              <a:spcAft>
                <a:spcPts val="800"/>
              </a:spcAft>
            </a:pP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In order to build any system only the knowledge of its elements does not serve the purpose, there should be fundamental clarity of some important concepts which are essential to build the efficient system &amp; to keep it in equilibrium. </a:t>
            </a:r>
          </a:p>
          <a:p>
            <a:pPr>
              <a:lnSpc>
                <a:spcPct val="115000"/>
              </a:lnSpc>
              <a:spcAft>
                <a:spcPts val="800"/>
              </a:spcAft>
            </a:pP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The major concepts are </a:t>
            </a:r>
          </a:p>
          <a:p>
            <a:pPr marL="342900" lvl="0" indent="-342900">
              <a:lnSpc>
                <a:spcPct val="115000"/>
              </a:lnSpc>
              <a:buFont typeface="+mj-lt"/>
              <a:buAutoNum type="romanUcPeriod"/>
            </a:pP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Boundary &amp; environment </a:t>
            </a:r>
          </a:p>
          <a:p>
            <a:pPr marL="342900" lvl="0" indent="-342900">
              <a:lnSpc>
                <a:spcPct val="115000"/>
              </a:lnSpc>
              <a:buFont typeface="+mj-lt"/>
              <a:buAutoNum type="romanUcPeriod"/>
            </a:pP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II. Subsystem </a:t>
            </a:r>
          </a:p>
          <a:p>
            <a:pPr marL="342900" lvl="0" indent="-342900">
              <a:lnSpc>
                <a:spcPct val="115000"/>
              </a:lnSpc>
              <a:buFont typeface="+mj-lt"/>
              <a:buAutoNum type="romanUcPeriod"/>
            </a:pP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III. Interface </a:t>
            </a:r>
          </a:p>
          <a:p>
            <a:pPr marL="342900" lvl="0" indent="-342900">
              <a:lnSpc>
                <a:spcPct val="115000"/>
              </a:lnSpc>
              <a:buFont typeface="+mj-lt"/>
              <a:buAutoNum type="romanUcPeriod"/>
            </a:pP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IV. Feedback control </a:t>
            </a:r>
          </a:p>
          <a:p>
            <a:pPr marL="342900" lvl="0" indent="-342900">
              <a:lnSpc>
                <a:spcPct val="115000"/>
              </a:lnSpc>
              <a:spcAft>
                <a:spcPts val="800"/>
              </a:spcAft>
              <a:buFont typeface="+mj-lt"/>
              <a:buAutoNum type="romanUcPeriod"/>
            </a:pP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V. Black box</a:t>
            </a:r>
          </a:p>
          <a:p>
            <a:endParaRPr lang="en-GH" dirty="0"/>
          </a:p>
        </p:txBody>
      </p:sp>
    </p:spTree>
    <p:extLst>
      <p:ext uri="{BB962C8B-B14F-4D97-AF65-F5344CB8AC3E}">
        <p14:creationId xmlns:p14="http://schemas.microsoft.com/office/powerpoint/2010/main" val="1754094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E0D65-7A76-C110-8C9C-EFDA26541ABF}"/>
              </a:ext>
            </a:extLst>
          </p:cNvPr>
          <p:cNvSpPr>
            <a:spLocks noGrp="1"/>
          </p:cNvSpPr>
          <p:nvPr>
            <p:ph idx="1"/>
          </p:nvPr>
        </p:nvSpPr>
        <p:spPr>
          <a:xfrm>
            <a:off x="1600200" y="228600"/>
            <a:ext cx="10311384" cy="6477000"/>
          </a:xfrm>
        </p:spPr>
        <p:txBody>
          <a:bodyPr>
            <a:normAutofit/>
          </a:bodyPr>
          <a:lstStyle/>
          <a:p>
            <a:pPr marL="342900" lvl="0" indent="-342900">
              <a:lnSpc>
                <a:spcPct val="115000"/>
              </a:lnSpc>
              <a:spcAft>
                <a:spcPts val="800"/>
              </a:spcAft>
              <a:buFont typeface="+mj-lt"/>
              <a:buAutoNum type="romanUcPeriod"/>
            </a:pPr>
            <a:r>
              <a:rPr lang="en-GH" b="1" kern="100" dirty="0">
                <a:effectLst/>
                <a:latin typeface="Calibri" panose="020F0502020204030204" pitchFamily="34" charset="0"/>
                <a:ea typeface="Calibri" panose="020F0502020204030204" pitchFamily="34" charset="0"/>
                <a:cs typeface="Times New Roman" panose="02020603050405020304" pitchFamily="18" charset="0"/>
              </a:rPr>
              <a:t>Boundary &amp; environment: </a:t>
            </a:r>
          </a:p>
          <a:p>
            <a:pPr marL="228600">
              <a:lnSpc>
                <a:spcPct val="115000"/>
              </a:lnSpc>
              <a:spcAft>
                <a:spcPts val="800"/>
              </a:spcAft>
            </a:pP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Every system has its limits that determine the sphere of influence &amp; control</a:t>
            </a:r>
            <a:r>
              <a:rPr lang="en-US" sz="2400" kern="100" dirty="0">
                <a:latin typeface="Calibri" panose="020F0502020204030204" pitchFamily="34" charset="0"/>
                <a:ea typeface="Calibri" panose="020F0502020204030204" pitchFamily="34" charset="0"/>
                <a:cs typeface="Times New Roman" panose="02020603050405020304" pitchFamily="18" charset="0"/>
              </a:rPr>
              <a:t>.</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This</a:t>
            </a: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 is called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a:t>
            </a: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 Boundary of the system. Everything within the circumscribed space is called system &amp; everything outside it is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the</a:t>
            </a: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 environment. Flow from environment to the system is its input while a flow from system to its environment is the output.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800"/>
              </a:spcAft>
            </a:pPr>
            <a:r>
              <a:rPr lang="en-US" sz="2400" dirty="0"/>
              <a:t>So, as soon as we identify a system, we define a </a:t>
            </a:r>
            <a:r>
              <a:rPr lang="en-US" sz="2400" b="1" dirty="0"/>
              <a:t>boundary</a:t>
            </a:r>
            <a:r>
              <a:rPr lang="en-US" sz="2400" dirty="0"/>
              <a:t>: what is inside the boundary belongs to the system, everything outside the boundary is not part of the system. However, most systems do not exist in isolation. Systems, or their components, interact with the world outside their boundary. The part of the outside world with which the system interacts is called the system’s </a:t>
            </a:r>
            <a:r>
              <a:rPr lang="en-US" sz="2400" b="1" dirty="0"/>
              <a:t>environment.</a:t>
            </a:r>
          </a:p>
          <a:p>
            <a:pPr marL="228600">
              <a:lnSpc>
                <a:spcPct val="115000"/>
              </a:lnSpc>
              <a:spcAft>
                <a:spcPts val="800"/>
              </a:spcAft>
            </a:pP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Boundary of the system may exist physically or conceptually.</a:t>
            </a:r>
            <a:endParaRPr lang="en-US" sz="2400" b="1" dirty="0"/>
          </a:p>
          <a:p>
            <a:pPr marL="228600">
              <a:lnSpc>
                <a:spcPct val="115000"/>
              </a:lnSpc>
              <a:spcAft>
                <a:spcPts val="800"/>
              </a:spcAft>
            </a:pPr>
            <a:endParaRPr lang="en-US" sz="2400" dirty="0"/>
          </a:p>
          <a:p>
            <a:pPr marL="228600">
              <a:lnSpc>
                <a:spcPct val="115000"/>
              </a:lnSpc>
              <a:spcAft>
                <a:spcPts val="800"/>
              </a:spcAft>
            </a:pPr>
            <a:endParaRPr lang="en-GH"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H" dirty="0"/>
          </a:p>
        </p:txBody>
      </p:sp>
    </p:spTree>
    <p:extLst>
      <p:ext uri="{BB962C8B-B14F-4D97-AF65-F5344CB8AC3E}">
        <p14:creationId xmlns:p14="http://schemas.microsoft.com/office/powerpoint/2010/main" val="2206263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6A1608-4FE7-A4ED-43B4-74267EB74700}"/>
              </a:ext>
            </a:extLst>
          </p:cNvPr>
          <p:cNvSpPr>
            <a:spLocks noGrp="1"/>
          </p:cNvSpPr>
          <p:nvPr>
            <p:ph idx="1"/>
          </p:nvPr>
        </p:nvSpPr>
        <p:spPr>
          <a:xfrm>
            <a:off x="1524000" y="533400"/>
            <a:ext cx="10387584" cy="6019800"/>
          </a:xfrm>
        </p:spPr>
        <p:txBody>
          <a:bodyPr>
            <a:normAutofit fontScale="92500" lnSpcReduction="10000"/>
          </a:bodyPr>
          <a:lstStyle/>
          <a:p>
            <a:pPr marL="82294" indent="0">
              <a:buNone/>
            </a:pPr>
            <a:r>
              <a:rPr lang="en-US" sz="3900" b="1" kern="100" dirty="0">
                <a:effectLst/>
                <a:latin typeface="Calibri" panose="020F0502020204030204" pitchFamily="34" charset="0"/>
                <a:ea typeface="Calibri" panose="020F0502020204030204" pitchFamily="34" charset="0"/>
                <a:cs typeface="Times New Roman" panose="02020603050405020304" pitchFamily="18" charset="0"/>
              </a:rPr>
              <a:t>II. </a:t>
            </a:r>
            <a:r>
              <a:rPr lang="en-GH" sz="3900" b="1" kern="100" dirty="0">
                <a:effectLst/>
                <a:latin typeface="Calibri" panose="020F0502020204030204" pitchFamily="34" charset="0"/>
                <a:ea typeface="Calibri" panose="020F0502020204030204" pitchFamily="34" charset="0"/>
                <a:cs typeface="Times New Roman" panose="02020603050405020304" pitchFamily="18" charset="0"/>
              </a:rPr>
              <a:t>Subsystem:</a:t>
            </a:r>
            <a:r>
              <a:rPr lang="en-GH"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H" sz="3300" kern="100" dirty="0">
                <a:effectLst/>
                <a:latin typeface="Calibri" panose="020F0502020204030204" pitchFamily="34" charset="0"/>
                <a:ea typeface="Calibri" panose="020F0502020204030204" pitchFamily="34" charset="0"/>
                <a:cs typeface="Times New Roman" panose="02020603050405020304" pitchFamily="18" charset="0"/>
              </a:rPr>
              <a:t>A complex system is difficult to implement when consider as a whole. However, if we divide it into smaller functional units which are of manageable sizes then every small function unit becomes a subsystem. </a:t>
            </a:r>
            <a:endParaRPr lang="en-US" sz="33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3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300" dirty="0"/>
              <a:t>The subsystems resulting from this process generally form hierarchical structures. In the hierarchy, a subsystem is one element of a </a:t>
            </a:r>
            <a:r>
              <a:rPr lang="en-US" sz="3300" dirty="0" err="1"/>
              <a:t>suprasystem</a:t>
            </a:r>
            <a:r>
              <a:rPr lang="en-US" sz="3300" dirty="0"/>
              <a:t> (the system above it).</a:t>
            </a:r>
            <a:r>
              <a:rPr lang="en-GH" sz="3300" kern="100" dirty="0">
                <a:latin typeface="Calibri" panose="020F0502020204030204" pitchFamily="34" charset="0"/>
                <a:ea typeface="Calibri" panose="020F0502020204030204" pitchFamily="34" charset="0"/>
                <a:cs typeface="Times New Roman" panose="02020603050405020304" pitchFamily="18" charset="0"/>
              </a:rPr>
              <a:t> In the formation of subsystems, the components performing same or similar functions are grouped. For example: In a business organization system, marketing, production, sales can be considered as subsystems. </a:t>
            </a:r>
            <a:endParaRPr lang="en-US" sz="33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33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H" dirty="0"/>
          </a:p>
        </p:txBody>
      </p:sp>
    </p:spTree>
    <p:extLst>
      <p:ext uri="{BB962C8B-B14F-4D97-AF65-F5344CB8AC3E}">
        <p14:creationId xmlns:p14="http://schemas.microsoft.com/office/powerpoint/2010/main" val="2062142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69687C-A3C0-9303-2296-09140F028AAB}"/>
              </a:ext>
            </a:extLst>
          </p:cNvPr>
          <p:cNvSpPr>
            <a:spLocks noGrp="1"/>
          </p:cNvSpPr>
          <p:nvPr>
            <p:ph idx="1"/>
          </p:nvPr>
        </p:nvSpPr>
        <p:spPr>
          <a:xfrm>
            <a:off x="1914144" y="457200"/>
            <a:ext cx="9997440" cy="5791200"/>
          </a:xfrm>
        </p:spPr>
        <p:txBody>
          <a:bodyPr/>
          <a:lstStyle/>
          <a:p>
            <a:r>
              <a:rPr lang="en-GH" sz="3200" kern="100" dirty="0">
                <a:effectLst/>
                <a:latin typeface="Calibri" panose="020F0502020204030204" pitchFamily="34" charset="0"/>
                <a:ea typeface="Calibri" panose="020F0502020204030204" pitchFamily="34" charset="0"/>
                <a:cs typeface="Times New Roman" panose="02020603050405020304" pitchFamily="18" charset="0"/>
              </a:rPr>
              <a:t>Module: A collection of function or data. In other words, module encapsulates related functions. Ideal module is that module which can be reused in other development projects. </a:t>
            </a:r>
          </a:p>
          <a:p>
            <a:r>
              <a:rPr lang="en-US" sz="3200" dirty="0"/>
              <a:t>The general principle in decomposition which assumes that system objectives dictate the process is </a:t>
            </a:r>
            <a:r>
              <a:rPr lang="en-US" sz="3200" i="1" dirty="0">
                <a:solidFill>
                  <a:srgbClr val="C00000"/>
                </a:solidFill>
              </a:rPr>
              <a:t>functional cohesion</a:t>
            </a:r>
            <a:r>
              <a:rPr lang="en-US" sz="3200" dirty="0"/>
              <a:t>. Components are considered to be part of the same subsystem if they perform or are related to the same function</a:t>
            </a:r>
          </a:p>
          <a:p>
            <a:r>
              <a:rPr lang="en-US" dirty="0"/>
              <a:t>The level of detail with which you study a given system is called the </a:t>
            </a:r>
            <a:r>
              <a:rPr lang="en-US" b="1" dirty="0"/>
              <a:t>granularity</a:t>
            </a:r>
            <a:endParaRPr lang="en-US" dirty="0"/>
          </a:p>
          <a:p>
            <a:endParaRPr lang="en-US" sz="3200" dirty="0"/>
          </a:p>
          <a:p>
            <a:endParaRPr lang="en-GH" dirty="0"/>
          </a:p>
        </p:txBody>
      </p:sp>
    </p:spTree>
    <p:extLst>
      <p:ext uri="{BB962C8B-B14F-4D97-AF65-F5344CB8AC3E}">
        <p14:creationId xmlns:p14="http://schemas.microsoft.com/office/powerpoint/2010/main" val="958659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9EB36-D2F2-33F5-D5D8-2A84067D4C12}"/>
              </a:ext>
            </a:extLst>
          </p:cNvPr>
          <p:cNvSpPr>
            <a:spLocks noGrp="1"/>
          </p:cNvSpPr>
          <p:nvPr>
            <p:ph idx="1"/>
          </p:nvPr>
        </p:nvSpPr>
        <p:spPr>
          <a:xfrm>
            <a:off x="1371600" y="304800"/>
            <a:ext cx="10210800" cy="6248400"/>
          </a:xfrm>
        </p:spPr>
        <p:txBody>
          <a:bodyPr>
            <a:normAutofit/>
          </a:bodyPr>
          <a:lstStyle/>
          <a:p>
            <a:pPr marL="0" lvl="0" indent="0">
              <a:lnSpc>
                <a:spcPct val="115000"/>
              </a:lnSpc>
              <a:buNone/>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III. </a:t>
            </a:r>
            <a:r>
              <a:rPr lang="en-GH" sz="2800" b="1" kern="100" dirty="0">
                <a:effectLst/>
                <a:latin typeface="Calibri" panose="020F0502020204030204" pitchFamily="34" charset="0"/>
                <a:ea typeface="Calibri" panose="020F0502020204030204" pitchFamily="34" charset="0"/>
                <a:cs typeface="Times New Roman" panose="02020603050405020304" pitchFamily="18" charset="0"/>
              </a:rPr>
              <a:t>Interface</a:t>
            </a: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 The interconnections &amp; interactions among the subsystems are termed as interfaces. In fact each interface implies a communication path. Number of interfaces increase with number of subsystems.</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nSpc>
                <a:spcPct val="115000"/>
              </a:lnSpc>
              <a:buNone/>
            </a:pPr>
            <a:endParaRPr lang="en-US" sz="28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IV. </a:t>
            </a:r>
            <a:r>
              <a:rPr lang="en-GH" sz="2800" b="1" kern="100" dirty="0">
                <a:effectLst/>
                <a:latin typeface="Calibri" panose="020F0502020204030204" pitchFamily="34" charset="0"/>
                <a:ea typeface="Calibri" panose="020F0502020204030204" pitchFamily="34" charset="0"/>
                <a:cs typeface="Times New Roman" panose="02020603050405020304" pitchFamily="18" charset="0"/>
              </a:rPr>
              <a:t>Feedback control</a:t>
            </a: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 In order to improve the performance of any system feedback control mechanism can be used as a tool or device to control or modify the input of the system after </a:t>
            </a:r>
            <a:r>
              <a:rPr lang="en-GH" sz="28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 the output properly. </a:t>
            </a:r>
          </a:p>
          <a:p>
            <a:pPr>
              <a:lnSpc>
                <a:spcPct val="115000"/>
              </a:lnSpc>
              <a:spcAft>
                <a:spcPts val="800"/>
              </a:spcAft>
            </a:pPr>
            <a:endParaRPr lang="en-GH"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H" dirty="0"/>
          </a:p>
        </p:txBody>
      </p:sp>
    </p:spTree>
    <p:extLst>
      <p:ext uri="{BB962C8B-B14F-4D97-AF65-F5344CB8AC3E}">
        <p14:creationId xmlns:p14="http://schemas.microsoft.com/office/powerpoint/2010/main" val="2939452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839200" cy="6477000"/>
          </a:xfrm>
        </p:spPr>
        <p:txBody>
          <a:bodyPr/>
          <a:lstStyle/>
          <a:p>
            <a:r>
              <a:rPr lang="en-US" b="1" dirty="0"/>
              <a:t>Introduction</a:t>
            </a:r>
            <a:endParaRPr lang="en-US" dirty="0"/>
          </a:p>
          <a:p>
            <a:pPr lvl="1"/>
            <a:r>
              <a:rPr lang="en-US" dirty="0"/>
              <a:t>The term ‘system’ is a commonly used word. One speaks of an educational system, computer system, system of theology, and many others. </a:t>
            </a:r>
          </a:p>
          <a:p>
            <a:pPr lvl="1"/>
            <a:r>
              <a:rPr lang="en-US" dirty="0"/>
              <a:t>An information system is, as its name implies, a special type of </a:t>
            </a:r>
            <a:r>
              <a:rPr lang="en-US" i="1" dirty="0"/>
              <a:t>system. </a:t>
            </a:r>
            <a:r>
              <a:rPr lang="en-US" dirty="0"/>
              <a:t>System theory (or concept) provides a useful framework for describing and understanding many organizational phenomena including features of information systems and how they may be analyzed and designed</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839200" cy="6477000"/>
          </a:xfrm>
        </p:spPr>
        <p:txBody>
          <a:bodyPr>
            <a:normAutofit/>
          </a:bodyPr>
          <a:lstStyle/>
          <a:p>
            <a:pPr marL="82294" indent="0">
              <a:buNone/>
            </a:pPr>
            <a:r>
              <a:rPr lang="en-US" sz="2800" b="1" dirty="0"/>
              <a:t>Control </a:t>
            </a:r>
            <a:r>
              <a:rPr lang="en-US" sz="2800" dirty="0"/>
              <a:t>is the mechanism whereby the system is able to modify the processes and activities (</a:t>
            </a:r>
            <a:r>
              <a:rPr lang="en-US" sz="2800" dirty="0" err="1"/>
              <a:t>behaviour</a:t>
            </a:r>
            <a:r>
              <a:rPr lang="en-US" sz="2800" dirty="0"/>
              <a:t>).</a:t>
            </a:r>
          </a:p>
          <a:p>
            <a:pPr marL="82294" indent="0">
              <a:buNone/>
            </a:pPr>
            <a:endParaRPr lang="en-US" sz="2800" dirty="0"/>
          </a:p>
          <a:p>
            <a:pPr marL="82294" indent="0">
              <a:buNone/>
            </a:pPr>
            <a:r>
              <a:rPr lang="en-US" sz="2800" dirty="0"/>
              <a:t>This ‘round trip’ of using output signals and using them to modify input signals is called a </a:t>
            </a:r>
            <a:r>
              <a:rPr lang="en-US" sz="2800" b="1" dirty="0"/>
              <a:t>feedback loop</a:t>
            </a:r>
            <a:r>
              <a:rPr lang="en-US" sz="2800" dirty="0"/>
              <a:t>, and the whole process is one of </a:t>
            </a:r>
            <a:r>
              <a:rPr lang="en-US" sz="2800" b="1" dirty="0"/>
              <a:t>feedback control</a:t>
            </a:r>
            <a:r>
              <a:rPr lang="en-US" sz="2800" dirty="0"/>
              <a:t>. </a:t>
            </a:r>
          </a:p>
          <a:p>
            <a:pPr marL="82294" indent="0">
              <a:buNone/>
            </a:pPr>
            <a:endParaRPr lang="en-US" sz="2800" dirty="0"/>
          </a:p>
          <a:p>
            <a:pPr marL="82294" indent="0">
              <a:buNone/>
            </a:pPr>
            <a:r>
              <a:rPr lang="en-US" sz="2800" dirty="0"/>
              <a:t>There is always a slight delay before the output can be “interpreted”, the consequent control changes are effected and the system behaviour is adjusted. This delay is called the (time) </a:t>
            </a:r>
            <a:r>
              <a:rPr lang="en-US" sz="2800" b="1" dirty="0"/>
              <a:t>lag.</a:t>
            </a:r>
          </a:p>
        </p:txBody>
      </p:sp>
    </p:spTree>
    <p:extLst>
      <p:ext uri="{BB962C8B-B14F-4D97-AF65-F5344CB8AC3E}">
        <p14:creationId xmlns:p14="http://schemas.microsoft.com/office/powerpoint/2010/main" val="3341974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A184F1-78C3-7467-84CB-ECD76B7FA7B1}"/>
              </a:ext>
            </a:extLst>
          </p:cNvPr>
          <p:cNvSpPr>
            <a:spLocks noGrp="1"/>
          </p:cNvSpPr>
          <p:nvPr>
            <p:ph idx="1"/>
          </p:nvPr>
        </p:nvSpPr>
        <p:spPr>
          <a:xfrm>
            <a:off x="1676400" y="914400"/>
            <a:ext cx="9997440" cy="4800600"/>
          </a:xfrm>
        </p:spPr>
        <p:txBody>
          <a:bodyPr/>
          <a:lstStyle/>
          <a:p>
            <a:pPr marL="82294" indent="0">
              <a:buNone/>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IV. </a:t>
            </a:r>
            <a:r>
              <a:rPr lang="en-GH" sz="3200" b="1" kern="100" dirty="0">
                <a:effectLst/>
                <a:latin typeface="Calibri" panose="020F0502020204030204" pitchFamily="34" charset="0"/>
                <a:ea typeface="Calibri" panose="020F0502020204030204" pitchFamily="34" charset="0"/>
                <a:cs typeface="Times New Roman" panose="02020603050405020304" pitchFamily="18" charset="0"/>
              </a:rPr>
              <a:t>Black box</a:t>
            </a:r>
            <a:r>
              <a:rPr lang="en-GH" sz="3200" kern="100" dirty="0">
                <a:effectLst/>
                <a:latin typeface="Calibri" panose="020F0502020204030204" pitchFamily="34" charset="0"/>
                <a:ea typeface="Calibri" panose="020F0502020204030204" pitchFamily="34" charset="0"/>
                <a:cs typeface="Times New Roman" panose="02020603050405020304" pitchFamily="18" charset="0"/>
              </a:rPr>
              <a:t>: Black box is the subsystems at lowest level where the inputs are defined, outputs are determined but the processor of the system is not defined </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making</a:t>
            </a:r>
            <a:r>
              <a:rPr lang="en-GH" sz="3200" kern="100" dirty="0">
                <a:effectLst/>
                <a:latin typeface="Calibri" panose="020F0502020204030204" pitchFamily="34" charset="0"/>
                <a:ea typeface="Calibri" panose="020F0502020204030204" pitchFamily="34" charset="0"/>
                <a:cs typeface="Times New Roman" panose="02020603050405020304" pitchFamily="18" charset="0"/>
              </a:rPr>
              <a:t> it difficult to understand how the transformation of input to output takes place.</a:t>
            </a:r>
          </a:p>
          <a:p>
            <a:endParaRPr lang="en-GH" dirty="0"/>
          </a:p>
        </p:txBody>
      </p:sp>
    </p:spTree>
    <p:extLst>
      <p:ext uri="{BB962C8B-B14F-4D97-AF65-F5344CB8AC3E}">
        <p14:creationId xmlns:p14="http://schemas.microsoft.com/office/powerpoint/2010/main" val="818525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EA06-B602-0BC0-D86E-AEB24F818258}"/>
              </a:ext>
            </a:extLst>
          </p:cNvPr>
          <p:cNvSpPr>
            <a:spLocks noGrp="1"/>
          </p:cNvSpPr>
          <p:nvPr>
            <p:ph type="title"/>
          </p:nvPr>
        </p:nvSpPr>
        <p:spPr/>
        <p:txBody>
          <a:bodyPr>
            <a:normAutofit/>
          </a:bodyPr>
          <a:lstStyle/>
          <a:p>
            <a:r>
              <a:rPr lang="en-GH" sz="4400" kern="100" dirty="0">
                <a:effectLst/>
                <a:latin typeface="Calibri" panose="020F0502020204030204" pitchFamily="34" charset="0"/>
                <a:ea typeface="Calibri" panose="020F0502020204030204" pitchFamily="34" charset="0"/>
                <a:cs typeface="Times New Roman" panose="02020603050405020304" pitchFamily="18" charset="0"/>
              </a:rPr>
              <a:t>TYPES OF THE SYSTEM </a:t>
            </a:r>
            <a:endParaRPr lang="en-GH" dirty="0"/>
          </a:p>
        </p:txBody>
      </p:sp>
      <p:sp>
        <p:nvSpPr>
          <p:cNvPr id="3" name="Content Placeholder 2">
            <a:extLst>
              <a:ext uri="{FF2B5EF4-FFF2-40B4-BE49-F238E27FC236}">
                <a16:creationId xmlns:a16="http://schemas.microsoft.com/office/drawing/2014/main" id="{5F6F3979-406C-579F-4936-CBE7BA9C3338}"/>
              </a:ext>
            </a:extLst>
          </p:cNvPr>
          <p:cNvSpPr>
            <a:spLocks noGrp="1"/>
          </p:cNvSpPr>
          <p:nvPr>
            <p:ph idx="1"/>
          </p:nvPr>
        </p:nvSpPr>
        <p:spPr>
          <a:xfrm>
            <a:off x="1676400" y="1417638"/>
            <a:ext cx="9997440" cy="5135562"/>
          </a:xfrm>
        </p:spPr>
        <p:txBody>
          <a:bodyPr>
            <a:normAutofit/>
          </a:bodyPr>
          <a:lstStyle/>
          <a:p>
            <a:pPr marL="82294" indent="0">
              <a:lnSpc>
                <a:spcPct val="115000"/>
              </a:lnSpc>
              <a:spcAft>
                <a:spcPts val="800"/>
              </a:spcAft>
              <a:buNone/>
            </a:pP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We will have comparative study of different types of system.</a:t>
            </a:r>
            <a:r>
              <a:rPr lang="en-GH" sz="2400" b="1" kern="100" dirty="0">
                <a:effectLst/>
                <a:latin typeface="Calibri" panose="020F0502020204030204" pitchFamily="34" charset="0"/>
                <a:ea typeface="Calibri" panose="020F0502020204030204" pitchFamily="34" charset="0"/>
                <a:cs typeface="Times New Roman" panose="02020603050405020304" pitchFamily="18" charset="0"/>
              </a:rPr>
              <a:t> </a:t>
            </a:r>
          </a:p>
          <a:p>
            <a:pPr marL="82294" indent="0">
              <a:lnSpc>
                <a:spcPct val="115000"/>
              </a:lnSpc>
              <a:spcAft>
                <a:spcPts val="800"/>
              </a:spcAft>
              <a:buNone/>
            </a:pPr>
            <a:r>
              <a:rPr lang="en-GH" sz="2400" b="1" kern="100" dirty="0">
                <a:effectLst/>
                <a:latin typeface="Calibri" panose="020F0502020204030204" pitchFamily="34" charset="0"/>
                <a:ea typeface="Calibri" panose="020F0502020204030204" pitchFamily="34" charset="0"/>
                <a:cs typeface="Times New Roman" panose="02020603050405020304" pitchFamily="18" charset="0"/>
              </a:rPr>
              <a:t>1</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GH" sz="2400" b="1" kern="100" dirty="0">
                <a:effectLst/>
                <a:latin typeface="Calibri" panose="020F0502020204030204" pitchFamily="34" charset="0"/>
                <a:ea typeface="Calibri" panose="020F0502020204030204" pitchFamily="34" charset="0"/>
                <a:cs typeface="Times New Roman" panose="02020603050405020304" pitchFamily="18" charset="0"/>
              </a:rPr>
              <a:t>Conceptual &amp; Physical system</a:t>
            </a: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marL="82294" indent="0">
              <a:lnSpc>
                <a:spcPct val="115000"/>
              </a:lnSpc>
              <a:spcAft>
                <a:spcPts val="800"/>
              </a:spcAft>
              <a:buNone/>
            </a:pP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1. Conceptual (abstract) system is an orderly arrangement of independent ideas. For example: Economic theory, Theory of relativity. </a:t>
            </a:r>
          </a:p>
          <a:p>
            <a:pPr marL="82294" indent="0">
              <a:lnSpc>
                <a:spcPct val="115000"/>
              </a:lnSpc>
              <a:spcAft>
                <a:spcPts val="800"/>
              </a:spcAft>
              <a:buNone/>
            </a:pP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2. Physical system: These are the concrete operational systems made up of people, material, machines energy &amp; other physical things. For example: Management information system.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82294" indent="0">
              <a:lnSpc>
                <a:spcPct val="115000"/>
              </a:lnSpc>
              <a:spcAft>
                <a:spcPts val="800"/>
              </a:spcAft>
              <a:buNone/>
            </a:pP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Physical systems being operational systems can display activities or </a:t>
            </a:r>
            <a:r>
              <a:rPr lang="en-GH" sz="2400" kern="1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 While conceptual system works on different ideas or concepts </a:t>
            </a:r>
            <a:r>
              <a:rPr lang="en-US" sz="2400" kern="100" dirty="0">
                <a:latin typeface="Calibri" panose="020F0502020204030204" pitchFamily="34" charset="0"/>
                <a:ea typeface="Calibri" panose="020F0502020204030204" pitchFamily="34" charset="0"/>
                <a:cs typeface="Times New Roman" panose="02020603050405020304" pitchFamily="18" charset="0"/>
              </a:rPr>
              <a:t>and </a:t>
            </a:r>
            <a:r>
              <a:rPr lang="en-GH" sz="2400" kern="100" dirty="0">
                <a:effectLst/>
                <a:latin typeface="Calibri" panose="020F0502020204030204" pitchFamily="34" charset="0"/>
                <a:ea typeface="Calibri" panose="020F0502020204030204" pitchFamily="34" charset="0"/>
                <a:cs typeface="Times New Roman" panose="02020603050405020304" pitchFamily="18" charset="0"/>
              </a:rPr>
              <a:t>displays theoretical structures. </a:t>
            </a:r>
          </a:p>
          <a:p>
            <a:endParaRPr lang="en-GH" dirty="0"/>
          </a:p>
        </p:txBody>
      </p:sp>
    </p:spTree>
    <p:extLst>
      <p:ext uri="{BB962C8B-B14F-4D97-AF65-F5344CB8AC3E}">
        <p14:creationId xmlns:p14="http://schemas.microsoft.com/office/powerpoint/2010/main" val="3675826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47800" y="228600"/>
            <a:ext cx="9677400" cy="6477000"/>
          </a:xfrm>
        </p:spPr>
        <p:txBody>
          <a:bodyPr>
            <a:normAutofit/>
          </a:bodyPr>
          <a:lstStyle/>
          <a:p>
            <a:pPr>
              <a:buNone/>
            </a:pPr>
            <a:r>
              <a:rPr lang="en-US" b="1" dirty="0"/>
              <a:t>	2. Closed and Open Systems</a:t>
            </a:r>
            <a:endParaRPr lang="en-US" dirty="0"/>
          </a:p>
          <a:p>
            <a:pPr lvl="1"/>
            <a:r>
              <a:rPr lang="en-US" dirty="0"/>
              <a:t>A closed system is defined in physics as a system which is self-contained. It does not exchange material, information or energy with its environment.  An example is a chemical reaction in a sealed, insulated container. Such closed systems will finally run down or become disorganized. This movement to disorder is termed an </a:t>
            </a:r>
            <a:r>
              <a:rPr lang="en-US" i="1" dirty="0"/>
              <a:t>increase in entropy</a:t>
            </a:r>
          </a:p>
          <a:p>
            <a:pPr lvl="1"/>
            <a:endParaRPr lang="en-US" i="1" dirty="0"/>
          </a:p>
          <a:p>
            <a:pPr lvl="1"/>
            <a:r>
              <a:rPr lang="en-US" dirty="0"/>
              <a:t>In organizations and information processing, there are systems that are relatively isolated from the environment but not completely closed in the physics sense. These will be called closed systems, meaning relatively closed.</a:t>
            </a:r>
          </a:p>
        </p:txBody>
      </p:sp>
    </p:spTree>
    <p:extLst>
      <p:ext uri="{BB962C8B-B14F-4D97-AF65-F5344CB8AC3E}">
        <p14:creationId xmlns:p14="http://schemas.microsoft.com/office/powerpoint/2010/main" val="1707324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77C41-E58F-4623-29BF-6F7A381F5169}"/>
              </a:ext>
            </a:extLst>
          </p:cNvPr>
          <p:cNvSpPr>
            <a:spLocks noGrp="1"/>
          </p:cNvSpPr>
          <p:nvPr>
            <p:ph idx="1"/>
          </p:nvPr>
        </p:nvSpPr>
        <p:spPr>
          <a:xfrm>
            <a:off x="1914144" y="609600"/>
            <a:ext cx="9997440" cy="5638800"/>
          </a:xfrm>
        </p:spPr>
        <p:txBody>
          <a:bodyPr>
            <a:normAutofit/>
          </a:bodyPr>
          <a:lstStyle/>
          <a:p>
            <a:pPr marL="82294" indent="0">
              <a:lnSpc>
                <a:spcPct val="115000"/>
              </a:lnSpc>
              <a:spcAft>
                <a:spcPts val="800"/>
              </a:spcAft>
              <a:buNone/>
            </a:pPr>
            <a:r>
              <a:rPr lang="en-GH" sz="3200" kern="100" dirty="0">
                <a:effectLst/>
                <a:latin typeface="Calibri" panose="020F0502020204030204" pitchFamily="34" charset="0"/>
                <a:ea typeface="Calibri" panose="020F0502020204030204" pitchFamily="34" charset="0"/>
                <a:cs typeface="Times New Roman" panose="02020603050405020304" pitchFamily="18" charset="0"/>
              </a:rPr>
              <a:t>Open system</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s can be said to be </a:t>
            </a:r>
            <a:r>
              <a:rPr lang="en-GH" sz="3200" kern="100" dirty="0" err="1">
                <a:effectLst/>
                <a:latin typeface="Calibri" panose="020F0502020204030204" pitchFamily="34" charset="0"/>
                <a:ea typeface="Calibri" panose="020F0502020204030204" pitchFamily="34" charset="0"/>
                <a:cs typeface="Times New Roman" panose="02020603050405020304" pitchFamily="18" charset="0"/>
              </a:rPr>
              <a:t>th</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ose</a:t>
            </a:r>
            <a:r>
              <a:rPr lang="en-GH" sz="3200" kern="100" dirty="0">
                <a:effectLst/>
                <a:latin typeface="Calibri" panose="020F0502020204030204" pitchFamily="34" charset="0"/>
                <a:ea typeface="Calibri" panose="020F0502020204030204" pitchFamily="34" charset="0"/>
                <a:cs typeface="Times New Roman" panose="02020603050405020304" pitchFamily="18" charset="0"/>
              </a:rPr>
              <a:t> system</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s</a:t>
            </a:r>
            <a:r>
              <a:rPr lang="en-GH" sz="3200" kern="100" dirty="0">
                <a:effectLst/>
                <a:latin typeface="Calibri" panose="020F0502020204030204" pitchFamily="34" charset="0"/>
                <a:ea typeface="Calibri" panose="020F0502020204030204" pitchFamily="34" charset="0"/>
                <a:cs typeface="Times New Roman" panose="02020603050405020304" pitchFamily="18" charset="0"/>
              </a:rPr>
              <a:t> which interacts with its environment. For example: Any business organization system exchanges its material, manpower, money &amp; information with its environment. </a:t>
            </a:r>
          </a:p>
          <a:p>
            <a:pPr marL="82294" indent="0">
              <a:lnSpc>
                <a:spcPct val="115000"/>
              </a:lnSpc>
              <a:spcAft>
                <a:spcPts val="80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And </a:t>
            </a:r>
            <a:r>
              <a:rPr lang="en-GH" sz="3200" kern="100" dirty="0">
                <a:effectLst/>
                <a:latin typeface="Calibri" panose="020F0502020204030204" pitchFamily="34" charset="0"/>
                <a:ea typeface="Calibri" panose="020F0502020204030204" pitchFamily="34" charset="0"/>
                <a:cs typeface="Times New Roman" panose="02020603050405020304" pitchFamily="18" charset="0"/>
              </a:rPr>
              <a:t>Closed system</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s</a:t>
            </a:r>
            <a:r>
              <a:rPr lang="en-GH" sz="3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are</a:t>
            </a:r>
            <a:r>
              <a:rPr lang="en-GH" sz="3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those</a:t>
            </a:r>
            <a:r>
              <a:rPr lang="en-GH" sz="3200" kern="100" dirty="0">
                <a:effectLst/>
                <a:latin typeface="Calibri" panose="020F0502020204030204" pitchFamily="34" charset="0"/>
                <a:ea typeface="Calibri" panose="020F0502020204030204" pitchFamily="34" charset="0"/>
                <a:cs typeface="Times New Roman" panose="02020603050405020304" pitchFamily="18" charset="0"/>
              </a:rPr>
              <a:t> system</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s</a:t>
            </a:r>
            <a:r>
              <a:rPr lang="en-GH" sz="3200" kern="100" dirty="0">
                <a:effectLst/>
                <a:latin typeface="Calibri" panose="020F0502020204030204" pitchFamily="34" charset="0"/>
                <a:ea typeface="Calibri" panose="020F0502020204030204" pitchFamily="34" charset="0"/>
                <a:cs typeface="Times New Roman" panose="02020603050405020304" pitchFamily="18" charset="0"/>
              </a:rPr>
              <a:t> which do not interact with its environment. It has only controlled &amp; well-defined input &amp; output. For example: Television is itself is closed system which controls its sharpness, brightness automatically with sensors</a:t>
            </a:r>
            <a:endParaRPr lang="en-GH" dirty="0"/>
          </a:p>
        </p:txBody>
      </p:sp>
    </p:spTree>
    <p:extLst>
      <p:ext uri="{BB962C8B-B14F-4D97-AF65-F5344CB8AC3E}">
        <p14:creationId xmlns:p14="http://schemas.microsoft.com/office/powerpoint/2010/main" val="3883485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839200" cy="6477000"/>
          </a:xfrm>
        </p:spPr>
        <p:txBody>
          <a:bodyPr>
            <a:normAutofit/>
          </a:bodyPr>
          <a:lstStyle/>
          <a:p>
            <a:pPr marL="82294" indent="0">
              <a:buNone/>
            </a:pPr>
            <a:r>
              <a:rPr lang="en-US" b="1" dirty="0"/>
              <a:t>3. Deterministic and Probabilistic Systems</a:t>
            </a:r>
            <a:endParaRPr lang="en-US" dirty="0"/>
          </a:p>
          <a:p>
            <a:pPr lvl="1"/>
            <a:r>
              <a:rPr lang="en-US" dirty="0"/>
              <a:t>A deterministic system operates in a predictable manner. The interaction among the parts is known with certainty. If one has a description of the state of the system at a given point in time plus a description of its operation, the next stage of the system may be given exactly without error. </a:t>
            </a:r>
            <a:r>
              <a:rPr lang="en-US" kern="100" dirty="0">
                <a:latin typeface="Calibri" panose="020F0502020204030204" pitchFamily="34" charset="0"/>
                <a:cs typeface="Times New Roman" panose="02020603050405020304" pitchFamily="18" charset="0"/>
              </a:rPr>
              <a:t>E.g.</a:t>
            </a: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C</a:t>
            </a:r>
            <a:r>
              <a:rPr lang="en-US" kern="100" dirty="0">
                <a:latin typeface="Calibri" panose="020F0502020204030204" pitchFamily="34" charset="0"/>
                <a:ea typeface="Calibri" panose="020F0502020204030204" pitchFamily="34" charset="0"/>
                <a:cs typeface="Times New Roman" panose="02020603050405020304" pitchFamily="18" charset="0"/>
              </a:rPr>
              <a:t>omputer</a:t>
            </a: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 system.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kern="100" dirty="0">
              <a:latin typeface="Calibri" panose="020F0502020204030204" pitchFamily="34" charset="0"/>
              <a:cs typeface="Times New Roman" panose="02020603050405020304" pitchFamily="18" charset="0"/>
            </a:endParaRPr>
          </a:p>
          <a:p>
            <a:pPr lvl="1"/>
            <a:r>
              <a:rPr lang="en-US" dirty="0"/>
              <a:t>The probabilistic system can be described in terms of probable behaviour, but a certain degree of error is always attached to the prediction of what the system will do. E.g. Inventory replenishment system,</a:t>
            </a: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 Weather forecasting system. </a:t>
            </a:r>
            <a:endParaRPr lang="en-US" dirty="0"/>
          </a:p>
        </p:txBody>
      </p:sp>
    </p:spTree>
    <p:extLst>
      <p:ext uri="{BB962C8B-B14F-4D97-AF65-F5344CB8AC3E}">
        <p14:creationId xmlns:p14="http://schemas.microsoft.com/office/powerpoint/2010/main" val="1508019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815E7-90DC-1B2C-D538-FAEDBE01E279}"/>
              </a:ext>
            </a:extLst>
          </p:cNvPr>
          <p:cNvSpPr>
            <a:spLocks noGrp="1"/>
          </p:cNvSpPr>
          <p:nvPr>
            <p:ph idx="1"/>
          </p:nvPr>
        </p:nvSpPr>
        <p:spPr>
          <a:xfrm>
            <a:off x="1524000" y="342900"/>
            <a:ext cx="9997440" cy="6172200"/>
          </a:xfrm>
        </p:spPr>
        <p:txBody>
          <a:bodyPr>
            <a:normAutofit fontScale="92500"/>
          </a:bodyPr>
          <a:lstStyle/>
          <a:p>
            <a:pPr marL="82294" indent="0">
              <a:lnSpc>
                <a:spcPct val="115000"/>
              </a:lnSpc>
              <a:spcAft>
                <a:spcPts val="800"/>
              </a:spcAft>
              <a:buNone/>
            </a:pPr>
            <a:r>
              <a:rPr lang="en-US" sz="3500" b="1" kern="100" dirty="0">
                <a:effectLst/>
                <a:latin typeface="Calibri" panose="020F0502020204030204" pitchFamily="34" charset="0"/>
                <a:ea typeface="Calibri" panose="020F0502020204030204" pitchFamily="34" charset="0"/>
                <a:cs typeface="Times New Roman" panose="02020603050405020304" pitchFamily="18" charset="0"/>
              </a:rPr>
              <a:t>4. </a:t>
            </a:r>
            <a:r>
              <a:rPr lang="en-GH" sz="3500" b="1" kern="100" dirty="0">
                <a:effectLst/>
                <a:latin typeface="Calibri" panose="020F0502020204030204" pitchFamily="34" charset="0"/>
                <a:ea typeface="Calibri" panose="020F0502020204030204" pitchFamily="34" charset="0"/>
                <a:cs typeface="Times New Roman" panose="02020603050405020304" pitchFamily="18" charset="0"/>
              </a:rPr>
              <a:t>Natural &amp; Artificial systems</a:t>
            </a:r>
            <a:r>
              <a:rPr lang="en-GH" sz="3500" kern="100" dirty="0">
                <a:effectLst/>
                <a:latin typeface="Calibri" panose="020F0502020204030204" pitchFamily="34" charset="0"/>
                <a:ea typeface="Calibri" panose="020F0502020204030204" pitchFamily="34" charset="0"/>
                <a:cs typeface="Times New Roman" panose="02020603050405020304" pitchFamily="18" charset="0"/>
              </a:rPr>
              <a:t> </a:t>
            </a:r>
          </a:p>
          <a:p>
            <a:pPr marL="82294" indent="0">
              <a:lnSpc>
                <a:spcPct val="115000"/>
              </a:lnSpc>
              <a:spcAft>
                <a:spcPts val="800"/>
              </a:spcAft>
              <a:buNone/>
            </a:pP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1. Natural systems: All the naturally occurring systems are called as natural systems For example: Solar system. </a:t>
            </a:r>
          </a:p>
          <a:p>
            <a:pPr marL="82294" indent="0">
              <a:lnSpc>
                <a:spcPct val="115000"/>
              </a:lnSpc>
              <a:spcAft>
                <a:spcPts val="800"/>
              </a:spcAft>
              <a:buNone/>
            </a:pP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2. Artificial system: All man-made systems are called as artificial systems. </a:t>
            </a:r>
          </a:p>
          <a:p>
            <a:pPr marL="82294" indent="0">
              <a:lnSpc>
                <a:spcPct val="115000"/>
              </a:lnSpc>
              <a:spcAft>
                <a:spcPts val="800"/>
              </a:spcAft>
              <a:buNone/>
            </a:pP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82294" indent="0">
              <a:lnSpc>
                <a:spcPct val="115000"/>
              </a:lnSpc>
              <a:spcAft>
                <a:spcPts val="800"/>
              </a:spcAft>
              <a:buNone/>
            </a:pPr>
            <a:r>
              <a:rPr lang="en-US" sz="3500" b="1" kern="100" dirty="0">
                <a:effectLst/>
                <a:latin typeface="Calibri" panose="020F0502020204030204" pitchFamily="34" charset="0"/>
                <a:ea typeface="Calibri" panose="020F0502020204030204" pitchFamily="34" charset="0"/>
                <a:cs typeface="Times New Roman" panose="02020603050405020304" pitchFamily="18" charset="0"/>
              </a:rPr>
              <a:t>5. </a:t>
            </a:r>
            <a:r>
              <a:rPr lang="en-GH" sz="3500" b="1" kern="100" dirty="0">
                <a:effectLst/>
                <a:latin typeface="Calibri" panose="020F0502020204030204" pitchFamily="34" charset="0"/>
                <a:ea typeface="Calibri" panose="020F0502020204030204" pitchFamily="34" charset="0"/>
                <a:cs typeface="Times New Roman" panose="02020603050405020304" pitchFamily="18" charset="0"/>
              </a:rPr>
              <a:t>Integrated system </a:t>
            </a:r>
          </a:p>
          <a:p>
            <a:pPr marL="82294" indent="0">
              <a:lnSpc>
                <a:spcPct val="115000"/>
              </a:lnSpc>
              <a:spcAft>
                <a:spcPts val="800"/>
              </a:spcAft>
              <a:buNone/>
            </a:pP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System integration is the combination of related subsystems to form a larger subsystem or total system. For example: Airline reservation system</a:t>
            </a:r>
          </a:p>
          <a:p>
            <a:pPr marL="82294" indent="0">
              <a:lnSpc>
                <a:spcPct val="115000"/>
              </a:lnSpc>
              <a:spcAft>
                <a:spcPts val="800"/>
              </a:spcAft>
              <a:buNone/>
            </a:pPr>
            <a:r>
              <a:rPr lang="en-GH" sz="2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82294" indent="0">
              <a:lnSpc>
                <a:spcPct val="115000"/>
              </a:lnSpc>
              <a:spcAft>
                <a:spcPts val="800"/>
              </a:spcAft>
              <a:buNone/>
            </a:pPr>
            <a:endParaRPr lang="en-GH"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H" dirty="0"/>
          </a:p>
        </p:txBody>
      </p:sp>
    </p:spTree>
    <p:extLst>
      <p:ext uri="{BB962C8B-B14F-4D97-AF65-F5344CB8AC3E}">
        <p14:creationId xmlns:p14="http://schemas.microsoft.com/office/powerpoint/2010/main" val="3865959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839200" cy="6477000"/>
          </a:xfrm>
        </p:spPr>
        <p:txBody>
          <a:bodyPr/>
          <a:lstStyle/>
          <a:p>
            <a:pPr marL="82294" indent="0">
              <a:buNone/>
            </a:pPr>
            <a:r>
              <a:rPr lang="en-US" b="1" dirty="0"/>
              <a:t>6. Dynamic vs Static Systems</a:t>
            </a:r>
            <a:endParaRPr lang="en-US" dirty="0"/>
          </a:p>
          <a:p>
            <a:pPr lvl="1"/>
            <a:r>
              <a:rPr lang="en-US" dirty="0"/>
              <a:t>A </a:t>
            </a:r>
            <a:r>
              <a:rPr lang="en-US" b="1" dirty="0"/>
              <a:t>dynamic system </a:t>
            </a:r>
            <a:r>
              <a:rPr lang="en-US" dirty="0"/>
              <a:t>is a system that has at least one (and usually many) activity or process; as opposed to a </a:t>
            </a:r>
            <a:r>
              <a:rPr lang="en-US" b="1" dirty="0"/>
              <a:t>static system</a:t>
            </a:r>
            <a:r>
              <a:rPr lang="en-US" dirty="0"/>
              <a:t>, which has no activity, whatsoever</a:t>
            </a:r>
          </a:p>
          <a:p>
            <a:pPr lvl="1">
              <a:buNone/>
            </a:pPr>
            <a:endParaRPr lang="en-US" dirty="0"/>
          </a:p>
          <a:p>
            <a:pPr marL="82294" indent="0">
              <a:buNone/>
            </a:pPr>
            <a:r>
              <a:rPr lang="en-US" b="1" dirty="0"/>
              <a:t>7. Continuous vs Discrete Systems</a:t>
            </a:r>
            <a:endParaRPr lang="en-US" dirty="0"/>
          </a:p>
          <a:p>
            <a:pPr lvl="1"/>
            <a:r>
              <a:rPr lang="en-US" dirty="0"/>
              <a:t>A </a:t>
            </a:r>
            <a:r>
              <a:rPr lang="en-US" b="1" dirty="0"/>
              <a:t>continuous system </a:t>
            </a:r>
            <a:r>
              <a:rPr lang="en-US" dirty="0"/>
              <a:t>is a system where inputs (and outputs) can be varied by extremely small amounts or quantities. </a:t>
            </a:r>
          </a:p>
          <a:p>
            <a:pPr lvl="1"/>
            <a:r>
              <a:rPr lang="en-US" b="1" dirty="0"/>
              <a:t>Discrete systems </a:t>
            </a:r>
            <a:r>
              <a:rPr lang="en-US" dirty="0"/>
              <a:t>are systems where the inputs or outputs can take on only certain discrete or distinct values. </a:t>
            </a:r>
          </a:p>
        </p:txBody>
      </p:sp>
    </p:spTree>
    <p:extLst>
      <p:ext uri="{BB962C8B-B14F-4D97-AF65-F5344CB8AC3E}">
        <p14:creationId xmlns:p14="http://schemas.microsoft.com/office/powerpoint/2010/main" val="1889214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839200" cy="6477000"/>
          </a:xfrm>
        </p:spPr>
        <p:txBody>
          <a:bodyPr/>
          <a:lstStyle/>
          <a:p>
            <a:r>
              <a:rPr lang="en-US" b="1" dirty="0"/>
              <a:t>The Systems View and Systems Thinking</a:t>
            </a:r>
            <a:endParaRPr lang="en-US" dirty="0"/>
          </a:p>
          <a:p>
            <a:pPr lvl="1"/>
            <a:endParaRPr lang="en-US" dirty="0"/>
          </a:p>
          <a:p>
            <a:pPr lvl="1"/>
            <a:r>
              <a:rPr lang="en-US" dirty="0"/>
              <a:t>The definition of a system is, however, somewhat of an academic exercise. The real essence of systems theory is being able to look at the world from a different perspective. </a:t>
            </a:r>
          </a:p>
          <a:p>
            <a:pPr lvl="1"/>
            <a:endParaRPr lang="en-US" dirty="0"/>
          </a:p>
          <a:p>
            <a:pPr lvl="1"/>
            <a:r>
              <a:rPr lang="en-US" dirty="0"/>
              <a:t>The </a:t>
            </a:r>
            <a:r>
              <a:rPr lang="en-US" b="1" dirty="0"/>
              <a:t>systems view </a:t>
            </a:r>
            <a:r>
              <a:rPr lang="en-US" dirty="0"/>
              <a:t>involves adopting the reference framework and the terminology of systems theory, trying to apply various analogies with other systems and checking which of the systems laws and theories hold for the system of interest.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839200" cy="6477000"/>
          </a:xfrm>
        </p:spPr>
        <p:txBody>
          <a:bodyPr/>
          <a:lstStyle/>
          <a:p>
            <a:r>
              <a:rPr lang="en-US" dirty="0"/>
              <a:t>Why is this systems view so important?</a:t>
            </a:r>
          </a:p>
          <a:p>
            <a:endParaRPr lang="en-US" dirty="0"/>
          </a:p>
          <a:p>
            <a:r>
              <a:rPr lang="en-US" dirty="0"/>
              <a:t>Can we not just learn about the technology of information systems and dispense with more philosophical matters? </a:t>
            </a:r>
          </a:p>
          <a:p>
            <a:endParaRPr lang="en-US" dirty="0"/>
          </a:p>
          <a:p>
            <a:r>
              <a:rPr lang="en-US" dirty="0"/>
              <a:t>The problem with the purely technical approach is that it often fails to take into account the inter-relation of problems and proposed solutions, which is incorporated in the systems 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630C5-399B-C8B0-1B70-27E4B032AE2C}"/>
              </a:ext>
            </a:extLst>
          </p:cNvPr>
          <p:cNvSpPr>
            <a:spLocks noGrp="1"/>
          </p:cNvSpPr>
          <p:nvPr>
            <p:ph idx="1"/>
          </p:nvPr>
        </p:nvSpPr>
        <p:spPr>
          <a:xfrm>
            <a:off x="2133600" y="228600"/>
            <a:ext cx="8324088" cy="6324600"/>
          </a:xfrm>
        </p:spPr>
        <p:txBody>
          <a:bodyPr>
            <a:normAutofit fontScale="92500" lnSpcReduction="10000"/>
          </a:bodyPr>
          <a:lstStyle/>
          <a:p>
            <a:r>
              <a:rPr lang="en-US" sz="3900" b="1" dirty="0"/>
              <a:t>What is system</a:t>
            </a:r>
            <a:r>
              <a:rPr lang="en-US" dirty="0"/>
              <a:t>? </a:t>
            </a:r>
          </a:p>
          <a:p>
            <a:r>
              <a:rPr lang="en-US" dirty="0"/>
              <a:t>The word system is derived from the Greek word “systema” which means the organized relationship among the functioning units. </a:t>
            </a:r>
          </a:p>
          <a:p>
            <a:r>
              <a:rPr lang="en-US" dirty="0"/>
              <a:t>However, the word system always comes with an adjective, whenever we talk about a system such as educational system, political system, accounting system etc. </a:t>
            </a:r>
          </a:p>
          <a:p>
            <a:r>
              <a:rPr lang="en-US" dirty="0"/>
              <a:t>But if we carefully analyze these systems, we can find that there are some features common to all the systems. </a:t>
            </a:r>
          </a:p>
          <a:p>
            <a:r>
              <a:rPr lang="en-US" dirty="0"/>
              <a:t>These are the characteristics of the system which help us to understand the working definition of the word system.</a:t>
            </a:r>
            <a:endParaRPr lang="en-GH" dirty="0"/>
          </a:p>
        </p:txBody>
      </p:sp>
    </p:spTree>
    <p:extLst>
      <p:ext uri="{BB962C8B-B14F-4D97-AF65-F5344CB8AC3E}">
        <p14:creationId xmlns:p14="http://schemas.microsoft.com/office/powerpoint/2010/main" val="419384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839200" cy="6477000"/>
          </a:xfrm>
        </p:spPr>
        <p:txBody>
          <a:bodyPr/>
          <a:lstStyle/>
          <a:p>
            <a:r>
              <a:rPr lang="en-US" b="1" dirty="0"/>
              <a:t>Structure and Hierarchy</a:t>
            </a:r>
            <a:endParaRPr lang="en-US" dirty="0"/>
          </a:p>
          <a:p>
            <a:pPr lvl="1"/>
            <a:r>
              <a:rPr lang="en-US" dirty="0"/>
              <a:t>The interactions between the various sub-systems and components of a system display some pattern or regularity. In this sense the observer can identify certain relationships, which contribute to the overall behaviour of the system. The entire set of relationships is referred to as the </a:t>
            </a:r>
            <a:r>
              <a:rPr lang="en-US" b="1" dirty="0"/>
              <a:t>structure </a:t>
            </a:r>
            <a:r>
              <a:rPr lang="en-US" dirty="0"/>
              <a:t>of the system.</a:t>
            </a:r>
          </a:p>
          <a:p>
            <a:pPr lvl="1"/>
            <a:r>
              <a:rPr lang="en-US" dirty="0"/>
              <a:t>Smaller sub-systems are thus embedded within the system, which in turn may be a sub-system of yet another, larger system: the </a:t>
            </a:r>
            <a:r>
              <a:rPr lang="en-US" b="1" dirty="0"/>
              <a:t>supra-system</a:t>
            </a:r>
            <a:r>
              <a:rPr lang="en-US" dirty="0"/>
              <a:t>. This nesting of systems within systems within systems is referred to as a </a:t>
            </a:r>
            <a:r>
              <a:rPr lang="en-US" b="1" dirty="0"/>
              <a:t>system hierarchy</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839200" cy="6477000"/>
          </a:xfrm>
        </p:spPr>
        <p:txBody>
          <a:bodyPr/>
          <a:lstStyle/>
          <a:p>
            <a:r>
              <a:rPr lang="en-US" b="1" dirty="0"/>
              <a:t>Holism and Emergent Properties</a:t>
            </a:r>
            <a:endParaRPr lang="en-US" dirty="0"/>
          </a:p>
          <a:p>
            <a:pPr lvl="1"/>
            <a:r>
              <a:rPr lang="en-US" dirty="0"/>
              <a:t>The </a:t>
            </a:r>
            <a:r>
              <a:rPr lang="en-US"/>
              <a:t>perspective which </a:t>
            </a:r>
            <a:r>
              <a:rPr lang="en-US" dirty="0"/>
              <a:t>claims that many aspects of a system can be understood only in terms of its entirety, and not necessarily be reduced to the characteristics of its components, is called </a:t>
            </a:r>
            <a:r>
              <a:rPr lang="en-US" b="1" dirty="0"/>
              <a:t>holism </a:t>
            </a:r>
            <a:r>
              <a:rPr lang="en-US" dirty="0"/>
              <a:t>(the opposite of </a:t>
            </a:r>
            <a:r>
              <a:rPr lang="en-US" i="1" dirty="0"/>
              <a:t>reductionism</a:t>
            </a:r>
            <a:r>
              <a:rPr lang="en-US" dirty="0"/>
              <a:t>)</a:t>
            </a:r>
            <a:r>
              <a:rPr lang="en-US" b="1" dirty="0"/>
              <a:t>. </a:t>
            </a:r>
          </a:p>
          <a:p>
            <a:pPr lvl="1"/>
            <a:endParaRPr lang="en-US" b="1" dirty="0"/>
          </a:p>
          <a:p>
            <a:pPr lvl="1"/>
            <a:r>
              <a:rPr lang="en-US" dirty="0"/>
              <a:t>This is often expressed in the popular saying that a system is </a:t>
            </a:r>
            <a:r>
              <a:rPr lang="en-US" i="1" dirty="0"/>
              <a:t>more than the sum of its parts.</a:t>
            </a:r>
          </a:p>
          <a:p>
            <a:pPr lvl="1"/>
            <a:endParaRPr lang="en-US" i="1" dirty="0"/>
          </a:p>
          <a:p>
            <a:pPr lvl="1"/>
            <a:r>
              <a:rPr lang="en-US" dirty="0"/>
              <a:t>Holism also implies that it is important to be aware of the inter-relation between the various components of a system.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839200" cy="6477000"/>
          </a:xfrm>
        </p:spPr>
        <p:txBody>
          <a:bodyPr/>
          <a:lstStyle/>
          <a:p>
            <a:r>
              <a:rPr lang="en-US" dirty="0"/>
              <a:t>The holistic systems view implies that a system has certain properties, qualities or attributes which cannot be reduced to or understood from its components alone. These properties are called the </a:t>
            </a:r>
            <a:r>
              <a:rPr lang="en-US" b="1" dirty="0"/>
              <a:t>emergent properties </a:t>
            </a:r>
            <a:r>
              <a:rPr lang="en-US" dirty="0"/>
              <a:t>of a system.</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839200" cy="6477000"/>
          </a:xfrm>
        </p:spPr>
        <p:txBody>
          <a:bodyPr/>
          <a:lstStyle/>
          <a:p>
            <a:r>
              <a:rPr lang="en-US" b="1" dirty="0"/>
              <a:t>Entropy</a:t>
            </a:r>
            <a:endParaRPr lang="en-US" dirty="0"/>
          </a:p>
          <a:p>
            <a:pPr lvl="1"/>
            <a:r>
              <a:rPr lang="en-US" dirty="0"/>
              <a:t>An important measure of a system is the amount of order (in the case of matter or information) or potential energy it contains. </a:t>
            </a:r>
          </a:p>
          <a:p>
            <a:pPr lvl="1"/>
            <a:r>
              <a:rPr lang="en-US" dirty="0"/>
              <a:t>The </a:t>
            </a:r>
            <a:r>
              <a:rPr lang="en-US" b="1" dirty="0"/>
              <a:t>measure for disorder </a:t>
            </a:r>
            <a:r>
              <a:rPr lang="en-US" dirty="0"/>
              <a:t>or energy degradation is </a:t>
            </a:r>
            <a:r>
              <a:rPr lang="en-US" b="1" dirty="0"/>
              <a:t>entropy</a:t>
            </a:r>
            <a:r>
              <a:rPr lang="en-US" dirty="0"/>
              <a:t>: the higher the level of disorder, the higher the entropy level.  </a:t>
            </a:r>
          </a:p>
          <a:p>
            <a:pPr lvl="1"/>
            <a:r>
              <a:rPr lang="en-US" dirty="0"/>
              <a:t>All systems change over time and, unless a system can draw on resources from the environment, it will tend to become more disorderly or lose energy (“run down”) i.e. entropy increases.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839200" cy="6477000"/>
          </a:xfrm>
        </p:spPr>
        <p:txBody>
          <a:bodyPr>
            <a:normAutofit/>
          </a:bodyPr>
          <a:lstStyle/>
          <a:p>
            <a:r>
              <a:rPr lang="en-US" b="1" dirty="0"/>
              <a:t>Organizational Efficiency And Effectiveness</a:t>
            </a:r>
            <a:endParaRPr lang="en-US" dirty="0"/>
          </a:p>
          <a:p>
            <a:pPr lvl="1"/>
            <a:r>
              <a:rPr lang="en-US" dirty="0"/>
              <a:t>Systems concepts suggest two major classes of performance measurement: </a:t>
            </a:r>
            <a:r>
              <a:rPr lang="en-US" b="1" dirty="0"/>
              <a:t>Effectiveness</a:t>
            </a:r>
            <a:r>
              <a:rPr lang="en-US" dirty="0"/>
              <a:t> and </a:t>
            </a:r>
            <a:r>
              <a:rPr lang="en-US" b="1" dirty="0"/>
              <a:t>Efficiency</a:t>
            </a:r>
            <a:r>
              <a:rPr lang="en-US" dirty="0"/>
              <a:t>.</a:t>
            </a:r>
          </a:p>
          <a:p>
            <a:pPr lvl="1"/>
            <a:endParaRPr lang="en-US" dirty="0"/>
          </a:p>
          <a:p>
            <a:r>
              <a:rPr lang="en-US" i="1" dirty="0"/>
              <a:t>Effectiveness</a:t>
            </a:r>
            <a:r>
              <a:rPr lang="en-US" dirty="0"/>
              <a:t> is a measure of actual output against desired output. It represents the reason the system exists. It is a measure of the extent to which a system achieves its goals and can be computed by dividing the goals actually achieved by the total of the stated goals</a:t>
            </a:r>
          </a:p>
          <a:p>
            <a:pPr>
              <a:buNone/>
            </a:pPr>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839200" cy="6477000"/>
          </a:xfrm>
        </p:spPr>
        <p:txBody>
          <a:bodyPr/>
          <a:lstStyle/>
          <a:p>
            <a:r>
              <a:rPr lang="en-US" i="1" dirty="0"/>
              <a:t>Efficiency</a:t>
            </a:r>
            <a:r>
              <a:rPr lang="en-US" dirty="0"/>
              <a:t> is a measure of the relative cost of producing output. It is the use of inputs to produce output. It is a measure of what is produced divided by what is consumed.</a:t>
            </a:r>
          </a:p>
          <a:p>
            <a:endParaRPr lang="en-US" dirty="0"/>
          </a:p>
          <a:p>
            <a:r>
              <a:rPr lang="en-US" dirty="0"/>
              <a:t>Organizations tend to measure and control efficiency more than effectiveness. </a:t>
            </a:r>
          </a:p>
          <a:p>
            <a:r>
              <a:rPr lang="en-US" dirty="0"/>
              <a:t>The reason is that efficiency measurements tend to be easier to obtain and more precise in formulation often leading to the production of wrong output efficiently. </a:t>
            </a:r>
          </a:p>
          <a:p>
            <a:pPr lvl="1"/>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839200" cy="6477000"/>
          </a:xfrm>
        </p:spPr>
        <p:txBody>
          <a:bodyPr/>
          <a:lstStyle/>
          <a:p>
            <a:pPr lvl="0"/>
            <a:r>
              <a:rPr lang="en-US" dirty="0"/>
              <a:t>Information system development for applications may be measured by adherence to budget and development standards (efficiency) with no attention to how well the application meets the needs of the customers (effectiveness).</a:t>
            </a:r>
          </a:p>
          <a:p>
            <a:pPr lvl="0"/>
            <a:endParaRPr lang="en-US" dirty="0"/>
          </a:p>
          <a:p>
            <a:pPr lvl="0"/>
            <a:r>
              <a:rPr lang="en-US" dirty="0"/>
              <a:t>A word processing centre monitors keystrokes, errors, and lines produced (efficiency) but not whether the documents produced have higher quality than typewritten documents (effectiveness).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52600" y="260648"/>
            <a:ext cx="8686800" cy="6336704"/>
          </a:xfrm>
        </p:spPr>
        <p:txBody>
          <a:bodyPr>
            <a:normAutofit lnSpcReduction="10000"/>
          </a:bodyPr>
          <a:lstStyle/>
          <a:p>
            <a:pPr>
              <a:buNone/>
            </a:pPr>
            <a:r>
              <a:rPr lang="en-GB" b="1" dirty="0"/>
              <a:t>	</a:t>
            </a:r>
            <a:r>
              <a:rPr lang="en-GB" sz="4000" b="1" dirty="0"/>
              <a:t>Organizations as Systems</a:t>
            </a:r>
            <a:endParaRPr lang="en-GB" sz="4000" dirty="0"/>
          </a:p>
          <a:p>
            <a:r>
              <a:rPr lang="en-GB" dirty="0"/>
              <a:t> Let’s use a business organization to illustrate the fundamental components of a system, as well as several other system characteristics.</a:t>
            </a:r>
          </a:p>
          <a:p>
            <a:endParaRPr lang="en-GB" dirty="0"/>
          </a:p>
          <a:p>
            <a:r>
              <a:rPr lang="en-GB" dirty="0"/>
              <a:t>In the next diagram, the system exchanges inputs and outputs with its environment.</a:t>
            </a:r>
          </a:p>
          <a:p>
            <a:r>
              <a:rPr lang="en-GB" dirty="0"/>
              <a:t>Thus, we could say that it is connected to its environment by input and output interfaces.</a:t>
            </a:r>
          </a:p>
          <a:p>
            <a:r>
              <a:rPr lang="en-GB" dirty="0"/>
              <a:t> Finally, a system that has the ability to change itself or its environment to survive is an adaptive system.</a:t>
            </a:r>
          </a:p>
          <a:p>
            <a:pPr>
              <a:buNone/>
            </a:pP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p:cNvPicPr>
          <p:nvPr>
            <p:ph idx="1"/>
          </p:nvPr>
        </p:nvPicPr>
        <p:blipFill>
          <a:blip r:embed="rId2" cstate="print">
            <a:lum contrast="20000"/>
          </a:blip>
          <a:stretch>
            <a:fillRect/>
          </a:stretch>
        </p:blipFill>
        <p:spPr>
          <a:xfrm>
            <a:off x="1703512" y="188640"/>
            <a:ext cx="8568952" cy="666936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260648"/>
            <a:ext cx="8229600" cy="6336704"/>
          </a:xfrm>
        </p:spPr>
        <p:txBody>
          <a:bodyPr>
            <a:normAutofit/>
          </a:bodyPr>
          <a:lstStyle/>
          <a:p>
            <a:r>
              <a:rPr lang="en-GB" dirty="0"/>
              <a:t>A system does not exist in a vacuum; rather, it exists and functions in an environment containing other systems. </a:t>
            </a:r>
          </a:p>
          <a:p>
            <a:r>
              <a:rPr lang="en-GB" dirty="0"/>
              <a:t>If a system is one of the components of a larger system, it is a subsystem, and the larger system is its environment. </a:t>
            </a:r>
          </a:p>
          <a:p>
            <a:r>
              <a:rPr lang="en-GB" dirty="0"/>
              <a:t>Some of these systems may be connected to one another by means of a shared boundary, or interface.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839200" cy="6781800"/>
          </a:xfrm>
        </p:spPr>
        <p:txBody>
          <a:bodyPr>
            <a:normAutofit fontScale="92500" lnSpcReduction="20000"/>
          </a:bodyPr>
          <a:lstStyle/>
          <a:p>
            <a:r>
              <a:rPr lang="en-US" b="1" dirty="0"/>
              <a:t>Definition of a System.</a:t>
            </a:r>
            <a:endParaRPr lang="en-US" dirty="0"/>
          </a:p>
          <a:p>
            <a:pPr lvl="1"/>
            <a:r>
              <a:rPr lang="en-US" dirty="0"/>
              <a:t>Since a system is a subjective concept, there is no unanimously accepted definition of a system. In order to study this phenomenon more closely, we can start by adopting the following definition:</a:t>
            </a:r>
          </a:p>
          <a:p>
            <a:pPr lvl="1"/>
            <a:r>
              <a:rPr lang="en-US" dirty="0"/>
              <a:t>A </a:t>
            </a:r>
            <a:r>
              <a:rPr lang="en-US" b="1" dirty="0"/>
              <a:t>system </a:t>
            </a:r>
            <a:r>
              <a:rPr lang="en-US" dirty="0"/>
              <a:t>is an organized assembly of </a:t>
            </a:r>
            <a:r>
              <a:rPr lang="en-US" b="1" dirty="0"/>
              <a:t>components </a:t>
            </a:r>
            <a:r>
              <a:rPr lang="en-US" dirty="0"/>
              <a:t>with special relationships between the components.</a:t>
            </a:r>
          </a:p>
          <a:p>
            <a:pPr lvl="1"/>
            <a:r>
              <a:rPr lang="en-US" dirty="0"/>
              <a:t>A </a:t>
            </a:r>
            <a:r>
              <a:rPr lang="en-US" b="1" dirty="0"/>
              <a:t>system</a:t>
            </a:r>
            <a:r>
              <a:rPr lang="en-US" dirty="0"/>
              <a:t> is an orderly grouping of independent components linked together according to plan to achieve a specific objective.</a:t>
            </a:r>
          </a:p>
          <a:p>
            <a:pPr lvl="1"/>
            <a:r>
              <a:rPr lang="en-US" dirty="0"/>
              <a:t>The system does something, i.e. it exhibits a type of </a:t>
            </a:r>
            <a:r>
              <a:rPr lang="en-US" b="1" dirty="0"/>
              <a:t>behaviour </a:t>
            </a:r>
            <a:r>
              <a:rPr lang="en-US" dirty="0"/>
              <a:t>unique to the system or has a specific objective or </a:t>
            </a:r>
            <a:r>
              <a:rPr lang="en-US" b="1" dirty="0"/>
              <a:t>purpose</a:t>
            </a:r>
            <a:r>
              <a:rPr lang="en-US" dirty="0"/>
              <a:t>.</a:t>
            </a:r>
          </a:p>
          <a:p>
            <a:pPr lvl="1"/>
            <a:r>
              <a:rPr lang="en-US" dirty="0"/>
              <a:t>Each component contributes specifically towards the behaviour of the system and is affected by being in the system. If a component is removed, it will change the system behaviour.</a:t>
            </a:r>
          </a:p>
          <a:p>
            <a:pPr lvl="1"/>
            <a:r>
              <a:rPr lang="en-US" dirty="0"/>
              <a:t>Someone has identified the system as being of special interest.</a:t>
            </a:r>
          </a:p>
          <a:p>
            <a:pPr lvl="1"/>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260648"/>
            <a:ext cx="8229600" cy="6336704"/>
          </a:xfrm>
        </p:spPr>
        <p:txBody>
          <a:bodyPr>
            <a:normAutofit/>
          </a:bodyPr>
          <a:lstStyle/>
          <a:p>
            <a:r>
              <a:rPr lang="en-GB" dirty="0"/>
              <a:t>A business is an example of an organizational system in which economic resources (input) are transformed by various business processes (processing) into goods and services (output). </a:t>
            </a:r>
          </a:p>
          <a:p>
            <a:r>
              <a:rPr lang="en-GB" dirty="0"/>
              <a:t>Information systems provide information (feedback) about the operations of the system to management for the direction and maintenance of the system (control) as it exchanges inputs and outputs with its environment.   </a:t>
            </a:r>
          </a:p>
          <a:p>
            <a:pPr>
              <a:buNone/>
            </a:pP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75520" y="260648"/>
            <a:ext cx="8640960" cy="6336704"/>
          </a:xfrm>
        </p:spPr>
        <p:txBody>
          <a:bodyPr>
            <a:normAutofit fontScale="85000" lnSpcReduction="10000"/>
          </a:bodyPr>
          <a:lstStyle/>
          <a:p>
            <a:r>
              <a:rPr lang="en-GB" dirty="0"/>
              <a:t>If we apply our understanding of general system concepts to information systems, it should be easy to see the parallels.   </a:t>
            </a:r>
          </a:p>
          <a:p>
            <a:endParaRPr lang="en-GB" dirty="0"/>
          </a:p>
          <a:p>
            <a:r>
              <a:rPr lang="en-GB" dirty="0"/>
              <a:t>Information systems are made up of interrelated components:</a:t>
            </a:r>
          </a:p>
          <a:p>
            <a:pPr>
              <a:buNone/>
            </a:pPr>
            <a:r>
              <a:rPr lang="en-GB" dirty="0"/>
              <a:t>	People, hardware, software, peripherals, and networks.</a:t>
            </a:r>
          </a:p>
          <a:p>
            <a:pPr>
              <a:buNone/>
            </a:pPr>
            <a:r>
              <a:rPr lang="en-GB" dirty="0"/>
              <a:t>	</a:t>
            </a:r>
          </a:p>
          <a:p>
            <a:r>
              <a:rPr lang="en-GB" dirty="0"/>
              <a:t>These have clearly defined boundaries:</a:t>
            </a:r>
          </a:p>
          <a:p>
            <a:pPr>
              <a:buNone/>
            </a:pPr>
            <a:r>
              <a:rPr lang="en-GB" dirty="0"/>
              <a:t>   Functions, modules, type of application, department, or end-user group.:</a:t>
            </a:r>
          </a:p>
          <a:p>
            <a:pPr>
              <a:buNone/>
            </a:pPr>
            <a:endParaRPr lang="en-GB" dirty="0"/>
          </a:p>
          <a:p>
            <a:r>
              <a:rPr lang="en-GB" dirty="0"/>
              <a:t>All the interrelated components work together to achieve a common goal by accepting inputs and producing outputs in an organized transformation process:</a:t>
            </a:r>
          </a:p>
          <a:p>
            <a:endParaRPr lang="en-GB" dirty="0"/>
          </a:p>
          <a:p>
            <a:pPr>
              <a:buNone/>
            </a:pPr>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260648"/>
            <a:ext cx="8229600" cy="6336704"/>
          </a:xfrm>
        </p:spPr>
        <p:txBody>
          <a:bodyPr>
            <a:normAutofit fontScale="77500" lnSpcReduction="20000"/>
          </a:bodyPr>
          <a:lstStyle/>
          <a:p>
            <a:pPr>
              <a:buNone/>
            </a:pPr>
            <a:r>
              <a:rPr lang="en-GB" dirty="0"/>
              <a:t>•   Using raw materials, hiring new people, manufacturing products for sale, and disseminating information to others.</a:t>
            </a:r>
          </a:p>
          <a:p>
            <a:pPr>
              <a:buNone/>
            </a:pPr>
            <a:r>
              <a:rPr lang="en-GB" dirty="0"/>
              <a:t> </a:t>
            </a:r>
          </a:p>
          <a:p>
            <a:pPr>
              <a:buNone/>
            </a:pPr>
            <a:endParaRPr lang="en-GB" dirty="0"/>
          </a:p>
          <a:p>
            <a:r>
              <a:rPr lang="en-GB" dirty="0"/>
              <a:t>Information systems make extensive use of feedback and control to improve their effectiveness:   Error messages, dialog boxes, passwords, and user rights management.  </a:t>
            </a:r>
          </a:p>
          <a:p>
            <a:pPr>
              <a:buNone/>
            </a:pPr>
            <a:r>
              <a:rPr lang="en-GB" dirty="0"/>
              <a:t> </a:t>
            </a:r>
          </a:p>
          <a:p>
            <a:r>
              <a:rPr lang="en-GB" dirty="0"/>
              <a:t>Many information systems are designed to change in relation to their environments and are adaptive: They include:</a:t>
            </a:r>
          </a:p>
          <a:p>
            <a:pPr>
              <a:buNone/>
            </a:pPr>
            <a:r>
              <a:rPr lang="en-GB" dirty="0"/>
              <a:t>	Intelligent software agents, expert systems, and highly specialized decision support </a:t>
            </a:r>
            <a:r>
              <a:rPr lang="en-GB"/>
              <a:t>systems.</a:t>
            </a:r>
          </a:p>
          <a:p>
            <a:pPr>
              <a:buNone/>
            </a:pPr>
            <a:endParaRPr lang="en-GB" dirty="0"/>
          </a:p>
          <a:p>
            <a:pPr>
              <a:buNone/>
            </a:pPr>
            <a:r>
              <a:rPr lang="en-GB" dirty="0"/>
              <a:t>	Information systems are systems just like any other system. Their value to the modern organization, however, is unlike any other system ever created.    </a:t>
            </a:r>
          </a:p>
          <a:p>
            <a:pPr>
              <a:buNone/>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EB90-75C0-2BB9-0290-9D8C05335287}"/>
              </a:ext>
            </a:extLst>
          </p:cNvPr>
          <p:cNvSpPr>
            <a:spLocks noGrp="1"/>
          </p:cNvSpPr>
          <p:nvPr>
            <p:ph type="title"/>
          </p:nvPr>
        </p:nvSpPr>
        <p:spPr/>
        <p:txBody>
          <a:bodyPr>
            <a:normAutofit fontScale="90000"/>
          </a:bodyPr>
          <a:lstStyle/>
          <a:p>
            <a:r>
              <a:rPr lang="en-US" dirty="0"/>
              <a:t>CHARACTERISTICS OF SYSTEM </a:t>
            </a:r>
            <a:br>
              <a:rPr lang="en-US" dirty="0"/>
            </a:br>
            <a:endParaRPr lang="en-GH" dirty="0"/>
          </a:p>
        </p:txBody>
      </p:sp>
      <p:sp>
        <p:nvSpPr>
          <p:cNvPr id="3" name="Content Placeholder 2">
            <a:extLst>
              <a:ext uri="{FF2B5EF4-FFF2-40B4-BE49-F238E27FC236}">
                <a16:creationId xmlns:a16="http://schemas.microsoft.com/office/drawing/2014/main" id="{4E12FE22-EAE1-10BA-D01B-5CDC0F871EF4}"/>
              </a:ext>
            </a:extLst>
          </p:cNvPr>
          <p:cNvSpPr>
            <a:spLocks noGrp="1"/>
          </p:cNvSpPr>
          <p:nvPr>
            <p:ph idx="1"/>
          </p:nvPr>
        </p:nvSpPr>
        <p:spPr/>
        <p:txBody>
          <a:bodyPr/>
          <a:lstStyle/>
          <a:p>
            <a:r>
              <a:rPr lang="en-US" dirty="0"/>
              <a:t>The characteristics of the system are </a:t>
            </a:r>
          </a:p>
          <a:p>
            <a:pPr lvl="1"/>
            <a:r>
              <a:rPr lang="en-US" dirty="0"/>
              <a:t>1. Basic components </a:t>
            </a:r>
          </a:p>
          <a:p>
            <a:pPr lvl="1"/>
            <a:r>
              <a:rPr lang="en-US" dirty="0"/>
              <a:t>2. Interaction and structure </a:t>
            </a:r>
          </a:p>
          <a:p>
            <a:pPr lvl="1"/>
            <a:r>
              <a:rPr lang="en-US" dirty="0"/>
              <a:t>3. Goal </a:t>
            </a:r>
          </a:p>
          <a:p>
            <a:pPr lvl="1"/>
            <a:r>
              <a:rPr lang="en-US" dirty="0"/>
              <a:t>4. Behavior </a:t>
            </a:r>
          </a:p>
          <a:p>
            <a:pPr lvl="1"/>
            <a:r>
              <a:rPr lang="en-US" dirty="0"/>
              <a:t>5. Life cycle </a:t>
            </a:r>
            <a:endParaRPr lang="en-GH" dirty="0"/>
          </a:p>
        </p:txBody>
      </p:sp>
    </p:spTree>
    <p:extLst>
      <p:ext uri="{BB962C8B-B14F-4D97-AF65-F5344CB8AC3E}">
        <p14:creationId xmlns:p14="http://schemas.microsoft.com/office/powerpoint/2010/main" val="208351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B543-940C-5E51-AB5E-BEEE697BCDC9}"/>
              </a:ext>
            </a:extLst>
          </p:cNvPr>
          <p:cNvSpPr>
            <a:spLocks noGrp="1"/>
          </p:cNvSpPr>
          <p:nvPr>
            <p:ph type="title"/>
          </p:nvPr>
        </p:nvSpPr>
        <p:spPr/>
        <p:txBody>
          <a:bodyPr>
            <a:normAutofit fontScale="90000"/>
          </a:bodyPr>
          <a:lstStyle/>
          <a:p>
            <a:r>
              <a:rPr lang="en-US" dirty="0"/>
              <a:t>1. Basic components </a:t>
            </a:r>
            <a:br>
              <a:rPr lang="en-US" dirty="0"/>
            </a:br>
            <a:endParaRPr lang="en-GH" dirty="0"/>
          </a:p>
        </p:txBody>
      </p:sp>
      <p:sp>
        <p:nvSpPr>
          <p:cNvPr id="3" name="Content Placeholder 2">
            <a:extLst>
              <a:ext uri="{FF2B5EF4-FFF2-40B4-BE49-F238E27FC236}">
                <a16:creationId xmlns:a16="http://schemas.microsoft.com/office/drawing/2014/main" id="{AB1B779B-94D6-3225-6D22-EB13DEC31759}"/>
              </a:ext>
            </a:extLst>
          </p:cNvPr>
          <p:cNvSpPr>
            <a:spLocks noGrp="1"/>
          </p:cNvSpPr>
          <p:nvPr>
            <p:ph idx="1"/>
          </p:nvPr>
        </p:nvSpPr>
        <p:spPr>
          <a:xfrm>
            <a:off x="2286000" y="1143000"/>
            <a:ext cx="8171688" cy="5440363"/>
          </a:xfrm>
        </p:spPr>
        <p:txBody>
          <a:bodyPr>
            <a:normAutofit fontScale="92500"/>
          </a:bodyPr>
          <a:lstStyle/>
          <a:p>
            <a:r>
              <a:rPr lang="en-US" dirty="0"/>
              <a:t>As per the definition of system, the functioning units means the basic elements of the system which are interrelated. These are the basic components of the system.</a:t>
            </a:r>
          </a:p>
          <a:p>
            <a:r>
              <a:rPr lang="en-US" dirty="0"/>
              <a:t>So, these basic elements are nothing but the identifiable and moving parts of the system.</a:t>
            </a:r>
          </a:p>
          <a:p>
            <a:r>
              <a:rPr lang="en-US" dirty="0"/>
              <a:t> Following are some examples of system and its basic components. </a:t>
            </a:r>
          </a:p>
          <a:p>
            <a:r>
              <a:rPr lang="en-US" dirty="0"/>
              <a:t>I. </a:t>
            </a:r>
            <a:r>
              <a:rPr lang="en-US" b="1" dirty="0"/>
              <a:t>Educational system: </a:t>
            </a:r>
            <a:r>
              <a:rPr lang="en-US" dirty="0"/>
              <a:t>Students, teachers, books, computers. </a:t>
            </a:r>
          </a:p>
          <a:p>
            <a:r>
              <a:rPr lang="en-US" dirty="0"/>
              <a:t>II. </a:t>
            </a:r>
            <a:r>
              <a:rPr lang="en-US" b="1" dirty="0"/>
              <a:t>Computer system: </a:t>
            </a:r>
            <a:r>
              <a:rPr lang="en-US" dirty="0"/>
              <a:t>Monitor, CPU, keyboard.</a:t>
            </a:r>
            <a:endParaRPr lang="en-GH" dirty="0"/>
          </a:p>
        </p:txBody>
      </p:sp>
    </p:spTree>
    <p:extLst>
      <p:ext uri="{BB962C8B-B14F-4D97-AF65-F5344CB8AC3E}">
        <p14:creationId xmlns:p14="http://schemas.microsoft.com/office/powerpoint/2010/main" val="7246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FACD-A74B-F602-31EA-405855B55454}"/>
              </a:ext>
            </a:extLst>
          </p:cNvPr>
          <p:cNvSpPr>
            <a:spLocks noGrp="1"/>
          </p:cNvSpPr>
          <p:nvPr>
            <p:ph type="title"/>
          </p:nvPr>
        </p:nvSpPr>
        <p:spPr>
          <a:xfrm>
            <a:off x="2959608" y="274637"/>
            <a:ext cx="7498080" cy="715963"/>
          </a:xfrm>
        </p:spPr>
        <p:txBody>
          <a:bodyPr>
            <a:normAutofit fontScale="90000"/>
          </a:bodyPr>
          <a:lstStyle/>
          <a:p>
            <a:r>
              <a:rPr lang="en-US" dirty="0"/>
              <a:t>Interaction and structure </a:t>
            </a:r>
            <a:endParaRPr lang="en-GH" dirty="0"/>
          </a:p>
        </p:txBody>
      </p:sp>
      <p:sp>
        <p:nvSpPr>
          <p:cNvPr id="3" name="Content Placeholder 2">
            <a:extLst>
              <a:ext uri="{FF2B5EF4-FFF2-40B4-BE49-F238E27FC236}">
                <a16:creationId xmlns:a16="http://schemas.microsoft.com/office/drawing/2014/main" id="{7383D05B-F60A-4E86-7CAE-68132A303BCA}"/>
              </a:ext>
            </a:extLst>
          </p:cNvPr>
          <p:cNvSpPr>
            <a:spLocks noGrp="1"/>
          </p:cNvSpPr>
          <p:nvPr>
            <p:ph idx="1"/>
          </p:nvPr>
        </p:nvSpPr>
        <p:spPr>
          <a:xfrm>
            <a:off x="2362200" y="1219200"/>
            <a:ext cx="8095488" cy="5486400"/>
          </a:xfrm>
        </p:spPr>
        <p:txBody>
          <a:bodyPr>
            <a:normAutofit fontScale="92500" lnSpcReduction="20000"/>
          </a:bodyPr>
          <a:lstStyle/>
          <a:p>
            <a:r>
              <a:rPr lang="en-US" dirty="0"/>
              <a:t>An important feature of the system is the basic components must </a:t>
            </a:r>
            <a:r>
              <a:rPr lang="en-US" b="1" dirty="0"/>
              <a:t>interact</a:t>
            </a:r>
            <a:r>
              <a:rPr lang="en-US" dirty="0"/>
              <a:t> among themselves. </a:t>
            </a:r>
          </a:p>
          <a:p>
            <a:r>
              <a:rPr lang="en-US" dirty="0"/>
              <a:t>It is not only collection or grouping of elements. If an organization is considered as a system, then purchase department must interact with stores and production department, production with Inventory and so on.  Also, they are </a:t>
            </a:r>
            <a:r>
              <a:rPr lang="en-US" b="1" dirty="0"/>
              <a:t>interdependent</a:t>
            </a:r>
            <a:r>
              <a:rPr lang="en-US" dirty="0"/>
              <a:t> on each other.</a:t>
            </a:r>
          </a:p>
          <a:p>
            <a:r>
              <a:rPr lang="en-US" dirty="0"/>
              <a:t>This interrelation activity of the components makes the system dynamic.</a:t>
            </a:r>
          </a:p>
          <a:p>
            <a:r>
              <a:rPr lang="en-US" dirty="0"/>
              <a:t>Such a relationship among the components which define the boundary between the system and environment is known as the </a:t>
            </a:r>
            <a:r>
              <a:rPr lang="en-US" b="1" dirty="0"/>
              <a:t>structure</a:t>
            </a:r>
            <a:r>
              <a:rPr lang="en-US" dirty="0"/>
              <a:t> of the system</a:t>
            </a:r>
            <a:endParaRPr lang="en-GH" dirty="0"/>
          </a:p>
        </p:txBody>
      </p:sp>
    </p:spTree>
    <p:extLst>
      <p:ext uri="{BB962C8B-B14F-4D97-AF65-F5344CB8AC3E}">
        <p14:creationId xmlns:p14="http://schemas.microsoft.com/office/powerpoint/2010/main" val="2240726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D4E4-8298-EF1A-A2BF-C0AFB8544940}"/>
              </a:ext>
            </a:extLst>
          </p:cNvPr>
          <p:cNvSpPr>
            <a:spLocks noGrp="1"/>
          </p:cNvSpPr>
          <p:nvPr>
            <p:ph type="title"/>
          </p:nvPr>
        </p:nvSpPr>
        <p:spPr>
          <a:xfrm>
            <a:off x="2514600" y="274637"/>
            <a:ext cx="7943088" cy="792163"/>
          </a:xfrm>
        </p:spPr>
        <p:txBody>
          <a:bodyPr/>
          <a:lstStyle/>
          <a:p>
            <a:r>
              <a:rPr lang="en-US" dirty="0"/>
              <a:t>Goal</a:t>
            </a:r>
            <a:endParaRPr lang="en-GH" dirty="0"/>
          </a:p>
        </p:txBody>
      </p:sp>
      <p:sp>
        <p:nvSpPr>
          <p:cNvPr id="3" name="Content Placeholder 2">
            <a:extLst>
              <a:ext uri="{FF2B5EF4-FFF2-40B4-BE49-F238E27FC236}">
                <a16:creationId xmlns:a16="http://schemas.microsoft.com/office/drawing/2014/main" id="{4753C4FF-013F-DBBE-A51F-24C1B5DAFDB7}"/>
              </a:ext>
            </a:extLst>
          </p:cNvPr>
          <p:cNvSpPr>
            <a:spLocks noGrp="1"/>
          </p:cNvSpPr>
          <p:nvPr>
            <p:ph idx="1"/>
          </p:nvPr>
        </p:nvSpPr>
        <p:spPr>
          <a:xfrm>
            <a:off x="1734312" y="1066800"/>
            <a:ext cx="9467088" cy="5516563"/>
          </a:xfrm>
        </p:spPr>
        <p:txBody>
          <a:bodyPr>
            <a:normAutofit fontScale="77500" lnSpcReduction="20000"/>
          </a:bodyPr>
          <a:lstStyle/>
          <a:p>
            <a:r>
              <a:rPr lang="en-US" dirty="0"/>
              <a:t>In order to achieve the goal of the system we should first understand the meaning of </a:t>
            </a:r>
          </a:p>
          <a:p>
            <a:pPr lvl="1"/>
            <a:r>
              <a:rPr lang="en-US" dirty="0"/>
              <a:t>I. Central objective </a:t>
            </a:r>
          </a:p>
          <a:p>
            <a:pPr lvl="1"/>
            <a:r>
              <a:rPr lang="en-US" dirty="0"/>
              <a:t>II. Integration </a:t>
            </a:r>
          </a:p>
          <a:p>
            <a:pPr lvl="1"/>
            <a:r>
              <a:rPr lang="en-US" dirty="0"/>
              <a:t>III. Synergistic effect </a:t>
            </a:r>
          </a:p>
          <a:p>
            <a:r>
              <a:rPr lang="en-US" dirty="0"/>
              <a:t>I. Central Objective : Central objective means the common goal, because without a common goal, a system will start moving in all directions.  As a result, coordination among all the parts (Components) will be lost. </a:t>
            </a:r>
          </a:p>
          <a:p>
            <a:pPr marL="82294" indent="0">
              <a:buNone/>
            </a:pPr>
            <a:endParaRPr lang="en-US" dirty="0"/>
          </a:p>
          <a:p>
            <a:r>
              <a:rPr lang="en-US" dirty="0"/>
              <a:t>II. Integration: This is combined work of all the components in order to achieve the goal of the system. There must be coordination among all parts of the system. </a:t>
            </a:r>
          </a:p>
          <a:p>
            <a:r>
              <a:rPr lang="en-US" dirty="0"/>
              <a:t>So, in order to have such coordination the system must work as a  ‘whole’, integrating all its activities to achieve the desired result.</a:t>
            </a:r>
            <a:endParaRPr lang="en-GH" dirty="0"/>
          </a:p>
        </p:txBody>
      </p:sp>
    </p:spTree>
    <p:extLst>
      <p:ext uri="{BB962C8B-B14F-4D97-AF65-F5344CB8AC3E}">
        <p14:creationId xmlns:p14="http://schemas.microsoft.com/office/powerpoint/2010/main" val="3236774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16853-28EA-56B4-D842-43BD6D4D94AF}"/>
              </a:ext>
            </a:extLst>
          </p:cNvPr>
          <p:cNvSpPr>
            <a:spLocks noGrp="1"/>
          </p:cNvSpPr>
          <p:nvPr>
            <p:ph idx="1"/>
          </p:nvPr>
        </p:nvSpPr>
        <p:spPr>
          <a:xfrm>
            <a:off x="2057400" y="533400"/>
            <a:ext cx="8400288" cy="5715000"/>
          </a:xfrm>
        </p:spPr>
        <p:txBody>
          <a:bodyPr/>
          <a:lstStyle/>
          <a:p>
            <a:endParaRPr lang="en-US" dirty="0"/>
          </a:p>
          <a:p>
            <a:r>
              <a:rPr lang="en-US" dirty="0"/>
              <a:t>III. Synergistic effect: From the integration concept it is clear that the system has to be viewed as ‘whole’ rather than just as sum of its parts. This integrating effect is called as synergistic effect.</a:t>
            </a:r>
            <a:endParaRPr lang="en-GH" dirty="0"/>
          </a:p>
        </p:txBody>
      </p:sp>
    </p:spTree>
    <p:extLst>
      <p:ext uri="{BB962C8B-B14F-4D97-AF65-F5344CB8AC3E}">
        <p14:creationId xmlns:p14="http://schemas.microsoft.com/office/powerpoint/2010/main" val="1979328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3946</TotalTime>
  <Words>3418</Words>
  <Application>Microsoft Office PowerPoint</Application>
  <PresentationFormat>Widescreen</PresentationFormat>
  <Paragraphs>194</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Calibri</vt:lpstr>
      <vt:lpstr>Gill Sans MT</vt:lpstr>
      <vt:lpstr>Verdana</vt:lpstr>
      <vt:lpstr>Wingdings 2</vt:lpstr>
      <vt:lpstr>Solstice</vt:lpstr>
      <vt:lpstr>System Concepts: </vt:lpstr>
      <vt:lpstr>PowerPoint Presentation</vt:lpstr>
      <vt:lpstr>PowerPoint Presentation</vt:lpstr>
      <vt:lpstr>PowerPoint Presentation</vt:lpstr>
      <vt:lpstr>CHARACTERISTICS OF SYSTEM  </vt:lpstr>
      <vt:lpstr>1. Basic components  </vt:lpstr>
      <vt:lpstr>Interaction and structure </vt:lpstr>
      <vt:lpstr>Goal</vt:lpstr>
      <vt:lpstr>PowerPoint Presentation</vt:lpstr>
      <vt:lpstr>PowerPoint Presentation</vt:lpstr>
      <vt:lpstr>PowerPoint Presentation</vt:lpstr>
      <vt:lpstr>1.3 ELEMENTS OF THE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THE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Concepts:</dc:title>
  <dc:creator>Computer Science Dept</dc:creator>
  <cp:lastModifiedBy>K A PABBI</cp:lastModifiedBy>
  <cp:revision>34</cp:revision>
  <dcterms:created xsi:type="dcterms:W3CDTF">2009-09-23T05:43:00Z</dcterms:created>
  <dcterms:modified xsi:type="dcterms:W3CDTF">2025-01-21T10:53:04Z</dcterms:modified>
</cp:coreProperties>
</file>