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96" r:id="rId1"/>
    <p:sldMasterId id="2147483720" r:id="rId2"/>
  </p:sldMasterIdLst>
  <p:sldIdLst>
    <p:sldId id="256" r:id="rId3"/>
    <p:sldId id="257" r:id="rId4"/>
    <p:sldId id="277" r:id="rId5"/>
    <p:sldId id="278" r:id="rId6"/>
    <p:sldId id="259"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9" r:id="rId20"/>
    <p:sldId id="280" r:id="rId21"/>
    <p:sldId id="290" r:id="rId22"/>
    <p:sldId id="281" r:id="rId23"/>
    <p:sldId id="282" r:id="rId24"/>
    <p:sldId id="283" r:id="rId25"/>
    <p:sldId id="286" r:id="rId26"/>
    <p:sldId id="287" r:id="rId27"/>
    <p:sldId id="292" r:id="rId28"/>
    <p:sldId id="284" r:id="rId29"/>
    <p:sldId id="291" r:id="rId30"/>
    <p:sldId id="285" r:id="rId31"/>
    <p:sldId id="275"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88066" name="Rectangle 2"/>
          <p:cNvSpPr>
            <a:spLocks noGrp="1" noChangeAspect="1" noChangeArrowheads="1"/>
          </p:cNvSpPr>
          <p:nvPr>
            <p:ph type="ctrTitle"/>
          </p:nvPr>
        </p:nvSpPr>
        <p:spPr>
          <a:xfrm>
            <a:off x="0" y="228600"/>
            <a:ext cx="6553200" cy="1470025"/>
          </a:xfrm>
        </p:spPr>
        <p:txBody>
          <a:bodyPr anchor="ctr"/>
          <a:lstStyle>
            <a:lvl1pPr>
              <a:defRPr b="1">
                <a:solidFill>
                  <a:schemeClr val="bg1"/>
                </a:solidFill>
              </a:defRPr>
            </a:lvl1pPr>
          </a:lstStyle>
          <a:p>
            <a:r>
              <a:rPr lang="en-US"/>
              <a:t>Click to edit Master title style</a:t>
            </a:r>
          </a:p>
        </p:txBody>
      </p:sp>
      <p:sp>
        <p:nvSpPr>
          <p:cNvPr id="88067" name="Rectangle 3"/>
          <p:cNvSpPr>
            <a:spLocks noGrp="1" noChangeArrowheads="1"/>
          </p:cNvSpPr>
          <p:nvPr>
            <p:ph type="subTitle" idx="1"/>
          </p:nvPr>
        </p:nvSpPr>
        <p:spPr>
          <a:xfrm>
            <a:off x="0" y="4495800"/>
            <a:ext cx="6629400" cy="1752600"/>
          </a:xfrm>
        </p:spPr>
        <p:txBody>
          <a:bodyPr/>
          <a:lstStyle>
            <a:lvl1pPr marL="0" indent="0" algn="ctr">
              <a:buFontTx/>
              <a:buNone/>
              <a:defRPr/>
            </a:lvl1pPr>
          </a:lstStyle>
          <a:p>
            <a:r>
              <a:rPr lang="en-US"/>
              <a:t>Click to edit Master subtitle style</a:t>
            </a:r>
          </a:p>
        </p:txBody>
      </p:sp>
      <p:sp>
        <p:nvSpPr>
          <p:cNvPr id="88068" name="Text Box 4"/>
          <p:cNvSpPr txBox="1">
            <a:spLocks noChangeArrowheads="1"/>
          </p:cNvSpPr>
          <p:nvPr/>
        </p:nvSpPr>
        <p:spPr bwMode="auto">
          <a:xfrm>
            <a:off x="4419600" y="2514600"/>
            <a:ext cx="685800" cy="366713"/>
          </a:xfrm>
          <a:prstGeom prst="rect">
            <a:avLst/>
          </a:prstGeom>
          <a:noFill/>
          <a:ln w="9525">
            <a:noFill/>
            <a:miter lim="800000"/>
            <a:headEnd/>
            <a:tailEnd/>
          </a:ln>
          <a:effectLst/>
        </p:spPr>
        <p:txBody>
          <a:bodyPr>
            <a:spAutoFit/>
          </a:bodyPr>
          <a:lstStyle/>
          <a:p>
            <a:pPr algn="r">
              <a:spcBef>
                <a:spcPct val="50000"/>
              </a:spcBef>
            </a:pPr>
            <a:endParaRPr lang="en-US" b="1" i="1" u="sng">
              <a:effectLst>
                <a:outerShdw blurRad="38100" dist="38100" dir="2700000" algn="tl">
                  <a:srgbClr val="C0C0C0"/>
                </a:outerShdw>
              </a:effectLst>
            </a:endParaRPr>
          </a:p>
        </p:txBody>
      </p:sp>
      <p:sp>
        <p:nvSpPr>
          <p:cNvPr id="88069" name="Text Box 5"/>
          <p:cNvSpPr txBox="1">
            <a:spLocks noChangeArrowheads="1"/>
          </p:cNvSpPr>
          <p:nvPr/>
        </p:nvSpPr>
        <p:spPr bwMode="auto">
          <a:xfrm>
            <a:off x="3641725" y="6383338"/>
            <a:ext cx="1814513" cy="244475"/>
          </a:xfrm>
          <a:prstGeom prst="rect">
            <a:avLst/>
          </a:prstGeom>
          <a:noFill/>
          <a:ln w="9525">
            <a:noFill/>
            <a:miter lim="800000"/>
            <a:headEnd/>
            <a:tailEnd/>
          </a:ln>
          <a:effectLst/>
        </p:spPr>
        <p:txBody>
          <a:bodyPr wrap="none">
            <a:spAutoFit/>
          </a:bodyPr>
          <a:lstStyle/>
          <a:p>
            <a:r>
              <a:rPr lang="en-US" sz="1000">
                <a:cs typeface="Arial" charset="0"/>
              </a:rPr>
              <a:t>©2008 Pearson Prentice Hall</a:t>
            </a:r>
          </a:p>
        </p:txBody>
      </p:sp>
    </p:spTree>
  </p:cSld>
  <p:clrMapOvr>
    <a:overrideClrMapping bg1="lt1" tx1="dk1" bg2="lt2" tx2="dk2" accent1="accent1" accent2="accent2" accent3="accent3" accent4="accent4" accent5="accent5" accent6="accent6" hlink="hlink" folHlink="folHlink"/>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4CBEAF9-9E58-4CC8-A6FF-6DD8A58DEEA4}" type="datetimeFigureOut">
              <a:rPr lang="en-US" smtClean="0"/>
              <a:pPr/>
              <a:t>2/6/2024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a:t>
            </a:fld>
            <a:endParaRPr kumimoji="0" lang="en-US" dirty="0"/>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8B0459-3486-4C95-9A42-43E90A3FB756}" type="datetimeFigureOut">
              <a:rPr lang="en-GB" smtClean="0"/>
              <a:pPr/>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318B0459-3486-4C95-9A42-43E90A3FB756}" type="datetimeFigureOut">
              <a:rPr lang="en-GB" smtClean="0"/>
              <a:pPr/>
              <a:t>06/02/2024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490DE88-FBA5-404C-8480-6FC5C80CE7B1}" type="slidenum">
              <a:rPr lang="en-GB" smtClean="0"/>
              <a:pPr/>
              <a:t>‹#›</a:t>
            </a:fld>
            <a:endParaRPr lang="en-GB"/>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ndParaRPr>
          </a:p>
        </p:txBody>
      </p:sp>
      <p:sp>
        <p:nvSpPr>
          <p:cNvPr id="87043"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87044"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7045"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defRPr>
            </a:lvl1pPr>
          </a:lstStyle>
          <a:p>
            <a:fld id="{318B0459-3486-4C95-9A42-43E90A3FB756}" type="datetimeFigureOut">
              <a:rPr lang="en-GB" smtClean="0"/>
              <a:pPr/>
              <a:t>06/02/2024</a:t>
            </a:fld>
            <a:endParaRPr lang="en-GB"/>
          </a:p>
        </p:txBody>
      </p:sp>
      <p:sp>
        <p:nvSpPr>
          <p:cNvPr id="87046"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atin typeface="+mn-lt"/>
              </a:defRPr>
            </a:lvl1pPr>
          </a:lstStyle>
          <a:p>
            <a:endParaRPr lang="en-GB"/>
          </a:p>
        </p:txBody>
      </p:sp>
      <p:sp>
        <p:nvSpPr>
          <p:cNvPr id="87047"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defRPr>
            </a:lvl1pPr>
          </a:lstStyle>
          <a:p>
            <a:fld id="{5490DE88-FBA5-404C-8480-6FC5C80CE7B1}" type="slidenum">
              <a:rPr lang="en-GB" smtClean="0"/>
              <a:pPr/>
              <a:t>‹#›</a:t>
            </a:fld>
            <a:endParaRPr lang="en-GB"/>
          </a:p>
        </p:txBody>
      </p:sp>
      <p:pic>
        <p:nvPicPr>
          <p:cNvPr id="87048" name="Picture 8" descr="bar2"/>
          <p:cNvPicPr>
            <a:picLocks noChangeAspect="1" noChangeArrowheads="1"/>
          </p:cNvPicPr>
          <p:nvPr/>
        </p:nvPicPr>
        <p:blipFill>
          <a:blip r:embed="rId13" cstate="print"/>
          <a:srcRect/>
          <a:stretch>
            <a:fillRect/>
          </a:stretch>
        </p:blipFill>
        <p:spPr bwMode="auto">
          <a:xfrm>
            <a:off x="0" y="0"/>
            <a:ext cx="381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wipe dir="r"/>
  </p:transition>
  <p:txStyles>
    <p:titleStyle>
      <a:lvl1pPr algn="l" rtl="0" eaLnBrk="1" fontAlgn="base" hangingPunct="1">
        <a:spcBef>
          <a:spcPct val="0"/>
        </a:spcBef>
        <a:spcAft>
          <a:spcPct val="0"/>
        </a:spcAft>
        <a:defRPr sz="4400">
          <a:solidFill>
            <a:srgbClr val="DF1738"/>
          </a:solidFill>
          <a:latin typeface="+mj-lt"/>
          <a:ea typeface="+mj-ea"/>
          <a:cs typeface="+mj-cs"/>
        </a:defRPr>
      </a:lvl1pPr>
      <a:lvl2pPr algn="l" rtl="0" eaLnBrk="1" fontAlgn="base" hangingPunct="1">
        <a:spcBef>
          <a:spcPct val="0"/>
        </a:spcBef>
        <a:spcAft>
          <a:spcPct val="0"/>
        </a:spcAft>
        <a:defRPr sz="4400">
          <a:solidFill>
            <a:srgbClr val="DF1738"/>
          </a:solidFill>
          <a:latin typeface="Tahoma" pitchFamily="34" charset="0"/>
        </a:defRPr>
      </a:lvl2pPr>
      <a:lvl3pPr algn="l" rtl="0" eaLnBrk="1" fontAlgn="base" hangingPunct="1">
        <a:spcBef>
          <a:spcPct val="0"/>
        </a:spcBef>
        <a:spcAft>
          <a:spcPct val="0"/>
        </a:spcAft>
        <a:defRPr sz="4400">
          <a:solidFill>
            <a:srgbClr val="DF1738"/>
          </a:solidFill>
          <a:latin typeface="Tahoma" pitchFamily="34" charset="0"/>
        </a:defRPr>
      </a:lvl3pPr>
      <a:lvl4pPr algn="l" rtl="0" eaLnBrk="1" fontAlgn="base" hangingPunct="1">
        <a:spcBef>
          <a:spcPct val="0"/>
        </a:spcBef>
        <a:spcAft>
          <a:spcPct val="0"/>
        </a:spcAft>
        <a:defRPr sz="4400">
          <a:solidFill>
            <a:srgbClr val="DF1738"/>
          </a:solidFill>
          <a:latin typeface="Tahoma" pitchFamily="34" charset="0"/>
        </a:defRPr>
      </a:lvl4pPr>
      <a:lvl5pPr algn="l" rtl="0" eaLnBrk="1" fontAlgn="base" hangingPunct="1">
        <a:spcBef>
          <a:spcPct val="0"/>
        </a:spcBef>
        <a:spcAft>
          <a:spcPct val="0"/>
        </a:spcAft>
        <a:defRPr sz="4400">
          <a:solidFill>
            <a:srgbClr val="DF1738"/>
          </a:solidFill>
          <a:latin typeface="Tahoma" pitchFamily="34" charset="0"/>
        </a:defRPr>
      </a:lvl5pPr>
      <a:lvl6pPr marL="457200" algn="l" rtl="0" eaLnBrk="1" fontAlgn="base" hangingPunct="1">
        <a:spcBef>
          <a:spcPct val="0"/>
        </a:spcBef>
        <a:spcAft>
          <a:spcPct val="0"/>
        </a:spcAft>
        <a:defRPr sz="4400">
          <a:solidFill>
            <a:srgbClr val="DF1738"/>
          </a:solidFill>
          <a:latin typeface="Tahoma" pitchFamily="34" charset="0"/>
        </a:defRPr>
      </a:lvl6pPr>
      <a:lvl7pPr marL="914400" algn="l" rtl="0" eaLnBrk="1" fontAlgn="base" hangingPunct="1">
        <a:spcBef>
          <a:spcPct val="0"/>
        </a:spcBef>
        <a:spcAft>
          <a:spcPct val="0"/>
        </a:spcAft>
        <a:defRPr sz="4400">
          <a:solidFill>
            <a:srgbClr val="DF1738"/>
          </a:solidFill>
          <a:latin typeface="Tahoma" pitchFamily="34" charset="0"/>
        </a:defRPr>
      </a:lvl7pPr>
      <a:lvl8pPr marL="1371600" algn="l" rtl="0" eaLnBrk="1" fontAlgn="base" hangingPunct="1">
        <a:spcBef>
          <a:spcPct val="0"/>
        </a:spcBef>
        <a:spcAft>
          <a:spcPct val="0"/>
        </a:spcAft>
        <a:defRPr sz="4400">
          <a:solidFill>
            <a:srgbClr val="DF1738"/>
          </a:solidFill>
          <a:latin typeface="Tahoma" pitchFamily="34" charset="0"/>
        </a:defRPr>
      </a:lvl8pPr>
      <a:lvl9pPr marL="1828800" algn="l" rtl="0" eaLnBrk="1" fontAlgn="base" hangingPunct="1">
        <a:spcBef>
          <a:spcPct val="0"/>
        </a:spcBef>
        <a:spcAft>
          <a:spcPct val="0"/>
        </a:spcAft>
        <a:defRPr sz="4400">
          <a:solidFill>
            <a:srgbClr val="DF1738"/>
          </a:solidFill>
          <a:latin typeface="Tahoma" pitchFamily="34" charset="0"/>
        </a:defRPr>
      </a:lvl9pPr>
    </p:titleStyle>
    <p:bodyStyle>
      <a:lvl1pPr marL="342900" indent="-342900" algn="l" rtl="0" eaLnBrk="1" fontAlgn="base" hangingPunct="1">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E21738"/>
        </a:buClr>
        <a:buChar char="•"/>
        <a:defRPr sz="2800">
          <a:solidFill>
            <a:schemeClr val="tx1"/>
          </a:solidFill>
          <a:latin typeface="+mn-lt"/>
        </a:defRPr>
      </a:lvl2pPr>
      <a:lvl3pPr marL="1143000" indent="-228600" algn="l" rtl="0" eaLnBrk="1" fontAlgn="base" hangingPunct="1">
        <a:spcBef>
          <a:spcPct val="20000"/>
        </a:spcBef>
        <a:spcAft>
          <a:spcPct val="0"/>
        </a:spcAft>
        <a:buClr>
          <a:srgbClr val="98877D"/>
        </a:buClr>
        <a:buChar char="•"/>
        <a:defRPr sz="2400">
          <a:solidFill>
            <a:schemeClr val="tx1"/>
          </a:solidFill>
          <a:latin typeface="+mn-lt"/>
        </a:defRPr>
      </a:lvl3pPr>
      <a:lvl4pPr marL="1600200" indent="-228600" algn="l" rtl="0" eaLnBrk="1" fontAlgn="base" hangingPunct="1">
        <a:spcBef>
          <a:spcPct val="20000"/>
        </a:spcBef>
        <a:spcAft>
          <a:spcPct val="0"/>
        </a:spcAft>
        <a:buClr>
          <a:srgbClr val="F3DAB0"/>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rgbClr val="F3DAB0"/>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rgbClr val="F3DAB0"/>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rgbClr val="F3DAB0"/>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rgbClr val="F3DAB0"/>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rgbClr val="F3DAB0"/>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8B0459-3486-4C95-9A42-43E90A3FB756}" type="datetimeFigureOut">
              <a:rPr lang="en-GB" smtClean="0"/>
              <a:pPr/>
              <a:t>06/02/2024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0DE88-FBA5-404C-8480-6FC5C80CE7B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Multidimentional%20database.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Model%20of%20DSS.docx"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Information%20Requirements%20of%20Decision%20Makers.docx"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Business%20Intelligence%20Applications.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normAutofit/>
          </a:bodyPr>
          <a:lstStyle/>
          <a:p>
            <a:r>
              <a:rPr lang="en-GB" b="1" dirty="0"/>
              <a:t>DECISION SUPPORT IN BUSINESS </a:t>
            </a:r>
            <a:endParaRPr lang="en-GB" dirty="0"/>
          </a:p>
        </p:txBody>
      </p:sp>
      <p:sp>
        <p:nvSpPr>
          <p:cNvPr id="5" name="Content Placeholder 4"/>
          <p:cNvSpPr>
            <a:spLocks noGrp="1"/>
          </p:cNvSpPr>
          <p:nvPr>
            <p:ph idx="1"/>
          </p:nvPr>
        </p:nvSpPr>
        <p:spPr>
          <a:xfrm>
            <a:off x="251520" y="1340768"/>
            <a:ext cx="8892480" cy="5256584"/>
          </a:xfrm>
        </p:spPr>
        <p:txBody>
          <a:bodyPr>
            <a:normAutofit/>
          </a:bodyPr>
          <a:lstStyle/>
          <a:p>
            <a:pPr>
              <a:buNone/>
            </a:pPr>
            <a:r>
              <a:rPr lang="en-GB" b="1" dirty="0"/>
              <a:t>	Introduction to Decision Support</a:t>
            </a:r>
          </a:p>
          <a:p>
            <a:r>
              <a:rPr lang="en-GB" dirty="0"/>
              <a:t>The type of information required by decision makers in a company is directly related to the level of management decision making and the amount of structure in the decision situation they face. </a:t>
            </a:r>
          </a:p>
          <a:p>
            <a:r>
              <a:rPr lang="en-GB" dirty="0"/>
              <a:t>Even in today’s downsized organizations and flattened or non-hierarchical organizational structures, the framework of the classic managerial pyramid shown below still exists. </a:t>
            </a:r>
          </a:p>
          <a:p>
            <a:pPr>
              <a:buNone/>
            </a:pPr>
            <a:endParaRPr lang="en-GB" dirty="0"/>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lnSpcReduction="10000"/>
          </a:bodyPr>
          <a:lstStyle/>
          <a:p>
            <a:pPr>
              <a:buNone/>
            </a:pPr>
            <a:r>
              <a:rPr lang="en-GB" b="1" dirty="0"/>
              <a:t>	Online Analytical Processing and Data Mining </a:t>
            </a:r>
          </a:p>
          <a:p>
            <a:r>
              <a:rPr lang="en-GB" dirty="0"/>
              <a:t>The competitive and dynamic nature of today’s global business environment is driving demands by business managers and analysts for information systems that can provide fast answers to complex business queries. </a:t>
            </a:r>
          </a:p>
          <a:p>
            <a:r>
              <a:rPr lang="en-GB" dirty="0"/>
              <a:t>The IS industry has responded to these demands with developments like analytical databases, data marts, data warehouses, data mining techniques, and </a:t>
            </a:r>
            <a:r>
              <a:rPr lang="en-GB" dirty="0">
                <a:hlinkClick r:id="rId2" action="ppaction://hlinkfile"/>
              </a:rPr>
              <a:t>multidimensional </a:t>
            </a:r>
            <a:r>
              <a:rPr lang="en-GB" dirty="0"/>
              <a:t>database structures, and with specialized servers and Web-enabled software products that support online analytical processing (OLAP).</a:t>
            </a:r>
            <a:endParaRPr lang="en-GB" b="1" dirty="0"/>
          </a:p>
          <a:p>
            <a:pPr>
              <a:buNone/>
            </a:pPr>
            <a:endParaRPr lang="en-GB"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a:bodyPr>
          <a:lstStyle/>
          <a:p>
            <a:pPr>
              <a:buNone/>
            </a:pPr>
            <a:r>
              <a:rPr lang="en-GB" dirty="0"/>
              <a:t>	Online analytical processing enables managers and analysts to interactively examine and manipulate large amounts of detailed and consolidate data from many perspectives. </a:t>
            </a:r>
          </a:p>
          <a:p>
            <a:pPr>
              <a:buNone/>
            </a:pPr>
            <a:r>
              <a:rPr lang="en-GB" dirty="0"/>
              <a:t>	OLAP involves analysing complex relationships among thousands or even millions of data items stored in data marts, data warehouses, and other multidimensional databases to discover patterns, trends, and exception conditions. </a:t>
            </a:r>
          </a:p>
          <a:p>
            <a:pPr>
              <a:buNone/>
            </a:pPr>
            <a:r>
              <a:rPr lang="en-GB" dirty="0"/>
              <a:t>	An OLAP session takes place online in real time, with rapid responses to manager’s or analyst’s queries, so that their analytical or decision-making process is undisturbed.</a:t>
            </a:r>
          </a:p>
          <a:p>
            <a:pPr>
              <a:buNone/>
            </a:pPr>
            <a:endParaRPr lang="en-GB"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a:bodyPr>
          <a:lstStyle/>
          <a:p>
            <a:pPr>
              <a:buNone/>
            </a:pPr>
            <a:r>
              <a:rPr lang="en-GB" dirty="0"/>
              <a:t>	Online analytical processing involves several basic analytical operations</a:t>
            </a:r>
          </a:p>
          <a:p>
            <a:pPr lvl="0"/>
            <a:r>
              <a:rPr lang="en-US" dirty="0"/>
              <a:t>Consolidation. This involves the aggregation of data. This can involve simple roll-ups or complex groupings involving interrelated data. For example, sales office can be rolled up to districts and districts rolled up to regions.</a:t>
            </a:r>
            <a:endParaRPr lang="en-GB" dirty="0"/>
          </a:p>
          <a:p>
            <a:pPr lvl="0"/>
            <a:r>
              <a:rPr lang="en-US" dirty="0"/>
              <a:t>Drill-down. OLAP can go in the reverse direction and automatically display detailed data that comprise consolidated data. This is called drill-down. For example the sales by individual products or sales reps that make up a region’s sales total could be easily accessed.</a:t>
            </a:r>
            <a:endParaRPr lang="en-GB" dirty="0"/>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US" dirty="0"/>
              <a:t>Slicing and Dicing. Slicing and dicing refers to the ability to look at the database from different viewpoints. One slice of the sales database might show all sales by sales channel within each product type. </a:t>
            </a:r>
            <a:endParaRPr lang="en-GB" dirty="0"/>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lnSpcReduction="10000"/>
          </a:bodyPr>
          <a:lstStyle/>
          <a:p>
            <a:pPr>
              <a:buNone/>
            </a:pPr>
            <a:r>
              <a:rPr lang="en-GB" b="1" dirty="0"/>
              <a:t>	Data Mining for Decision Support</a:t>
            </a:r>
            <a:endParaRPr lang="en-GB" dirty="0"/>
          </a:p>
          <a:p>
            <a:r>
              <a:rPr lang="en-GB" dirty="0"/>
              <a:t>Data mining and data warehouses are vital tools for organizing and exploring the data resource of a company. </a:t>
            </a:r>
          </a:p>
          <a:p>
            <a:r>
              <a:rPr lang="en-GB" dirty="0"/>
              <a:t>Data mining’s main purpose is to provide decision support to managers and business professionals through a process sometimes called knowledge discovery. </a:t>
            </a:r>
          </a:p>
          <a:p>
            <a:r>
              <a:rPr lang="en-GB" dirty="0"/>
              <a:t>Data mining software analyses the vast stores of historical business data that have been prepared for analysis in corporate data warehouses, and tries to discover patterns, trends, and correlations hidden in the data that can help a company improve its business performance.</a:t>
            </a:r>
          </a:p>
          <a:p>
            <a:pPr>
              <a:buNone/>
            </a:pPr>
            <a:endParaRPr lang="en-GB" dirty="0"/>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lnSpcReduction="10000"/>
          </a:bodyPr>
          <a:lstStyle/>
          <a:p>
            <a:r>
              <a:rPr lang="en-GB" dirty="0"/>
              <a:t>The data mining process can </a:t>
            </a:r>
          </a:p>
          <a:p>
            <a:pPr lvl="1"/>
            <a:r>
              <a:rPr lang="en-GB" dirty="0"/>
              <a:t>highlight buying patterns, </a:t>
            </a:r>
          </a:p>
          <a:p>
            <a:pPr lvl="1"/>
            <a:r>
              <a:rPr lang="en-GB" dirty="0"/>
              <a:t>reveal customer tendencies, </a:t>
            </a:r>
          </a:p>
          <a:p>
            <a:pPr lvl="1"/>
            <a:r>
              <a:rPr lang="en-GB" dirty="0"/>
              <a:t>cut redundant costs, or </a:t>
            </a:r>
          </a:p>
          <a:p>
            <a:pPr lvl="1"/>
            <a:r>
              <a:rPr lang="en-GB" dirty="0"/>
              <a:t>uncover unseen profitable relationships and opportunities. </a:t>
            </a:r>
          </a:p>
          <a:p>
            <a:r>
              <a:rPr lang="en-GB" dirty="0"/>
              <a:t>For example many companies use data mining </a:t>
            </a:r>
          </a:p>
          <a:p>
            <a:pPr lvl="1"/>
            <a:r>
              <a:rPr lang="en-GB" dirty="0"/>
              <a:t>to find more profitable ways to perform successful direct mailings including e-mailings, or </a:t>
            </a:r>
          </a:p>
          <a:p>
            <a:pPr lvl="1"/>
            <a:r>
              <a:rPr lang="en-GB" dirty="0"/>
              <a:t>discover better ways to display products in a store,</a:t>
            </a:r>
          </a:p>
          <a:p>
            <a:pPr lvl="1"/>
            <a:r>
              <a:rPr lang="en-GB" dirty="0"/>
              <a:t>design a better e-commerce website,</a:t>
            </a:r>
          </a:p>
          <a:p>
            <a:pPr lvl="1"/>
            <a:r>
              <a:rPr lang="en-GB" dirty="0"/>
              <a:t>reach untapped profitable customers, or </a:t>
            </a:r>
          </a:p>
          <a:p>
            <a:pPr lvl="1"/>
            <a:r>
              <a:rPr lang="en-GB" dirty="0"/>
              <a:t>recognize customers or products that are unprofitable or marginal.</a:t>
            </a:r>
          </a:p>
          <a:p>
            <a:pPr lvl="1"/>
            <a:endParaRPr lang="en-GB" dirty="0"/>
          </a:p>
          <a:p>
            <a:pPr>
              <a:buNone/>
            </a:pPr>
            <a:endParaRPr lang="en-GB" dirty="0"/>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lnSpcReduction="10000"/>
          </a:bodyPr>
          <a:lstStyle/>
          <a:p>
            <a:pPr>
              <a:buNone/>
            </a:pPr>
            <a:r>
              <a:rPr lang="en-GB" b="1" dirty="0"/>
              <a:t>	Enhancing Management Decision-making with Decision Support Systems</a:t>
            </a:r>
          </a:p>
          <a:p>
            <a:r>
              <a:rPr lang="en-GB" b="1" dirty="0"/>
              <a:t>Decision Support Systems (DSS)</a:t>
            </a:r>
            <a:endParaRPr lang="en-GB" dirty="0"/>
          </a:p>
          <a:p>
            <a:r>
              <a:rPr lang="en-GB" dirty="0"/>
              <a:t>In the 1970’s a number of companies begun developing information systems that were quite different from traditional MIS systems. </a:t>
            </a:r>
          </a:p>
          <a:p>
            <a:r>
              <a:rPr lang="en-GB" dirty="0"/>
              <a:t>These systems were smaller, interactive, and designed to help end-users utilize data and models to discuss and decide (not solve) semi-structured and unstructured problems. </a:t>
            </a:r>
          </a:p>
          <a:p>
            <a:r>
              <a:rPr lang="en-GB" dirty="0"/>
              <a:t>By the late 1980s these early efforts to assist individual decision making were extended to groups and entire organizations.</a:t>
            </a:r>
          </a:p>
          <a:p>
            <a:pPr>
              <a:buNone/>
            </a:pPr>
            <a:endParaRPr lang="en-GB"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lnSpcReduction="20000"/>
          </a:bodyPr>
          <a:lstStyle/>
          <a:p>
            <a:r>
              <a:rPr lang="en-GB" dirty="0"/>
              <a:t>DSS assist management decision making by combining data, sophisticated analytical models, and user-friendly software in a single powerful system that can support semi-structured or unstructured decision making. </a:t>
            </a:r>
          </a:p>
          <a:p>
            <a:r>
              <a:rPr lang="en-GB" dirty="0"/>
              <a:t>The relationship between DSS and the organization’s existing TPS, KWS, and MIS are vague.  In some cases, DSS are linked closely to existing corporate information flows. 	</a:t>
            </a:r>
            <a:r>
              <a:rPr lang="en-GB" dirty="0">
                <a:hlinkClick r:id="rId2" action="ppaction://hlinkfile"/>
              </a:rPr>
              <a:t>Model of DSS</a:t>
            </a:r>
            <a:endParaRPr lang="en-GB" dirty="0"/>
          </a:p>
          <a:p>
            <a:r>
              <a:rPr lang="en-GB" dirty="0"/>
              <a:t>Often, however, DSS are isolated from major organizational information systems.</a:t>
            </a:r>
          </a:p>
          <a:p>
            <a:pPr lvl="1"/>
            <a:r>
              <a:rPr lang="en-GB" dirty="0"/>
              <a:t>they tend to be stand-alone systems, </a:t>
            </a:r>
          </a:p>
          <a:p>
            <a:pPr lvl="1"/>
            <a:r>
              <a:rPr lang="en-GB" dirty="0"/>
              <a:t>developed by end user divisions or groups not under central IS control, although it is obviously better if they are integrated into organizational system when this is a functional requirement.</a:t>
            </a:r>
          </a:p>
          <a:p>
            <a:pPr>
              <a:buNone/>
            </a:pPr>
            <a:endParaRPr lang="en-GB"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pPr>
              <a:buNone/>
            </a:pPr>
            <a:r>
              <a:rPr lang="en-GB" b="1" dirty="0"/>
              <a:t>	DSS as a philosophy</a:t>
            </a:r>
            <a:endParaRPr lang="en-GB" dirty="0"/>
          </a:p>
          <a:p>
            <a:r>
              <a:rPr lang="en-GB" dirty="0"/>
              <a:t>Stated simply, the philosophy of DSS is to give users the tools necessary to analyze important blocks of data, using easily controlled sophisticated models in a flexible manner. DSS are designed to deliver capabilities not simply to respond to information needs.</a:t>
            </a:r>
          </a:p>
          <a:p>
            <a:pPr>
              <a:buNone/>
            </a:pPr>
            <a:endParaRPr lang="en-GB"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dirty="0"/>
              <a:t>MIS is still largely dominated by professionals. Users receive information from a professional staff of analysts, designers, and programmers. </a:t>
            </a:r>
          </a:p>
          <a:p>
            <a:r>
              <a:rPr lang="en-GB" dirty="0"/>
              <a:t>In terms of objectives, MIS focuses on structured information flows to middle managers. </a:t>
            </a:r>
          </a:p>
          <a:p>
            <a:r>
              <a:rPr lang="en-GB" dirty="0"/>
              <a:t>DSS is aimed at top managers and middle managers with emphasis on change, flexibility and a quick response</a:t>
            </a:r>
          </a:p>
          <a:p>
            <a:r>
              <a:rPr lang="en-GB" dirty="0"/>
              <a:t>With DSS there is less of an effort to link users to structured information flows and a correspondingly greater emphasis on models, assumptions and display graphics. </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260648"/>
            <a:ext cx="8686800" cy="6336704"/>
          </a:xfrm>
        </p:spPr>
        <p:txBody>
          <a:bodyPr>
            <a:normAutofit/>
          </a:bodyPr>
          <a:lstStyle/>
          <a:p>
            <a:r>
              <a:rPr lang="en-GB" dirty="0"/>
              <a:t>The levels of managerial decision making that must be supported by information technology in a successful organization are:</a:t>
            </a:r>
          </a:p>
          <a:p>
            <a:pPr lvl="1"/>
            <a:r>
              <a:rPr lang="en-GB" b="1" dirty="0"/>
              <a:t>Strategic Management</a:t>
            </a:r>
          </a:p>
          <a:p>
            <a:pPr lvl="1">
              <a:buNone/>
            </a:pPr>
            <a:r>
              <a:rPr lang="en-GB" dirty="0"/>
              <a:t>	[Typically, a board of directors and an executive committee of the CEO and top executives] </a:t>
            </a:r>
          </a:p>
          <a:p>
            <a:pPr lvl="1">
              <a:buNone/>
            </a:pPr>
            <a:r>
              <a:rPr lang="en-GB" dirty="0"/>
              <a:t>	They develop organizational goals, strategies, policies, and objectives as part of a strategic planning process.</a:t>
            </a:r>
          </a:p>
          <a:p>
            <a:pPr lvl="1">
              <a:buNone/>
            </a:pPr>
            <a:r>
              <a:rPr lang="en-GB" dirty="0"/>
              <a:t>	They also monitor the strategic performance of the organization and its overall direction in the political, economic, and competitive business environment.</a:t>
            </a:r>
            <a:endParaRPr lang="en-GB" b="1" i="1" dirty="0"/>
          </a:p>
          <a:p>
            <a:pPr lvl="1">
              <a:buNone/>
            </a:pPr>
            <a:endParaRPr lang="en-GB" dirty="0"/>
          </a:p>
          <a:p>
            <a:pPr lvl="2"/>
            <a:endParaRPr lang="en-GB" dirty="0"/>
          </a:p>
          <a:p>
            <a:pPr>
              <a:buNone/>
            </a:pPr>
            <a:endParaRPr lang="en-GB" dirty="0"/>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dirty="0"/>
              <a:t>Both DSS and MIS rely on professional analysis and design. However, whereas MIS usually follows a traditional systems development methodology, freezing information requirements before design and throughout the life cycle. DSS systems are consciously iterative, are never frozen and in a sense are never finished.</a:t>
            </a: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lnSpcReduction="10000"/>
          </a:bodyPr>
          <a:lstStyle/>
          <a:p>
            <a:pPr>
              <a:buNone/>
            </a:pPr>
            <a:r>
              <a:rPr lang="en-GB" b="1" dirty="0"/>
              <a:t>	Characteristics of DSS: what it means to support decisions</a:t>
            </a:r>
          </a:p>
          <a:p>
            <a:r>
              <a:rPr lang="en-GB" dirty="0"/>
              <a:t>Structured problems are repetitive and routine, for which known algorithms provide solutions.</a:t>
            </a:r>
          </a:p>
          <a:p>
            <a:r>
              <a:rPr lang="en-GB" dirty="0"/>
              <a:t>Unstructured problems are novel and non-routine for which there are no algorithms for solutions.</a:t>
            </a:r>
          </a:p>
          <a:p>
            <a:r>
              <a:rPr lang="en-GB" dirty="0"/>
              <a:t>One can discuss, decide and ruminate about unstructured problems, but they are not solved in the sense that one finds an answer to an equation, semi-structured problems fall between structured and unstructured problems.</a:t>
            </a:r>
          </a:p>
          <a:p>
            <a:r>
              <a:rPr lang="en-GB" dirty="0"/>
              <a:t>DSS are designed to support semi-structured and unstructured problem analysis. </a:t>
            </a:r>
          </a:p>
          <a:p>
            <a:pPr>
              <a:buNone/>
            </a:pPr>
            <a:endParaRPr lang="en-GB" dirty="0"/>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dirty="0"/>
              <a:t>A well designed DSS can be used at many levels of the organization.</a:t>
            </a:r>
          </a:p>
          <a:p>
            <a:pPr lvl="1"/>
            <a:r>
              <a:rPr lang="en-GB" dirty="0"/>
              <a:t>Senior management can use a financial DSS to focus the availability of corporate funds for investments by division.</a:t>
            </a:r>
          </a:p>
          <a:p>
            <a:pPr lvl="1"/>
            <a:r>
              <a:rPr lang="en-GB" dirty="0"/>
              <a:t>Middle managers within divisions can use estimates and the same system and data to make decisions about allocating divisions funds to projects.</a:t>
            </a:r>
          </a:p>
          <a:p>
            <a:pPr lvl="1"/>
            <a:r>
              <a:rPr lang="en-GB" dirty="0"/>
              <a:t>Capital project managers within divisions, in turn, can use this system to begin their projects reporting to the system (and ultimately to senior managers) on a regular basis about how much money has been spent.</a:t>
            </a:r>
          </a:p>
          <a:p>
            <a:pPr>
              <a:buNone/>
            </a:pPr>
            <a:endParaRPr lang="en-GB" dirty="0"/>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dirty="0"/>
              <a:t>It is a mistake to think that decisions are made only by individuals in large organizations. In fact, most decisions are made collectively. Frequently decisions must be coordinated with several groups before being finalized. </a:t>
            </a:r>
          </a:p>
          <a:p>
            <a:r>
              <a:rPr lang="en-GB" dirty="0"/>
              <a:t>In large organizations, decision making is inherently a great process, and DSS can be designed to facilitate group decision making.</a:t>
            </a:r>
          </a:p>
          <a:p>
            <a:pPr>
              <a:buNone/>
            </a:pPr>
            <a:endParaRPr lang="en-GB" dirty="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lnSpcReduction="10000"/>
          </a:bodyPr>
          <a:lstStyle/>
          <a:p>
            <a:pPr>
              <a:buNone/>
            </a:pPr>
            <a:r>
              <a:rPr lang="en-GB" b="1" dirty="0"/>
              <a:t>	Component Of DSS</a:t>
            </a:r>
          </a:p>
          <a:p>
            <a:r>
              <a:rPr lang="en-GB" dirty="0"/>
              <a:t>Decision support system has three basic components</a:t>
            </a:r>
          </a:p>
          <a:p>
            <a:pPr lvl="1"/>
            <a:r>
              <a:rPr lang="en-GB" dirty="0"/>
              <a:t> a database, </a:t>
            </a:r>
          </a:p>
          <a:p>
            <a:pPr lvl="1"/>
            <a:r>
              <a:rPr lang="en-GB" dirty="0"/>
              <a:t>a model base, and </a:t>
            </a:r>
          </a:p>
          <a:p>
            <a:pPr lvl="1"/>
            <a:r>
              <a:rPr lang="en-GB" dirty="0"/>
              <a:t>the DSS software system. </a:t>
            </a:r>
          </a:p>
          <a:p>
            <a:r>
              <a:rPr lang="en-GB" dirty="0"/>
              <a:t>The DSS Database is a collection of current or historical data from a number of applications or groups, or organized for easy access by a range of applications. </a:t>
            </a:r>
          </a:p>
          <a:p>
            <a:r>
              <a:rPr lang="en-GB" dirty="0"/>
              <a:t>The DSS database management system protects integrity of the data while controlling the processing that keeps the data current; it also saves historical data. </a:t>
            </a:r>
          </a:p>
          <a:p>
            <a:pPr>
              <a:buNone/>
            </a:pPr>
            <a:endParaRPr lang="en-GB"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lnSpcReduction="10000"/>
          </a:bodyPr>
          <a:lstStyle/>
          <a:p>
            <a:r>
              <a:rPr lang="en-GB" dirty="0"/>
              <a:t>DSS uses organizational data (from such systems as production and sales) so that individuals and groups are also able to make decisions based upon actual conditions. The data are usually extracted from relevant databases and are stored specifically for use by the DSS.</a:t>
            </a:r>
          </a:p>
          <a:p>
            <a:endParaRPr lang="en-GB" dirty="0"/>
          </a:p>
          <a:p>
            <a:r>
              <a:rPr lang="en-GB" dirty="0"/>
              <a:t>A model (software) base is a collection of mathematical and analytical models that can easily be made accessible to the DSS user. </a:t>
            </a:r>
          </a:p>
          <a:p>
            <a:r>
              <a:rPr lang="en-GB" dirty="0"/>
              <a:t>A model is an abstract representation that illustrates the component or relationships of a phenomenon. </a:t>
            </a:r>
          </a:p>
          <a:p>
            <a:pPr>
              <a:buNone/>
            </a:pPr>
            <a:endParaRPr lang="en-GB" dirty="0"/>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endParaRPr lang="en-GB" dirty="0"/>
          </a:p>
          <a:p>
            <a:r>
              <a:rPr lang="en-GB" dirty="0"/>
              <a:t>Each decision-support system is built for a specific purpose and will make different collections of models </a:t>
            </a:r>
            <a:r>
              <a:rPr lang="en-GB"/>
              <a:t>(software) </a:t>
            </a:r>
            <a:r>
              <a:rPr lang="en-GB" dirty="0"/>
              <a:t>available depending upon those purposes.</a:t>
            </a:r>
          </a:p>
          <a:p>
            <a:pPr>
              <a:buNone/>
            </a:pPr>
            <a:endParaRPr lang="en-GB" dirty="0"/>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dirty="0"/>
              <a:t>Optimization models, often using linear programming, determine optimal resource allocation to maximize or minimize specific variables such as cost or time. A classic use of optimization models is to determine the proper mix of products within a given market to maximize profits.</a:t>
            </a:r>
          </a:p>
          <a:p>
            <a:r>
              <a:rPr lang="en-GB" dirty="0"/>
              <a:t>Forecasting models are often used to forecast sales. The user of this type of model might supply a range of historical data to project future conditions and sales that might result from those conditions. </a:t>
            </a:r>
          </a:p>
          <a:p>
            <a:endParaRPr lang="en-GB" dirty="0"/>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dirty="0"/>
              <a:t>The decision maker could then vary those future conditions (entering, for example, a rise in raw materials costs or entry of a new low-priced competitor in the market) to determine how these new conditions might affect sales.</a:t>
            </a:r>
          </a:p>
          <a:p>
            <a:r>
              <a:rPr lang="en-GB" dirty="0"/>
              <a:t>Companies often use this software to attempt to predict the action of competitors. </a:t>
            </a:r>
          </a:p>
          <a:p>
            <a:r>
              <a:rPr lang="en-GB" dirty="0"/>
              <a:t>Model libraries exist for specific functions, such as financial and risk analysis models.</a:t>
            </a:r>
          </a:p>
          <a:p>
            <a:endParaRPr lang="en-GB" dirty="0"/>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dirty="0"/>
              <a:t>Among the most widely used models are sensitivity analysis models that ask what-if questions repeatedly to determine the impact of changes in one or more factors on outcomes.</a:t>
            </a:r>
          </a:p>
          <a:p>
            <a:r>
              <a:rPr lang="en-GB" dirty="0"/>
              <a:t> What-if analysis – working forward from known or assumed conditions – allows the user to vary certain values to test results in order to better predict the outcome if changes occur in those values. </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964488" cy="6336704"/>
          </a:xfrm>
        </p:spPr>
        <p:txBody>
          <a:bodyPr>
            <a:normAutofit lnSpcReduction="10000"/>
          </a:bodyPr>
          <a:lstStyle/>
          <a:p>
            <a:pPr>
              <a:buNone/>
            </a:pPr>
            <a:r>
              <a:rPr lang="en-GB" b="1" dirty="0"/>
              <a:t>	Tactical Management</a:t>
            </a:r>
            <a:r>
              <a:rPr lang="en-GB" dirty="0"/>
              <a:t>.  </a:t>
            </a:r>
          </a:p>
          <a:p>
            <a:r>
              <a:rPr lang="en-GB" dirty="0"/>
              <a:t>This group is increasingly made up of business professionals in self-directed teams (Projects) as well as business unit managers (Departmental Heads)</a:t>
            </a:r>
          </a:p>
          <a:p>
            <a:r>
              <a:rPr lang="en-GB" dirty="0"/>
              <a:t>They develop short and medium–range plans, schedules, and budgets and specify the policies, procedures, and business objectives of their sub-units of the company. </a:t>
            </a:r>
          </a:p>
          <a:p>
            <a:r>
              <a:rPr lang="en-GB" dirty="0"/>
              <a:t>They also allocate resources and monitor the performance of their organizational subunits, including departments, divisions, project teams, and other workgroups.</a:t>
            </a:r>
            <a:endParaRPr lang="en-GB" b="1" i="1" dirty="0"/>
          </a:p>
          <a:p>
            <a:pPr>
              <a:buNone/>
            </a:pPr>
            <a:endParaRPr lang="en-GB" dirty="0"/>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dirty="0"/>
              <a:t>The third component of DSS is the DSS software system. The DSS software system </a:t>
            </a:r>
          </a:p>
          <a:p>
            <a:pPr lvl="1"/>
            <a:r>
              <a:rPr lang="en-GB" dirty="0"/>
              <a:t>permits easy interaction between the users of the system and the DSS database and model base. </a:t>
            </a:r>
          </a:p>
          <a:p>
            <a:pPr lvl="1"/>
            <a:r>
              <a:rPr lang="en-GB" dirty="0"/>
              <a:t>manages the creation, storage, and retrieval of models in the model base and integrates them with the data in the DSS database. </a:t>
            </a:r>
          </a:p>
          <a:p>
            <a:pPr lvl="1"/>
            <a:r>
              <a:rPr lang="en-GB" dirty="0"/>
              <a:t>also provides a graphic, easy to use, flexible user interface that supports the dialogue between the user and the DSS. </a:t>
            </a: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597352"/>
          </a:xfrm>
        </p:spPr>
        <p:txBody>
          <a:bodyPr>
            <a:normAutofit lnSpcReduction="10000"/>
          </a:bodyPr>
          <a:lstStyle/>
          <a:p>
            <a:pPr>
              <a:buNone/>
            </a:pPr>
            <a:r>
              <a:rPr lang="en-GB" b="1" dirty="0"/>
              <a:t>	Factors in DSS Success and Failure</a:t>
            </a:r>
            <a:endParaRPr lang="en-GB" dirty="0"/>
          </a:p>
          <a:p>
            <a:r>
              <a:rPr lang="en-GB" dirty="0"/>
              <a:t>As experience with DSS has grown, a number of factors have been identified as important to their success or failure.</a:t>
            </a:r>
          </a:p>
          <a:p>
            <a:r>
              <a:rPr lang="en-GB" dirty="0"/>
              <a:t>Several studies have noted that</a:t>
            </a:r>
          </a:p>
          <a:p>
            <a:pPr lvl="1"/>
            <a:r>
              <a:rPr lang="en-GB" dirty="0"/>
              <a:t>user training, involvement and experience;</a:t>
            </a:r>
          </a:p>
          <a:p>
            <a:pPr lvl="1"/>
            <a:r>
              <a:rPr lang="en-GB" dirty="0"/>
              <a:t>top management’s support;</a:t>
            </a:r>
          </a:p>
          <a:p>
            <a:pPr lvl="1"/>
            <a:r>
              <a:rPr lang="en-GB" dirty="0"/>
              <a:t>length of use, and</a:t>
            </a:r>
          </a:p>
          <a:p>
            <a:pPr lvl="1"/>
            <a:r>
              <a:rPr lang="en-GB" dirty="0"/>
              <a:t>novelty of application </a:t>
            </a:r>
          </a:p>
          <a:p>
            <a:pPr>
              <a:buNone/>
            </a:pPr>
            <a:r>
              <a:rPr lang="en-GB" dirty="0"/>
              <a:t>	was the most important factors in DSS success. </a:t>
            </a:r>
          </a:p>
          <a:p>
            <a:r>
              <a:rPr lang="en-GB" dirty="0"/>
              <a:t>Success is defined as </a:t>
            </a:r>
            <a:r>
              <a:rPr lang="en-GB"/>
              <a:t>perceived improvements </a:t>
            </a:r>
            <a:r>
              <a:rPr lang="en-GB" dirty="0"/>
              <a:t>in decision making and overall satisfaction with the DSS.	</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686800" cy="6336704"/>
          </a:xfrm>
        </p:spPr>
        <p:txBody>
          <a:bodyPr>
            <a:normAutofit/>
          </a:bodyPr>
          <a:lstStyle/>
          <a:p>
            <a:pPr>
              <a:buNone/>
            </a:pPr>
            <a:r>
              <a:rPr lang="en-GB" b="1" dirty="0"/>
              <a:t>	Operational Management.</a:t>
            </a:r>
            <a:r>
              <a:rPr lang="en-GB" dirty="0"/>
              <a:t> </a:t>
            </a:r>
          </a:p>
          <a:p>
            <a:r>
              <a:rPr lang="en-GB" dirty="0"/>
              <a:t>These are </a:t>
            </a:r>
            <a:r>
              <a:rPr lang="en-GB" i="1" dirty="0"/>
              <a:t>members</a:t>
            </a:r>
            <a:r>
              <a:rPr lang="en-GB" dirty="0"/>
              <a:t> of self-directed teams or operating managers develop short-range plans such as weekly production schedules. </a:t>
            </a:r>
          </a:p>
          <a:p>
            <a:r>
              <a:rPr lang="en-GB" dirty="0"/>
              <a:t>They direct the use of resources and the performance of tasks according to procedures and within budgets and schedules establish for the teams and other workgroups of the organization.</a:t>
            </a:r>
          </a:p>
          <a:p>
            <a:endParaRPr lang="en-GB" b="1" i="1" dirty="0"/>
          </a:p>
          <a:p>
            <a:r>
              <a:rPr lang="en-GB" b="1" i="1" dirty="0">
                <a:hlinkClick r:id="rId2" action="ppaction://hlinkfile"/>
              </a:rPr>
              <a:t>Information Requirements of Decision Makers</a:t>
            </a:r>
            <a:endParaRPr lang="en-GB" b="1" i="1" dirty="0"/>
          </a:p>
          <a:p>
            <a:pPr>
              <a:buNone/>
            </a:pPr>
            <a:endParaRPr lang="en-GB"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fontScale="92500"/>
          </a:bodyPr>
          <a:lstStyle/>
          <a:p>
            <a:r>
              <a:rPr lang="en-GB" dirty="0"/>
              <a:t>To be valuable to managers and decision makers, information should also have the ff characteristics.</a:t>
            </a:r>
          </a:p>
          <a:p>
            <a:pPr lvl="1"/>
            <a:r>
              <a:rPr lang="en-GB" dirty="0"/>
              <a:t>Accurate</a:t>
            </a:r>
          </a:p>
          <a:p>
            <a:pPr lvl="1"/>
            <a:r>
              <a:rPr lang="en-GB" dirty="0"/>
              <a:t>Complete</a:t>
            </a:r>
          </a:p>
          <a:p>
            <a:pPr lvl="1"/>
            <a:r>
              <a:rPr lang="en-GB" dirty="0"/>
              <a:t>Economical</a:t>
            </a:r>
          </a:p>
          <a:p>
            <a:pPr lvl="1"/>
            <a:r>
              <a:rPr lang="en-GB" dirty="0"/>
              <a:t>Flexible</a:t>
            </a:r>
          </a:p>
          <a:p>
            <a:pPr lvl="1"/>
            <a:r>
              <a:rPr lang="en-GB" dirty="0"/>
              <a:t>Relevant</a:t>
            </a:r>
          </a:p>
          <a:p>
            <a:pPr lvl="1"/>
            <a:r>
              <a:rPr lang="en-GB" dirty="0"/>
              <a:t>Simple</a:t>
            </a:r>
          </a:p>
          <a:p>
            <a:pPr lvl="1"/>
            <a:r>
              <a:rPr lang="en-GB" dirty="0"/>
              <a:t>Reliable </a:t>
            </a:r>
          </a:p>
          <a:p>
            <a:pPr lvl="1"/>
            <a:r>
              <a:rPr lang="en-GB" dirty="0"/>
              <a:t>Timely</a:t>
            </a:r>
          </a:p>
          <a:p>
            <a:pPr lvl="1"/>
            <a:r>
              <a:rPr lang="en-GB" dirty="0"/>
              <a:t>Verifiable</a:t>
            </a:r>
          </a:p>
          <a:p>
            <a:pPr lvl="1"/>
            <a:r>
              <a:rPr lang="en-GB" dirty="0"/>
              <a:t>Accessible</a:t>
            </a:r>
          </a:p>
          <a:p>
            <a:pPr lvl="1"/>
            <a:r>
              <a:rPr lang="en-GB" dirty="0"/>
              <a:t>Secure</a:t>
            </a:r>
          </a:p>
          <a:p>
            <a:endParaRPr lang="en-GB" b="1" dirty="0"/>
          </a:p>
          <a:p>
            <a:pPr>
              <a:buNone/>
            </a:pPr>
            <a:endParaRPr lang="en-GB" dirty="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pPr>
              <a:buNone/>
            </a:pPr>
            <a:r>
              <a:rPr lang="en-GB" b="1" dirty="0"/>
              <a:t>	 Decision Support Trends</a:t>
            </a:r>
          </a:p>
          <a:p>
            <a:r>
              <a:rPr lang="en-GB" dirty="0"/>
              <a:t>As discussed earlier, using information systems to support decision making has been one of the primary thrusts of the business use of information technology.</a:t>
            </a:r>
          </a:p>
          <a:p>
            <a:r>
              <a:rPr lang="en-GB" dirty="0"/>
              <a:t>However, the traditional managerial focus originating in </a:t>
            </a:r>
          </a:p>
          <a:p>
            <a:pPr lvl="1"/>
            <a:r>
              <a:rPr lang="en-GB" dirty="0"/>
              <a:t>classical management information systems (1960s), </a:t>
            </a:r>
          </a:p>
          <a:p>
            <a:pPr lvl="1"/>
            <a:r>
              <a:rPr lang="en-GB" dirty="0"/>
              <a:t>decision support systems (1970s), and </a:t>
            </a:r>
          </a:p>
          <a:p>
            <a:pPr lvl="1"/>
            <a:r>
              <a:rPr lang="en-GB" dirty="0"/>
              <a:t>executive information systems (1980s) is expanding. </a:t>
            </a:r>
          </a:p>
          <a:p>
            <a:pPr>
              <a:buNone/>
            </a:pPr>
            <a:endParaRPr lang="en-GB" dirty="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pPr marL="342900" lvl="1" indent="-342900"/>
            <a:r>
              <a:rPr lang="en-GB" dirty="0"/>
              <a:t>The fast pace of new information technologies like </a:t>
            </a:r>
          </a:p>
          <a:p>
            <a:pPr marL="742950" lvl="2" indent="-342900"/>
            <a:r>
              <a:rPr lang="en-GB" dirty="0"/>
              <a:t>PC hardware and software suites,</a:t>
            </a:r>
          </a:p>
          <a:p>
            <a:pPr marL="742950" lvl="2" indent="-342900"/>
            <a:r>
              <a:rPr lang="en-GB" dirty="0"/>
              <a:t>client/server networked PC versions of DSS/EIS software tools </a:t>
            </a:r>
          </a:p>
          <a:p>
            <a:pPr marL="342900" lvl="1" indent="-342900">
              <a:buNone/>
            </a:pPr>
            <a:r>
              <a:rPr lang="en-GB" dirty="0"/>
              <a:t>	made decision support available to lower levels of management, as well as to non-managerial individuals and self-directed teams of business professionals.</a:t>
            </a:r>
            <a:endParaRPr lang="en-GB" b="1" dirty="0"/>
          </a:p>
          <a:p>
            <a:pPr>
              <a:buNone/>
            </a:pPr>
            <a:endParaRPr lang="en-GB"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lnSpcReduction="10000"/>
          </a:bodyPr>
          <a:lstStyle/>
          <a:p>
            <a:r>
              <a:rPr lang="en-GB" dirty="0"/>
              <a:t>The growth of corporate intranets, extranets, as well as the Web, has accelerated the development and use of “executive class” information delivery and decision support software tools by lower levels of management and by individuals and teams of business professionals. </a:t>
            </a:r>
          </a:p>
          <a:p>
            <a:r>
              <a:rPr lang="en-GB" dirty="0"/>
              <a:t>In addition this dramatic expansion has opened the door to the use of such business intelligence (BI) tools by the suppliers, customers, and other business stakeholders of a company for customer relationship management, supply chain management, and other e-business applications. </a:t>
            </a:r>
            <a:endParaRPr lang="en-GB" b="1" dirty="0"/>
          </a:p>
          <a:p>
            <a:pPr>
              <a:buNone/>
            </a:pPr>
            <a:endParaRPr lang="en-GB"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264696"/>
          </a:xfrm>
        </p:spPr>
        <p:txBody>
          <a:bodyPr>
            <a:normAutofit/>
          </a:bodyPr>
          <a:lstStyle/>
          <a:p>
            <a:r>
              <a:rPr lang="en-GB" sz="4400" dirty="0">
                <a:hlinkClick r:id="rId2" action="ppaction://hlinkfile"/>
              </a:rPr>
              <a:t>Business Intelligence Applications</a:t>
            </a:r>
            <a:endParaRPr lang="en-GB" sz="4400" dirty="0"/>
          </a:p>
          <a:p>
            <a:pPr lvl="1"/>
            <a:r>
              <a:rPr lang="en-GB" sz="4400" dirty="0"/>
              <a:t>Decision Support Systems</a:t>
            </a:r>
          </a:p>
          <a:p>
            <a:pPr lvl="1"/>
            <a:r>
              <a:rPr lang="en-GB" sz="4400" dirty="0"/>
              <a:t>Management Information System</a:t>
            </a:r>
          </a:p>
          <a:p>
            <a:pPr lvl="1"/>
            <a:r>
              <a:rPr lang="en-GB" sz="4400" dirty="0"/>
              <a:t>Knowledge Management Systems</a:t>
            </a:r>
          </a:p>
          <a:p>
            <a:pPr lvl="1"/>
            <a:r>
              <a:rPr lang="en-GB" sz="4400" dirty="0"/>
              <a:t>Data Mining</a:t>
            </a:r>
          </a:p>
          <a:p>
            <a:pPr lvl="1"/>
            <a:r>
              <a:rPr lang="en-GB" sz="4400" dirty="0"/>
              <a:t>Online Analytical Processing</a:t>
            </a:r>
          </a:p>
          <a:p>
            <a:pPr lvl="1"/>
            <a:endParaRPr lang="en-GB" sz="4400" dirty="0"/>
          </a:p>
        </p:txBody>
      </p:sp>
    </p:spTree>
  </p:cSld>
  <p:clrMapOvr>
    <a:masterClrMapping/>
  </p:clrMapOvr>
  <p:transition spd="med">
    <p:wipe dir="r"/>
  </p:transition>
</p:sld>
</file>

<file path=ppt/theme/theme1.xml><?xml version="1.0" encoding="utf-8"?>
<a:theme xmlns:a="http://schemas.openxmlformats.org/drawingml/2006/main" name="Theme1">
  <a:themeElements>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Kendall Master 2007">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Theme1</Template>
  <TotalTime>8244</TotalTime>
  <Words>2221</Words>
  <Application>Microsoft Office PowerPoint</Application>
  <PresentationFormat>On-screen Show (4:3)</PresentationFormat>
  <Paragraphs>135</Paragraphs>
  <Slides>31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Tahoma</vt:lpstr>
      <vt:lpstr>Wingdings</vt:lpstr>
      <vt:lpstr>Theme1</vt:lpstr>
      <vt:lpstr>Office Theme</vt:lpstr>
      <vt:lpstr>DECISION SUPPORT IN BUSINESS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IN BUSINESS</dc:title>
  <dc:creator>Kwaku Aglyepong Pabbi</dc:creator>
  <cp:lastModifiedBy>K A PABBI</cp:lastModifiedBy>
  <cp:revision>29</cp:revision>
  <dcterms:created xsi:type="dcterms:W3CDTF">2010-11-09T08:23:55Z</dcterms:created>
  <dcterms:modified xsi:type="dcterms:W3CDTF">2024-02-06T19:35:01Z</dcterms:modified>
</cp:coreProperties>
</file>