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59" r:id="rId5"/>
    <p:sldId id="276" r:id="rId6"/>
    <p:sldId id="277"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8"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9BCFFE-97A5-4882-BFA1-B5C8B4F50478}" type="datetimeFigureOut">
              <a:rPr lang="en-GB" smtClean="0"/>
              <a:pPr/>
              <a:t>13/02/2024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2B1313-461C-4976-9946-F9288EF6FAAB}" type="slidenum">
              <a:rPr lang="en-GB" smtClean="0"/>
              <a:pPr/>
              <a:t>‹#›</a:t>
            </a:fld>
            <a:endParaRPr lang="en-GB"/>
          </a:p>
        </p:txBody>
      </p:sp>
    </p:spTree>
    <p:extLst>
      <p:ext uri="{BB962C8B-B14F-4D97-AF65-F5344CB8AC3E}">
        <p14:creationId xmlns:p14="http://schemas.microsoft.com/office/powerpoint/2010/main" val="325145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52B1313-461C-4976-9946-F9288EF6FAAB}" type="slidenum">
              <a:rPr lang="en-GB" smtClean="0"/>
              <a:pPr/>
              <a:t>4</a:t>
            </a:fld>
            <a:endParaRPr lang="en-GB"/>
          </a:p>
        </p:txBody>
      </p:sp>
    </p:spTree>
    <p:extLst>
      <p:ext uri="{BB962C8B-B14F-4D97-AF65-F5344CB8AC3E}">
        <p14:creationId xmlns:p14="http://schemas.microsoft.com/office/powerpoint/2010/main" val="143536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52B1313-461C-4976-9946-F9288EF6FAAB}" type="slidenum">
              <a:rPr lang="en-GB" smtClean="0"/>
              <a:pPr/>
              <a:t>5</a:t>
            </a:fld>
            <a:endParaRPr lang="en-GB"/>
          </a:p>
        </p:txBody>
      </p:sp>
    </p:spTree>
    <p:extLst>
      <p:ext uri="{BB962C8B-B14F-4D97-AF65-F5344CB8AC3E}">
        <p14:creationId xmlns:p14="http://schemas.microsoft.com/office/powerpoint/2010/main" val="919662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2B1313-461C-4976-9946-F9288EF6FAAB}" type="slidenum">
              <a:rPr lang="en-GB" smtClean="0"/>
              <a:pPr/>
              <a:t>11</a:t>
            </a:fld>
            <a:endParaRPr lang="en-GB"/>
          </a:p>
        </p:txBody>
      </p:sp>
    </p:spTree>
    <p:extLst>
      <p:ext uri="{BB962C8B-B14F-4D97-AF65-F5344CB8AC3E}">
        <p14:creationId xmlns:p14="http://schemas.microsoft.com/office/powerpoint/2010/main" val="1240067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B52B1313-461C-4976-9946-F9288EF6FAAB}" type="slidenum">
              <a:rPr lang="en-GB" smtClean="0"/>
              <a:pPr/>
              <a:t>20</a:t>
            </a:fld>
            <a:endParaRPr lang="en-GB"/>
          </a:p>
        </p:txBody>
      </p:sp>
    </p:spTree>
    <p:extLst>
      <p:ext uri="{BB962C8B-B14F-4D97-AF65-F5344CB8AC3E}">
        <p14:creationId xmlns:p14="http://schemas.microsoft.com/office/powerpoint/2010/main" val="169215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813DBB-00EB-4251-AFC8-F631FD835417}" type="datetimeFigureOut">
              <a:rPr lang="en-GB" smtClean="0"/>
              <a:pPr/>
              <a:t>13/02/2024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4BDC8A-030A-4483-B1A2-F6627961CA73}" type="slidenum">
              <a:rPr lang="en-GB" smtClean="0"/>
              <a:pPr/>
              <a:t>‹#›</a:t>
            </a:fld>
            <a:endParaRPr lang="en-GB"/>
          </a:p>
        </p:txBody>
      </p:sp>
    </p:spTree>
  </p:cSld>
  <p:clrMapOvr>
    <a:masterClrMapping/>
  </p:clrMapOvr>
  <p:transition>
    <p:cu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813DBB-00EB-4251-AFC8-F631FD835417}" type="datetimeFigureOut">
              <a:rPr lang="en-GB" smtClean="0"/>
              <a:pPr/>
              <a:t>13/02/2024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BDC8A-030A-4483-B1A2-F6627961CA7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cu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Knowledge%20Work%20Systems.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274638"/>
            <a:ext cx="8712968" cy="1143000"/>
          </a:xfrm>
        </p:spPr>
        <p:txBody>
          <a:bodyPr>
            <a:normAutofit fontScale="90000"/>
          </a:bodyPr>
          <a:lstStyle/>
          <a:p>
            <a:r>
              <a:rPr lang="en-GB" b="1" dirty="0"/>
              <a:t>KNOWLEDGE MANAGEMENT SYSTEMS</a:t>
            </a:r>
          </a:p>
        </p:txBody>
      </p:sp>
      <p:sp>
        <p:nvSpPr>
          <p:cNvPr id="5" name="Content Placeholder 4"/>
          <p:cNvSpPr>
            <a:spLocks noGrp="1"/>
          </p:cNvSpPr>
          <p:nvPr>
            <p:ph idx="1"/>
          </p:nvPr>
        </p:nvSpPr>
        <p:spPr>
          <a:xfrm>
            <a:off x="251520" y="1556792"/>
            <a:ext cx="8712968" cy="5112568"/>
          </a:xfrm>
        </p:spPr>
        <p:txBody>
          <a:bodyPr>
            <a:normAutofit lnSpcReduction="10000"/>
          </a:bodyPr>
          <a:lstStyle/>
          <a:p>
            <a:pPr>
              <a:buNone/>
            </a:pPr>
            <a:r>
              <a:rPr lang="en-GB" b="1" dirty="0"/>
              <a:t>	Knowledge Management In The Organisation</a:t>
            </a:r>
          </a:p>
          <a:p>
            <a:r>
              <a:rPr lang="en-GB" dirty="0"/>
              <a:t>Emergence of the information economy, - in which the major source of wealth and prosperity is the production and distribution of information and knowledge. Knowledge &amp; information sectors, e.g. finance, publishing.</a:t>
            </a:r>
          </a:p>
          <a:p>
            <a:r>
              <a:rPr lang="en-GB" dirty="0"/>
              <a:t>Knowledge-intensive technology is not only vital to these information intense sectors but also plays a major role in more traditional sectors such as the automobile and mining industries.</a:t>
            </a:r>
          </a:p>
          <a:p>
            <a:endParaRPr lang="en-GB" dirty="0"/>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a:t>	Information And Knowledge Work Systems</a:t>
            </a:r>
          </a:p>
          <a:p>
            <a:r>
              <a:rPr lang="en-GB" dirty="0"/>
              <a:t>Information work is work that consists primarily of creating or processing information. </a:t>
            </a:r>
          </a:p>
          <a:p>
            <a:pPr lvl="1"/>
            <a:r>
              <a:rPr lang="en-GB" dirty="0"/>
              <a:t>data workers, who primarily process information; </a:t>
            </a:r>
          </a:p>
          <a:p>
            <a:pPr lvl="1"/>
            <a:r>
              <a:rPr lang="en-GB" dirty="0"/>
              <a:t>knowledge workers, who primarily create new knowledge and information.</a:t>
            </a:r>
          </a:p>
          <a:p>
            <a:pPr>
              <a:buNone/>
            </a:pPr>
            <a:r>
              <a:rPr lang="en-GB" dirty="0"/>
              <a:t> </a:t>
            </a:r>
          </a:p>
          <a:p>
            <a:endParaRPr lang="en-GB" dirty="0"/>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pPr>
              <a:buNone/>
            </a:pPr>
            <a:r>
              <a:rPr lang="en-GB" b="1" dirty="0"/>
              <a:t>	Distributing Knowledge: Office Automation Systems</a:t>
            </a:r>
          </a:p>
          <a:p>
            <a:r>
              <a:rPr lang="en-GB" dirty="0"/>
              <a:t>Most data work and a great deal of knowledge work takes place in offices.</a:t>
            </a:r>
          </a:p>
          <a:p>
            <a:r>
              <a:rPr lang="en-GB" dirty="0"/>
              <a:t>The office has three basic functions:</a:t>
            </a:r>
          </a:p>
          <a:p>
            <a:pPr lvl="1"/>
            <a:r>
              <a:rPr lang="en-GB" dirty="0"/>
              <a:t>Managing and coordinating the work of data and knowledge workers</a:t>
            </a:r>
          </a:p>
          <a:p>
            <a:pPr lvl="1"/>
            <a:r>
              <a:rPr lang="en-GB" dirty="0"/>
              <a:t>Connecting the work of local information workers with all levels and functions of the whole organisations</a:t>
            </a:r>
          </a:p>
          <a:p>
            <a:pPr lvl="1"/>
            <a:r>
              <a:rPr lang="en-GB" dirty="0"/>
              <a:t>Connecting the organisation to the external world, including customers, suppliers, government regulators and external auditors</a:t>
            </a:r>
          </a:p>
          <a:p>
            <a:endParaRPr lang="en-GB" dirty="0"/>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lnSpcReduction="10000"/>
          </a:bodyPr>
          <a:lstStyle/>
          <a:p>
            <a:r>
              <a:rPr lang="en-GB" dirty="0"/>
              <a:t>The major activities of Office workers include the following:</a:t>
            </a:r>
          </a:p>
          <a:p>
            <a:pPr lvl="1"/>
            <a:r>
              <a:rPr lang="en-GB" dirty="0"/>
              <a:t>Managing documents, including document creation, storage, retrieval, and dissemination</a:t>
            </a:r>
          </a:p>
          <a:p>
            <a:pPr lvl="1"/>
            <a:r>
              <a:rPr lang="en-GB" dirty="0"/>
              <a:t>Scheduling, for both individuals and groups</a:t>
            </a:r>
          </a:p>
          <a:p>
            <a:pPr lvl="1"/>
            <a:r>
              <a:rPr lang="en-GB" dirty="0"/>
              <a:t>Communicating, including initiating, receiving, and managing voice, digital and document-based communications for both individuals and groups</a:t>
            </a:r>
          </a:p>
          <a:p>
            <a:pPr lvl="1"/>
            <a:r>
              <a:rPr lang="en-GB" dirty="0"/>
              <a:t>Managing data, such as on employees, customers, and vendors records</a:t>
            </a:r>
          </a:p>
          <a:p>
            <a:r>
              <a:rPr lang="en-GB" b="1" dirty="0"/>
              <a:t>Office automation systems</a:t>
            </a:r>
            <a:r>
              <a:rPr lang="en-GB" dirty="0"/>
              <a:t> can be defined as any application of information technology that intends to increase productivity of information workers in the office.</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10000"/>
          </a:bodyPr>
          <a:lstStyle/>
          <a:p>
            <a:r>
              <a:rPr lang="en-GB" dirty="0"/>
              <a:t>Today professional knowledge and information work remains highly document-</a:t>
            </a:r>
            <a:r>
              <a:rPr lang="en-GB" dirty="0" err="1"/>
              <a:t>centered</a:t>
            </a:r>
            <a:r>
              <a:rPr lang="en-GB" dirty="0"/>
              <a:t>.</a:t>
            </a:r>
          </a:p>
          <a:p>
            <a:r>
              <a:rPr lang="en-GB" dirty="0"/>
              <a:t> However, </a:t>
            </a:r>
            <a:r>
              <a:rPr lang="en-GB" i="1" dirty="0"/>
              <a:t>digital image processing </a:t>
            </a:r>
            <a:r>
              <a:rPr lang="en-GB" dirty="0"/>
              <a:t>– words and documents - is also at the core of today’s systems, as are </a:t>
            </a:r>
            <a:r>
              <a:rPr lang="en-GB" i="1" dirty="0"/>
              <a:t>high speed digital communication services</a:t>
            </a:r>
            <a:r>
              <a:rPr lang="en-GB" dirty="0"/>
              <a:t>. </a:t>
            </a:r>
          </a:p>
          <a:p>
            <a:r>
              <a:rPr lang="en-GB" dirty="0"/>
              <a:t>Because office work involves many people jointly engaged in projects, contemporary office automation systems have powerful group assistance tools like networked digital calendars.</a:t>
            </a:r>
          </a:p>
          <a:p>
            <a:r>
              <a:rPr lang="en-GB" dirty="0"/>
              <a:t>An ideal contemporary office automation system would involve a seamless network of digital machines linking professionals, clerical and managerial work groups and running a variety of types of software.</a:t>
            </a:r>
          </a:p>
          <a:p>
            <a:endParaRPr lang="en-GB" dirty="0"/>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dirty="0"/>
              <a:t>While word processing and desktop publishing address the creation and presentation of documents, they only exacerbate the existing paper avalanche problem.</a:t>
            </a:r>
          </a:p>
          <a:p>
            <a:r>
              <a:rPr lang="en-GB" dirty="0"/>
              <a:t>Workflow problems arising from paper handling are enormous.</a:t>
            </a:r>
          </a:p>
          <a:p>
            <a:r>
              <a:rPr lang="en-GB" b="1" dirty="0"/>
              <a:t>Document imaging systems </a:t>
            </a:r>
            <a:r>
              <a:rPr lang="en-GB" dirty="0"/>
              <a:t>are systems that convert documents and images into digital form so that they can be stored and accessed by the computer. Such systems store, retrieve and manipulate a digitized image of a document, allowing the document itself to be discarded. </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a:bodyPr>
          <a:lstStyle/>
          <a:p>
            <a:r>
              <a:rPr lang="en-GB" dirty="0"/>
              <a:t>The system must contain </a:t>
            </a:r>
          </a:p>
          <a:p>
            <a:pPr lvl="1"/>
            <a:r>
              <a:rPr lang="en-GB" dirty="0"/>
              <a:t>a scanner that converts the document image into a bit-mapped image, storing that image as graphic. </a:t>
            </a:r>
          </a:p>
          <a:p>
            <a:pPr lvl="1"/>
            <a:r>
              <a:rPr lang="en-GB" dirty="0"/>
              <a:t>an </a:t>
            </a:r>
            <a:r>
              <a:rPr lang="en-GB" b="1" dirty="0"/>
              <a:t>index server</a:t>
            </a:r>
            <a:r>
              <a:rPr lang="en-GB" dirty="0"/>
              <a:t> to contain the indexes that will allow users to identify and retrieve the document when needed</a:t>
            </a:r>
          </a:p>
          <a:p>
            <a:pPr lvl="1"/>
            <a:r>
              <a:rPr lang="en-GB" dirty="0"/>
              <a:t>retrieval equipment, primarily workstations capable of handling graphics, although printers are usually included. </a:t>
            </a:r>
          </a:p>
          <a:p>
            <a:r>
              <a:rPr lang="en-GB" dirty="0"/>
              <a:t>To achieve the large productivity gains promised by imaging technology, organisations must redesign their workflow. </a:t>
            </a:r>
          </a:p>
          <a:p>
            <a:r>
              <a:rPr lang="en-GB" dirty="0"/>
              <a:t>Once a document has been stored electronically, workflow management can change the traditional methods of working with documents</a:t>
            </a:r>
          </a:p>
          <a:p>
            <a:endParaRPr lang="en-GB" dirty="0"/>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20000"/>
          </a:bodyPr>
          <a:lstStyle/>
          <a:p>
            <a:pPr>
              <a:buNone/>
            </a:pPr>
            <a:r>
              <a:rPr lang="en-GB" b="1" dirty="0"/>
              <a:t>	Creating Knowledge: Knowledge Work Systems</a:t>
            </a:r>
          </a:p>
          <a:p>
            <a:r>
              <a:rPr lang="en-GB" dirty="0"/>
              <a:t>Knowledge work is that portion of information work that creates new knowledge and information. </a:t>
            </a:r>
          </a:p>
          <a:p>
            <a:pPr lvl="1"/>
            <a:r>
              <a:rPr lang="en-GB" dirty="0"/>
              <a:t>creating new products or</a:t>
            </a:r>
          </a:p>
          <a:p>
            <a:pPr lvl="1"/>
            <a:r>
              <a:rPr lang="en-GB" dirty="0"/>
              <a:t> find ways to improve existing ones. </a:t>
            </a:r>
          </a:p>
          <a:p>
            <a:r>
              <a:rPr lang="en-GB" dirty="0"/>
              <a:t>Knowledge workers perform three key roles that are critical to the organisation and to managers who work within the organisation: </a:t>
            </a:r>
          </a:p>
          <a:p>
            <a:pPr lvl="1"/>
            <a:r>
              <a:rPr lang="en-GB" dirty="0"/>
              <a:t>Keeping the organisation up-to-date in knowledge as it develops in the external world – in technology, science, social thought, and the arts</a:t>
            </a:r>
          </a:p>
          <a:p>
            <a:pPr lvl="1"/>
            <a:r>
              <a:rPr lang="en-GB" dirty="0"/>
              <a:t>Serving as internal consultants on the areas of their knowledge, the changes taking place, and the opportunities</a:t>
            </a:r>
          </a:p>
          <a:p>
            <a:pPr lvl="1"/>
            <a:r>
              <a:rPr lang="en-GB" dirty="0"/>
              <a:t>Acting as agents evaluating, initiating and promoting change projects</a:t>
            </a:r>
          </a:p>
          <a:p>
            <a:endParaRPr lang="en-GB" dirty="0"/>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a:t>Knowledge workers and data workers have somewhat different information systems support needs. Most knowledge workers rely upon office automation systems such as word processors, voice-mail, and calendaring systems, but they also require more specialized knowledge work systems.</a:t>
            </a:r>
          </a:p>
          <a:p>
            <a:r>
              <a:rPr lang="en-GB" dirty="0"/>
              <a:t>Knowledge work systems are specifically designed to promote the creation of new knowledge and ensure that new knowledge and technical expertise are properly integrated into the business.</a:t>
            </a:r>
          </a:p>
          <a:p>
            <a:endParaRPr lang="en-GB" dirty="0"/>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116632"/>
            <a:ext cx="8784976" cy="6552728"/>
          </a:xfrm>
        </p:spPr>
        <p:txBody>
          <a:bodyPr>
            <a:normAutofit fontScale="85000" lnSpcReduction="10000"/>
          </a:bodyPr>
          <a:lstStyle/>
          <a:p>
            <a:pPr>
              <a:buNone/>
            </a:pPr>
            <a:r>
              <a:rPr lang="en-GB" b="1" dirty="0"/>
              <a:t>	</a:t>
            </a:r>
            <a:r>
              <a:rPr lang="en-GB" sz="3800" b="1" dirty="0"/>
              <a:t>Requirements of Knowledge Work Systems</a:t>
            </a:r>
            <a:endParaRPr lang="en-GB" sz="3800" dirty="0"/>
          </a:p>
          <a:p>
            <a:r>
              <a:rPr lang="en-GB" dirty="0"/>
              <a:t>First, knowledge work systems must give knowledge workers the specialized tools they need, such as </a:t>
            </a:r>
          </a:p>
          <a:p>
            <a:pPr lvl="1"/>
            <a:r>
              <a:rPr lang="en-GB" dirty="0"/>
              <a:t>powerful graphics,</a:t>
            </a:r>
          </a:p>
          <a:p>
            <a:pPr lvl="1"/>
            <a:r>
              <a:rPr lang="en-GB" dirty="0"/>
              <a:t>analytical tools and</a:t>
            </a:r>
          </a:p>
          <a:p>
            <a:pPr lvl="1"/>
            <a:r>
              <a:rPr lang="en-GB" dirty="0"/>
              <a:t>communications and document management tools.</a:t>
            </a:r>
          </a:p>
          <a:p>
            <a:r>
              <a:rPr lang="en-GB" dirty="0"/>
              <a:t>These systems require great computing power in order to handle rapidly the sophisticated graphics or complex calculations necessary to such knowledge workers as </a:t>
            </a:r>
          </a:p>
          <a:p>
            <a:pPr lvl="1"/>
            <a:r>
              <a:rPr lang="en-GB" dirty="0"/>
              <a:t>scientific researchers, </a:t>
            </a:r>
          </a:p>
          <a:p>
            <a:pPr lvl="1"/>
            <a:r>
              <a:rPr lang="en-GB" dirty="0"/>
              <a:t>product designers, and </a:t>
            </a:r>
          </a:p>
          <a:p>
            <a:pPr lvl="1"/>
            <a:r>
              <a:rPr lang="en-GB" dirty="0"/>
              <a:t>financial analysts. </a:t>
            </a:r>
          </a:p>
          <a:p>
            <a:r>
              <a:rPr lang="en-GB" dirty="0"/>
              <a:t>Because knowledge workers are so focused on the knowledge in the external world, these systems must also give the knowledge worker quick and easy access to external databases.</a:t>
            </a:r>
          </a:p>
          <a:p>
            <a:endParaRPr lang="en-GB" dirty="0"/>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dirty="0"/>
              <a:t>A user-friendly interface is very important to a knowledge worker’s system. </a:t>
            </a:r>
          </a:p>
          <a:p>
            <a:r>
              <a:rPr lang="en-GB" dirty="0"/>
              <a:t>Knowledge workstations are often designed and optimized for the specific tasks to be performed so	 that a design engineer will require different workstations than does a lawyer. </a:t>
            </a:r>
          </a:p>
          <a:p>
            <a:pPr lvl="1"/>
            <a:r>
              <a:rPr lang="en-GB" dirty="0"/>
              <a:t>Design engineers need graphics with enough power to handle three dimensional computer-aided design (CAD) systems. </a:t>
            </a:r>
          </a:p>
          <a:p>
            <a:pPr lvl="1"/>
            <a:r>
              <a:rPr lang="en-GB" dirty="0"/>
              <a:t>On the other hand, financial analysts are more interested in having access to a myriad of external databases so that they can access massive amounts of financial data very quickly. </a:t>
            </a:r>
          </a:p>
          <a:p>
            <a:endParaRPr lang="en-GB"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10000"/>
          </a:bodyPr>
          <a:lstStyle/>
          <a:p>
            <a:r>
              <a:rPr lang="en-GB" dirty="0"/>
              <a:t>In an Information economy, knowledge and core competencies are key organisational assets. </a:t>
            </a:r>
          </a:p>
          <a:p>
            <a:r>
              <a:rPr lang="en-GB" dirty="0"/>
              <a:t>Producing unique products or services or producing them at a lower cost than your competitors is based on </a:t>
            </a:r>
            <a:r>
              <a:rPr lang="en-GB" b="1" dirty="0"/>
              <a:t>superior knowledge </a:t>
            </a:r>
            <a:r>
              <a:rPr lang="en-GB" dirty="0"/>
              <a:t>of the production and superior design. </a:t>
            </a:r>
          </a:p>
          <a:p>
            <a:r>
              <a:rPr lang="en-GB" dirty="0"/>
              <a:t>Knowing how to do things efficiently in ways that other organisations cannot is a primary source of profit.</a:t>
            </a:r>
          </a:p>
          <a:p>
            <a:r>
              <a:rPr lang="en-GB"/>
              <a:t>Some </a:t>
            </a:r>
            <a:r>
              <a:rPr lang="en-GB" dirty="0"/>
              <a:t>management theorists believe that these knowledge assets are as important – if not more important than physical and financial assets for ensuring competitiveness and the survival of the firm.</a:t>
            </a:r>
          </a:p>
          <a:p>
            <a:endParaRPr lang="en-GB"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lnSpcReduction="20000"/>
          </a:bodyPr>
          <a:lstStyle/>
          <a:p>
            <a:pPr>
              <a:buNone/>
            </a:pPr>
            <a:r>
              <a:rPr lang="en-GB" b="1" dirty="0"/>
              <a:t>	Examples of Knowledge Work Systems</a:t>
            </a:r>
            <a:endParaRPr lang="en-GB" dirty="0"/>
          </a:p>
          <a:p>
            <a:r>
              <a:rPr lang="en-GB" dirty="0"/>
              <a:t>Major knowledge work applications include </a:t>
            </a:r>
          </a:p>
          <a:p>
            <a:pPr lvl="1"/>
            <a:r>
              <a:rPr lang="en-GB" dirty="0"/>
              <a:t>computer-aided design (CAD) systems,</a:t>
            </a:r>
          </a:p>
          <a:p>
            <a:pPr lvl="1"/>
            <a:r>
              <a:rPr lang="en-GB" dirty="0"/>
              <a:t>virtual reality systems for simulation and modelling, and </a:t>
            </a:r>
          </a:p>
          <a:p>
            <a:pPr lvl="1"/>
            <a:r>
              <a:rPr lang="en-GB" dirty="0"/>
              <a:t>financial work stations.</a:t>
            </a:r>
          </a:p>
          <a:p>
            <a:r>
              <a:rPr lang="en-GB" b="1" dirty="0"/>
              <a:t>Computer-aided design (CAD)</a:t>
            </a:r>
            <a:r>
              <a:rPr lang="en-GB" dirty="0"/>
              <a:t> automates the creation and revision of designs, using computers and sophisticated graphics software. </a:t>
            </a:r>
          </a:p>
          <a:p>
            <a:r>
              <a:rPr lang="en-GB" dirty="0"/>
              <a:t>Using a CAD, </a:t>
            </a:r>
          </a:p>
          <a:p>
            <a:pPr lvl="1"/>
            <a:r>
              <a:rPr lang="en-GB" dirty="0"/>
              <a:t>designs can easily be tested and changed on the computer. </a:t>
            </a:r>
          </a:p>
          <a:p>
            <a:pPr lvl="1"/>
            <a:r>
              <a:rPr lang="en-GB" dirty="0"/>
              <a:t>there is the ability to provide design specifications for tooling </a:t>
            </a:r>
          </a:p>
          <a:p>
            <a:pPr lvl="1"/>
            <a:r>
              <a:rPr lang="en-GB" dirty="0"/>
              <a:t>and the manufacturing process also saves a great deal of time and money while producing a manufacturing process with far fewer problems. </a:t>
            </a:r>
          </a:p>
          <a:p>
            <a:endParaRPr lang="en-GB" dirty="0"/>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b="1" dirty="0"/>
              <a:t>Virtual reality systems </a:t>
            </a:r>
            <a:r>
              <a:rPr lang="en-GB" dirty="0"/>
              <a:t>have visualization, rendering, and simulation capabilities that go far beyond those of conventional CAD systems. </a:t>
            </a:r>
          </a:p>
          <a:p>
            <a:r>
              <a:rPr lang="en-GB" dirty="0"/>
              <a:t>They use interactive graphics software to create computer-generated simulations that are so close to reality that users believe they are participating in real-world situations.</a:t>
            </a:r>
          </a:p>
          <a:p>
            <a:r>
              <a:rPr lang="en-GB" dirty="0"/>
              <a:t>Virtual reality is interactivity in such a way that the user actually feels immersed in the world that computers create. </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0"/>
            <a:ext cx="8784976" cy="6669360"/>
          </a:xfrm>
        </p:spPr>
        <p:txBody>
          <a:bodyPr>
            <a:normAutofit fontScale="92500" lnSpcReduction="10000"/>
          </a:bodyPr>
          <a:lstStyle/>
          <a:p>
            <a:r>
              <a:rPr lang="en-GB" dirty="0"/>
              <a:t>To enter the virtual world, the user </a:t>
            </a:r>
          </a:p>
          <a:p>
            <a:pPr lvl="1"/>
            <a:r>
              <a:rPr lang="en-GB" dirty="0"/>
              <a:t>dons special clothing, </a:t>
            </a:r>
          </a:p>
          <a:p>
            <a:pPr lvl="1"/>
            <a:r>
              <a:rPr lang="en-GB" dirty="0"/>
              <a:t>headgear, and </a:t>
            </a:r>
          </a:p>
          <a:p>
            <a:pPr lvl="1"/>
            <a:r>
              <a:rPr lang="en-GB" dirty="0"/>
              <a:t>equipment, </a:t>
            </a:r>
          </a:p>
          <a:p>
            <a:pPr>
              <a:buNone/>
            </a:pPr>
            <a:r>
              <a:rPr lang="en-GB" dirty="0"/>
              <a:t>	depending upon the application. </a:t>
            </a:r>
          </a:p>
          <a:p>
            <a:r>
              <a:rPr lang="en-GB" dirty="0"/>
              <a:t>The clothing contains sensors that record the user’s movements and immediately transmit that information back to the computer.</a:t>
            </a:r>
          </a:p>
          <a:p>
            <a:r>
              <a:rPr lang="en-GB" dirty="0"/>
              <a:t>For instance, to walk through a virtual reality simulation of a house, you will need garb that monitors that movement of your feet, hands, and head. You would also need goggles that contain video screens and sometimes audio attachments and feeling gloves so that you can be immersed in the computer feedback.  </a:t>
            </a:r>
          </a:p>
          <a:p>
            <a:endParaRPr lang="en-GB" dirty="0"/>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a:t>Virtual </a:t>
            </a:r>
            <a:r>
              <a:rPr lang="en-GB"/>
              <a:t>reality is providing </a:t>
            </a:r>
            <a:r>
              <a:rPr lang="en-GB" dirty="0"/>
              <a:t>benefits in </a:t>
            </a:r>
          </a:p>
          <a:p>
            <a:pPr lvl="1"/>
            <a:r>
              <a:rPr lang="en-GB" dirty="0"/>
              <a:t>educational, </a:t>
            </a:r>
          </a:p>
          <a:p>
            <a:pPr lvl="1"/>
            <a:r>
              <a:rPr lang="en-GB" dirty="0"/>
              <a:t>scientific, and </a:t>
            </a:r>
          </a:p>
          <a:p>
            <a:pPr lvl="1"/>
            <a:r>
              <a:rPr lang="en-GB" dirty="0"/>
              <a:t>business work. </a:t>
            </a:r>
          </a:p>
          <a:p>
            <a:r>
              <a:rPr lang="en-GB" dirty="0"/>
              <a:t>Matsushita Electric Works in Japan has created an application it calls virtual kitchen.</a:t>
            </a:r>
          </a:p>
          <a:p>
            <a:endParaRPr lang="en-GB" dirty="0"/>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dirty="0"/>
              <a:t>Matsushita Electric Works in Japan has put virtual reality to work in its departmental stores. The stores sell kitchen appliances and cabinets. </a:t>
            </a:r>
          </a:p>
          <a:p>
            <a:r>
              <a:rPr lang="en-GB" dirty="0"/>
              <a:t>To promote products Matsushita has created an application it calls virtual kitchen. </a:t>
            </a:r>
          </a:p>
          <a:p>
            <a:endParaRPr lang="en-GB" dirty="0"/>
          </a:p>
          <a:p>
            <a:r>
              <a:rPr lang="en-GB" dirty="0"/>
              <a:t>At General Electric’s Research and development centre in Schenectady, New York, GE scientists are working with a group of surgeons from Boston’s Brigham and women’s hospital to develop a virtual reality system to be used in surgery.  </a:t>
            </a:r>
          </a:p>
          <a:p>
            <a:endParaRPr lang="en-GB" dirty="0"/>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a:t>One of their stated goals is to be able to superimpose a 3-D image of the patient onto the patient and then to operate on the image and the patient at the same time. </a:t>
            </a:r>
            <a:r>
              <a:rPr lang="en-GB"/>
              <a:t>The surgeon’s action on the large virtual image would be duplicated by computer-controlled instruments on the patient.</a:t>
            </a:r>
            <a:endParaRPr lang="en-GB"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a:t>The process of systematically and actively managing and leveraging the stores of knowledge in an organisation is called </a:t>
            </a:r>
            <a:r>
              <a:rPr lang="en-GB" b="1" dirty="0"/>
              <a:t>knowledge management.</a:t>
            </a:r>
          </a:p>
          <a:p>
            <a:r>
              <a:rPr lang="en-GB" dirty="0"/>
              <a:t>Information systems play a valuable role in </a:t>
            </a:r>
          </a:p>
          <a:p>
            <a:pPr>
              <a:buNone/>
            </a:pPr>
            <a:r>
              <a:rPr lang="en-GB" dirty="0"/>
              <a:t>	knowledge management, helping the organisation to optimize its flow of information and capture its knowledge base.</a:t>
            </a:r>
          </a:p>
          <a:p>
            <a:endParaRPr lang="en-GB" dirty="0"/>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a:bodyPr>
          <a:lstStyle/>
          <a:p>
            <a:pPr>
              <a:buNone/>
            </a:pPr>
            <a:r>
              <a:rPr lang="en-GB" dirty="0"/>
              <a:t>	</a:t>
            </a:r>
            <a:r>
              <a:rPr lang="en-GB" b="1" dirty="0"/>
              <a:t>Information Systems And Knowledge Management </a:t>
            </a:r>
          </a:p>
          <a:p>
            <a:r>
              <a:rPr lang="en-GB" dirty="0"/>
              <a:t>All the major types of information systems described so far facilitate the flow of information and have organisational knowledge embedded in them.</a:t>
            </a:r>
          </a:p>
          <a:p>
            <a:r>
              <a:rPr lang="en-GB" dirty="0"/>
              <a:t>However, </a:t>
            </a:r>
            <a:r>
              <a:rPr lang="en-GB" b="1" dirty="0"/>
              <a:t>office automation systems (OAS), knowledge work system (KWS)</a:t>
            </a:r>
            <a:r>
              <a:rPr lang="en-GB" dirty="0"/>
              <a:t>,</a:t>
            </a:r>
            <a:r>
              <a:rPr lang="en-GB" b="1" dirty="0"/>
              <a:t> group of collaboration systems, and artificial intelligence applications</a:t>
            </a:r>
            <a:r>
              <a:rPr lang="en-GB" dirty="0"/>
              <a:t> are especially useful for knowledge management because they focus primarily on </a:t>
            </a:r>
            <a:r>
              <a:rPr lang="en-GB" b="1" dirty="0"/>
              <a:t>supporting information and knowledge work </a:t>
            </a:r>
            <a:r>
              <a:rPr lang="en-GB" dirty="0"/>
              <a:t>and on defining and capturing the organisation’s knowledge based.</a:t>
            </a:r>
          </a:p>
          <a:p>
            <a:endParaRPr lang="en-GB"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fontScale="92500"/>
          </a:bodyPr>
          <a:lstStyle/>
          <a:p>
            <a:r>
              <a:rPr lang="en-GB" b="1" dirty="0"/>
              <a:t>Office Automation Systems </a:t>
            </a:r>
            <a:r>
              <a:rPr lang="en-GB" dirty="0"/>
              <a:t>(OAS) help disseminate and coordinate the flow of information in the organisation.</a:t>
            </a:r>
          </a:p>
          <a:p>
            <a:r>
              <a:rPr lang="en-GB" b="1" dirty="0"/>
              <a:t>Knowledge work systems </a:t>
            </a:r>
            <a:r>
              <a:rPr lang="en-GB" dirty="0"/>
              <a:t>(KWS) support activities of highly skilled knowledge workers and professionals as they create new knowledge and try to integrate it into the firm.</a:t>
            </a:r>
          </a:p>
          <a:p>
            <a:r>
              <a:rPr lang="en-GB" b="1" dirty="0"/>
              <a:t>Group collaboration and support systems </a:t>
            </a:r>
            <a:r>
              <a:rPr lang="en-GB" dirty="0"/>
              <a:t>support the creation and sharing of knowledge among people working in groups.</a:t>
            </a:r>
          </a:p>
          <a:p>
            <a:r>
              <a:rPr lang="en-GB" b="1" dirty="0"/>
              <a:t>Artificial intelligence systems </a:t>
            </a:r>
            <a:r>
              <a:rPr lang="en-GB" dirty="0"/>
              <a:t>provide organisations and managers with codified knowledge that can be reused by others in the organisation. </a:t>
            </a:r>
            <a:r>
              <a:rPr lang="en-GB" dirty="0">
                <a:solidFill>
                  <a:srgbClr val="7030A0"/>
                </a:solidFill>
                <a:hlinkClick r:id="rId3" action="ppaction://hlinkfile"/>
              </a:rPr>
              <a:t>KWS</a:t>
            </a:r>
            <a:endParaRPr lang="en-GB" dirty="0">
              <a:solidFill>
                <a:srgbClr val="7030A0"/>
              </a:solidFill>
            </a:endParaRPr>
          </a:p>
          <a:p>
            <a:pPr>
              <a:buNone/>
            </a:pPr>
            <a:endParaRPr lang="en-GB"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1" name="Rectangle 451"/>
          <p:cNvSpPr>
            <a:spLocks noChangeArrowheads="1"/>
          </p:cNvSpPr>
          <p:nvPr/>
        </p:nvSpPr>
        <p:spPr bwMode="auto">
          <a:xfrm>
            <a:off x="685800" y="457200"/>
            <a:ext cx="3958208" cy="397991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0" name="Line 452"/>
          <p:cNvSpPr>
            <a:spLocks noChangeShapeType="1"/>
          </p:cNvSpPr>
          <p:nvPr/>
        </p:nvSpPr>
        <p:spPr bwMode="auto">
          <a:xfrm>
            <a:off x="2286000" y="536575"/>
            <a:ext cx="0" cy="221456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9" name="Oval 453"/>
          <p:cNvSpPr>
            <a:spLocks noChangeArrowheads="1"/>
          </p:cNvSpPr>
          <p:nvPr/>
        </p:nvSpPr>
        <p:spPr bwMode="auto">
          <a:xfrm>
            <a:off x="685800" y="457200"/>
            <a:ext cx="3705225" cy="3467100"/>
          </a:xfrm>
          <a:prstGeom prst="ellipse">
            <a:avLst/>
          </a:prstGeom>
          <a:solidFill>
            <a:srgbClr val="EAF1D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8" name="Line 454"/>
          <p:cNvSpPr>
            <a:spLocks noChangeShapeType="1"/>
          </p:cNvSpPr>
          <p:nvPr/>
        </p:nvSpPr>
        <p:spPr bwMode="auto">
          <a:xfrm flipV="1">
            <a:off x="685800" y="2386013"/>
            <a:ext cx="3705225"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7" name="Line 455"/>
          <p:cNvSpPr>
            <a:spLocks noChangeShapeType="1"/>
          </p:cNvSpPr>
          <p:nvPr/>
        </p:nvSpPr>
        <p:spPr bwMode="auto">
          <a:xfrm>
            <a:off x="2492375" y="457200"/>
            <a:ext cx="0" cy="349250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56" name="Text Box 456"/>
          <p:cNvSpPr txBox="1">
            <a:spLocks noChangeArrowheads="1"/>
          </p:cNvSpPr>
          <p:nvPr/>
        </p:nvSpPr>
        <p:spPr bwMode="auto">
          <a:xfrm>
            <a:off x="3705225" y="485775"/>
            <a:ext cx="685800" cy="2789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ea typeface="Calibri" pitchFamily="34" charset="0"/>
                <a:cs typeface="Times New Roman" pitchFamily="18" charset="0"/>
              </a:rPr>
              <a:t>Distribute</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ea typeface="Calibri" pitchFamily="34" charset="0"/>
                <a:cs typeface="Times New Roman" pitchFamily="18" charset="0"/>
              </a:rPr>
              <a:t>knowledge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5" name="Text Box 457"/>
          <p:cNvSpPr txBox="1">
            <a:spLocks noChangeArrowheads="1"/>
          </p:cNvSpPr>
          <p:nvPr/>
        </p:nvSpPr>
        <p:spPr bwMode="auto">
          <a:xfrm>
            <a:off x="3476625" y="3683000"/>
            <a:ext cx="914400" cy="3429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Create </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knowledge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4" name="Text Box 458"/>
          <p:cNvSpPr txBox="1">
            <a:spLocks noChangeArrowheads="1"/>
          </p:cNvSpPr>
          <p:nvPr/>
        </p:nvSpPr>
        <p:spPr bwMode="auto">
          <a:xfrm>
            <a:off x="685800" y="3614738"/>
            <a:ext cx="800100" cy="4572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Capture &amp;</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Codify knowledge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Text Box 459"/>
          <p:cNvSpPr txBox="1">
            <a:spLocks noChangeArrowheads="1"/>
          </p:cNvSpPr>
          <p:nvPr/>
        </p:nvSpPr>
        <p:spPr bwMode="auto">
          <a:xfrm>
            <a:off x="685800" y="457200"/>
            <a:ext cx="914400" cy="30750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pitchFamily="34" charset="0"/>
                <a:ea typeface="Calibri" pitchFamily="34" charset="0"/>
                <a:cs typeface="Times New Roman" pitchFamily="18" charset="0"/>
              </a:rPr>
              <a:t>Share knowledge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052" name="Text Box 460"/>
          <p:cNvSpPr txBox="1">
            <a:spLocks noChangeArrowheads="1"/>
          </p:cNvSpPr>
          <p:nvPr/>
        </p:nvSpPr>
        <p:spPr bwMode="auto">
          <a:xfrm>
            <a:off x="1371600" y="1344613"/>
            <a:ext cx="800100" cy="8001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Group</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Collaboration</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Systems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Groupware</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Intranet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1" name="Text Box 461"/>
          <p:cNvSpPr txBox="1">
            <a:spLocks noChangeArrowheads="1"/>
          </p:cNvSpPr>
          <p:nvPr/>
        </p:nvSpPr>
        <p:spPr bwMode="auto">
          <a:xfrm>
            <a:off x="2743200" y="1036638"/>
            <a:ext cx="1143000" cy="12573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Office</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Automation</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Systems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Word Processing</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Desktop Publishing</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Imaging</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Electronic Calendars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Desktop databases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0" name="Text Box 462"/>
          <p:cNvSpPr txBox="1">
            <a:spLocks noChangeArrowheads="1"/>
          </p:cNvSpPr>
          <p:nvPr/>
        </p:nvSpPr>
        <p:spPr bwMode="auto">
          <a:xfrm>
            <a:off x="1371600" y="2438400"/>
            <a:ext cx="1028700" cy="1028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Artificial Intelligence systems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Expert systems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Neural Nets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Fuzzy logic</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Genetic</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     algorithms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49" name="Text Box 463"/>
          <p:cNvSpPr txBox="1">
            <a:spLocks noChangeArrowheads="1"/>
          </p:cNvSpPr>
          <p:nvPr/>
        </p:nvSpPr>
        <p:spPr bwMode="auto">
          <a:xfrm>
            <a:off x="2743200" y="2495550"/>
            <a:ext cx="1028700" cy="914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Knowledge Work</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Systems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CAD</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Virtual reality</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Investment</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14300" algn="l"/>
              </a:tabLst>
            </a:pPr>
            <a:r>
              <a:rPr kumimoji="0" lang="en-US" sz="800" b="0" i="0" u="none" strike="noStrike" cap="none" normalizeH="0" baseline="0">
                <a:ln>
                  <a:noFill/>
                </a:ln>
                <a:solidFill>
                  <a:schemeClr val="tx1"/>
                </a:solidFill>
                <a:effectLst/>
                <a:latin typeface="Arial" pitchFamily="34" charset="0"/>
                <a:ea typeface="Calibri" pitchFamily="34" charset="0"/>
                <a:cs typeface="Times New Roman" pitchFamily="18" charset="0"/>
              </a:rPr>
              <a:t>     workstations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2"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2" name="Rectangle 24"/>
          <p:cNvSpPr>
            <a:spLocks noChangeArrowheads="1"/>
          </p:cNvSpPr>
          <p:nvPr/>
        </p:nvSpPr>
        <p:spPr bwMode="auto">
          <a:xfrm>
            <a:off x="0" y="457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333625"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pPr>
              <a:buNone/>
            </a:pPr>
            <a:r>
              <a:rPr lang="en-GB" b="1" dirty="0"/>
              <a:t>	Knowledge Work And Productivity</a:t>
            </a:r>
          </a:p>
          <a:p>
            <a:r>
              <a:rPr lang="en-GB" dirty="0"/>
              <a:t>In information economies, organisational productivity depends on increasing the productivity of information and knowledge workers. Consequently, companies have made massive investments in information technology to support Knowledge and Information work. </a:t>
            </a:r>
          </a:p>
          <a:p>
            <a:pPr>
              <a:buNone/>
            </a:pPr>
            <a:r>
              <a:rPr lang="en-GB" dirty="0"/>
              <a:t>	Office automation and professional work systems have been the fastest-growing information systems applications for over a decade.</a:t>
            </a:r>
          </a:p>
          <a:p>
            <a:endParaRPr lang="en-GB" dirty="0"/>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normAutofit/>
          </a:bodyPr>
          <a:lstStyle/>
          <a:p>
            <a:r>
              <a:rPr lang="en-GB" dirty="0"/>
              <a:t>Although information technology has increased productivity in manufacturing, the extent to which computers have enhanced the productivity of information workers is under debate</a:t>
            </a:r>
          </a:p>
          <a:p>
            <a:r>
              <a:rPr lang="en-GB" dirty="0"/>
              <a:t>Productivity changes among information workers are difficult to measure because of the problems of identifying suitable units of output for information work. </a:t>
            </a:r>
          </a:p>
          <a:p>
            <a:endParaRPr lang="en-GB" dirty="0"/>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408712"/>
          </a:xfrm>
        </p:spPr>
        <p:txBody>
          <a:bodyPr/>
          <a:lstStyle/>
          <a:p>
            <a:r>
              <a:rPr lang="en-GB" dirty="0"/>
              <a:t>Introduction of information systems technology doesn’t automatically guarantee productivity. Desktop computers, email, and fax applications can actually generate more drafts, memos, spreadsheets, and messages – increasing bureaucratic red tape and paperwork. </a:t>
            </a:r>
          </a:p>
          <a:p>
            <a:r>
              <a:rPr lang="en-GB" dirty="0"/>
              <a:t>Firms are most likely to produce high returns on information technology investments if they rethink their procedures, processes, and business goals.</a:t>
            </a:r>
          </a:p>
          <a:p>
            <a:endParaRPr lang="en-GB" dirty="0"/>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12789</TotalTime>
  <Words>1857</Words>
  <Application>Microsoft Office PowerPoint</Application>
  <PresentationFormat>On-screen Show (4:3)</PresentationFormat>
  <Paragraphs>146</Paragraphs>
  <Slides>25</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KNOWLEDGE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MANAGEMENT SYSTEMS</dc:title>
  <dc:creator>Kwaku Aglyepong Pabbi</dc:creator>
  <cp:lastModifiedBy>K A PABBI</cp:lastModifiedBy>
  <cp:revision>26</cp:revision>
  <dcterms:created xsi:type="dcterms:W3CDTF">2010-11-22T09:42:57Z</dcterms:created>
  <dcterms:modified xsi:type="dcterms:W3CDTF">2024-02-13T12:49:01Z</dcterms:modified>
</cp:coreProperties>
</file>