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sldIdLst>
    <p:sldId id="256" r:id="rId2"/>
    <p:sldId id="257" r:id="rId3"/>
    <p:sldId id="259" r:id="rId4"/>
    <p:sldId id="260" r:id="rId5"/>
    <p:sldId id="261" r:id="rId6"/>
    <p:sldId id="289" r:id="rId7"/>
    <p:sldId id="291" r:id="rId8"/>
    <p:sldId id="292" r:id="rId9"/>
    <p:sldId id="293" r:id="rId10"/>
    <p:sldId id="262" r:id="rId11"/>
    <p:sldId id="263" r:id="rId12"/>
    <p:sldId id="277" r:id="rId13"/>
    <p:sldId id="264" r:id="rId14"/>
    <p:sldId id="265" r:id="rId15"/>
    <p:sldId id="266" r:id="rId16"/>
    <p:sldId id="278" r:id="rId17"/>
    <p:sldId id="267" r:id="rId18"/>
    <p:sldId id="279" r:id="rId19"/>
    <p:sldId id="280" r:id="rId20"/>
    <p:sldId id="268" r:id="rId21"/>
    <p:sldId id="269" r:id="rId22"/>
    <p:sldId id="270" r:id="rId23"/>
    <p:sldId id="271" r:id="rId24"/>
    <p:sldId id="294" r:id="rId25"/>
    <p:sldId id="272" r:id="rId26"/>
    <p:sldId id="273" r:id="rId27"/>
    <p:sldId id="296" r:id="rId28"/>
    <p:sldId id="295" r:id="rId29"/>
    <p:sldId id="274" r:id="rId30"/>
    <p:sldId id="275" r:id="rId31"/>
    <p:sldId id="276" r:id="rId32"/>
    <p:sldId id="281" r:id="rId33"/>
    <p:sldId id="282" r:id="rId34"/>
    <p:sldId id="283" r:id="rId35"/>
    <p:sldId id="284" r:id="rId36"/>
    <p:sldId id="286" r:id="rId37"/>
    <p:sldId id="285" r:id="rId38"/>
    <p:sldId id="287"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13" autoAdjust="0"/>
    <p:restoredTop sz="94660"/>
  </p:normalViewPr>
  <p:slideViewPr>
    <p:cSldViewPr>
      <p:cViewPr varScale="1">
        <p:scale>
          <a:sx n="54" d="100"/>
          <a:sy n="54" d="100"/>
        </p:scale>
        <p:origin x="-1090"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56"/>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C0732B-8CCA-422A-A076-28C89CD60993}" type="datetimeFigureOut">
              <a:rPr lang="en-GB" smtClean="0"/>
              <a:pPr/>
              <a:t>26/10/2015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81F878-4658-48E0-9838-9CD22FDE03ED}"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781F878-4658-48E0-9838-9CD22FDE03ED}" type="slidenum">
              <a:rPr lang="en-GB" smtClean="0"/>
              <a:pPr/>
              <a:t>16</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632E02B1-80E8-429D-B78C-02CE31BE9CD0}" type="datetimeFigureOut">
              <a:rPr lang="en-GB" smtClean="0"/>
              <a:pPr/>
              <a:t>26/10/2015</a:t>
            </a:fld>
            <a:endParaRPr lang="en-GB"/>
          </a:p>
        </p:txBody>
      </p:sp>
      <p:sp>
        <p:nvSpPr>
          <p:cNvPr id="20" name="Footer Placeholder 19"/>
          <p:cNvSpPr>
            <a:spLocks noGrp="1"/>
          </p:cNvSpPr>
          <p:nvPr>
            <p:ph type="ftr" sz="quarter" idx="11"/>
          </p:nvPr>
        </p:nvSpPr>
        <p:spPr/>
        <p:txBody>
          <a:bodyPr/>
          <a:lstStyle>
            <a:extLst/>
          </a:lstStyle>
          <a:p>
            <a:endParaRPr lang="en-GB"/>
          </a:p>
        </p:txBody>
      </p:sp>
      <p:sp>
        <p:nvSpPr>
          <p:cNvPr id="10" name="Slide Number Placeholder 9"/>
          <p:cNvSpPr>
            <a:spLocks noGrp="1"/>
          </p:cNvSpPr>
          <p:nvPr>
            <p:ph type="sldNum" sz="quarter" idx="12"/>
          </p:nvPr>
        </p:nvSpPr>
        <p:spPr/>
        <p:txBody>
          <a:bodyPr/>
          <a:lstStyle>
            <a:extLst/>
          </a:lstStyle>
          <a:p>
            <a:fld id="{D5741A1E-1EBC-48A5-B11E-1C706C5894E4}" type="slidenum">
              <a:rPr lang="en-GB" smtClean="0"/>
              <a:pPr/>
              <a:t>‹#›</a:t>
            </a:fld>
            <a:endParaRPr lang="en-GB"/>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32E02B1-80E8-429D-B78C-02CE31BE9CD0}" type="datetimeFigureOut">
              <a:rPr lang="en-GB" smtClean="0"/>
              <a:pPr/>
              <a:t>26/10/2015</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D5741A1E-1EBC-48A5-B11E-1C706C5894E4}"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32E02B1-80E8-429D-B78C-02CE31BE9CD0}" type="datetimeFigureOut">
              <a:rPr lang="en-GB" smtClean="0"/>
              <a:pPr/>
              <a:t>26/10/2015</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D5741A1E-1EBC-48A5-B11E-1C706C5894E4}"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32E02B1-80E8-429D-B78C-02CE31BE9CD0}" type="datetimeFigureOut">
              <a:rPr lang="en-GB" smtClean="0"/>
              <a:pPr/>
              <a:t>26/10/2015</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D5741A1E-1EBC-48A5-B11E-1C706C5894E4}"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32E02B1-80E8-429D-B78C-02CE31BE9CD0}" type="datetimeFigureOut">
              <a:rPr lang="en-GB" smtClean="0"/>
              <a:pPr/>
              <a:t>26/10/2015</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D5741A1E-1EBC-48A5-B11E-1C706C5894E4}" type="slidenum">
              <a:rPr lang="en-GB" smtClean="0"/>
              <a:pPr/>
              <a:t>‹#›</a:t>
            </a:fld>
            <a:endParaRPr lang="en-GB"/>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32E02B1-80E8-429D-B78C-02CE31BE9CD0}" type="datetimeFigureOut">
              <a:rPr lang="en-GB" smtClean="0"/>
              <a:pPr/>
              <a:t>26/10/2015</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D5741A1E-1EBC-48A5-B11E-1C706C5894E4}"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32E02B1-80E8-429D-B78C-02CE31BE9CD0}" type="datetimeFigureOut">
              <a:rPr lang="en-GB" smtClean="0"/>
              <a:pPr/>
              <a:t>26/10/2015</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D5741A1E-1EBC-48A5-B11E-1C706C5894E4}"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32E02B1-80E8-429D-B78C-02CE31BE9CD0}" type="datetimeFigureOut">
              <a:rPr lang="en-GB" smtClean="0"/>
              <a:pPr/>
              <a:t>26/10/2015</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D5741A1E-1EBC-48A5-B11E-1C706C5894E4}"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632E02B1-80E8-429D-B78C-02CE31BE9CD0}" type="datetimeFigureOut">
              <a:rPr lang="en-GB" smtClean="0"/>
              <a:pPr/>
              <a:t>26/10/2015</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D5741A1E-1EBC-48A5-B11E-1C706C5894E4}" type="slidenum">
              <a:rPr lang="en-GB" smtClean="0"/>
              <a:pPr/>
              <a:t>‹#›</a:t>
            </a:fld>
            <a:endParaRPr lang="en-GB"/>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32E02B1-80E8-429D-B78C-02CE31BE9CD0}" type="datetimeFigureOut">
              <a:rPr lang="en-GB" smtClean="0"/>
              <a:pPr/>
              <a:t>26/10/2015</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D5741A1E-1EBC-48A5-B11E-1C706C5894E4}"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632E02B1-80E8-429D-B78C-02CE31BE9CD0}" type="datetimeFigureOut">
              <a:rPr lang="en-GB" smtClean="0"/>
              <a:pPr/>
              <a:t>26/10/2015</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D5741A1E-1EBC-48A5-B11E-1C706C5894E4}" type="slidenum">
              <a:rPr lang="en-GB" smtClean="0"/>
              <a:pPr/>
              <a:t>‹#›</a:t>
            </a:fld>
            <a:endParaRPr lang="en-GB"/>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32E02B1-80E8-429D-B78C-02CE31BE9CD0}" type="datetimeFigureOut">
              <a:rPr lang="en-GB" smtClean="0"/>
              <a:pPr/>
              <a:t>26/10/2015</a:t>
            </a:fld>
            <a:endParaRPr lang="en-GB"/>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GB"/>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5741A1E-1EBC-48A5-B11E-1C706C5894E4}" type="slidenum">
              <a:rPr lang="en-GB" smtClean="0"/>
              <a:pPr/>
              <a:t>‹#›</a:t>
            </a:fld>
            <a:endParaRPr lang="en-GB"/>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Artificial Intelligence</a:t>
            </a:r>
            <a:endParaRPr lang="en-GB" dirty="0"/>
          </a:p>
        </p:txBody>
      </p:sp>
      <p:sp>
        <p:nvSpPr>
          <p:cNvPr id="5" name="Content Placeholder 4"/>
          <p:cNvSpPr>
            <a:spLocks noGrp="1"/>
          </p:cNvSpPr>
          <p:nvPr>
            <p:ph idx="1"/>
          </p:nvPr>
        </p:nvSpPr>
        <p:spPr/>
        <p:txBody>
          <a:bodyPr/>
          <a:lstStyle/>
          <a:p>
            <a:r>
              <a:rPr lang="en-GB" dirty="0" smtClean="0"/>
              <a:t>Organizations are using artificial Intelligence technology to capture individual and collective knowledge and to codify and extend their knowledge base. </a:t>
            </a:r>
          </a:p>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188640"/>
            <a:ext cx="8784976" cy="6408712"/>
          </a:xfrm>
        </p:spPr>
        <p:txBody>
          <a:bodyPr>
            <a:normAutofit fontScale="92500"/>
          </a:bodyPr>
          <a:lstStyle/>
          <a:p>
            <a:pPr>
              <a:buNone/>
            </a:pPr>
            <a:r>
              <a:rPr lang="en-GB" dirty="0" smtClean="0"/>
              <a:t>	</a:t>
            </a:r>
            <a:r>
              <a:rPr lang="en-GB" b="1" dirty="0" smtClean="0"/>
              <a:t>Why Business Is Interested In Artificial Intelligence</a:t>
            </a:r>
            <a:endParaRPr lang="en-GB" dirty="0" smtClean="0"/>
          </a:p>
          <a:p>
            <a:pPr>
              <a:buNone/>
            </a:pPr>
            <a:r>
              <a:rPr lang="en-GB" dirty="0" smtClean="0"/>
              <a:t>	Although artificial intelligence applications are much more limited than human intelligence, they are of a great interest to business for the following reasons:</a:t>
            </a:r>
          </a:p>
          <a:p>
            <a:pPr lvl="0"/>
            <a:r>
              <a:rPr lang="en-GB" dirty="0" smtClean="0"/>
              <a:t>To preserve expertise that might be lost through retirement, resignation, or death of an accomplished expert.</a:t>
            </a:r>
          </a:p>
          <a:p>
            <a:pPr lvl="0"/>
            <a:r>
              <a:rPr lang="en-GB" dirty="0" smtClean="0"/>
              <a:t>To store information in an active form – to create an organisational knowledge base – that many employees can examine, much like electronic textbook or manual, so that others may learn rules of thumb not found in textbooks.</a:t>
            </a:r>
          </a:p>
          <a:p>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260648"/>
            <a:ext cx="8682168" cy="6408712"/>
          </a:xfrm>
        </p:spPr>
        <p:txBody>
          <a:bodyPr>
            <a:normAutofit/>
          </a:bodyPr>
          <a:lstStyle/>
          <a:p>
            <a:r>
              <a:rPr lang="en-GB" dirty="0" smtClean="0"/>
              <a:t>To create a mechanism that is not subject to human feelings such as fatigue and worry. This may be especially useful when jobs may be environmentally, physically, or mentally dangerous to humans. These systems may also be useful advisors in times of crisis.</a:t>
            </a:r>
          </a:p>
          <a:p>
            <a:pPr lvl="0"/>
            <a:r>
              <a:rPr lang="en-GB" dirty="0" smtClean="0"/>
              <a:t>To eliminate routine and unsatisfying jobs held by people.</a:t>
            </a:r>
          </a:p>
          <a:p>
            <a:pPr lvl="0"/>
            <a:r>
              <a:rPr lang="en-GB" dirty="0" smtClean="0"/>
              <a:t>To enhance the organisation’s knowledge base by suggesting solutions to specific problems that are too massive and complex to be analyzed by humans being in a short period of time.</a:t>
            </a:r>
          </a:p>
          <a:p>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260648"/>
            <a:ext cx="8682168" cy="6408712"/>
          </a:xfrm>
        </p:spPr>
        <p:txBody>
          <a:bodyPr>
            <a:normAutofit lnSpcReduction="10000"/>
          </a:bodyPr>
          <a:lstStyle/>
          <a:p>
            <a:pPr>
              <a:buNone/>
            </a:pPr>
            <a:r>
              <a:rPr lang="en-GB" b="1" dirty="0" smtClean="0"/>
              <a:t>	Capturing Knowledge: Expert Systems</a:t>
            </a:r>
            <a:endParaRPr lang="en-GB" dirty="0" smtClean="0"/>
          </a:p>
          <a:p>
            <a:r>
              <a:rPr lang="en-GB" dirty="0" smtClean="0"/>
              <a:t>In limited areas of expertise, such as diagnosing a car’s ignition system or classifying biological specimens, the rules of thumb used by real world experts can be understood, codified, and placed in a machine. </a:t>
            </a:r>
          </a:p>
          <a:p>
            <a:r>
              <a:rPr lang="en-GB" dirty="0" smtClean="0"/>
              <a:t>Information systems that solve problems by capturing knowledge for a specific and limited domain or human expertise are called </a:t>
            </a:r>
            <a:r>
              <a:rPr lang="en-GB" b="1" dirty="0" smtClean="0"/>
              <a:t>expert systems</a:t>
            </a:r>
            <a:r>
              <a:rPr lang="en-GB" dirty="0" smtClean="0"/>
              <a:t>. </a:t>
            </a:r>
          </a:p>
          <a:p>
            <a:r>
              <a:rPr lang="en-GB" dirty="0" smtClean="0"/>
              <a:t>An expert system can assist decision making by asking relevant questions and explaining the reasons for adopting certain actions.</a:t>
            </a:r>
          </a:p>
          <a:p>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188640"/>
            <a:ext cx="8682168" cy="6480720"/>
          </a:xfrm>
        </p:spPr>
        <p:txBody>
          <a:bodyPr>
            <a:normAutofit lnSpcReduction="10000"/>
          </a:bodyPr>
          <a:lstStyle/>
          <a:p>
            <a:r>
              <a:rPr lang="en-GB" dirty="0" smtClean="0"/>
              <a:t>Expert systems lack the breadth of knowledge and understanding of fundamental principles of human expert. </a:t>
            </a:r>
          </a:p>
          <a:p>
            <a:r>
              <a:rPr lang="en-GB" dirty="0" smtClean="0"/>
              <a:t>They are quite narrow, shallow, and brittle. They typically perform very limited tasks that can be performed by professionals in a few minutes or hours. </a:t>
            </a:r>
          </a:p>
          <a:p>
            <a:r>
              <a:rPr lang="en-GB" dirty="0" smtClean="0"/>
              <a:t>Problems that cannot be solved by human experts in the same period of time are far too difficult for expert systems. </a:t>
            </a:r>
          </a:p>
          <a:p>
            <a:r>
              <a:rPr lang="en-GB" dirty="0" smtClean="0"/>
              <a:t>But by capturing human expertise in limited areas, expert systems can provide benefits, helping organizations make higher-quality decisions with fewer people.</a:t>
            </a:r>
          </a:p>
          <a:p>
            <a:pPr>
              <a:buNone/>
            </a:pPr>
            <a:endParaRPr lang="en-GB" dirty="0" smtClean="0"/>
          </a:p>
          <a:p>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188640"/>
            <a:ext cx="8682168" cy="6408712"/>
          </a:xfrm>
        </p:spPr>
        <p:txBody>
          <a:bodyPr>
            <a:normAutofit fontScale="92500" lnSpcReduction="10000"/>
          </a:bodyPr>
          <a:lstStyle/>
          <a:p>
            <a:pPr>
              <a:buNone/>
            </a:pPr>
            <a:r>
              <a:rPr lang="en-GB" dirty="0" smtClean="0"/>
              <a:t>	</a:t>
            </a:r>
            <a:r>
              <a:rPr lang="en-GB" b="1" dirty="0" smtClean="0"/>
              <a:t>How expert systems work</a:t>
            </a:r>
            <a:endParaRPr lang="en-GB" dirty="0" smtClean="0"/>
          </a:p>
          <a:p>
            <a:r>
              <a:rPr lang="en-GB" dirty="0" smtClean="0"/>
              <a:t>Human knowledge must be modelled or represented in a way that a computer can deal with it. The model of human knowledge used by systems is called the </a:t>
            </a:r>
            <a:r>
              <a:rPr lang="en-GB" b="1" dirty="0" smtClean="0"/>
              <a:t>knowledge base</a:t>
            </a:r>
            <a:r>
              <a:rPr lang="en-GB" dirty="0" smtClean="0"/>
              <a:t>. </a:t>
            </a:r>
          </a:p>
          <a:p>
            <a:r>
              <a:rPr lang="en-GB" dirty="0" smtClean="0"/>
              <a:t>Three ways have been devised to represent human knowledge and expertise:</a:t>
            </a:r>
          </a:p>
          <a:p>
            <a:pPr>
              <a:buNone/>
            </a:pPr>
            <a:r>
              <a:rPr lang="en-GB" dirty="0" smtClean="0"/>
              <a:t>	1) rules 	2) semantic nets, and 	3) frames</a:t>
            </a:r>
          </a:p>
          <a:p>
            <a:pPr>
              <a:buNone/>
            </a:pPr>
            <a:endParaRPr lang="en-GB" dirty="0" smtClean="0"/>
          </a:p>
          <a:p>
            <a:r>
              <a:rPr lang="en-GB" dirty="0" smtClean="0"/>
              <a:t>A standard programming construct is the </a:t>
            </a:r>
            <a:r>
              <a:rPr lang="en-GB" b="1" dirty="0" smtClean="0"/>
              <a:t>if-then</a:t>
            </a:r>
            <a:r>
              <a:rPr lang="en-GB" dirty="0" smtClean="0"/>
              <a:t> construct, in which a condition is evaluated. If a condition is true, an action is taken. For instance,</a:t>
            </a:r>
          </a:p>
          <a:p>
            <a:r>
              <a:rPr lang="en-GB" dirty="0" smtClean="0"/>
              <a:t>IF INCOME &gt; </a:t>
            </a:r>
            <a:r>
              <a:rPr lang="en-GB" dirty="0" smtClean="0">
                <a:latin typeface="Calibri"/>
                <a:cs typeface="Calibri"/>
              </a:rPr>
              <a:t>₵</a:t>
            </a:r>
            <a:r>
              <a:rPr lang="en-GB" dirty="0" smtClean="0"/>
              <a:t>45,000 (condition)</a:t>
            </a:r>
          </a:p>
          <a:p>
            <a:pPr>
              <a:buNone/>
            </a:pPr>
            <a:r>
              <a:rPr lang="en-GB" dirty="0" smtClean="0"/>
              <a:t>	THEN PRINT NAME AND ADDRESS (action)</a:t>
            </a: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23528" y="188640"/>
            <a:ext cx="8610160" cy="6480720"/>
          </a:xfrm>
        </p:spPr>
        <p:txBody>
          <a:bodyPr>
            <a:normAutofit/>
          </a:bodyPr>
          <a:lstStyle/>
          <a:p>
            <a:r>
              <a:rPr lang="en-GB" dirty="0" smtClean="0"/>
              <a:t>A series of rules can be a knowledge-base. </a:t>
            </a:r>
          </a:p>
          <a:p>
            <a:r>
              <a:rPr lang="en-GB" dirty="0" smtClean="0"/>
              <a:t>Virtually all traditional computer programs contain IF-THEN statements. </a:t>
            </a:r>
          </a:p>
          <a:p>
            <a:r>
              <a:rPr lang="en-GB" dirty="0" smtClean="0"/>
              <a:t>The difference between a traditional program and a rule-based expert system program is one of degree and magnitude. </a:t>
            </a:r>
          </a:p>
          <a:p>
            <a:r>
              <a:rPr lang="en-GB" dirty="0" smtClean="0"/>
              <a:t>Moreover, in an AI program the rules tend to be interconnected and nested and to a far larger degree than traditional programs. </a:t>
            </a:r>
          </a:p>
          <a:p>
            <a:r>
              <a:rPr lang="en-GB" dirty="0" smtClean="0"/>
              <a:t>Hence the complexity of the rules in a rule- based expert system is considerable.</a:t>
            </a:r>
          </a:p>
          <a:p>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JBHA\Documents\IDL SCANS 24-10-11\scan0001.jpg"/>
          <p:cNvPicPr/>
          <p:nvPr/>
        </p:nvPicPr>
        <p:blipFill>
          <a:blip r:embed="rId3" cstate="print"/>
          <a:srcRect/>
          <a:stretch>
            <a:fillRect/>
          </a:stretch>
        </p:blipFill>
        <p:spPr bwMode="auto">
          <a:xfrm>
            <a:off x="179512" y="188640"/>
            <a:ext cx="8964488" cy="640871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10312" y="188640"/>
            <a:ext cx="8933688" cy="6408712"/>
          </a:xfrm>
        </p:spPr>
        <p:txBody>
          <a:bodyPr>
            <a:normAutofit/>
          </a:bodyPr>
          <a:lstStyle/>
          <a:p>
            <a:r>
              <a:rPr lang="en-GB" dirty="0" smtClean="0"/>
              <a:t>But not all knowledge can be represented in that way, e.g. knowledge in an encyclopaedia Britannica.</a:t>
            </a:r>
          </a:p>
          <a:p>
            <a:pPr>
              <a:buNone/>
            </a:pPr>
            <a:endParaRPr lang="en-GB" dirty="0" smtClean="0"/>
          </a:p>
          <a:p>
            <a:r>
              <a:rPr lang="en-GB" dirty="0" smtClean="0"/>
              <a:t>Because the </a:t>
            </a:r>
            <a:r>
              <a:rPr lang="en-GB" b="1" dirty="0" smtClean="0"/>
              <a:t>rule base </a:t>
            </a:r>
            <a:r>
              <a:rPr lang="en-GB" dirty="0" smtClean="0"/>
              <a:t>is too large, and not all the knowledge in the encyclopaedia can be represented in the form of IF-THEN rules. </a:t>
            </a:r>
          </a:p>
          <a:p>
            <a:endParaRPr lang="en-GB" dirty="0" smtClean="0"/>
          </a:p>
          <a:p>
            <a:r>
              <a:rPr lang="en-GB" dirty="0" smtClean="0"/>
              <a:t>In general expert systems can be efficiently used only in those situations where the domain of the knowledge is highly restricted (such as in granting credit) and involves no more than a few thousand rules.</a:t>
            </a: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10312" y="188640"/>
            <a:ext cx="8933688" cy="6408712"/>
          </a:xfrm>
        </p:spPr>
        <p:txBody>
          <a:bodyPr>
            <a:normAutofit/>
          </a:bodyPr>
          <a:lstStyle/>
          <a:p>
            <a:r>
              <a:rPr lang="en-GB" b="1" dirty="0" smtClean="0"/>
              <a:t>Semantic nets </a:t>
            </a:r>
            <a:r>
              <a:rPr lang="en-GB" dirty="0" smtClean="0"/>
              <a:t>can be used to represent knowledge when the knowledge-base is composed of easily identified chunks or objects of interrelated characteristics. </a:t>
            </a:r>
          </a:p>
          <a:p>
            <a:pPr>
              <a:buNone/>
            </a:pPr>
            <a:endParaRPr lang="en-GB" dirty="0" smtClean="0"/>
          </a:p>
          <a:p>
            <a:r>
              <a:rPr lang="en-GB" dirty="0" smtClean="0"/>
              <a:t>Semantic nets can be more efficient than rules. They use the property of inheritance to organize and classify objects.</a:t>
            </a:r>
          </a:p>
          <a:p>
            <a:pPr>
              <a:buNone/>
            </a:pPr>
            <a:endParaRPr lang="en-GB" dirty="0" smtClean="0"/>
          </a:p>
          <a:p>
            <a:r>
              <a:rPr lang="en-GB" dirty="0" smtClean="0"/>
              <a:t>A condition such as “IS A” ties objects together - “IS A” is a pointer to all objects of a specific class. </a:t>
            </a:r>
          </a:p>
          <a:p>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10312" y="188640"/>
            <a:ext cx="8933688" cy="6408712"/>
          </a:xfrm>
        </p:spPr>
        <p:txBody>
          <a:bodyPr>
            <a:normAutofit/>
          </a:bodyPr>
          <a:lstStyle/>
          <a:p>
            <a:r>
              <a:rPr lang="en-GB" dirty="0" smtClean="0"/>
              <a:t>For instance the next figure shows a semantic net that is used to classify kinds of automobiles.  All specific automobiles in the lower part of the diagram inherits characteristics of the general categories of the automobiles above them. Insurance companies can use such a semantic net to classify cars into rating classes.</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512" y="0"/>
            <a:ext cx="8784976" cy="692696"/>
          </a:xfrm>
        </p:spPr>
        <p:txBody>
          <a:bodyPr>
            <a:normAutofit fontScale="90000"/>
          </a:bodyPr>
          <a:lstStyle/>
          <a:p>
            <a:r>
              <a:rPr lang="en-GB" dirty="0" smtClean="0"/>
              <a:t>What Is Artificial Intelligence?</a:t>
            </a:r>
            <a:endParaRPr lang="en-GB" dirty="0"/>
          </a:p>
        </p:txBody>
      </p:sp>
      <p:sp>
        <p:nvSpPr>
          <p:cNvPr id="5" name="Content Placeholder 4"/>
          <p:cNvSpPr>
            <a:spLocks noGrp="1"/>
          </p:cNvSpPr>
          <p:nvPr>
            <p:ph idx="1"/>
          </p:nvPr>
        </p:nvSpPr>
        <p:spPr>
          <a:xfrm>
            <a:off x="179512" y="836712"/>
            <a:ext cx="8735888" cy="6021288"/>
          </a:xfrm>
        </p:spPr>
        <p:txBody>
          <a:bodyPr>
            <a:normAutofit/>
          </a:bodyPr>
          <a:lstStyle/>
          <a:p>
            <a:r>
              <a:rPr lang="en-GB" dirty="0" smtClean="0"/>
              <a:t>Artificial intelligence can be defined as an effort to develop computer-based systems (both hardware and software) that behave as humans. </a:t>
            </a:r>
          </a:p>
          <a:p>
            <a:r>
              <a:rPr lang="en-GB" dirty="0" smtClean="0"/>
              <a:t>Such systems would be able to </a:t>
            </a:r>
          </a:p>
          <a:p>
            <a:pPr lvl="1"/>
            <a:r>
              <a:rPr lang="en-GB" dirty="0" smtClean="0"/>
              <a:t>learn natural languages, </a:t>
            </a:r>
          </a:p>
          <a:p>
            <a:pPr lvl="1"/>
            <a:r>
              <a:rPr lang="en-GB" dirty="0" smtClean="0"/>
              <a:t>accomplish coordinated physical tasks (robotics), </a:t>
            </a:r>
          </a:p>
          <a:p>
            <a:pPr lvl="1"/>
            <a:r>
              <a:rPr lang="en-GB" dirty="0" smtClean="0"/>
              <a:t>utilize a perceptual apparatus that informs their physical behaviour and language (visual and oral perception systems), and </a:t>
            </a:r>
          </a:p>
          <a:p>
            <a:pPr lvl="1"/>
            <a:r>
              <a:rPr lang="en-GB" dirty="0" smtClean="0"/>
              <a:t>emulate human expertise and decision making (expert systems).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188640"/>
            <a:ext cx="8735888" cy="6669360"/>
          </a:xfrm>
        </p:spPr>
        <p:txBody>
          <a:bodyPr>
            <a:normAutofit/>
          </a:bodyPr>
          <a:lstStyle/>
          <a:p>
            <a:pPr>
              <a:buNone/>
            </a:pPr>
            <a:r>
              <a:rPr lang="en-GB" smtClean="0"/>
              <a:t>	</a:t>
            </a:r>
            <a:endParaRPr lang="en-GB" dirty="0" smtClean="0"/>
          </a:p>
          <a:p>
            <a:endParaRPr lang="en-GB" dirty="0"/>
          </a:p>
        </p:txBody>
      </p:sp>
      <p:pic>
        <p:nvPicPr>
          <p:cNvPr id="3" name="Picture 2" descr="C:\Users\JBHA\Documents\IDL SCANS 24-10-11\scan0002.jpg"/>
          <p:cNvPicPr/>
          <p:nvPr/>
        </p:nvPicPr>
        <p:blipFill>
          <a:blip r:embed="rId2" cstate="print"/>
          <a:srcRect/>
          <a:stretch>
            <a:fillRect/>
          </a:stretch>
        </p:blipFill>
        <p:spPr bwMode="auto">
          <a:xfrm>
            <a:off x="179512" y="116632"/>
            <a:ext cx="8964488" cy="648072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188640"/>
            <a:ext cx="8735888" cy="6669360"/>
          </a:xfrm>
        </p:spPr>
        <p:txBody>
          <a:bodyPr>
            <a:normAutofit/>
          </a:bodyPr>
          <a:lstStyle/>
          <a:p>
            <a:pPr>
              <a:buNone/>
            </a:pPr>
            <a:r>
              <a:rPr lang="en-GB" smtClean="0"/>
              <a:t>	</a:t>
            </a:r>
            <a:endParaRPr lang="en-GB" dirty="0" smtClean="0"/>
          </a:p>
          <a:p>
            <a:endParaRPr lang="en-GB" dirty="0"/>
          </a:p>
        </p:txBody>
      </p:sp>
      <p:pic>
        <p:nvPicPr>
          <p:cNvPr id="3" name="Picture 2" descr="Figure: A Semantic Network"/>
          <p:cNvPicPr/>
          <p:nvPr/>
        </p:nvPicPr>
        <p:blipFill>
          <a:blip r:embed="rId2" cstate="print"/>
          <a:srcRect/>
          <a:stretch>
            <a:fillRect/>
          </a:stretch>
        </p:blipFill>
        <p:spPr bwMode="auto">
          <a:xfrm>
            <a:off x="179512" y="188640"/>
            <a:ext cx="8784976" cy="648072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188640"/>
            <a:ext cx="8682168" cy="6059760"/>
          </a:xfrm>
        </p:spPr>
        <p:txBody>
          <a:bodyPr>
            <a:normAutofit/>
          </a:bodyPr>
          <a:lstStyle/>
          <a:p>
            <a:pPr>
              <a:buNone/>
            </a:pPr>
            <a:r>
              <a:rPr lang="en-GB" dirty="0" smtClean="0"/>
              <a:t>	</a:t>
            </a:r>
          </a:p>
          <a:p>
            <a:r>
              <a:rPr lang="en-GB" dirty="0" smtClean="0"/>
              <a:t>So semantic network allows us to perform inheritance reasoning.</a:t>
            </a:r>
          </a:p>
          <a:p>
            <a:r>
              <a:rPr lang="en-GB" dirty="0" smtClean="0"/>
              <a:t>Semantic nets allow multiple inheritance. So an object can belong to more than one category and a category can be a subset of more than one  category. </a:t>
            </a:r>
          </a:p>
          <a:p>
            <a:r>
              <a:rPr lang="en-GB" dirty="0" smtClean="0"/>
              <a:t>Semantic network also allows a common form of inference known as inverse links.</a:t>
            </a:r>
          </a:p>
          <a:p>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188640"/>
            <a:ext cx="8754176" cy="6408712"/>
          </a:xfrm>
        </p:spPr>
        <p:txBody>
          <a:bodyPr>
            <a:normAutofit/>
          </a:bodyPr>
          <a:lstStyle/>
          <a:p>
            <a:endParaRPr lang="en-GB" dirty="0" smtClean="0"/>
          </a:p>
          <a:p>
            <a:r>
              <a:rPr lang="en-GB" dirty="0" smtClean="0"/>
              <a:t>Knowledge </a:t>
            </a:r>
            <a:r>
              <a:rPr lang="en-GB" b="1" dirty="0" smtClean="0"/>
              <a:t>frames </a:t>
            </a:r>
            <a:r>
              <a:rPr lang="en-GB" dirty="0" smtClean="0"/>
              <a:t>also organise knowledge into chunks, but the relationships are based on shared characteristics rather than a hierarchy. </a:t>
            </a:r>
          </a:p>
          <a:p>
            <a:endParaRPr lang="en-GB" dirty="0" smtClean="0"/>
          </a:p>
          <a:p>
            <a:r>
              <a:rPr lang="en-GB" dirty="0" smtClean="0"/>
              <a:t>The approach is grounded in the belief that humans use frames, or concepts, to make rapid sense out of perceptions. </a:t>
            </a:r>
          </a:p>
          <a:p>
            <a:pPr>
              <a:buNone/>
            </a:pPr>
            <a:endParaRPr lang="en-GB" dirty="0" smtClean="0"/>
          </a:p>
          <a:p>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188640"/>
            <a:ext cx="8754176" cy="6408712"/>
          </a:xfrm>
        </p:spPr>
        <p:txBody>
          <a:bodyPr>
            <a:normAutofit/>
          </a:bodyPr>
          <a:lstStyle/>
          <a:p>
            <a:r>
              <a:rPr lang="en-GB" dirty="0" smtClean="0"/>
              <a:t>For instance, when a person is told, “look for a tank and shot if you see one,” experts believe that the humans invoke a concept, or frame, of what a tank should look like. </a:t>
            </a:r>
            <a:endParaRPr lang="en-GB" dirty="0" smtClean="0"/>
          </a:p>
          <a:p>
            <a:r>
              <a:rPr lang="en-GB" dirty="0" smtClean="0"/>
              <a:t>Anything </a:t>
            </a:r>
            <a:r>
              <a:rPr lang="en-GB" dirty="0" smtClean="0"/>
              <a:t>that does not fit this concept of a tank is ignored. </a:t>
            </a:r>
            <a:endParaRPr lang="en-GB" dirty="0" smtClean="0"/>
          </a:p>
          <a:p>
            <a:r>
              <a:rPr lang="en-GB" dirty="0" smtClean="0"/>
              <a:t>In </a:t>
            </a:r>
            <a:r>
              <a:rPr lang="en-GB" dirty="0" smtClean="0"/>
              <a:t>a similar fashion,  AI researchers can organise a vast array of information into frames. </a:t>
            </a:r>
            <a:endParaRPr lang="en-GB" dirty="0" smtClean="0"/>
          </a:p>
          <a:p>
            <a:r>
              <a:rPr lang="en-GB" dirty="0" smtClean="0"/>
              <a:t>The </a:t>
            </a:r>
            <a:r>
              <a:rPr lang="en-GB" dirty="0" smtClean="0"/>
              <a:t>computer is then instructed to search the database of frames and lists connection to frames of interest. The user can follow the various pathways pointed to by the systems. </a:t>
            </a:r>
          </a:p>
          <a:p>
            <a:pPr>
              <a:buNone/>
            </a:pPr>
            <a:endParaRPr lang="en-GB" dirty="0" smtClean="0"/>
          </a:p>
          <a:p>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188640"/>
            <a:ext cx="8754176" cy="6480720"/>
          </a:xfrm>
        </p:spPr>
        <p:txBody>
          <a:bodyPr>
            <a:normAutofit/>
          </a:bodyPr>
          <a:lstStyle/>
          <a:p>
            <a:pPr>
              <a:buNone/>
            </a:pPr>
            <a:r>
              <a:rPr lang="en-GB" dirty="0" smtClean="0"/>
              <a:t>	</a:t>
            </a:r>
          </a:p>
          <a:p>
            <a:r>
              <a:rPr lang="en-GB" dirty="0" smtClean="0"/>
              <a:t>The next figure shows a part of a knowledge base organized by frames. </a:t>
            </a:r>
          </a:p>
          <a:p>
            <a:r>
              <a:rPr lang="en-GB" dirty="0" smtClean="0"/>
              <a:t>A “CAR” is defined by characteristics or slots in a frame as a vehicle, with four wheels, a gas or diesel motor, and an action like rolling or moving. </a:t>
            </a:r>
          </a:p>
          <a:p>
            <a:r>
              <a:rPr lang="en-GB" dirty="0" smtClean="0"/>
              <a:t>The frame could be related to just about any other object in the database that shares any of these characteristics, such as the tank frame.</a:t>
            </a:r>
          </a:p>
          <a:p>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188640"/>
            <a:ext cx="8735888" cy="6669360"/>
          </a:xfrm>
        </p:spPr>
        <p:txBody>
          <a:bodyPr>
            <a:normAutofit/>
          </a:bodyPr>
          <a:lstStyle/>
          <a:p>
            <a:pPr>
              <a:buNone/>
            </a:pPr>
            <a:r>
              <a:rPr lang="en-GB" smtClean="0"/>
              <a:t>	</a:t>
            </a:r>
            <a:endParaRPr lang="en-GB" dirty="0" smtClean="0"/>
          </a:p>
          <a:p>
            <a:endParaRPr lang="en-GB" dirty="0"/>
          </a:p>
        </p:txBody>
      </p:sp>
      <p:pic>
        <p:nvPicPr>
          <p:cNvPr id="3" name="Picture 2" descr="C:\Users\JBHA\Documents\IDL SCANS 24-10-11\scan0003.jpg"/>
          <p:cNvPicPr/>
          <p:nvPr/>
        </p:nvPicPr>
        <p:blipFill>
          <a:blip r:embed="rId2" cstate="print"/>
          <a:srcRect/>
          <a:stretch>
            <a:fillRect/>
          </a:stretch>
        </p:blipFill>
        <p:spPr bwMode="auto">
          <a:xfrm>
            <a:off x="179512" y="188640"/>
            <a:ext cx="8964488" cy="648072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188640"/>
            <a:ext cx="8754176" cy="6408712"/>
          </a:xfrm>
        </p:spPr>
        <p:txBody>
          <a:bodyPr>
            <a:normAutofit/>
          </a:bodyPr>
          <a:lstStyle/>
          <a:p>
            <a:r>
              <a:rPr lang="en-GB" dirty="0" smtClean="0"/>
              <a:t>For </a:t>
            </a:r>
            <a:r>
              <a:rPr lang="en-GB" dirty="0" smtClean="0"/>
              <a:t>example, when a furniture salesman says “I have a nice chair that I want you to see”, the word ‘chair’ would immediately trigger in our minds a series of expectations. </a:t>
            </a:r>
            <a:endParaRPr lang="en-GB" dirty="0" smtClean="0"/>
          </a:p>
          <a:p>
            <a:r>
              <a:rPr lang="en-GB" dirty="0" smtClean="0"/>
              <a:t>We </a:t>
            </a:r>
            <a:r>
              <a:rPr lang="en-GB" dirty="0" smtClean="0"/>
              <a:t>would probably expect to see an object with four legs, a seat, a back and possibly (but not necessarily) two arms. </a:t>
            </a:r>
            <a:endParaRPr lang="en-GB" dirty="0" smtClean="0"/>
          </a:p>
          <a:p>
            <a:r>
              <a:rPr lang="en-GB" dirty="0" smtClean="0"/>
              <a:t>We </a:t>
            </a:r>
            <a:r>
              <a:rPr lang="en-GB" dirty="0" smtClean="0"/>
              <a:t>would expect it to have a particular size and serves a place to sit. </a:t>
            </a:r>
          </a:p>
          <a:p>
            <a:endParaRPr lang="en-GB"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188640"/>
            <a:ext cx="8682168" cy="6059760"/>
          </a:xfrm>
        </p:spPr>
        <p:txBody>
          <a:bodyPr>
            <a:normAutofit/>
          </a:bodyPr>
          <a:lstStyle/>
          <a:p>
            <a:pPr>
              <a:buNone/>
            </a:pPr>
            <a:r>
              <a:rPr lang="en-GB" dirty="0" smtClean="0"/>
              <a:t>	</a:t>
            </a:r>
          </a:p>
          <a:p>
            <a:pPr>
              <a:buNone/>
            </a:pPr>
            <a:r>
              <a:rPr lang="en-GB" dirty="0" smtClean="0"/>
              <a:t>	In an AI system, a frame CHAIR might include knowledge organized as shown below</a:t>
            </a:r>
            <a:r>
              <a:rPr lang="en-GB" dirty="0" smtClean="0"/>
              <a:t>:</a:t>
            </a:r>
          </a:p>
          <a:p>
            <a:pPr>
              <a:buNone/>
            </a:pPr>
            <a:endParaRPr lang="en-GB" dirty="0" smtClean="0"/>
          </a:p>
          <a:p>
            <a:pPr>
              <a:buNone/>
            </a:pPr>
            <a:r>
              <a:rPr lang="en-GB" smtClean="0"/>
              <a:t>	Frame </a:t>
            </a:r>
            <a:r>
              <a:rPr lang="en-GB" dirty="0" smtClean="0"/>
              <a:t>: CHAIR</a:t>
            </a:r>
          </a:p>
          <a:p>
            <a:r>
              <a:rPr lang="en-GB" dirty="0" smtClean="0"/>
              <a:t>Parts : seat, back, legs, arms</a:t>
            </a:r>
          </a:p>
          <a:p>
            <a:r>
              <a:rPr lang="en-GB" dirty="0" smtClean="0"/>
              <a:t>Number of legs : 4</a:t>
            </a:r>
          </a:p>
          <a:p>
            <a:r>
              <a:rPr lang="en-GB" dirty="0" smtClean="0"/>
              <a:t>Number of arms: 0 or 2</a:t>
            </a:r>
          </a:p>
          <a:p>
            <a:r>
              <a:rPr lang="en-GB" dirty="0" smtClean="0"/>
              <a:t>Default : 0</a:t>
            </a:r>
          </a:p>
          <a:p>
            <a:endParaRPr lang="en-GB"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188640"/>
            <a:ext cx="8682168" cy="6408712"/>
          </a:xfrm>
        </p:spPr>
        <p:txBody>
          <a:bodyPr>
            <a:normAutofit/>
          </a:bodyPr>
          <a:lstStyle/>
          <a:p>
            <a:pPr>
              <a:buNone/>
            </a:pPr>
            <a:r>
              <a:rPr lang="en-GB" dirty="0" smtClean="0"/>
              <a:t>	</a:t>
            </a:r>
          </a:p>
          <a:p>
            <a:r>
              <a:rPr lang="en-GB" dirty="0" smtClean="0"/>
              <a:t>Frames therefore represent an object as a group of attributes. </a:t>
            </a:r>
          </a:p>
          <a:p>
            <a:r>
              <a:rPr lang="en-GB" dirty="0" smtClean="0"/>
              <a:t>Each attributes in a particular frame is stored in a separate slot. </a:t>
            </a:r>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188640"/>
            <a:ext cx="8735888" cy="6669360"/>
          </a:xfrm>
        </p:spPr>
        <p:txBody>
          <a:bodyPr/>
          <a:lstStyle/>
          <a:p>
            <a:r>
              <a:rPr lang="en-GB" dirty="0" smtClean="0"/>
              <a:t>Such systems will also exhibit logic, reasoning, intuition, and the just plain common-sense qualities that we associate with human beings.</a:t>
            </a:r>
          </a:p>
          <a:p>
            <a:pPr>
              <a:buNone/>
            </a:pPr>
            <a:endParaRPr lang="en-GB" dirty="0" smtClean="0"/>
          </a:p>
          <a:p>
            <a:r>
              <a:rPr lang="en-GB" dirty="0" smtClean="0"/>
              <a:t>Another important element is intelligent machines, the physical hardware that performs those tasks.</a:t>
            </a:r>
          </a:p>
          <a:p>
            <a:pPr>
              <a:buNone/>
            </a:pPr>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188640"/>
            <a:ext cx="8754176" cy="6480720"/>
          </a:xfrm>
        </p:spPr>
        <p:txBody>
          <a:bodyPr>
            <a:normAutofit/>
          </a:bodyPr>
          <a:lstStyle/>
          <a:p>
            <a:r>
              <a:rPr lang="en-GB" dirty="0" smtClean="0"/>
              <a:t>The </a:t>
            </a:r>
            <a:r>
              <a:rPr lang="en-GB" b="1" dirty="0" smtClean="0"/>
              <a:t>AI shell</a:t>
            </a:r>
            <a:r>
              <a:rPr lang="en-GB" dirty="0" smtClean="0"/>
              <a:t> is a programming environment of an expert system. </a:t>
            </a:r>
          </a:p>
          <a:p>
            <a:r>
              <a:rPr lang="en-GB" dirty="0" smtClean="0"/>
              <a:t>In the early years of expert systems, computer scientists used specialized programming languages such as Lisp or </a:t>
            </a:r>
            <a:r>
              <a:rPr lang="en-GB" dirty="0" err="1" smtClean="0"/>
              <a:t>Prolog</a:t>
            </a:r>
            <a:r>
              <a:rPr lang="en-GB" dirty="0" smtClean="0"/>
              <a:t> that could process lists of rules efficiently. </a:t>
            </a:r>
          </a:p>
          <a:p>
            <a:r>
              <a:rPr lang="en-GB" dirty="0" smtClean="0"/>
              <a:t>Today, a growing number of expert systems use AI shells that are user-friendly development environments. </a:t>
            </a:r>
          </a:p>
          <a:p>
            <a:r>
              <a:rPr lang="en-GB" dirty="0" smtClean="0"/>
              <a:t>AI shells can quickly generate user-interface screens, capture the knowledge base and manage the strategies for searching the rule base.</a:t>
            </a:r>
          </a:p>
          <a:p>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332656"/>
            <a:ext cx="8754176" cy="6336704"/>
          </a:xfrm>
        </p:spPr>
        <p:txBody>
          <a:bodyPr>
            <a:normAutofit/>
          </a:bodyPr>
          <a:lstStyle/>
          <a:p>
            <a:r>
              <a:rPr lang="en-GB" dirty="0" smtClean="0"/>
              <a:t>The strategy used to search through the rule base is called </a:t>
            </a:r>
            <a:r>
              <a:rPr lang="en-GB" b="1" dirty="0" smtClean="0"/>
              <a:t>the inference engine</a:t>
            </a:r>
            <a:r>
              <a:rPr lang="en-GB" dirty="0" smtClean="0"/>
              <a:t>. </a:t>
            </a:r>
          </a:p>
          <a:p>
            <a:r>
              <a:rPr lang="en-GB" dirty="0" smtClean="0"/>
              <a:t>Two strategies are commonly used: </a:t>
            </a:r>
            <a:r>
              <a:rPr lang="en-GB" b="1" dirty="0" smtClean="0"/>
              <a:t>forward chaining</a:t>
            </a:r>
            <a:r>
              <a:rPr lang="en-GB" dirty="0" smtClean="0"/>
              <a:t> and </a:t>
            </a:r>
            <a:r>
              <a:rPr lang="en-GB" b="1" dirty="0" smtClean="0"/>
              <a:t>backward chaining.</a:t>
            </a:r>
          </a:p>
          <a:p>
            <a:pPr>
              <a:buNone/>
            </a:pPr>
            <a:endParaRPr lang="en-GB" dirty="0" smtClean="0"/>
          </a:p>
          <a:p>
            <a:r>
              <a:rPr lang="en-GB" dirty="0" smtClean="0"/>
              <a:t>In </a:t>
            </a:r>
            <a:r>
              <a:rPr lang="en-GB" b="1" dirty="0" smtClean="0"/>
              <a:t>forward chaining,</a:t>
            </a:r>
            <a:r>
              <a:rPr lang="en-GB" dirty="0" smtClean="0"/>
              <a:t> the inference engine begins with the information entered by the user and searches the rule base to arrive at a conclusion. </a:t>
            </a:r>
          </a:p>
          <a:p>
            <a:r>
              <a:rPr lang="en-GB" dirty="0" smtClean="0"/>
              <a:t>The strategy is to fire, or carry out, the action of the rule when a condition is true. </a:t>
            </a:r>
          </a:p>
          <a:p>
            <a:pPr>
              <a:buNone/>
            </a:pPr>
            <a:endParaRPr lang="en-GB" dirty="0" smtClean="0"/>
          </a:p>
          <a:p>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332656"/>
            <a:ext cx="8754176" cy="6336704"/>
          </a:xfrm>
        </p:spPr>
        <p:txBody>
          <a:bodyPr>
            <a:normAutofit/>
          </a:bodyPr>
          <a:lstStyle/>
          <a:p>
            <a:r>
              <a:rPr lang="en-GB" dirty="0" smtClean="0"/>
              <a:t>In </a:t>
            </a:r>
            <a:r>
              <a:rPr lang="en-GB" b="1" dirty="0" smtClean="0"/>
              <a:t>backward chaining,</a:t>
            </a:r>
            <a:r>
              <a:rPr lang="en-GB" dirty="0" smtClean="0"/>
              <a:t> the strategy for searching the rule base starts with a hypothesis and proceeds by asking the user questions about selected facts until the hypothesis is either confirmed or disproved. </a:t>
            </a:r>
          </a:p>
          <a:p>
            <a:pPr>
              <a:buNone/>
            </a:pPr>
            <a:endParaRPr lang="en-GB"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332656"/>
            <a:ext cx="8754176" cy="6336704"/>
          </a:xfrm>
        </p:spPr>
        <p:txBody>
          <a:bodyPr>
            <a:normAutofit/>
          </a:bodyPr>
          <a:lstStyle/>
          <a:p>
            <a:pPr>
              <a:buNone/>
            </a:pPr>
            <a:r>
              <a:rPr lang="en-GB" dirty="0" smtClean="0"/>
              <a:t>	</a:t>
            </a:r>
            <a:r>
              <a:rPr lang="en-GB" b="1" dirty="0" smtClean="0"/>
              <a:t>Building an expert system	</a:t>
            </a:r>
            <a:endParaRPr lang="en-GB" dirty="0" smtClean="0"/>
          </a:p>
          <a:p>
            <a:r>
              <a:rPr lang="en-GB" dirty="0" smtClean="0"/>
              <a:t>Similar to building other information systems, although building expert systems is an iterative process with each phase requiring several interactions before a full system is developed. </a:t>
            </a:r>
          </a:p>
          <a:p>
            <a:r>
              <a:rPr lang="en-GB" dirty="0" smtClean="0"/>
              <a:t>Typically the environment in which an expert system operates is continually changing so that the expert system must also continually change. </a:t>
            </a:r>
          </a:p>
          <a:p>
            <a:r>
              <a:rPr lang="en-GB" dirty="0" smtClean="0"/>
              <a:t>Some expert systems, especially large ones, are so complex that in a few years the maintenance costs will equal the development costs.</a:t>
            </a:r>
          </a:p>
          <a:p>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332656"/>
            <a:ext cx="8754176" cy="6336704"/>
          </a:xfrm>
        </p:spPr>
        <p:txBody>
          <a:bodyPr>
            <a:normAutofit/>
          </a:bodyPr>
          <a:lstStyle/>
          <a:p>
            <a:r>
              <a:rPr lang="en-GB" dirty="0" smtClean="0"/>
              <a:t>An AI development team is composed of one or more experts, who have a thorough command over the knowledge-base, and one or more </a:t>
            </a:r>
            <a:r>
              <a:rPr lang="en-GB" b="1" dirty="0" smtClean="0"/>
              <a:t>knowledge engineers, </a:t>
            </a:r>
            <a:r>
              <a:rPr lang="en-GB" dirty="0" smtClean="0"/>
              <a:t>who can translate the knowledge (as described by the expert) into a set of rules, frames or semantic nets. </a:t>
            </a:r>
          </a:p>
          <a:p>
            <a:r>
              <a:rPr lang="en-GB" dirty="0" smtClean="0"/>
              <a:t>A knowledge engineer is similar to a traditional systems analyst but has special expertise in eliciting information and expertise from other professionals.</a:t>
            </a:r>
          </a:p>
          <a:p>
            <a:endParaRPr lang="en-GB"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332656"/>
            <a:ext cx="8754176" cy="6336704"/>
          </a:xfrm>
        </p:spPr>
        <p:txBody>
          <a:bodyPr>
            <a:normAutofit fontScale="92500" lnSpcReduction="20000"/>
          </a:bodyPr>
          <a:lstStyle/>
          <a:p>
            <a:pPr>
              <a:buNone/>
            </a:pPr>
            <a:r>
              <a:rPr lang="en-GB" dirty="0" smtClean="0"/>
              <a:t>	</a:t>
            </a:r>
            <a:r>
              <a:rPr lang="en-GB" b="1" dirty="0" smtClean="0"/>
              <a:t>Problems with expert systems	</a:t>
            </a:r>
            <a:endParaRPr lang="en-GB" dirty="0" smtClean="0"/>
          </a:p>
          <a:p>
            <a:r>
              <a:rPr lang="en-GB" dirty="0" smtClean="0"/>
              <a:t>Although experts systems lack the robust and general intelligence of human beings, they can provide benefits to organizations if their limitations are well understood. </a:t>
            </a:r>
          </a:p>
          <a:p>
            <a:r>
              <a:rPr lang="en-GB" dirty="0" smtClean="0"/>
              <a:t>Only certain classes of problems can be solved using expert systems. Virtually all successful expert systems deal with problems of classifications in which there are relatively few alternative outcomes and in which these possible outcomes are well-known in advance. </a:t>
            </a:r>
          </a:p>
          <a:p>
            <a:r>
              <a:rPr lang="en-GB" dirty="0" smtClean="0"/>
              <a:t>Many expert systems require large, lengthy, and expensive development efforts. </a:t>
            </a:r>
          </a:p>
          <a:p>
            <a:r>
              <a:rPr lang="en-GB" dirty="0" smtClean="0"/>
              <a:t>Hiring or training more experts may be less expensive than building an expert system.</a:t>
            </a:r>
          </a:p>
          <a:p>
            <a:endParaRPr lang="en-GB"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332656"/>
            <a:ext cx="8754176" cy="6336704"/>
          </a:xfrm>
        </p:spPr>
        <p:txBody>
          <a:bodyPr>
            <a:normAutofit/>
          </a:bodyPr>
          <a:lstStyle/>
          <a:p>
            <a:r>
              <a:rPr lang="en-GB" dirty="0" smtClean="0"/>
              <a:t>The knowledge base of expert systems is fragile and brittle; they cannot learn or change over time. </a:t>
            </a:r>
            <a:endParaRPr lang="en-GB" smtClean="0"/>
          </a:p>
          <a:p>
            <a:r>
              <a:rPr lang="en-GB" smtClean="0"/>
              <a:t>In </a:t>
            </a:r>
            <a:r>
              <a:rPr lang="en-GB" dirty="0" smtClean="0"/>
              <a:t>fast moving fields such as medicine or the computer sciences, keeping the knowledge base up to date is a critical problem.</a:t>
            </a:r>
          </a:p>
          <a:p>
            <a:endParaRPr lang="en-GB"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332656"/>
            <a:ext cx="8754176" cy="6336704"/>
          </a:xfrm>
        </p:spPr>
        <p:txBody>
          <a:bodyPr>
            <a:normAutofit/>
          </a:bodyPr>
          <a:lstStyle/>
          <a:p>
            <a:r>
              <a:rPr lang="en-GB" dirty="0" smtClean="0"/>
              <a:t>Expert systems can only represent limited forms of knowledge. IF-THEN knowledge exists primarily in books. </a:t>
            </a:r>
          </a:p>
          <a:p>
            <a:r>
              <a:rPr lang="en-GB" dirty="0" smtClean="0"/>
              <a:t>No expert system, for instance, can write a text book on information systems or engage in other creative activities not explicitly foreseen by system designers. </a:t>
            </a:r>
          </a:p>
          <a:p>
            <a:r>
              <a:rPr lang="en-GB" dirty="0" smtClean="0"/>
              <a:t>Many experts cannot express their knowledge using an IF-THEN format. </a:t>
            </a:r>
          </a:p>
          <a:p>
            <a:r>
              <a:rPr lang="en-GB" dirty="0" smtClean="0"/>
              <a:t>Expert systems cannot yet replicate knowledge that is intuitive, based on analogy and a sense of things.</a:t>
            </a:r>
          </a:p>
          <a:p>
            <a:endParaRPr lang="en-GB"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332656"/>
            <a:ext cx="8754176" cy="6336704"/>
          </a:xfrm>
        </p:spPr>
        <p:txBody>
          <a:bodyPr>
            <a:normAutofit lnSpcReduction="10000"/>
          </a:bodyPr>
          <a:lstStyle/>
          <a:p>
            <a:r>
              <a:rPr lang="en-GB" dirty="0" smtClean="0"/>
              <a:t>Contrary to early promises, expert systems do best in automating lower-level clerical functions. </a:t>
            </a:r>
          </a:p>
          <a:p>
            <a:r>
              <a:rPr lang="en-GB" dirty="0" smtClean="0"/>
              <a:t>They can provide electronic check lists for lower-level employees in service bureaucracies such as banking, insurance, sales, and welfare agencies. </a:t>
            </a:r>
          </a:p>
          <a:p>
            <a:r>
              <a:rPr lang="en-GB" dirty="0" smtClean="0"/>
              <a:t>The applicability of expert systems to managerial problems is very limited. Managerial problems generally involve drawing facts and interpretations of the facts with another, and do not involve analysis or simple classification.</a:t>
            </a:r>
          </a:p>
          <a:p>
            <a:r>
              <a:rPr lang="en-GB" dirty="0" smtClean="0"/>
              <a:t>Expert systems based on the prior knowledge of a few known alternatives are unsuitable to the problems managers face on a daily basis.</a:t>
            </a:r>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188640"/>
            <a:ext cx="8735888" cy="6669360"/>
          </a:xfrm>
        </p:spPr>
        <p:txBody>
          <a:bodyPr>
            <a:normAutofit fontScale="92500"/>
          </a:bodyPr>
          <a:lstStyle/>
          <a:p>
            <a:r>
              <a:rPr lang="en-GB" dirty="0" smtClean="0"/>
              <a:t>Successful artificial intelligence systems are based on </a:t>
            </a:r>
          </a:p>
          <a:p>
            <a:pPr lvl="1"/>
            <a:r>
              <a:rPr lang="en-GB" dirty="0" smtClean="0"/>
              <a:t>human expertise, </a:t>
            </a:r>
          </a:p>
          <a:p>
            <a:pPr lvl="1"/>
            <a:r>
              <a:rPr lang="en-GB" dirty="0" smtClean="0"/>
              <a:t>knowledge and </a:t>
            </a:r>
          </a:p>
          <a:p>
            <a:pPr lvl="1"/>
            <a:r>
              <a:rPr lang="en-GB" dirty="0" smtClean="0"/>
              <a:t>selected reasoning patterns </a:t>
            </a:r>
          </a:p>
          <a:p>
            <a:pPr>
              <a:buNone/>
            </a:pPr>
            <a:r>
              <a:rPr lang="en-GB" dirty="0" smtClean="0"/>
              <a:t>	but do not exhibit the intelligence of human beings. </a:t>
            </a:r>
          </a:p>
          <a:p>
            <a:r>
              <a:rPr lang="en-GB" dirty="0" smtClean="0"/>
              <a:t>Existing artificial intelligence systems do not come up with new and novel solutions to problems. </a:t>
            </a:r>
          </a:p>
          <a:p>
            <a:r>
              <a:rPr lang="en-GB" dirty="0" smtClean="0"/>
              <a:t>Existing systems extend the powers of experts but in no way substitute for them or capture much of their intelligence. </a:t>
            </a:r>
          </a:p>
          <a:p>
            <a:r>
              <a:rPr lang="en-GB" dirty="0" smtClean="0"/>
              <a:t>Briefly, existing systems lack the common sense and the generality of naturally intelligent machines like human beings.</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54176" cy="6408712"/>
          </a:xfrm>
        </p:spPr>
        <p:txBody>
          <a:bodyPr>
            <a:normAutofit lnSpcReduction="10000"/>
          </a:bodyPr>
          <a:lstStyle/>
          <a:p>
            <a:r>
              <a:rPr lang="en-GB" i="1" dirty="0" smtClean="0"/>
              <a:t>Human intelligence</a:t>
            </a:r>
            <a:r>
              <a:rPr lang="en-GB" dirty="0" smtClean="0"/>
              <a:t> is vastly complex and much broader than computer and information systems. </a:t>
            </a:r>
          </a:p>
          <a:p>
            <a:r>
              <a:rPr lang="en-GB" dirty="0" smtClean="0"/>
              <a:t>A key factor that distinguishes human beings from other animals is their ability to develop </a:t>
            </a:r>
            <a:r>
              <a:rPr lang="en-GB" u="sng" dirty="0" smtClean="0"/>
              <a:t>associations</a:t>
            </a:r>
            <a:r>
              <a:rPr lang="en-GB" dirty="0" smtClean="0"/>
              <a:t> and use </a:t>
            </a:r>
            <a:r>
              <a:rPr lang="en-GB" u="sng" dirty="0" smtClean="0"/>
              <a:t>metaphors and analogies </a:t>
            </a:r>
            <a:r>
              <a:rPr lang="en-GB" dirty="0" smtClean="0"/>
              <a:t>such as </a:t>
            </a:r>
            <a:r>
              <a:rPr lang="en-GB" i="1" dirty="0" smtClean="0"/>
              <a:t>like </a:t>
            </a:r>
            <a:r>
              <a:rPr lang="en-GB" dirty="0" smtClean="0"/>
              <a:t>and </a:t>
            </a:r>
            <a:r>
              <a:rPr lang="en-GB" i="1" dirty="0" smtClean="0"/>
              <a:t>as</a:t>
            </a:r>
            <a:r>
              <a:rPr lang="en-GB" dirty="0" smtClean="0"/>
              <a:t>. </a:t>
            </a:r>
          </a:p>
          <a:p>
            <a:r>
              <a:rPr lang="en-GB" dirty="0" smtClean="0"/>
              <a:t>Using metaphor and analogy, humans create new rules, apply old rules to new situations, and at times act intuitively and/or instinctively without rules. </a:t>
            </a:r>
          </a:p>
          <a:p>
            <a:r>
              <a:rPr lang="en-GB" dirty="0" smtClean="0"/>
              <a:t>Much of what we call </a:t>
            </a:r>
            <a:r>
              <a:rPr lang="en-GB" i="1" dirty="0" smtClean="0"/>
              <a:t>common sense</a:t>
            </a:r>
            <a:r>
              <a:rPr lang="en-GB" dirty="0" smtClean="0"/>
              <a:t> or </a:t>
            </a:r>
            <a:r>
              <a:rPr lang="en-GB" i="1" dirty="0" smtClean="0"/>
              <a:t>generality</a:t>
            </a:r>
            <a:r>
              <a:rPr lang="en-GB" dirty="0" smtClean="0"/>
              <a:t> in humans resides in their ability to create metaphor and analogy.</a:t>
            </a:r>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54176" cy="6408712"/>
          </a:xfrm>
        </p:spPr>
        <p:txBody>
          <a:bodyPr>
            <a:normAutofit fontScale="92500" lnSpcReduction="10000"/>
          </a:bodyPr>
          <a:lstStyle/>
          <a:p>
            <a:r>
              <a:rPr lang="en-GB" dirty="0" smtClean="0"/>
              <a:t>ANALOGIES</a:t>
            </a:r>
          </a:p>
          <a:p>
            <a:r>
              <a:rPr lang="en-GB" dirty="0" smtClean="0"/>
              <a:t>1. In is to out as Up is to Down</a:t>
            </a:r>
          </a:p>
          <a:p>
            <a:r>
              <a:rPr lang="en-GB" dirty="0" smtClean="0"/>
              <a:t>2. Go is to Green as Stop is to Red</a:t>
            </a:r>
          </a:p>
          <a:p>
            <a:r>
              <a:rPr lang="en-GB" dirty="0" smtClean="0"/>
              <a:t>3. Wheel is to Bike as Tire is to Car</a:t>
            </a:r>
          </a:p>
          <a:p>
            <a:r>
              <a:rPr lang="en-GB" dirty="0" smtClean="0"/>
              <a:t>4. Land is to Dirt as Ocean is to Water</a:t>
            </a:r>
          </a:p>
          <a:p>
            <a:r>
              <a:rPr lang="en-GB" dirty="0" smtClean="0"/>
              <a:t>5. Apple is to Tree as Flower is to Plant</a:t>
            </a:r>
          </a:p>
          <a:p>
            <a:r>
              <a:rPr lang="en-GB" dirty="0" smtClean="0"/>
              <a:t>6. Toe is to Foot as Finger is to Hand</a:t>
            </a:r>
          </a:p>
          <a:p>
            <a:r>
              <a:rPr lang="en-GB" dirty="0" smtClean="0"/>
              <a:t>7. Day is to Month as Minute is to Hour</a:t>
            </a:r>
          </a:p>
          <a:p>
            <a:r>
              <a:rPr lang="en-GB" dirty="0" smtClean="0"/>
              <a:t>8. Purple is to Grapes as Red is to Cherries</a:t>
            </a:r>
          </a:p>
          <a:p>
            <a:r>
              <a:rPr lang="en-GB" dirty="0" smtClean="0"/>
              <a:t>9. Word is to Sentence as Page is to Book</a:t>
            </a:r>
          </a:p>
          <a:p>
            <a:r>
              <a:rPr lang="en-GB" dirty="0" smtClean="0"/>
              <a:t>10. Small is to Large as Little is to Big</a:t>
            </a:r>
          </a:p>
          <a:p>
            <a:r>
              <a:rPr lang="en-GB" dirty="0" smtClean="0"/>
              <a:t>11. Three is to Triangle as Four is to Square</a:t>
            </a:r>
          </a:p>
          <a:p>
            <a:r>
              <a:rPr lang="en-GB" dirty="0" smtClean="0"/>
              <a:t>12. Rich is to Money as Well is to Health</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179512" y="188641"/>
          <a:ext cx="8640959" cy="6336705"/>
        </p:xfrm>
        <a:graphic>
          <a:graphicData uri="http://schemas.openxmlformats.org/drawingml/2006/table">
            <a:tbl>
              <a:tblPr/>
              <a:tblGrid>
                <a:gridCol w="2880319"/>
                <a:gridCol w="2880320"/>
                <a:gridCol w="2880320"/>
              </a:tblGrid>
              <a:tr h="443729">
                <a:tc>
                  <a:txBody>
                    <a:bodyPr/>
                    <a:lstStyle/>
                    <a:p>
                      <a:pPr>
                        <a:lnSpc>
                          <a:spcPct val="115000"/>
                        </a:lnSpc>
                        <a:spcAft>
                          <a:spcPts val="1000"/>
                        </a:spcAft>
                      </a:pPr>
                      <a:r>
                        <a:rPr lang="en-GB" sz="1800" b="1" dirty="0">
                          <a:latin typeface="Calibri"/>
                          <a:ea typeface="Calibri"/>
                          <a:cs typeface="Times New Roman"/>
                        </a:rPr>
                        <a:t>Metaphor example</a:t>
                      </a:r>
                      <a:endParaRPr lang="en-GB" sz="1800" dirty="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1000"/>
                        </a:spcAft>
                      </a:pPr>
                      <a:r>
                        <a:rPr lang="en-GB" sz="1800" b="1">
                          <a:latin typeface="Calibri"/>
                          <a:ea typeface="Calibri"/>
                          <a:cs typeface="Times New Roman"/>
                        </a:rPr>
                        <a:t>Metaphorical sense</a:t>
                      </a:r>
                      <a:endParaRPr lang="en-GB" sz="18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1000"/>
                        </a:spcAft>
                      </a:pPr>
                      <a:r>
                        <a:rPr lang="en-GB" sz="1800" b="1">
                          <a:latin typeface="Calibri"/>
                          <a:ea typeface="Calibri"/>
                          <a:cs typeface="Times New Roman"/>
                        </a:rPr>
                        <a:t>Original sense</a:t>
                      </a:r>
                      <a:endParaRPr lang="en-GB" sz="1800">
                        <a:latin typeface="Calibri"/>
                        <a:ea typeface="Calibri"/>
                        <a:cs typeface="Times New Roman"/>
                      </a:endParaRPr>
                    </a:p>
                  </a:txBody>
                  <a:tcPr marL="9525" marR="9525" marT="9525" marB="9525" anchor="ctr">
                    <a:lnL>
                      <a:noFill/>
                    </a:lnL>
                    <a:lnR>
                      <a:noFill/>
                    </a:lnR>
                    <a:lnT>
                      <a:noFill/>
                    </a:lnT>
                    <a:lnB>
                      <a:noFill/>
                    </a:lnB>
                  </a:tcPr>
                </a:tc>
              </a:tr>
              <a:tr h="847554">
                <a:tc>
                  <a:txBody>
                    <a:bodyPr/>
                    <a:lstStyle/>
                    <a:p>
                      <a:pPr>
                        <a:lnSpc>
                          <a:spcPct val="115000"/>
                        </a:lnSpc>
                        <a:spcAft>
                          <a:spcPts val="1000"/>
                        </a:spcAft>
                      </a:pPr>
                      <a:r>
                        <a:rPr lang="en-GB" sz="1800" dirty="0">
                          <a:latin typeface="Calibri"/>
                          <a:ea typeface="Calibri"/>
                          <a:cs typeface="Times New Roman"/>
                        </a:rPr>
                        <a:t>I'm not an </a:t>
                      </a:r>
                      <a:r>
                        <a:rPr lang="en-GB" sz="1800" b="1" dirty="0">
                          <a:latin typeface="Calibri"/>
                          <a:ea typeface="Calibri"/>
                          <a:cs typeface="Times New Roman"/>
                        </a:rPr>
                        <a:t>angel</a:t>
                      </a:r>
                      <a:r>
                        <a:rPr lang="en-GB" sz="1800" dirty="0">
                          <a:latin typeface="Calibri"/>
                          <a:ea typeface="Calibri"/>
                          <a:cs typeface="Times New Roman"/>
                        </a:rPr>
                        <a:t>, but I wouldn't behave like that.</a:t>
                      </a:r>
                    </a:p>
                  </a:txBody>
                  <a:tcPr marL="9525" marR="9525" marT="9525" marB="9525" anchor="ctr">
                    <a:lnL>
                      <a:noFill/>
                    </a:lnL>
                    <a:lnR>
                      <a:noFill/>
                    </a:lnR>
                    <a:lnT>
                      <a:noFill/>
                    </a:lnT>
                    <a:lnB>
                      <a:noFill/>
                    </a:lnB>
                  </a:tcPr>
                </a:tc>
                <a:tc>
                  <a:txBody>
                    <a:bodyPr/>
                    <a:lstStyle/>
                    <a:p>
                      <a:pPr>
                        <a:lnSpc>
                          <a:spcPct val="115000"/>
                        </a:lnSpc>
                        <a:spcAft>
                          <a:spcPts val="1000"/>
                        </a:spcAft>
                      </a:pPr>
                      <a:r>
                        <a:rPr lang="en-GB" sz="1800">
                          <a:latin typeface="Calibri"/>
                          <a:ea typeface="Calibri"/>
                          <a:cs typeface="Times New Roman"/>
                        </a:rPr>
                        <a:t>exemplary person</a:t>
                      </a:r>
                    </a:p>
                  </a:txBody>
                  <a:tcPr marL="9525" marR="9525" marT="9525" marB="9525" anchor="ctr">
                    <a:lnL>
                      <a:noFill/>
                    </a:lnL>
                    <a:lnR>
                      <a:noFill/>
                    </a:lnR>
                    <a:lnT>
                      <a:noFill/>
                    </a:lnT>
                    <a:lnB>
                      <a:noFill/>
                    </a:lnB>
                  </a:tcPr>
                </a:tc>
                <a:tc>
                  <a:txBody>
                    <a:bodyPr/>
                    <a:lstStyle/>
                    <a:p>
                      <a:pPr>
                        <a:lnSpc>
                          <a:spcPct val="115000"/>
                        </a:lnSpc>
                        <a:spcAft>
                          <a:spcPts val="1000"/>
                        </a:spcAft>
                      </a:pPr>
                      <a:r>
                        <a:rPr lang="en-GB" sz="1800">
                          <a:latin typeface="Calibri"/>
                          <a:ea typeface="Calibri"/>
                          <a:cs typeface="Times New Roman"/>
                        </a:rPr>
                        <a:t>a spiritual being believed to be a messenger of God</a:t>
                      </a:r>
                    </a:p>
                  </a:txBody>
                  <a:tcPr marL="9525" marR="9525" marT="9525" marB="9525" anchor="ctr">
                    <a:lnL>
                      <a:noFill/>
                    </a:lnL>
                    <a:lnR>
                      <a:noFill/>
                    </a:lnR>
                    <a:lnT>
                      <a:noFill/>
                    </a:lnT>
                    <a:lnB>
                      <a:noFill/>
                    </a:lnB>
                  </a:tcPr>
                </a:tc>
              </a:tr>
              <a:tr h="1251380">
                <a:tc>
                  <a:txBody>
                    <a:bodyPr/>
                    <a:lstStyle/>
                    <a:p>
                      <a:pPr>
                        <a:lnSpc>
                          <a:spcPct val="115000"/>
                        </a:lnSpc>
                        <a:spcAft>
                          <a:spcPts val="1000"/>
                        </a:spcAft>
                      </a:pPr>
                      <a:r>
                        <a:rPr lang="en-GB" sz="1800" dirty="0">
                          <a:latin typeface="Calibri"/>
                          <a:ea typeface="Calibri"/>
                          <a:cs typeface="Times New Roman"/>
                        </a:rPr>
                        <a:t>America is a </a:t>
                      </a:r>
                      <a:r>
                        <a:rPr lang="en-GB" sz="1800" b="1" dirty="0">
                          <a:latin typeface="Calibri"/>
                          <a:ea typeface="Calibri"/>
                          <a:cs typeface="Times New Roman"/>
                        </a:rPr>
                        <a:t>melting pot</a:t>
                      </a:r>
                      <a:r>
                        <a:rPr lang="en-GB" sz="1800" dirty="0">
                          <a:latin typeface="Calibri"/>
                          <a:ea typeface="Calibri"/>
                          <a:cs typeface="Times New Roman"/>
                        </a:rPr>
                        <a:t>.</a:t>
                      </a:r>
                    </a:p>
                  </a:txBody>
                  <a:tcPr marL="9525" marR="9525" marT="9525" marB="9525" anchor="ctr">
                    <a:lnL>
                      <a:noFill/>
                    </a:lnL>
                    <a:lnR>
                      <a:noFill/>
                    </a:lnR>
                    <a:lnT>
                      <a:noFill/>
                    </a:lnT>
                    <a:lnB>
                      <a:noFill/>
                    </a:lnB>
                  </a:tcPr>
                </a:tc>
                <a:tc>
                  <a:txBody>
                    <a:bodyPr/>
                    <a:lstStyle/>
                    <a:p>
                      <a:pPr>
                        <a:lnSpc>
                          <a:spcPct val="115000"/>
                        </a:lnSpc>
                        <a:spcAft>
                          <a:spcPts val="1000"/>
                        </a:spcAft>
                      </a:pPr>
                      <a:r>
                        <a:rPr lang="en-GB" sz="1800">
                          <a:latin typeface="Calibri"/>
                          <a:ea typeface="Calibri"/>
                          <a:cs typeface="Times New Roman"/>
                        </a:rPr>
                        <a:t>place where different peoples, styles and cultures are mixed together</a:t>
                      </a:r>
                    </a:p>
                  </a:txBody>
                  <a:tcPr marL="9525" marR="9525" marT="9525" marB="9525" anchor="ctr">
                    <a:lnL>
                      <a:noFill/>
                    </a:lnL>
                    <a:lnR>
                      <a:noFill/>
                    </a:lnR>
                    <a:lnT>
                      <a:noFill/>
                    </a:lnT>
                    <a:lnB>
                      <a:noFill/>
                    </a:lnB>
                  </a:tcPr>
                </a:tc>
                <a:tc>
                  <a:txBody>
                    <a:bodyPr/>
                    <a:lstStyle/>
                    <a:p>
                      <a:pPr>
                        <a:lnSpc>
                          <a:spcPct val="115000"/>
                        </a:lnSpc>
                        <a:spcAft>
                          <a:spcPts val="1000"/>
                        </a:spcAft>
                      </a:pPr>
                      <a:r>
                        <a:rPr lang="en-GB" sz="1800">
                          <a:latin typeface="Calibri"/>
                          <a:ea typeface="Calibri"/>
                          <a:cs typeface="Times New Roman"/>
                        </a:rPr>
                        <a:t>a container in which metals or other materials are melted and mixed</a:t>
                      </a:r>
                    </a:p>
                  </a:txBody>
                  <a:tcPr marL="9525" marR="9525" marT="9525" marB="9525" anchor="ctr">
                    <a:lnL>
                      <a:noFill/>
                    </a:lnL>
                    <a:lnR>
                      <a:noFill/>
                    </a:lnR>
                    <a:lnT>
                      <a:noFill/>
                    </a:lnT>
                    <a:lnB>
                      <a:noFill/>
                    </a:lnB>
                  </a:tcPr>
                </a:tc>
              </a:tr>
              <a:tr h="847554">
                <a:tc>
                  <a:txBody>
                    <a:bodyPr/>
                    <a:lstStyle/>
                    <a:p>
                      <a:pPr>
                        <a:lnSpc>
                          <a:spcPct val="115000"/>
                        </a:lnSpc>
                        <a:spcAft>
                          <a:spcPts val="1000"/>
                        </a:spcAft>
                      </a:pPr>
                      <a:r>
                        <a:rPr lang="en-GB" sz="1800" dirty="0">
                          <a:latin typeface="Calibri"/>
                          <a:ea typeface="Calibri"/>
                          <a:cs typeface="Times New Roman"/>
                        </a:rPr>
                        <a:t>John is a real </a:t>
                      </a:r>
                      <a:r>
                        <a:rPr lang="en-GB" sz="1800" b="1" dirty="0">
                          <a:latin typeface="Calibri"/>
                          <a:ea typeface="Calibri"/>
                          <a:cs typeface="Times New Roman"/>
                        </a:rPr>
                        <a:t>pig</a:t>
                      </a:r>
                      <a:r>
                        <a:rPr lang="en-GB" sz="1800" dirty="0">
                          <a:latin typeface="Calibri"/>
                          <a:ea typeface="Calibri"/>
                          <a:cs typeface="Times New Roman"/>
                        </a:rPr>
                        <a:t> when he eats.</a:t>
                      </a:r>
                    </a:p>
                  </a:txBody>
                  <a:tcPr marL="9525" marR="9525" marT="9525" marB="9525" anchor="ctr">
                    <a:lnL>
                      <a:noFill/>
                    </a:lnL>
                    <a:lnR>
                      <a:noFill/>
                    </a:lnR>
                    <a:lnT>
                      <a:noFill/>
                    </a:lnT>
                    <a:lnB>
                      <a:noFill/>
                    </a:lnB>
                  </a:tcPr>
                </a:tc>
                <a:tc>
                  <a:txBody>
                    <a:bodyPr/>
                    <a:lstStyle/>
                    <a:p>
                      <a:pPr>
                        <a:lnSpc>
                          <a:spcPct val="115000"/>
                        </a:lnSpc>
                        <a:spcAft>
                          <a:spcPts val="1000"/>
                        </a:spcAft>
                      </a:pPr>
                      <a:r>
                        <a:rPr lang="en-GB" sz="1800" dirty="0">
                          <a:latin typeface="Calibri"/>
                          <a:ea typeface="Calibri"/>
                          <a:cs typeface="Times New Roman"/>
                        </a:rPr>
                        <a:t>greedy person</a:t>
                      </a:r>
                    </a:p>
                  </a:txBody>
                  <a:tcPr marL="9525" marR="9525" marT="9525" marB="9525" anchor="ctr">
                    <a:lnL>
                      <a:noFill/>
                    </a:lnL>
                    <a:lnR>
                      <a:noFill/>
                    </a:lnR>
                    <a:lnT>
                      <a:noFill/>
                    </a:lnT>
                    <a:lnB>
                      <a:noFill/>
                    </a:lnB>
                  </a:tcPr>
                </a:tc>
                <a:tc>
                  <a:txBody>
                    <a:bodyPr/>
                    <a:lstStyle/>
                    <a:p>
                      <a:pPr>
                        <a:lnSpc>
                          <a:spcPct val="115000"/>
                        </a:lnSpc>
                        <a:spcAft>
                          <a:spcPts val="1000"/>
                        </a:spcAft>
                      </a:pPr>
                      <a:r>
                        <a:rPr lang="en-GB" sz="1800">
                          <a:latin typeface="Calibri"/>
                          <a:ea typeface="Calibri"/>
                          <a:cs typeface="Times New Roman"/>
                        </a:rPr>
                        <a:t>a four-legged animal kept for meat (pork)</a:t>
                      </a:r>
                    </a:p>
                  </a:txBody>
                  <a:tcPr marL="9525" marR="9525" marT="9525" marB="9525" anchor="ctr">
                    <a:lnL>
                      <a:noFill/>
                    </a:lnL>
                    <a:lnR>
                      <a:noFill/>
                    </a:lnR>
                    <a:lnT>
                      <a:noFill/>
                    </a:lnT>
                    <a:lnB>
                      <a:noFill/>
                    </a:lnB>
                  </a:tcPr>
                </a:tc>
              </a:tr>
              <a:tr h="847554">
                <a:tc>
                  <a:txBody>
                    <a:bodyPr/>
                    <a:lstStyle/>
                    <a:p>
                      <a:pPr>
                        <a:lnSpc>
                          <a:spcPct val="115000"/>
                        </a:lnSpc>
                        <a:spcAft>
                          <a:spcPts val="1000"/>
                        </a:spcAft>
                      </a:pPr>
                      <a:r>
                        <a:rPr lang="en-GB" sz="1800">
                          <a:latin typeface="Calibri"/>
                          <a:ea typeface="Calibri"/>
                          <a:cs typeface="Times New Roman"/>
                        </a:rPr>
                        <a:t>My father is a </a:t>
                      </a:r>
                      <a:r>
                        <a:rPr lang="en-GB" sz="1800" b="1">
                          <a:latin typeface="Calibri"/>
                          <a:ea typeface="Calibri"/>
                          <a:cs typeface="Times New Roman"/>
                        </a:rPr>
                        <a:t>rock</a:t>
                      </a:r>
                      <a:r>
                        <a:rPr lang="en-GB" sz="1800">
                          <a:latin typeface="Calibri"/>
                          <a:ea typeface="Calibri"/>
                          <a:cs typeface="Times New Roman"/>
                        </a:rPr>
                        <a:t>.</a:t>
                      </a:r>
                    </a:p>
                  </a:txBody>
                  <a:tcPr marL="9525" marR="9525" marT="9525" marB="9525" anchor="ctr">
                    <a:lnL>
                      <a:noFill/>
                    </a:lnL>
                    <a:lnR>
                      <a:noFill/>
                    </a:lnR>
                    <a:lnT>
                      <a:noFill/>
                    </a:lnT>
                    <a:lnB>
                      <a:noFill/>
                    </a:lnB>
                  </a:tcPr>
                </a:tc>
                <a:tc>
                  <a:txBody>
                    <a:bodyPr/>
                    <a:lstStyle/>
                    <a:p>
                      <a:pPr>
                        <a:lnSpc>
                          <a:spcPct val="115000"/>
                        </a:lnSpc>
                        <a:spcAft>
                          <a:spcPts val="1000"/>
                        </a:spcAft>
                      </a:pPr>
                      <a:r>
                        <a:rPr lang="en-GB" sz="1800" dirty="0">
                          <a:latin typeface="Calibri"/>
                          <a:ea typeface="Calibri"/>
                          <a:cs typeface="Times New Roman"/>
                        </a:rPr>
                        <a:t>very strong or reliable person</a:t>
                      </a:r>
                    </a:p>
                  </a:txBody>
                  <a:tcPr marL="9525" marR="9525" marT="9525" marB="9525" anchor="ctr">
                    <a:lnL>
                      <a:noFill/>
                    </a:lnL>
                    <a:lnR>
                      <a:noFill/>
                    </a:lnR>
                    <a:lnT>
                      <a:noFill/>
                    </a:lnT>
                    <a:lnB>
                      <a:noFill/>
                    </a:lnB>
                  </a:tcPr>
                </a:tc>
                <a:tc>
                  <a:txBody>
                    <a:bodyPr/>
                    <a:lstStyle/>
                    <a:p>
                      <a:pPr>
                        <a:lnSpc>
                          <a:spcPct val="115000"/>
                        </a:lnSpc>
                        <a:spcAft>
                          <a:spcPts val="1000"/>
                        </a:spcAft>
                      </a:pPr>
                      <a:r>
                        <a:rPr lang="en-GB" sz="1800" dirty="0">
                          <a:latin typeface="Calibri"/>
                          <a:ea typeface="Calibri"/>
                          <a:cs typeface="Times New Roman"/>
                        </a:rPr>
                        <a:t>a hard, mineral material made of stone</a:t>
                      </a:r>
                    </a:p>
                  </a:txBody>
                  <a:tcPr marL="9525" marR="9525" marT="9525" marB="9525" anchor="ctr">
                    <a:lnL>
                      <a:noFill/>
                    </a:lnL>
                    <a:lnR>
                      <a:noFill/>
                    </a:lnR>
                    <a:lnT>
                      <a:noFill/>
                    </a:lnT>
                    <a:lnB>
                      <a:noFill/>
                    </a:lnB>
                  </a:tcPr>
                </a:tc>
              </a:tr>
              <a:tr h="847554">
                <a:tc>
                  <a:txBody>
                    <a:bodyPr/>
                    <a:lstStyle/>
                    <a:p>
                      <a:pPr>
                        <a:lnSpc>
                          <a:spcPct val="115000"/>
                        </a:lnSpc>
                        <a:spcAft>
                          <a:spcPts val="1000"/>
                        </a:spcAft>
                      </a:pPr>
                      <a:r>
                        <a:rPr lang="en-GB" sz="1800">
                          <a:latin typeface="Calibri"/>
                          <a:ea typeface="Calibri"/>
                          <a:cs typeface="Times New Roman"/>
                        </a:rPr>
                        <a:t>How could she marry a </a:t>
                      </a:r>
                      <a:r>
                        <a:rPr lang="en-GB" sz="1800" b="1">
                          <a:latin typeface="Calibri"/>
                          <a:ea typeface="Calibri"/>
                          <a:cs typeface="Times New Roman"/>
                        </a:rPr>
                        <a:t>snake</a:t>
                      </a:r>
                      <a:r>
                        <a:rPr lang="en-GB" sz="1800">
                          <a:latin typeface="Calibri"/>
                          <a:ea typeface="Calibri"/>
                          <a:cs typeface="Times New Roman"/>
                        </a:rPr>
                        <a:t> like that!</a:t>
                      </a:r>
                    </a:p>
                  </a:txBody>
                  <a:tcPr marL="9525" marR="9525" marT="9525" marB="9525" anchor="ctr">
                    <a:lnL>
                      <a:noFill/>
                    </a:lnL>
                    <a:lnR>
                      <a:noFill/>
                    </a:lnR>
                    <a:lnT>
                      <a:noFill/>
                    </a:lnT>
                    <a:lnB>
                      <a:noFill/>
                    </a:lnB>
                  </a:tcPr>
                </a:tc>
                <a:tc>
                  <a:txBody>
                    <a:bodyPr/>
                    <a:lstStyle/>
                    <a:p>
                      <a:pPr>
                        <a:lnSpc>
                          <a:spcPct val="115000"/>
                        </a:lnSpc>
                        <a:spcAft>
                          <a:spcPts val="1000"/>
                        </a:spcAft>
                      </a:pPr>
                      <a:r>
                        <a:rPr lang="en-GB" sz="1800">
                          <a:latin typeface="Calibri"/>
                          <a:ea typeface="Calibri"/>
                          <a:cs typeface="Times New Roman"/>
                        </a:rPr>
                        <a:t>traitor</a:t>
                      </a:r>
                    </a:p>
                  </a:txBody>
                  <a:tcPr marL="9525" marR="9525" marT="9525" marB="9525" anchor="ctr">
                    <a:lnL>
                      <a:noFill/>
                    </a:lnL>
                    <a:lnR>
                      <a:noFill/>
                    </a:lnR>
                    <a:lnT>
                      <a:noFill/>
                    </a:lnT>
                    <a:lnB>
                      <a:noFill/>
                    </a:lnB>
                  </a:tcPr>
                </a:tc>
                <a:tc>
                  <a:txBody>
                    <a:bodyPr/>
                    <a:lstStyle/>
                    <a:p>
                      <a:pPr>
                        <a:lnSpc>
                          <a:spcPct val="115000"/>
                        </a:lnSpc>
                        <a:spcAft>
                          <a:spcPts val="1000"/>
                        </a:spcAft>
                      </a:pPr>
                      <a:r>
                        <a:rPr lang="en-GB" sz="1800" dirty="0">
                          <a:latin typeface="Calibri"/>
                          <a:ea typeface="Calibri"/>
                          <a:cs typeface="Times New Roman"/>
                        </a:rPr>
                        <a:t>a long, limbless reptile (</a:t>
                      </a:r>
                      <a:r>
                        <a:rPr lang="en-GB" sz="1800" dirty="0" err="1">
                          <a:latin typeface="Calibri"/>
                          <a:ea typeface="Calibri"/>
                          <a:cs typeface="Times New Roman"/>
                        </a:rPr>
                        <a:t>eg</a:t>
                      </a:r>
                      <a:r>
                        <a:rPr lang="en-GB" sz="1800" dirty="0">
                          <a:latin typeface="Calibri"/>
                          <a:ea typeface="Calibri"/>
                          <a:cs typeface="Times New Roman"/>
                        </a:rPr>
                        <a:t>: cobra, python, viper)</a:t>
                      </a:r>
                    </a:p>
                  </a:txBody>
                  <a:tcPr marL="9525" marR="9525" marT="9525" marB="9525" anchor="ctr">
                    <a:lnL>
                      <a:noFill/>
                    </a:lnL>
                    <a:lnR>
                      <a:noFill/>
                    </a:lnR>
                    <a:lnT>
                      <a:noFill/>
                    </a:lnT>
                    <a:lnB>
                      <a:noFill/>
                    </a:lnB>
                  </a:tcPr>
                </a:tc>
              </a:tr>
              <a:tr h="1251380">
                <a:tc>
                  <a:txBody>
                    <a:bodyPr/>
                    <a:lstStyle/>
                    <a:p>
                      <a:pPr>
                        <a:lnSpc>
                          <a:spcPct val="115000"/>
                        </a:lnSpc>
                        <a:spcAft>
                          <a:spcPts val="1000"/>
                        </a:spcAft>
                      </a:pPr>
                      <a:r>
                        <a:rPr lang="en-GB" sz="1800">
                          <a:latin typeface="Calibri"/>
                          <a:ea typeface="Calibri"/>
                          <a:cs typeface="Times New Roman"/>
                        </a:rPr>
                        <a:t>The policeman let him off with a </a:t>
                      </a:r>
                      <a:r>
                        <a:rPr lang="en-GB" sz="1800" b="1">
                          <a:latin typeface="Calibri"/>
                          <a:ea typeface="Calibri"/>
                          <a:cs typeface="Times New Roman"/>
                        </a:rPr>
                        <a:t>yellow card</a:t>
                      </a:r>
                      <a:r>
                        <a:rPr lang="en-GB" sz="1800">
                          <a:latin typeface="Calibri"/>
                          <a:ea typeface="Calibri"/>
                          <a:cs typeface="Times New Roman"/>
                        </a:rPr>
                        <a:t>.</a:t>
                      </a:r>
                    </a:p>
                  </a:txBody>
                  <a:tcPr marL="9525" marR="9525" marT="9525" marB="9525" anchor="ctr">
                    <a:lnL>
                      <a:noFill/>
                    </a:lnL>
                    <a:lnR>
                      <a:noFill/>
                    </a:lnR>
                    <a:lnT>
                      <a:noFill/>
                    </a:lnT>
                    <a:lnB>
                      <a:noFill/>
                    </a:lnB>
                  </a:tcPr>
                </a:tc>
                <a:tc>
                  <a:txBody>
                    <a:bodyPr/>
                    <a:lstStyle/>
                    <a:p>
                      <a:pPr>
                        <a:lnSpc>
                          <a:spcPct val="115000"/>
                        </a:lnSpc>
                        <a:spcAft>
                          <a:spcPts val="1000"/>
                        </a:spcAft>
                      </a:pPr>
                      <a:r>
                        <a:rPr lang="en-GB" sz="1800">
                          <a:latin typeface="Calibri"/>
                          <a:ea typeface="Calibri"/>
                          <a:cs typeface="Times New Roman"/>
                        </a:rPr>
                        <a:t>warning</a:t>
                      </a:r>
                    </a:p>
                  </a:txBody>
                  <a:tcPr marL="9525" marR="9525" marT="9525" marB="9525" anchor="ctr">
                    <a:lnL>
                      <a:noFill/>
                    </a:lnL>
                    <a:lnR>
                      <a:noFill/>
                    </a:lnR>
                    <a:lnT>
                      <a:noFill/>
                    </a:lnT>
                    <a:lnB>
                      <a:noFill/>
                    </a:lnB>
                  </a:tcPr>
                </a:tc>
                <a:tc>
                  <a:txBody>
                    <a:bodyPr/>
                    <a:lstStyle/>
                    <a:p>
                      <a:pPr>
                        <a:lnSpc>
                          <a:spcPct val="115000"/>
                        </a:lnSpc>
                        <a:spcAft>
                          <a:spcPts val="1000"/>
                        </a:spcAft>
                      </a:pPr>
                      <a:r>
                        <a:rPr lang="en-GB" sz="1800" dirty="0">
                          <a:latin typeface="Calibri"/>
                          <a:ea typeface="Calibri"/>
                          <a:cs typeface="Times New Roman"/>
                        </a:rPr>
                        <a:t>(in soccer) a yellow card that the referee shows to players when cautioning them</a:t>
                      </a:r>
                    </a:p>
                  </a:txBody>
                  <a:tcPr marL="9525" marR="9525" marT="9525" marB="9525" anchor="ctr">
                    <a:lnL>
                      <a:noFill/>
                    </a:lnL>
                    <a:lnR>
                      <a:noFill/>
                    </a:lnR>
                    <a:lnT>
                      <a:noFill/>
                    </a:lnT>
                    <a:lnB>
                      <a:noFill/>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179512" y="188640"/>
          <a:ext cx="8784976" cy="6480720"/>
        </p:xfrm>
        <a:graphic>
          <a:graphicData uri="http://schemas.openxmlformats.org/drawingml/2006/table">
            <a:tbl>
              <a:tblPr/>
              <a:tblGrid>
                <a:gridCol w="4392488"/>
                <a:gridCol w="4392488"/>
              </a:tblGrid>
              <a:tr h="373088">
                <a:tc>
                  <a:txBody>
                    <a:bodyPr/>
                    <a:lstStyle/>
                    <a:p>
                      <a:pPr>
                        <a:lnSpc>
                          <a:spcPct val="115000"/>
                        </a:lnSpc>
                        <a:spcAft>
                          <a:spcPts val="1000"/>
                        </a:spcAft>
                      </a:pPr>
                      <a:r>
                        <a:rPr lang="en-GB" sz="1600" b="1" dirty="0">
                          <a:latin typeface="Calibri"/>
                          <a:ea typeface="Calibri"/>
                          <a:cs typeface="Times New Roman"/>
                        </a:rPr>
                        <a:t>Metaphor example</a:t>
                      </a:r>
                      <a:endParaRPr lang="en-GB" sz="1600" dirty="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1000"/>
                        </a:spcAft>
                      </a:pPr>
                      <a:r>
                        <a:rPr lang="en-GB" sz="1600" b="1">
                          <a:latin typeface="Calibri"/>
                          <a:ea typeface="Calibri"/>
                          <a:cs typeface="Times New Roman"/>
                        </a:rPr>
                        <a:t>Original sense of the word (example)</a:t>
                      </a:r>
                      <a:endParaRPr lang="en-GB" sz="1600">
                        <a:latin typeface="Calibri"/>
                        <a:ea typeface="Calibri"/>
                        <a:cs typeface="Times New Roman"/>
                      </a:endParaRPr>
                    </a:p>
                  </a:txBody>
                  <a:tcPr marL="9525" marR="9525" marT="9525" marB="9525" anchor="ctr">
                    <a:lnL>
                      <a:noFill/>
                    </a:lnL>
                    <a:lnR>
                      <a:noFill/>
                    </a:lnR>
                    <a:lnT>
                      <a:noFill/>
                    </a:lnT>
                    <a:lnB>
                      <a:noFill/>
                    </a:lnB>
                  </a:tcPr>
                </a:tc>
              </a:tr>
              <a:tr h="373088">
                <a:tc>
                  <a:txBody>
                    <a:bodyPr/>
                    <a:lstStyle/>
                    <a:p>
                      <a:pPr>
                        <a:lnSpc>
                          <a:spcPct val="115000"/>
                        </a:lnSpc>
                        <a:spcAft>
                          <a:spcPts val="1000"/>
                        </a:spcAft>
                      </a:pPr>
                      <a:r>
                        <a:rPr lang="en-GB" sz="1600" dirty="0">
                          <a:latin typeface="Calibri"/>
                          <a:ea typeface="Calibri"/>
                          <a:cs typeface="Times New Roman"/>
                        </a:rPr>
                        <a:t>The committee </a:t>
                      </a:r>
                      <a:r>
                        <a:rPr lang="en-GB" sz="1600" b="1" dirty="0">
                          <a:latin typeface="Calibri"/>
                          <a:ea typeface="Calibri"/>
                          <a:cs typeface="Times New Roman"/>
                        </a:rPr>
                        <a:t>shot</a:t>
                      </a:r>
                      <a:r>
                        <a:rPr lang="en-GB" sz="1600" dirty="0">
                          <a:latin typeface="Calibri"/>
                          <a:ea typeface="Calibri"/>
                          <a:cs typeface="Times New Roman"/>
                        </a:rPr>
                        <a:t> her ideas </a:t>
                      </a:r>
                      <a:r>
                        <a:rPr lang="en-GB" sz="1600" b="1" dirty="0">
                          <a:latin typeface="Calibri"/>
                          <a:ea typeface="Calibri"/>
                          <a:cs typeface="Times New Roman"/>
                        </a:rPr>
                        <a:t>down</a:t>
                      </a:r>
                      <a:r>
                        <a:rPr lang="en-GB" sz="1600" dirty="0">
                          <a:latin typeface="Calibri"/>
                          <a:ea typeface="Calibri"/>
                          <a:cs typeface="Times New Roman"/>
                        </a:rPr>
                        <a:t> one by one.</a:t>
                      </a:r>
                    </a:p>
                  </a:txBody>
                  <a:tcPr marL="9525" marR="9525" marT="9525" marB="9525" anchor="ctr">
                    <a:lnL>
                      <a:noFill/>
                    </a:lnL>
                    <a:lnR>
                      <a:noFill/>
                    </a:lnR>
                    <a:lnT>
                      <a:noFill/>
                    </a:lnT>
                    <a:lnB>
                      <a:noFill/>
                    </a:lnB>
                  </a:tcPr>
                </a:tc>
                <a:tc>
                  <a:txBody>
                    <a:bodyPr/>
                    <a:lstStyle/>
                    <a:p>
                      <a:pPr>
                        <a:lnSpc>
                          <a:spcPct val="115000"/>
                        </a:lnSpc>
                        <a:spcAft>
                          <a:spcPts val="1000"/>
                        </a:spcAft>
                      </a:pPr>
                      <a:r>
                        <a:rPr lang="en-GB" sz="1600">
                          <a:latin typeface="Calibri"/>
                          <a:ea typeface="Calibri"/>
                          <a:cs typeface="Times New Roman"/>
                        </a:rPr>
                        <a:t>Anti-aircraft guns shoot down planes.</a:t>
                      </a:r>
                    </a:p>
                  </a:txBody>
                  <a:tcPr marL="9525" marR="9525" marT="9525" marB="9525" anchor="ctr">
                    <a:lnL>
                      <a:noFill/>
                    </a:lnL>
                    <a:lnR>
                      <a:noFill/>
                    </a:lnR>
                    <a:lnT>
                      <a:noFill/>
                    </a:lnT>
                    <a:lnB>
                      <a:noFill/>
                    </a:lnB>
                  </a:tcPr>
                </a:tc>
              </a:tr>
              <a:tr h="712624">
                <a:tc>
                  <a:txBody>
                    <a:bodyPr/>
                    <a:lstStyle/>
                    <a:p>
                      <a:pPr>
                        <a:lnSpc>
                          <a:spcPct val="115000"/>
                        </a:lnSpc>
                        <a:spcAft>
                          <a:spcPts val="1000"/>
                        </a:spcAft>
                      </a:pPr>
                      <a:r>
                        <a:rPr lang="en-GB" sz="1600" dirty="0">
                          <a:latin typeface="Calibri"/>
                          <a:ea typeface="Calibri"/>
                          <a:cs typeface="Times New Roman"/>
                        </a:rPr>
                        <a:t>The private detective </a:t>
                      </a:r>
                      <a:r>
                        <a:rPr lang="en-GB" sz="1600" b="1" dirty="0">
                          <a:latin typeface="Calibri"/>
                          <a:ea typeface="Calibri"/>
                          <a:cs typeface="Times New Roman"/>
                        </a:rPr>
                        <a:t>dug up</a:t>
                      </a:r>
                      <a:r>
                        <a:rPr lang="en-GB" sz="1600" dirty="0">
                          <a:latin typeface="Calibri"/>
                          <a:ea typeface="Calibri"/>
                          <a:cs typeface="Times New Roman"/>
                        </a:rPr>
                        <a:t> enough evidence to convince the police to act.</a:t>
                      </a:r>
                    </a:p>
                  </a:txBody>
                  <a:tcPr marL="9525" marR="9525" marT="9525" marB="9525" anchor="ctr">
                    <a:lnL>
                      <a:noFill/>
                    </a:lnL>
                    <a:lnR>
                      <a:noFill/>
                    </a:lnR>
                    <a:lnT>
                      <a:noFill/>
                    </a:lnT>
                    <a:lnB>
                      <a:noFill/>
                    </a:lnB>
                  </a:tcPr>
                </a:tc>
                <a:tc>
                  <a:txBody>
                    <a:bodyPr/>
                    <a:lstStyle/>
                    <a:p>
                      <a:pPr>
                        <a:lnSpc>
                          <a:spcPct val="115000"/>
                        </a:lnSpc>
                        <a:spcAft>
                          <a:spcPts val="1000"/>
                        </a:spcAft>
                      </a:pPr>
                      <a:r>
                        <a:rPr lang="en-GB" sz="1600">
                          <a:latin typeface="Calibri"/>
                          <a:ea typeface="Calibri"/>
                          <a:cs typeface="Times New Roman"/>
                        </a:rPr>
                        <a:t>Dogs like to bury bones and dig them up later.</a:t>
                      </a:r>
                    </a:p>
                  </a:txBody>
                  <a:tcPr marL="9525" marR="9525" marT="9525" marB="9525" anchor="ctr">
                    <a:lnL>
                      <a:noFill/>
                    </a:lnL>
                    <a:lnR>
                      <a:noFill/>
                    </a:lnR>
                    <a:lnT>
                      <a:noFill/>
                    </a:lnT>
                    <a:lnB>
                      <a:noFill/>
                    </a:lnB>
                  </a:tcPr>
                </a:tc>
              </a:tr>
              <a:tr h="373088">
                <a:tc>
                  <a:txBody>
                    <a:bodyPr/>
                    <a:lstStyle/>
                    <a:p>
                      <a:pPr>
                        <a:lnSpc>
                          <a:spcPct val="115000"/>
                        </a:lnSpc>
                        <a:spcAft>
                          <a:spcPts val="1000"/>
                        </a:spcAft>
                      </a:pPr>
                      <a:r>
                        <a:rPr lang="en-GB" sz="1600" dirty="0">
                          <a:latin typeface="Calibri"/>
                          <a:ea typeface="Calibri"/>
                          <a:cs typeface="Times New Roman"/>
                        </a:rPr>
                        <a:t>He </a:t>
                      </a:r>
                      <a:r>
                        <a:rPr lang="en-GB" sz="1600" b="1" dirty="0">
                          <a:latin typeface="Calibri"/>
                          <a:ea typeface="Calibri"/>
                          <a:cs typeface="Times New Roman"/>
                        </a:rPr>
                        <a:t>broke into</a:t>
                      </a:r>
                      <a:r>
                        <a:rPr lang="en-GB" sz="1600" dirty="0">
                          <a:latin typeface="Calibri"/>
                          <a:ea typeface="Calibri"/>
                          <a:cs typeface="Times New Roman"/>
                        </a:rPr>
                        <a:t> her conversation.</a:t>
                      </a:r>
                    </a:p>
                  </a:txBody>
                  <a:tcPr marL="9525" marR="9525" marT="9525" marB="9525" anchor="ctr">
                    <a:lnL>
                      <a:noFill/>
                    </a:lnL>
                    <a:lnR>
                      <a:noFill/>
                    </a:lnR>
                    <a:lnT>
                      <a:noFill/>
                    </a:lnT>
                    <a:lnB>
                      <a:noFill/>
                    </a:lnB>
                  </a:tcPr>
                </a:tc>
                <a:tc>
                  <a:txBody>
                    <a:bodyPr/>
                    <a:lstStyle/>
                    <a:p>
                      <a:pPr>
                        <a:lnSpc>
                          <a:spcPct val="115000"/>
                        </a:lnSpc>
                        <a:spcAft>
                          <a:spcPts val="1000"/>
                        </a:spcAft>
                      </a:pPr>
                      <a:r>
                        <a:rPr lang="en-GB" sz="1600">
                          <a:latin typeface="Calibri"/>
                          <a:ea typeface="Calibri"/>
                          <a:cs typeface="Times New Roman"/>
                        </a:rPr>
                        <a:t>Burglars break into buildings.</a:t>
                      </a:r>
                    </a:p>
                  </a:txBody>
                  <a:tcPr marL="9525" marR="9525" marT="9525" marB="9525" anchor="ctr">
                    <a:lnL>
                      <a:noFill/>
                    </a:lnL>
                    <a:lnR>
                      <a:noFill/>
                    </a:lnR>
                    <a:lnT>
                      <a:noFill/>
                    </a:lnT>
                    <a:lnB>
                      <a:noFill/>
                    </a:lnB>
                  </a:tcPr>
                </a:tc>
              </a:tr>
              <a:tr h="712624">
                <a:tc>
                  <a:txBody>
                    <a:bodyPr/>
                    <a:lstStyle/>
                    <a:p>
                      <a:pPr>
                        <a:lnSpc>
                          <a:spcPct val="115000"/>
                        </a:lnSpc>
                        <a:spcAft>
                          <a:spcPts val="1000"/>
                        </a:spcAft>
                      </a:pPr>
                      <a:r>
                        <a:rPr lang="en-GB" sz="1600" dirty="0">
                          <a:latin typeface="Calibri"/>
                          <a:ea typeface="Calibri"/>
                          <a:cs typeface="Times New Roman"/>
                        </a:rPr>
                        <a:t>The new movie was very popular. People </a:t>
                      </a:r>
                      <a:r>
                        <a:rPr lang="en-GB" sz="1600" b="1" dirty="0">
                          <a:latin typeface="Calibri"/>
                          <a:ea typeface="Calibri"/>
                          <a:cs typeface="Times New Roman"/>
                        </a:rPr>
                        <a:t>flocked</a:t>
                      </a:r>
                      <a:r>
                        <a:rPr lang="en-GB" sz="1600" dirty="0">
                          <a:latin typeface="Calibri"/>
                          <a:ea typeface="Calibri"/>
                          <a:cs typeface="Times New Roman"/>
                        </a:rPr>
                        <a:t> to see it.</a:t>
                      </a:r>
                    </a:p>
                  </a:txBody>
                  <a:tcPr marL="9525" marR="9525" marT="9525" marB="9525" anchor="ctr">
                    <a:lnL>
                      <a:noFill/>
                    </a:lnL>
                    <a:lnR>
                      <a:noFill/>
                    </a:lnR>
                    <a:lnT>
                      <a:noFill/>
                    </a:lnT>
                    <a:lnB>
                      <a:noFill/>
                    </a:lnB>
                  </a:tcPr>
                </a:tc>
                <a:tc>
                  <a:txBody>
                    <a:bodyPr/>
                    <a:lstStyle/>
                    <a:p>
                      <a:pPr>
                        <a:lnSpc>
                          <a:spcPct val="115000"/>
                        </a:lnSpc>
                        <a:spcAft>
                          <a:spcPts val="1000"/>
                        </a:spcAft>
                      </a:pPr>
                      <a:r>
                        <a:rPr lang="en-GB" sz="1600">
                          <a:latin typeface="Calibri"/>
                          <a:ea typeface="Calibri"/>
                          <a:cs typeface="Times New Roman"/>
                        </a:rPr>
                        <a:t>Birds flock together before they migrate.</a:t>
                      </a:r>
                    </a:p>
                  </a:txBody>
                  <a:tcPr marL="9525" marR="9525" marT="9525" marB="9525" anchor="ctr">
                    <a:lnL>
                      <a:noFill/>
                    </a:lnL>
                    <a:lnR>
                      <a:noFill/>
                    </a:lnR>
                    <a:lnT>
                      <a:noFill/>
                    </a:lnT>
                    <a:lnB>
                      <a:noFill/>
                    </a:lnB>
                  </a:tcPr>
                </a:tc>
              </a:tr>
              <a:tr h="712624">
                <a:tc>
                  <a:txBody>
                    <a:bodyPr/>
                    <a:lstStyle/>
                    <a:p>
                      <a:pPr>
                        <a:lnSpc>
                          <a:spcPct val="115000"/>
                        </a:lnSpc>
                        <a:spcAft>
                          <a:spcPts val="1000"/>
                        </a:spcAft>
                      </a:pPr>
                      <a:r>
                        <a:rPr lang="en-GB" sz="1600" dirty="0">
                          <a:latin typeface="Calibri"/>
                          <a:ea typeface="Calibri"/>
                          <a:cs typeface="Times New Roman"/>
                        </a:rPr>
                        <a:t>His head was </a:t>
                      </a:r>
                      <a:r>
                        <a:rPr lang="en-GB" sz="1600" b="1" dirty="0">
                          <a:latin typeface="Calibri"/>
                          <a:ea typeface="Calibri"/>
                          <a:cs typeface="Times New Roman"/>
                        </a:rPr>
                        <a:t>spinning</a:t>
                      </a:r>
                      <a:r>
                        <a:rPr lang="en-GB" sz="1600" dirty="0">
                          <a:latin typeface="Calibri"/>
                          <a:ea typeface="Calibri"/>
                          <a:cs typeface="Times New Roman"/>
                        </a:rPr>
                        <a:t> with ideas.</a:t>
                      </a:r>
                    </a:p>
                  </a:txBody>
                  <a:tcPr marL="9525" marR="9525" marT="9525" marB="9525" anchor="ctr">
                    <a:lnL>
                      <a:noFill/>
                    </a:lnL>
                    <a:lnR>
                      <a:noFill/>
                    </a:lnR>
                    <a:lnT>
                      <a:noFill/>
                    </a:lnT>
                    <a:lnB>
                      <a:noFill/>
                    </a:lnB>
                  </a:tcPr>
                </a:tc>
                <a:tc>
                  <a:txBody>
                    <a:bodyPr/>
                    <a:lstStyle/>
                    <a:p>
                      <a:pPr>
                        <a:lnSpc>
                          <a:spcPct val="115000"/>
                        </a:lnSpc>
                        <a:spcAft>
                          <a:spcPts val="1000"/>
                        </a:spcAft>
                      </a:pPr>
                      <a:r>
                        <a:rPr lang="en-GB" sz="1600" dirty="0">
                          <a:latin typeface="Calibri"/>
                          <a:ea typeface="Calibri"/>
                          <a:cs typeface="Times New Roman"/>
                        </a:rPr>
                        <a:t>Some computer hard drives spin at over 10,000 revolutions per minute.</a:t>
                      </a:r>
                    </a:p>
                  </a:txBody>
                  <a:tcPr marL="9525" marR="9525" marT="9525" marB="9525" anchor="ctr">
                    <a:lnL>
                      <a:noFill/>
                    </a:lnL>
                    <a:lnR>
                      <a:noFill/>
                    </a:lnR>
                    <a:lnT>
                      <a:noFill/>
                    </a:lnT>
                    <a:lnB>
                      <a:noFill/>
                    </a:lnB>
                  </a:tcPr>
                </a:tc>
              </a:tr>
              <a:tr h="712624">
                <a:tc>
                  <a:txBody>
                    <a:bodyPr/>
                    <a:lstStyle/>
                    <a:p>
                      <a:pPr>
                        <a:lnSpc>
                          <a:spcPct val="115000"/>
                        </a:lnSpc>
                        <a:spcAft>
                          <a:spcPts val="1000"/>
                        </a:spcAft>
                      </a:pPr>
                      <a:r>
                        <a:rPr lang="en-GB" sz="1600">
                          <a:latin typeface="Calibri"/>
                          <a:ea typeface="Calibri"/>
                          <a:cs typeface="Times New Roman"/>
                        </a:rPr>
                        <a:t>Reading that book </a:t>
                      </a:r>
                      <a:r>
                        <a:rPr lang="en-GB" sz="1600" b="1">
                          <a:latin typeface="Calibri"/>
                          <a:ea typeface="Calibri"/>
                          <a:cs typeface="Times New Roman"/>
                        </a:rPr>
                        <a:t>kindled</a:t>
                      </a:r>
                      <a:r>
                        <a:rPr lang="en-GB" sz="1600">
                          <a:latin typeface="Calibri"/>
                          <a:ea typeface="Calibri"/>
                          <a:cs typeface="Times New Roman"/>
                        </a:rPr>
                        <a:t> my interest in politics.</a:t>
                      </a:r>
                    </a:p>
                  </a:txBody>
                  <a:tcPr marL="9525" marR="9525" marT="9525" marB="9525" anchor="ctr">
                    <a:lnL>
                      <a:noFill/>
                    </a:lnL>
                    <a:lnR>
                      <a:noFill/>
                    </a:lnR>
                    <a:lnT>
                      <a:noFill/>
                    </a:lnT>
                    <a:lnB>
                      <a:noFill/>
                    </a:lnB>
                  </a:tcPr>
                </a:tc>
                <a:tc>
                  <a:txBody>
                    <a:bodyPr/>
                    <a:lstStyle/>
                    <a:p>
                      <a:pPr>
                        <a:lnSpc>
                          <a:spcPct val="115000"/>
                        </a:lnSpc>
                        <a:spcAft>
                          <a:spcPts val="1000"/>
                        </a:spcAft>
                      </a:pPr>
                      <a:r>
                        <a:rPr lang="en-GB" sz="1600" dirty="0">
                          <a:latin typeface="Calibri"/>
                          <a:ea typeface="Calibri"/>
                          <a:cs typeface="Times New Roman"/>
                        </a:rPr>
                        <a:t>You need to start with twigs and small branches when you kindle a camp fire.</a:t>
                      </a:r>
                    </a:p>
                  </a:txBody>
                  <a:tcPr marL="9525" marR="9525" marT="9525" marB="9525" anchor="ctr">
                    <a:lnL>
                      <a:noFill/>
                    </a:lnL>
                    <a:lnR>
                      <a:noFill/>
                    </a:lnR>
                    <a:lnT>
                      <a:noFill/>
                    </a:lnT>
                    <a:lnB>
                      <a:noFill/>
                    </a:lnB>
                  </a:tcPr>
                </a:tc>
              </a:tr>
              <a:tr h="712624">
                <a:tc>
                  <a:txBody>
                    <a:bodyPr/>
                    <a:lstStyle/>
                    <a:p>
                      <a:pPr>
                        <a:lnSpc>
                          <a:spcPct val="115000"/>
                        </a:lnSpc>
                        <a:spcAft>
                          <a:spcPts val="1000"/>
                        </a:spcAft>
                      </a:pPr>
                      <a:r>
                        <a:rPr lang="en-GB" sz="1600">
                          <a:latin typeface="Calibri"/>
                          <a:ea typeface="Calibri"/>
                          <a:cs typeface="Times New Roman"/>
                        </a:rPr>
                        <a:t>Tim lost his job after a </a:t>
                      </a:r>
                      <a:r>
                        <a:rPr lang="en-GB" sz="1600" b="1">
                          <a:latin typeface="Calibri"/>
                          <a:ea typeface="Calibri"/>
                          <a:cs typeface="Times New Roman"/>
                        </a:rPr>
                        <a:t>heated</a:t>
                      </a:r>
                      <a:r>
                        <a:rPr lang="en-GB" sz="1600">
                          <a:latin typeface="Calibri"/>
                          <a:ea typeface="Calibri"/>
                          <a:cs typeface="Times New Roman"/>
                        </a:rPr>
                        <a:t> argument with his boss.</a:t>
                      </a:r>
                    </a:p>
                  </a:txBody>
                  <a:tcPr marL="9525" marR="9525" marT="9525" marB="9525" anchor="ctr">
                    <a:lnL>
                      <a:noFill/>
                    </a:lnL>
                    <a:lnR>
                      <a:noFill/>
                    </a:lnR>
                    <a:lnT>
                      <a:noFill/>
                    </a:lnT>
                    <a:lnB>
                      <a:noFill/>
                    </a:lnB>
                  </a:tcPr>
                </a:tc>
                <a:tc>
                  <a:txBody>
                    <a:bodyPr/>
                    <a:lstStyle/>
                    <a:p>
                      <a:pPr>
                        <a:lnSpc>
                          <a:spcPct val="115000"/>
                        </a:lnSpc>
                        <a:spcAft>
                          <a:spcPts val="1000"/>
                        </a:spcAft>
                      </a:pPr>
                      <a:r>
                        <a:rPr lang="en-GB" sz="1600" dirty="0">
                          <a:latin typeface="Calibri"/>
                          <a:ea typeface="Calibri"/>
                          <a:cs typeface="Times New Roman"/>
                        </a:rPr>
                        <a:t>We have a heated swimming pool.</a:t>
                      </a:r>
                    </a:p>
                  </a:txBody>
                  <a:tcPr marL="9525" marR="9525" marT="9525" marB="9525" anchor="ctr">
                    <a:lnL>
                      <a:noFill/>
                    </a:lnL>
                    <a:lnR>
                      <a:noFill/>
                    </a:lnR>
                    <a:lnT>
                      <a:noFill/>
                    </a:lnT>
                    <a:lnB>
                      <a:noFill/>
                    </a:lnB>
                  </a:tcPr>
                </a:tc>
              </a:tr>
              <a:tr h="712624">
                <a:tc>
                  <a:txBody>
                    <a:bodyPr/>
                    <a:lstStyle/>
                    <a:p>
                      <a:pPr>
                        <a:lnSpc>
                          <a:spcPct val="115000"/>
                        </a:lnSpc>
                        <a:spcAft>
                          <a:spcPts val="1000"/>
                        </a:spcAft>
                      </a:pPr>
                      <a:r>
                        <a:rPr lang="en-GB" sz="1600">
                          <a:latin typeface="Calibri"/>
                          <a:ea typeface="Calibri"/>
                          <a:cs typeface="Times New Roman"/>
                        </a:rPr>
                        <a:t>The new car's </a:t>
                      </a:r>
                      <a:r>
                        <a:rPr lang="en-GB" sz="1600" b="1">
                          <a:latin typeface="Calibri"/>
                          <a:ea typeface="Calibri"/>
                          <a:cs typeface="Times New Roman"/>
                        </a:rPr>
                        <a:t>sexy</a:t>
                      </a:r>
                      <a:r>
                        <a:rPr lang="en-GB" sz="1600">
                          <a:latin typeface="Calibri"/>
                          <a:ea typeface="Calibri"/>
                          <a:cs typeface="Times New Roman"/>
                        </a:rPr>
                        <a:t> design increased sales for the company.</a:t>
                      </a:r>
                    </a:p>
                  </a:txBody>
                  <a:tcPr marL="9525" marR="9525" marT="9525" marB="9525" anchor="ctr">
                    <a:lnL>
                      <a:noFill/>
                    </a:lnL>
                    <a:lnR>
                      <a:noFill/>
                    </a:lnR>
                    <a:lnT>
                      <a:noFill/>
                    </a:lnT>
                    <a:lnB>
                      <a:noFill/>
                    </a:lnB>
                  </a:tcPr>
                </a:tc>
                <a:tc>
                  <a:txBody>
                    <a:bodyPr/>
                    <a:lstStyle/>
                    <a:p>
                      <a:pPr>
                        <a:lnSpc>
                          <a:spcPct val="115000"/>
                        </a:lnSpc>
                        <a:spcAft>
                          <a:spcPts val="1000"/>
                        </a:spcAft>
                      </a:pPr>
                      <a:r>
                        <a:rPr lang="en-GB" sz="1600" dirty="0">
                          <a:latin typeface="Calibri"/>
                          <a:ea typeface="Calibri"/>
                          <a:cs typeface="Times New Roman"/>
                        </a:rPr>
                        <a:t>Some women think that lipstick makes them look sexy.</a:t>
                      </a:r>
                    </a:p>
                  </a:txBody>
                  <a:tcPr marL="9525" marR="9525" marT="9525" marB="9525" anchor="ctr">
                    <a:lnL>
                      <a:noFill/>
                    </a:lnL>
                    <a:lnR>
                      <a:noFill/>
                    </a:lnR>
                    <a:lnT>
                      <a:noFill/>
                    </a:lnT>
                    <a:lnB>
                      <a:noFill/>
                    </a:lnB>
                  </a:tcPr>
                </a:tc>
              </a:tr>
              <a:tr h="712624">
                <a:tc>
                  <a:txBody>
                    <a:bodyPr/>
                    <a:lstStyle/>
                    <a:p>
                      <a:pPr>
                        <a:lnSpc>
                          <a:spcPct val="115000"/>
                        </a:lnSpc>
                        <a:spcAft>
                          <a:spcPts val="1000"/>
                        </a:spcAft>
                      </a:pPr>
                      <a:r>
                        <a:rPr lang="en-GB" sz="1600">
                          <a:latin typeface="Calibri"/>
                          <a:ea typeface="Calibri"/>
                          <a:cs typeface="Times New Roman"/>
                        </a:rPr>
                        <a:t>He was dressed rather vulgarly in a </a:t>
                      </a:r>
                      <a:r>
                        <a:rPr lang="en-GB" sz="1600" b="1">
                          <a:latin typeface="Calibri"/>
                          <a:ea typeface="Calibri"/>
                          <a:cs typeface="Times New Roman"/>
                        </a:rPr>
                        <a:t>loud</a:t>
                      </a:r>
                      <a:r>
                        <a:rPr lang="en-GB" sz="1600">
                          <a:latin typeface="Calibri"/>
                          <a:ea typeface="Calibri"/>
                          <a:cs typeface="Times New Roman"/>
                        </a:rPr>
                        <a:t> checked suit.</a:t>
                      </a:r>
                    </a:p>
                  </a:txBody>
                  <a:tcPr marL="9525" marR="9525" marT="9525" marB="9525" anchor="ctr">
                    <a:lnL>
                      <a:noFill/>
                    </a:lnL>
                    <a:lnR>
                      <a:noFill/>
                    </a:lnR>
                    <a:lnT>
                      <a:noFill/>
                    </a:lnT>
                    <a:lnB>
                      <a:noFill/>
                    </a:lnB>
                  </a:tcPr>
                </a:tc>
                <a:tc>
                  <a:txBody>
                    <a:bodyPr/>
                    <a:lstStyle/>
                    <a:p>
                      <a:pPr>
                        <a:lnSpc>
                          <a:spcPct val="115000"/>
                        </a:lnSpc>
                        <a:spcAft>
                          <a:spcPts val="1000"/>
                        </a:spcAft>
                      </a:pPr>
                      <a:r>
                        <a:rPr lang="en-GB" sz="1600" dirty="0">
                          <a:latin typeface="Calibri"/>
                          <a:ea typeface="Calibri"/>
                          <a:cs typeface="Times New Roman"/>
                        </a:rPr>
                        <a:t>I can't hear you because the radio is too loud.</a:t>
                      </a:r>
                    </a:p>
                  </a:txBody>
                  <a:tcPr marL="9525" marR="9525" marT="9525" marB="9525" anchor="ctr">
                    <a:lnL>
                      <a:noFill/>
                    </a:lnL>
                    <a:lnR>
                      <a:noFill/>
                    </a:lnR>
                    <a:lnT>
                      <a:noFill/>
                    </a:lnT>
                    <a:lnB>
                      <a:noFill/>
                    </a:lnB>
                  </a:tcPr>
                </a:tc>
              </a:tr>
              <a:tr h="373088">
                <a:tc>
                  <a:txBody>
                    <a:bodyPr/>
                    <a:lstStyle/>
                    <a:p>
                      <a:pPr>
                        <a:lnSpc>
                          <a:spcPct val="115000"/>
                        </a:lnSpc>
                        <a:spcAft>
                          <a:spcPts val="1000"/>
                        </a:spcAft>
                      </a:pPr>
                      <a:r>
                        <a:rPr lang="en-GB" sz="1600">
                          <a:latin typeface="Calibri"/>
                          <a:ea typeface="Calibri"/>
                          <a:cs typeface="Times New Roman"/>
                        </a:rPr>
                        <a:t>It wasn't long before their relationship turned </a:t>
                      </a:r>
                      <a:r>
                        <a:rPr lang="en-GB" sz="1600" b="1">
                          <a:latin typeface="Calibri"/>
                          <a:ea typeface="Calibri"/>
                          <a:cs typeface="Times New Roman"/>
                        </a:rPr>
                        <a:t>sour</a:t>
                      </a:r>
                      <a:r>
                        <a:rPr lang="en-GB" sz="1600">
                          <a:latin typeface="Calibri"/>
                          <a:ea typeface="Calibri"/>
                          <a:cs typeface="Times New Roman"/>
                        </a:rPr>
                        <a:t>.</a:t>
                      </a:r>
                    </a:p>
                  </a:txBody>
                  <a:tcPr marL="9525" marR="9525" marT="9525" marB="9525" anchor="ctr">
                    <a:lnL>
                      <a:noFill/>
                    </a:lnL>
                    <a:lnR>
                      <a:noFill/>
                    </a:lnR>
                    <a:lnT>
                      <a:noFill/>
                    </a:lnT>
                    <a:lnB>
                      <a:noFill/>
                    </a:lnB>
                  </a:tcPr>
                </a:tc>
                <a:tc>
                  <a:txBody>
                    <a:bodyPr/>
                    <a:lstStyle/>
                    <a:p>
                      <a:pPr>
                        <a:lnSpc>
                          <a:spcPct val="115000"/>
                        </a:lnSpc>
                        <a:spcAft>
                          <a:spcPts val="1000"/>
                        </a:spcAft>
                      </a:pPr>
                      <a:r>
                        <a:rPr lang="en-GB" sz="1600" dirty="0">
                          <a:latin typeface="Calibri"/>
                          <a:ea typeface="Calibri"/>
                          <a:cs typeface="Times New Roman"/>
                        </a:rPr>
                        <a:t>Sour food has an acid taste like lemon or vinegar.</a:t>
                      </a:r>
                    </a:p>
                  </a:txBody>
                  <a:tcPr marL="9525" marR="9525" marT="9525" marB="9525" anchor="ctr">
                    <a:lnL>
                      <a:noFill/>
                    </a:lnL>
                    <a:lnR>
                      <a:noFill/>
                    </a:lnR>
                    <a:lnT>
                      <a:noFill/>
                    </a:lnT>
                    <a:lnB>
                      <a:noFill/>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23528" y="260647"/>
          <a:ext cx="8568952" cy="4896544"/>
        </p:xfrm>
        <a:graphic>
          <a:graphicData uri="http://schemas.openxmlformats.org/drawingml/2006/table">
            <a:tbl>
              <a:tblPr/>
              <a:tblGrid>
                <a:gridCol w="4284476"/>
                <a:gridCol w="4284476"/>
              </a:tblGrid>
              <a:tr h="1252290">
                <a:tc>
                  <a:txBody>
                    <a:bodyPr/>
                    <a:lstStyle/>
                    <a:p>
                      <a:pPr>
                        <a:lnSpc>
                          <a:spcPct val="115000"/>
                        </a:lnSpc>
                        <a:spcAft>
                          <a:spcPts val="1000"/>
                        </a:spcAft>
                      </a:pPr>
                      <a:r>
                        <a:rPr lang="en-GB" sz="3200" b="1" dirty="0">
                          <a:latin typeface="Calibri"/>
                          <a:ea typeface="Calibri"/>
                          <a:cs typeface="Times New Roman"/>
                        </a:rPr>
                        <a:t>simile</a:t>
                      </a:r>
                      <a:endParaRPr lang="en-GB" sz="3200" dirty="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15000"/>
                        </a:lnSpc>
                        <a:spcAft>
                          <a:spcPts val="1000"/>
                        </a:spcAft>
                      </a:pPr>
                      <a:r>
                        <a:rPr lang="en-GB" sz="3200" b="1">
                          <a:latin typeface="Calibri"/>
                          <a:ea typeface="Calibri"/>
                          <a:cs typeface="Times New Roman"/>
                        </a:rPr>
                        <a:t>metaphor</a:t>
                      </a:r>
                      <a:endParaRPr lang="en-GB" sz="3200">
                        <a:latin typeface="Calibri"/>
                        <a:ea typeface="Calibri"/>
                        <a:cs typeface="Times New Roman"/>
                      </a:endParaRPr>
                    </a:p>
                  </a:txBody>
                  <a:tcPr marL="9525" marR="9525" marT="9525" marB="9525" anchor="ctr">
                    <a:lnL>
                      <a:noFill/>
                    </a:lnL>
                    <a:lnR>
                      <a:noFill/>
                    </a:lnR>
                    <a:lnT>
                      <a:noFill/>
                    </a:lnT>
                    <a:lnB>
                      <a:noFill/>
                    </a:lnB>
                  </a:tcPr>
                </a:tc>
              </a:tr>
              <a:tr h="1252290">
                <a:tc>
                  <a:txBody>
                    <a:bodyPr/>
                    <a:lstStyle/>
                    <a:p>
                      <a:pPr>
                        <a:lnSpc>
                          <a:spcPct val="115000"/>
                        </a:lnSpc>
                        <a:spcAft>
                          <a:spcPts val="1000"/>
                        </a:spcAft>
                      </a:pPr>
                      <a:r>
                        <a:rPr lang="en-GB" sz="3200" dirty="0">
                          <a:latin typeface="Calibri"/>
                          <a:ea typeface="Calibri"/>
                          <a:cs typeface="Times New Roman"/>
                        </a:rPr>
                        <a:t>Your eyes are like the sun.</a:t>
                      </a:r>
                    </a:p>
                  </a:txBody>
                  <a:tcPr marL="9525" marR="9525" marT="9525" marB="9525" anchor="ctr">
                    <a:lnL>
                      <a:noFill/>
                    </a:lnL>
                    <a:lnR>
                      <a:noFill/>
                    </a:lnR>
                    <a:lnT>
                      <a:noFill/>
                    </a:lnT>
                    <a:lnB>
                      <a:noFill/>
                    </a:lnB>
                  </a:tcPr>
                </a:tc>
                <a:tc>
                  <a:txBody>
                    <a:bodyPr/>
                    <a:lstStyle/>
                    <a:p>
                      <a:pPr>
                        <a:lnSpc>
                          <a:spcPct val="115000"/>
                        </a:lnSpc>
                        <a:spcAft>
                          <a:spcPts val="1000"/>
                        </a:spcAft>
                      </a:pPr>
                      <a:r>
                        <a:rPr lang="en-GB" sz="3200">
                          <a:latin typeface="Calibri"/>
                          <a:ea typeface="Calibri"/>
                          <a:cs typeface="Times New Roman"/>
                        </a:rPr>
                        <a:t>You are my sunshine.</a:t>
                      </a:r>
                    </a:p>
                  </a:txBody>
                  <a:tcPr marL="9525" marR="9525" marT="9525" marB="9525" anchor="ctr">
                    <a:lnL>
                      <a:noFill/>
                    </a:lnL>
                    <a:lnR>
                      <a:noFill/>
                    </a:lnR>
                    <a:lnT>
                      <a:noFill/>
                    </a:lnT>
                    <a:lnB>
                      <a:noFill/>
                    </a:lnB>
                  </a:tcPr>
                </a:tc>
              </a:tr>
              <a:tr h="2391964">
                <a:tc>
                  <a:txBody>
                    <a:bodyPr/>
                    <a:lstStyle/>
                    <a:p>
                      <a:pPr>
                        <a:lnSpc>
                          <a:spcPct val="115000"/>
                        </a:lnSpc>
                        <a:spcAft>
                          <a:spcPts val="1000"/>
                        </a:spcAft>
                      </a:pPr>
                      <a:r>
                        <a:rPr lang="en-GB" sz="3200" dirty="0">
                          <a:latin typeface="Calibri"/>
                          <a:ea typeface="Calibri"/>
                          <a:cs typeface="Times New Roman"/>
                        </a:rPr>
                        <a:t>He eats like a pig.</a:t>
                      </a:r>
                      <a:br>
                        <a:rPr lang="en-GB" sz="3200" dirty="0">
                          <a:latin typeface="Calibri"/>
                          <a:ea typeface="Calibri"/>
                          <a:cs typeface="Times New Roman"/>
                        </a:rPr>
                      </a:br>
                      <a:r>
                        <a:rPr lang="en-GB" sz="3200" dirty="0">
                          <a:latin typeface="Calibri"/>
                          <a:ea typeface="Calibri"/>
                          <a:cs typeface="Times New Roman"/>
                        </a:rPr>
                        <a:t>He lives like a pig.</a:t>
                      </a:r>
                    </a:p>
                  </a:txBody>
                  <a:tcPr marL="9525" marR="9525" marT="9525" marB="9525" anchor="ctr">
                    <a:lnL>
                      <a:noFill/>
                    </a:lnL>
                    <a:lnR>
                      <a:noFill/>
                    </a:lnR>
                    <a:lnT>
                      <a:noFill/>
                    </a:lnT>
                    <a:lnB>
                      <a:noFill/>
                    </a:lnB>
                  </a:tcPr>
                </a:tc>
                <a:tc>
                  <a:txBody>
                    <a:bodyPr/>
                    <a:lstStyle/>
                    <a:p>
                      <a:pPr>
                        <a:lnSpc>
                          <a:spcPct val="115000"/>
                        </a:lnSpc>
                        <a:spcAft>
                          <a:spcPts val="1000"/>
                        </a:spcAft>
                      </a:pPr>
                      <a:r>
                        <a:rPr lang="en-GB" sz="3200" dirty="0">
                          <a:latin typeface="Calibri"/>
                          <a:ea typeface="Calibri"/>
                          <a:cs typeface="Times New Roman"/>
                        </a:rPr>
                        <a:t>He is a pig.</a:t>
                      </a:r>
                    </a:p>
                  </a:txBody>
                  <a:tcPr marL="9525" marR="9525" marT="9525" marB="9525" anchor="ctr">
                    <a:lnL>
                      <a:noFill/>
                    </a:lnL>
                    <a:lnR>
                      <a:noFill/>
                    </a:lnR>
                    <a:lnT>
                      <a:noFill/>
                    </a:lnT>
                    <a:lnB>
                      <a:noFill/>
                    </a:lnB>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21047</TotalTime>
  <Words>1924</Words>
  <Application>Microsoft Office PowerPoint</Application>
  <PresentationFormat>On-screen Show (4:3)</PresentationFormat>
  <Paragraphs>190</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Solstice</vt:lpstr>
      <vt:lpstr>Artificial Intelligence</vt:lpstr>
      <vt:lpstr>What Is Artificial Intelligence?</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Kwaku Agyepong Pabbi</dc:creator>
  <cp:lastModifiedBy>Kwaku Agyepong Pabbi</cp:lastModifiedBy>
  <cp:revision>8</cp:revision>
  <dcterms:created xsi:type="dcterms:W3CDTF">2011-11-01T15:54:47Z</dcterms:created>
  <dcterms:modified xsi:type="dcterms:W3CDTF">2015-10-26T10:18:39Z</dcterms:modified>
</cp:coreProperties>
</file>