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1" r:id="rId24"/>
    <p:sldId id="280" r:id="rId25"/>
    <p:sldId id="282"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EC7BE6-B271-4B1F-AC79-75F2F7ABBED2}" type="datetimeFigureOut">
              <a:rPr lang="en-GB" smtClean="0"/>
              <a:pPr/>
              <a:t>07/03/2023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03A066-0C0C-40E0-8172-6CF97EF61DE1}" type="slidenum">
              <a:rPr lang="en-GB" smtClean="0"/>
              <a:pPr/>
              <a:t>‹#›</a:t>
            </a:fld>
            <a:endParaRPr lang="en-GB"/>
          </a:p>
        </p:txBody>
      </p:sp>
    </p:spTree>
    <p:extLst>
      <p:ext uri="{BB962C8B-B14F-4D97-AF65-F5344CB8AC3E}">
        <p14:creationId xmlns:p14="http://schemas.microsoft.com/office/powerpoint/2010/main" val="633289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C03A066-0C0C-40E0-8172-6CF97EF61DE1}" type="slidenum">
              <a:rPr lang="en-GB" smtClean="0"/>
              <a:pPr/>
              <a:t>8</a:t>
            </a:fld>
            <a:endParaRPr lang="en-GB"/>
          </a:p>
        </p:txBody>
      </p:sp>
    </p:spTree>
    <p:extLst>
      <p:ext uri="{BB962C8B-B14F-4D97-AF65-F5344CB8AC3E}">
        <p14:creationId xmlns:p14="http://schemas.microsoft.com/office/powerpoint/2010/main" val="409302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CF74EC0-A91E-416D-BB50-BC67FE8D3062}" type="datetimeFigureOut">
              <a:rPr lang="en-GB" smtClean="0"/>
              <a:pPr/>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301A44-F879-4EEC-B7FE-E73EB38083EC}"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CF74EC0-A91E-416D-BB50-BC67FE8D3062}" type="datetimeFigureOut">
              <a:rPr lang="en-GB" smtClean="0"/>
              <a:pPr/>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301A44-F879-4EEC-B7FE-E73EB38083E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CF74EC0-A91E-416D-BB50-BC67FE8D3062}" type="datetimeFigureOut">
              <a:rPr lang="en-GB" smtClean="0"/>
              <a:pPr/>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301A44-F879-4EEC-B7FE-E73EB38083EC}"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CF74EC0-A91E-416D-BB50-BC67FE8D3062}" type="datetimeFigureOut">
              <a:rPr lang="en-GB" smtClean="0"/>
              <a:pPr/>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301A44-F879-4EEC-B7FE-E73EB38083E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F74EC0-A91E-416D-BB50-BC67FE8D3062}" type="datetimeFigureOut">
              <a:rPr lang="en-GB" smtClean="0"/>
              <a:pPr/>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301A44-F879-4EEC-B7FE-E73EB38083EC}"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CF74EC0-A91E-416D-BB50-BC67FE8D3062}" type="datetimeFigureOut">
              <a:rPr lang="en-GB" smtClean="0"/>
              <a:pPr/>
              <a:t>07/03/2023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301A44-F879-4EEC-B7FE-E73EB38083E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CF74EC0-A91E-416D-BB50-BC67FE8D3062}" type="datetimeFigureOut">
              <a:rPr lang="en-GB" smtClean="0"/>
              <a:pPr/>
              <a:t>07/03/2023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0301A44-F879-4EEC-B7FE-E73EB38083EC}"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CF74EC0-A91E-416D-BB50-BC67FE8D3062}" type="datetimeFigureOut">
              <a:rPr lang="en-GB" smtClean="0"/>
              <a:pPr/>
              <a:t>07/03/2023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0301A44-F879-4EEC-B7FE-E73EB38083E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F74EC0-A91E-416D-BB50-BC67FE8D3062}" type="datetimeFigureOut">
              <a:rPr lang="en-GB" smtClean="0"/>
              <a:pPr/>
              <a:t>07/03/2023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0301A44-F879-4EEC-B7FE-E73EB38083E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F74EC0-A91E-416D-BB50-BC67FE8D3062}" type="datetimeFigureOut">
              <a:rPr lang="en-GB" smtClean="0"/>
              <a:pPr/>
              <a:t>07/03/2023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301A44-F879-4EEC-B7FE-E73EB38083E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F74EC0-A91E-416D-BB50-BC67FE8D3062}" type="datetimeFigureOut">
              <a:rPr lang="en-GB" smtClean="0"/>
              <a:pPr/>
              <a:t>07/03/2023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301A44-F879-4EEC-B7FE-E73EB38083EC}"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F74EC0-A91E-416D-BB50-BC67FE8D3062}" type="datetimeFigureOut">
              <a:rPr lang="en-GB" smtClean="0"/>
              <a:pPr/>
              <a:t>07/03/2023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01A44-F879-4EEC-B7FE-E73EB38083E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An%20artificial%20neural%20network%20with%20two%20neurons.doc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1520" y="274638"/>
            <a:ext cx="8640960" cy="1143000"/>
          </a:xfrm>
        </p:spPr>
        <p:txBody>
          <a:bodyPr/>
          <a:lstStyle/>
          <a:p>
            <a:r>
              <a:rPr lang="en-GB" dirty="0" smtClean="0"/>
              <a:t>Other Intelligent techniques</a:t>
            </a:r>
            <a:endParaRPr lang="en-GB" dirty="0"/>
          </a:p>
        </p:txBody>
      </p:sp>
      <p:sp>
        <p:nvSpPr>
          <p:cNvPr id="7" name="Content Placeholder 6"/>
          <p:cNvSpPr>
            <a:spLocks noGrp="1"/>
          </p:cNvSpPr>
          <p:nvPr>
            <p:ph idx="1"/>
          </p:nvPr>
        </p:nvSpPr>
        <p:spPr>
          <a:xfrm>
            <a:off x="251520" y="1600200"/>
            <a:ext cx="8712968" cy="4997152"/>
          </a:xfrm>
        </p:spPr>
        <p:txBody>
          <a:bodyPr>
            <a:normAutofit/>
          </a:bodyPr>
          <a:lstStyle/>
          <a:p>
            <a:pPr>
              <a:buNone/>
            </a:pPr>
            <a:r>
              <a:rPr lang="en-GB" b="1" smtClean="0"/>
              <a:t>	Neural </a:t>
            </a:r>
            <a:r>
              <a:rPr lang="en-GB" b="1" dirty="0"/>
              <a:t>Networks                                                                                                               </a:t>
            </a:r>
            <a:endParaRPr lang="en-GB" dirty="0"/>
          </a:p>
          <a:p>
            <a:r>
              <a:rPr lang="en-GB" dirty="0"/>
              <a:t>There has been an exciting resurgence of interest in bottom-up approaches to artificial intelligence in which </a:t>
            </a:r>
            <a:r>
              <a:rPr lang="en-GB" i="1" dirty="0"/>
              <a:t>machines are designed to imitate the physical thought process of the human brain</a:t>
            </a:r>
            <a:r>
              <a:rPr lang="en-GB" dirty="0"/>
              <a:t>. </a:t>
            </a:r>
          </a:p>
          <a:p>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51520" y="260648"/>
            <a:ext cx="8712968" cy="6336704"/>
          </a:xfrm>
        </p:spPr>
        <p:txBody>
          <a:bodyPr/>
          <a:lstStyle/>
          <a:p>
            <a:r>
              <a:rPr lang="en-GB" dirty="0"/>
              <a:t>Neural networks cannot always guarantee a completely certain solution, arriving at the same solution again with the same input data, or always guarantee the best solution. </a:t>
            </a:r>
            <a:endParaRPr lang="en-GB" dirty="0" smtClean="0"/>
          </a:p>
          <a:p>
            <a:r>
              <a:rPr lang="en-GB" dirty="0" smtClean="0"/>
              <a:t>In </a:t>
            </a:r>
            <a:r>
              <a:rPr lang="en-GB" dirty="0"/>
              <a:t>most current applications, neural networks are best used as aids to human decision makers instead of substitute for them.</a:t>
            </a:r>
          </a:p>
          <a:p>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51520" y="260648"/>
            <a:ext cx="8712968" cy="6336704"/>
          </a:xfrm>
        </p:spPr>
        <p:txBody>
          <a:bodyPr/>
          <a:lstStyle/>
          <a:p>
            <a:pPr>
              <a:buNone/>
            </a:pPr>
            <a:r>
              <a:rPr lang="en-GB" b="1" dirty="0" smtClean="0"/>
              <a:t>	Robotics</a:t>
            </a:r>
            <a:r>
              <a:rPr lang="en-GB" b="1" dirty="0"/>
              <a:t>	</a:t>
            </a:r>
            <a:endParaRPr lang="en-GB" dirty="0"/>
          </a:p>
          <a:p>
            <a:r>
              <a:rPr lang="en-GB" dirty="0"/>
              <a:t>Robotics involves developing mechanical or computer devices that can paint cars, make precision welds, and perform other tasks that require a high degree of precision or are tedious or hazardous for human </a:t>
            </a:r>
            <a:r>
              <a:rPr lang="en-GB" dirty="0" smtClean="0"/>
              <a:t>beings. </a:t>
            </a:r>
          </a:p>
          <a:p>
            <a:pPr>
              <a:buNone/>
            </a:pPr>
            <a:endParaRPr lang="en-GB" dirty="0"/>
          </a:p>
          <a:p>
            <a:r>
              <a:rPr lang="en-GB" dirty="0" smtClean="0"/>
              <a:t>Robots are used effectively in the manufacturing industry, health, surgery, games and entertainment, the military, etc.</a:t>
            </a:r>
          </a:p>
          <a:p>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51520" y="260648"/>
            <a:ext cx="8712968" cy="6336704"/>
          </a:xfrm>
        </p:spPr>
        <p:txBody>
          <a:bodyPr>
            <a:normAutofit/>
          </a:bodyPr>
          <a:lstStyle/>
          <a:p>
            <a:r>
              <a:rPr lang="en-GB" dirty="0"/>
              <a:t>Contemporary robotics combines both high-precision machine capability and sophisticated controlling software. </a:t>
            </a:r>
            <a:endParaRPr lang="en-GB" dirty="0" smtClean="0"/>
          </a:p>
          <a:p>
            <a:r>
              <a:rPr lang="en-GB" dirty="0" smtClean="0"/>
              <a:t>The </a:t>
            </a:r>
            <a:r>
              <a:rPr lang="en-GB" dirty="0"/>
              <a:t>controlling software in robots is what is most important in terms of AI. </a:t>
            </a:r>
            <a:endParaRPr lang="en-GB" dirty="0" smtClean="0"/>
          </a:p>
          <a:p>
            <a:r>
              <a:rPr lang="en-GB" dirty="0" smtClean="0"/>
              <a:t>The </a:t>
            </a:r>
            <a:r>
              <a:rPr lang="en-GB" dirty="0"/>
              <a:t>processor in an advanced industrial robot today works at about 10 million instructions per second (MIPS) – no smarter than an insect. </a:t>
            </a:r>
            <a:endParaRPr lang="en-GB" dirty="0" smtClean="0"/>
          </a:p>
          <a:p>
            <a:r>
              <a:rPr lang="en-GB" dirty="0" smtClean="0"/>
              <a:t>To </a:t>
            </a:r>
            <a:r>
              <a:rPr lang="en-GB" dirty="0"/>
              <a:t>achieve anything even approaching human intelligence, the robot processor must achieve 100 trillion operations per second.</a:t>
            </a:r>
          </a:p>
          <a:p>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51520" y="260648"/>
            <a:ext cx="8712968" cy="6336704"/>
          </a:xfrm>
        </p:spPr>
        <p:txBody>
          <a:bodyPr/>
          <a:lstStyle/>
          <a:p>
            <a:r>
              <a:rPr lang="en-GB" dirty="0"/>
              <a:t>Although robots are essential components of today’s automated manufacturing and military systems, future robots will find wider applications in banks, restaurants, homes, doctors’ offices, and hazardous working environments such as nuclear </a:t>
            </a:r>
            <a:r>
              <a:rPr lang="en-GB" dirty="0" smtClean="0"/>
              <a:t>stations.</a:t>
            </a:r>
          </a:p>
          <a:p>
            <a:r>
              <a:rPr lang="en-GB" dirty="0" err="1" smtClean="0"/>
              <a:t>Microrobotics</a:t>
            </a:r>
            <a:r>
              <a:rPr lang="en-GB" dirty="0"/>
              <a:t>, also called micro-electro-mechanical-systems (MEMS) that are the size of a grain of salt, are also being developed. MEMS can be used in air bags, a person’s blood to monitor the body, cell phones, refrigerators and more.</a:t>
            </a:r>
          </a:p>
          <a:p>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51520" y="260648"/>
            <a:ext cx="8712968" cy="6336704"/>
          </a:xfrm>
        </p:spPr>
        <p:txBody>
          <a:bodyPr/>
          <a:lstStyle/>
          <a:p>
            <a:pPr>
              <a:buNone/>
            </a:pPr>
            <a:r>
              <a:rPr lang="en-GB" b="1" dirty="0" smtClean="0"/>
              <a:t>	Vision </a:t>
            </a:r>
            <a:r>
              <a:rPr lang="en-GB" b="1" dirty="0"/>
              <a:t>Systems	</a:t>
            </a:r>
            <a:endParaRPr lang="en-GB" dirty="0"/>
          </a:p>
          <a:p>
            <a:r>
              <a:rPr lang="en-GB" dirty="0" smtClean="0"/>
              <a:t>Vision </a:t>
            </a:r>
            <a:r>
              <a:rPr lang="en-GB" dirty="0"/>
              <a:t>systems include hardware and software that permit computers to capture, store, and manipulate visual images and </a:t>
            </a:r>
            <a:r>
              <a:rPr lang="en-GB" dirty="0" smtClean="0"/>
              <a:t>pictures.</a:t>
            </a:r>
          </a:p>
          <a:p>
            <a:r>
              <a:rPr lang="en-GB" dirty="0" smtClean="0"/>
              <a:t>The </a:t>
            </a:r>
            <a:r>
              <a:rPr lang="en-GB" dirty="0"/>
              <a:t>U.S. Justice Department uses vision systems to perform fingerprint analysis, with almost the same level of precision of human experts. </a:t>
            </a:r>
            <a:endParaRPr lang="en-GB" dirty="0" smtClean="0"/>
          </a:p>
          <a:p>
            <a:r>
              <a:rPr lang="en-GB" dirty="0" smtClean="0"/>
              <a:t>Vision </a:t>
            </a:r>
            <a:r>
              <a:rPr lang="en-GB" dirty="0"/>
              <a:t>systems are also effective at identifying people based on facial features.</a:t>
            </a:r>
          </a:p>
          <a:p>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51520" y="260648"/>
            <a:ext cx="8712968" cy="6336704"/>
          </a:xfrm>
        </p:spPr>
        <p:txBody>
          <a:bodyPr>
            <a:normAutofit/>
          </a:bodyPr>
          <a:lstStyle/>
          <a:p>
            <a:r>
              <a:rPr lang="en-GB" dirty="0"/>
              <a:t>Vision systems can be used in conjunction with robots to give these machines “sight”. </a:t>
            </a:r>
            <a:endParaRPr lang="en-GB" dirty="0" smtClean="0"/>
          </a:p>
          <a:p>
            <a:r>
              <a:rPr lang="en-GB" dirty="0" smtClean="0"/>
              <a:t>Factory </a:t>
            </a:r>
            <a:r>
              <a:rPr lang="en-GB" dirty="0"/>
              <a:t>robots typically perform mechanical tasks with little or no visual stimuli. </a:t>
            </a:r>
            <a:endParaRPr lang="en-GB" dirty="0" smtClean="0"/>
          </a:p>
          <a:p>
            <a:r>
              <a:rPr lang="en-GB" dirty="0" smtClean="0"/>
              <a:t>Robotic </a:t>
            </a:r>
            <a:r>
              <a:rPr lang="en-GB" dirty="0"/>
              <a:t>vision extends the capability of these systems, allowing the robots to make decisions based on visual input. </a:t>
            </a:r>
            <a:endParaRPr lang="en-GB" dirty="0" smtClean="0"/>
          </a:p>
          <a:p>
            <a:r>
              <a:rPr lang="en-GB" dirty="0" smtClean="0"/>
              <a:t>Generally</a:t>
            </a:r>
            <a:r>
              <a:rPr lang="en-GB" dirty="0"/>
              <a:t>, robots with vision systems can recognize black and white and some grey shades but do not have good colour or three-dimensional vision</a:t>
            </a:r>
            <a:r>
              <a:rPr lang="en-GB" dirty="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51520" y="260648"/>
            <a:ext cx="8712968" cy="6336704"/>
          </a:xfrm>
        </p:spPr>
        <p:txBody>
          <a:bodyPr>
            <a:normAutofit/>
          </a:bodyPr>
          <a:lstStyle/>
          <a:p>
            <a:pPr>
              <a:buNone/>
            </a:pPr>
            <a:r>
              <a:rPr lang="en-GB" b="1" dirty="0" smtClean="0"/>
              <a:t>	Natural </a:t>
            </a:r>
            <a:r>
              <a:rPr lang="en-GB" b="1" dirty="0"/>
              <a:t>Language Processing</a:t>
            </a:r>
            <a:endParaRPr lang="en-GB" dirty="0"/>
          </a:p>
          <a:p>
            <a:r>
              <a:rPr lang="en-GB" dirty="0"/>
              <a:t>Natural language processing allows a computer to understand and react to statements and commands made in a “natural” language, such as English. </a:t>
            </a:r>
            <a:endParaRPr lang="en-GB" dirty="0" smtClean="0"/>
          </a:p>
          <a:p>
            <a:endParaRPr lang="en-GB" dirty="0" smtClean="0"/>
          </a:p>
          <a:p>
            <a:r>
              <a:rPr lang="en-GB" dirty="0" smtClean="0"/>
              <a:t>Restoration Hardware website example</a:t>
            </a:r>
          </a:p>
          <a:p>
            <a:pPr>
              <a:buNone/>
            </a:pPr>
            <a:r>
              <a:rPr lang="en-GB" dirty="0" smtClean="0"/>
              <a:t>	The </a:t>
            </a:r>
            <a:r>
              <a:rPr lang="en-GB" dirty="0"/>
              <a:t>natural language processing system corrects mistakes, converts abbreviations into words and commands, and allows people to ask </a:t>
            </a:r>
            <a:r>
              <a:rPr lang="en-GB" dirty="0" smtClean="0"/>
              <a:t>questions. </a:t>
            </a:r>
            <a:endParaRPr lang="en-GB" dirty="0"/>
          </a:p>
          <a:p>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51520" y="260648"/>
            <a:ext cx="8712968" cy="6336704"/>
          </a:xfrm>
        </p:spPr>
        <p:txBody>
          <a:bodyPr>
            <a:normAutofit fontScale="92500"/>
          </a:bodyPr>
          <a:lstStyle/>
          <a:p>
            <a:r>
              <a:rPr lang="en-GB" dirty="0"/>
              <a:t>There are three levels of voice recognition: </a:t>
            </a:r>
            <a:endParaRPr lang="en-GB" dirty="0" smtClean="0"/>
          </a:p>
          <a:p>
            <a:pPr lvl="1"/>
            <a:r>
              <a:rPr lang="en-GB" dirty="0" smtClean="0"/>
              <a:t>command </a:t>
            </a:r>
            <a:r>
              <a:rPr lang="en-GB" dirty="0"/>
              <a:t>(recognition of dozens to hundreds of words), </a:t>
            </a:r>
            <a:endParaRPr lang="en-GB" dirty="0" smtClean="0"/>
          </a:p>
          <a:p>
            <a:pPr lvl="1"/>
            <a:r>
              <a:rPr lang="en-GB" dirty="0" smtClean="0"/>
              <a:t>discrete </a:t>
            </a:r>
            <a:r>
              <a:rPr lang="en-GB" dirty="0"/>
              <a:t>(recognition of dictated speech with pauses between words), and </a:t>
            </a:r>
            <a:endParaRPr lang="en-GB" dirty="0" smtClean="0"/>
          </a:p>
          <a:p>
            <a:pPr lvl="1"/>
            <a:r>
              <a:rPr lang="en-GB" dirty="0" smtClean="0"/>
              <a:t>continuous </a:t>
            </a:r>
            <a:r>
              <a:rPr lang="en-GB" dirty="0"/>
              <a:t>(recognition of natural speech). </a:t>
            </a:r>
            <a:endParaRPr lang="en-GB" dirty="0" smtClean="0"/>
          </a:p>
          <a:p>
            <a:r>
              <a:rPr lang="en-GB" dirty="0" smtClean="0"/>
              <a:t>For </a:t>
            </a:r>
            <a:r>
              <a:rPr lang="en-GB" dirty="0"/>
              <a:t>example, a natural language processing system can retrieve important information without making the user type in commands or search for key words. </a:t>
            </a:r>
            <a:endParaRPr lang="en-GB" dirty="0" smtClean="0"/>
          </a:p>
          <a:p>
            <a:r>
              <a:rPr lang="en-GB" dirty="0" smtClean="0"/>
              <a:t>With </a:t>
            </a:r>
            <a:r>
              <a:rPr lang="en-GB" dirty="0"/>
              <a:t>natural language processing, users speak into a microphone connected to a computer and have the computer convert the electrical impulses generated from the voice into text files or program commands. </a:t>
            </a:r>
            <a:endParaRPr lang="en-GB"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51520" y="260648"/>
            <a:ext cx="8712968" cy="6336704"/>
          </a:xfrm>
        </p:spPr>
        <p:txBody>
          <a:bodyPr/>
          <a:lstStyle/>
          <a:p>
            <a:r>
              <a:rPr lang="en-GB" dirty="0" smtClean="0"/>
              <a:t>With some simple natural language processors, you say a word into a microphone and type the same word on the keyboard to train the system to recognize the spoken words. The computer then matches the sound with the typed word.</a:t>
            </a:r>
          </a:p>
          <a:p>
            <a:endParaRPr lang="en-GB" dirty="0" smtClean="0"/>
          </a:p>
          <a:p>
            <a:r>
              <a:rPr lang="en-GB" dirty="0" smtClean="0"/>
              <a:t>With more advanced natural language processors, recording and typing words is not necessary.</a:t>
            </a:r>
          </a:p>
          <a:p>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51520" y="260648"/>
            <a:ext cx="8712968" cy="6336704"/>
          </a:xfrm>
        </p:spPr>
        <p:txBody>
          <a:bodyPr>
            <a:normAutofit lnSpcReduction="10000"/>
          </a:bodyPr>
          <a:lstStyle/>
          <a:p>
            <a:r>
              <a:rPr lang="en-GB" dirty="0"/>
              <a:t>While a typical person uses a vocabulary of about 20,000 words or fewer, some voice-recognition software has a built-in vocabulary of 85,000 words. </a:t>
            </a:r>
            <a:endParaRPr lang="en-GB" dirty="0" smtClean="0"/>
          </a:p>
          <a:p>
            <a:r>
              <a:rPr lang="en-GB" dirty="0" smtClean="0"/>
              <a:t>Some </a:t>
            </a:r>
            <a:r>
              <a:rPr lang="en-GB" dirty="0"/>
              <a:t>companies claim that speech recognition software is so good that some customers forget that they are talking to a computer and start discussing the weather or sports score</a:t>
            </a:r>
            <a:r>
              <a:rPr lang="en-GB" dirty="0" smtClean="0"/>
              <a:t>.</a:t>
            </a:r>
          </a:p>
          <a:p>
            <a:r>
              <a:rPr lang="en-GB" dirty="0" smtClean="0"/>
              <a:t>The primary difficulty in implementing this kind of communication is the sheer complexity of everyday conversation.</a:t>
            </a:r>
          </a:p>
          <a:p>
            <a:pPr lvl="1"/>
            <a:r>
              <a:rPr lang="en-GB" dirty="0" smtClean="0"/>
              <a:t> Intellect database query, LUNAR - moon rocks, U.S. Postal Service – no zip codes</a:t>
            </a:r>
          </a:p>
          <a:p>
            <a:pPr lvl="1"/>
            <a:endParaRPr lang="en-GB" dirty="0"/>
          </a:p>
          <a:p>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430213" y="260350"/>
            <a:ext cx="8713787" cy="6337300"/>
          </a:xfrm>
          <a:prstGeom prst="rect">
            <a:avLst/>
          </a:prstGeom>
        </p:spPr>
        <p:txBody>
          <a:bodyPr>
            <a:normAutofit/>
          </a:bodyPr>
          <a:lstStyle/>
          <a:p>
            <a:pPr>
              <a:buNone/>
            </a:pPr>
            <a:r>
              <a:rPr lang="en-GB" dirty="0" smtClean="0"/>
              <a:t>	A simplified  diagram of a neuron from a brain. </a:t>
            </a:r>
            <a:endParaRPr lang="en-GB" dirty="0"/>
          </a:p>
        </p:txBody>
      </p:sp>
      <p:pic>
        <p:nvPicPr>
          <p:cNvPr id="5" name="Picture 4" descr="neuron1"/>
          <p:cNvPicPr/>
          <p:nvPr/>
        </p:nvPicPr>
        <p:blipFill>
          <a:blip r:embed="rId2" cstate="print"/>
          <a:srcRect/>
          <a:stretch>
            <a:fillRect/>
          </a:stretch>
        </p:blipFill>
        <p:spPr bwMode="auto">
          <a:xfrm>
            <a:off x="467544" y="1196752"/>
            <a:ext cx="8280920" cy="51845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51520" y="260648"/>
            <a:ext cx="8712968" cy="6336704"/>
          </a:xfrm>
        </p:spPr>
        <p:txBody>
          <a:bodyPr>
            <a:normAutofit lnSpcReduction="10000"/>
          </a:bodyPr>
          <a:lstStyle/>
          <a:p>
            <a:pPr>
              <a:buNone/>
            </a:pPr>
            <a:r>
              <a:rPr lang="en-GB" b="1" dirty="0" smtClean="0"/>
              <a:t>	Learning </a:t>
            </a:r>
            <a:r>
              <a:rPr lang="en-GB" b="1" dirty="0"/>
              <a:t>Systems</a:t>
            </a:r>
            <a:endParaRPr lang="en-GB" dirty="0"/>
          </a:p>
          <a:p>
            <a:r>
              <a:rPr lang="en-GB" dirty="0" smtClean="0"/>
              <a:t>This is </a:t>
            </a:r>
            <a:r>
              <a:rPr lang="en-GB" dirty="0"/>
              <a:t>a combination of software that allows a computer to change how it functions or reacts to situations based on feedback it </a:t>
            </a:r>
            <a:r>
              <a:rPr lang="en-GB" dirty="0" smtClean="0"/>
              <a:t>receives.</a:t>
            </a:r>
          </a:p>
          <a:p>
            <a:r>
              <a:rPr lang="en-GB" dirty="0" smtClean="0"/>
              <a:t>For </a:t>
            </a:r>
            <a:r>
              <a:rPr lang="en-GB" dirty="0"/>
              <a:t>example, some computer games have learning abilities. If the computer does not win a game, it remembers not to make the same moves under the same </a:t>
            </a:r>
            <a:r>
              <a:rPr lang="en-GB" dirty="0" smtClean="0"/>
              <a:t>conditions.</a:t>
            </a:r>
          </a:p>
          <a:p>
            <a:r>
              <a:rPr lang="en-GB" dirty="0" smtClean="0"/>
              <a:t>At </a:t>
            </a:r>
            <a:r>
              <a:rPr lang="en-GB" dirty="0"/>
              <a:t>a minimum, the feedback needs to indicate whether the results are desirable (winning a game) or undesirable (losing a game). </a:t>
            </a:r>
            <a:endParaRPr lang="en-GB" dirty="0" smtClean="0"/>
          </a:p>
          <a:p>
            <a:r>
              <a:rPr lang="en-GB" dirty="0" smtClean="0"/>
              <a:t>The </a:t>
            </a:r>
            <a:r>
              <a:rPr lang="en-GB" dirty="0"/>
              <a:t>feedback is then used to alter what the system will do in the future.</a:t>
            </a:r>
          </a:p>
          <a:p>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51520" y="260648"/>
            <a:ext cx="8712968" cy="6336704"/>
          </a:xfrm>
        </p:spPr>
        <p:txBody>
          <a:bodyPr>
            <a:normAutofit lnSpcReduction="10000"/>
          </a:bodyPr>
          <a:lstStyle/>
          <a:p>
            <a:pPr>
              <a:buNone/>
            </a:pPr>
            <a:r>
              <a:rPr lang="en-GB" b="1" dirty="0" smtClean="0"/>
              <a:t>	Fuzzy </a:t>
            </a:r>
            <a:r>
              <a:rPr lang="en-GB" b="1" dirty="0"/>
              <a:t>logic </a:t>
            </a:r>
            <a:endParaRPr lang="en-GB" dirty="0"/>
          </a:p>
          <a:p>
            <a:r>
              <a:rPr lang="en-GB" dirty="0"/>
              <a:t>Traditional computer programs require </a:t>
            </a:r>
            <a:r>
              <a:rPr lang="en-GB" dirty="0" smtClean="0"/>
              <a:t>precision-</a:t>
            </a:r>
          </a:p>
          <a:p>
            <a:pPr lvl="1"/>
            <a:r>
              <a:rPr lang="en-GB" dirty="0" smtClean="0"/>
              <a:t>on-off</a:t>
            </a:r>
            <a:r>
              <a:rPr lang="en-GB" dirty="0"/>
              <a:t>, yes-no, right-wrong. </a:t>
            </a:r>
            <a:endParaRPr lang="en-GB" dirty="0" smtClean="0"/>
          </a:p>
          <a:p>
            <a:r>
              <a:rPr lang="en-GB" dirty="0" smtClean="0"/>
              <a:t>However</a:t>
            </a:r>
            <a:r>
              <a:rPr lang="en-GB" dirty="0"/>
              <a:t>, we human beings do not experience the world this way. We might all agree that +120 degrees is hot and -40 degrees is cold; but is 75 degrees hot, warm, comfortable, or cool? </a:t>
            </a:r>
            <a:endParaRPr lang="en-GB" dirty="0" smtClean="0"/>
          </a:p>
          <a:p>
            <a:r>
              <a:rPr lang="en-GB" dirty="0" smtClean="0"/>
              <a:t>The </a:t>
            </a:r>
            <a:r>
              <a:rPr lang="en-GB" dirty="0"/>
              <a:t>answer depends on many factors: the wind, the humidity, the individual experiencing the temperature, one’s clothing, and ones expectation. </a:t>
            </a:r>
            <a:endParaRPr lang="en-GB" dirty="0" smtClean="0"/>
          </a:p>
          <a:p>
            <a:r>
              <a:rPr lang="en-GB" dirty="0" smtClean="0"/>
              <a:t>Many </a:t>
            </a:r>
            <a:r>
              <a:rPr lang="en-GB" dirty="0"/>
              <a:t>of our activities are also inexact. </a:t>
            </a:r>
          </a:p>
          <a:p>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51520" y="260648"/>
            <a:ext cx="8712968" cy="6336704"/>
          </a:xfrm>
        </p:spPr>
        <p:txBody>
          <a:bodyPr/>
          <a:lstStyle/>
          <a:p>
            <a:r>
              <a:rPr lang="en-GB" dirty="0" smtClean="0"/>
              <a:t>Fuzzy logic is a relatively new, rule-based development in AI that </a:t>
            </a:r>
            <a:r>
              <a:rPr lang="en-GB" b="1" dirty="0" smtClean="0"/>
              <a:t>tolerates imprecision </a:t>
            </a:r>
            <a:r>
              <a:rPr lang="en-GB" dirty="0" smtClean="0"/>
              <a:t>and even uses it to solve problems we could not have solved before. </a:t>
            </a:r>
          </a:p>
          <a:p>
            <a:r>
              <a:rPr lang="en-US" dirty="0" smtClean="0"/>
              <a:t>Fuzzy logic consists of a variety of concepts and techniques for representing and inferring knowledge that is </a:t>
            </a:r>
            <a:r>
              <a:rPr lang="en-US" b="1" dirty="0" smtClean="0"/>
              <a:t>imprecise, uncertain, or unreliable. </a:t>
            </a:r>
          </a:p>
          <a:p>
            <a:r>
              <a:rPr lang="en-GB" dirty="0" smtClean="0"/>
              <a:t>Fuzzy logic can create rules that use approximate or subjective values and incomplete or ambiguous data.</a:t>
            </a:r>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51520" y="260648"/>
            <a:ext cx="8712968" cy="6336704"/>
          </a:xfrm>
        </p:spPr>
        <p:txBody>
          <a:bodyPr/>
          <a:lstStyle/>
          <a:p>
            <a:r>
              <a:rPr lang="en-GB" dirty="0" smtClean="0"/>
              <a:t>E.g. Use of fuzzy logic in elevators by </a:t>
            </a:r>
            <a:r>
              <a:rPr lang="en-GB" dirty="0"/>
              <a:t>O</a:t>
            </a:r>
            <a:r>
              <a:rPr lang="en-GB" dirty="0" smtClean="0"/>
              <a:t>tis AI division.</a:t>
            </a:r>
          </a:p>
          <a:p>
            <a:r>
              <a:rPr lang="en-GB" dirty="0" smtClean="0"/>
              <a:t>Fuzzy logic circuitry is used in autofocus cameras to enable the camera to focus properly.</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51520" y="260648"/>
            <a:ext cx="8712968" cy="6336704"/>
          </a:xfrm>
        </p:spPr>
        <p:txBody>
          <a:bodyPr/>
          <a:lstStyle/>
          <a:p>
            <a:pPr>
              <a:buNone/>
            </a:pPr>
            <a:r>
              <a:rPr lang="en-GB" b="1" dirty="0" smtClean="0"/>
              <a:t>	Generic </a:t>
            </a:r>
            <a:r>
              <a:rPr lang="en-GB" b="1" dirty="0"/>
              <a:t>algorithms</a:t>
            </a:r>
            <a:endParaRPr lang="en-GB" dirty="0"/>
          </a:p>
          <a:p>
            <a:r>
              <a:rPr lang="en-GB" dirty="0"/>
              <a:t>Generic algorithms (also referred to as adaptive computation) refer to a variety of problem-solving techniques that are conceptually based on the method that living </a:t>
            </a:r>
            <a:r>
              <a:rPr lang="en-GB" dirty="0" smtClean="0"/>
              <a:t>organisms </a:t>
            </a:r>
            <a:r>
              <a:rPr lang="en-GB" dirty="0"/>
              <a:t>use to adapt to their environment – the process of evolution. </a:t>
            </a:r>
            <a:endParaRPr lang="en-GB" dirty="0" smtClean="0"/>
          </a:p>
          <a:p>
            <a:r>
              <a:rPr lang="en-GB" dirty="0" smtClean="0"/>
              <a:t>They </a:t>
            </a:r>
            <a:r>
              <a:rPr lang="en-GB" dirty="0"/>
              <a:t>are programmed to work the way populations solve problems – by changing and reorganizing their component parts using processes such as </a:t>
            </a:r>
            <a:endParaRPr lang="en-GB" dirty="0" smtClean="0"/>
          </a:p>
          <a:p>
            <a:pPr lvl="1"/>
            <a:r>
              <a:rPr lang="en-GB" dirty="0" smtClean="0"/>
              <a:t>reproduction</a:t>
            </a:r>
            <a:r>
              <a:rPr lang="en-GB" dirty="0"/>
              <a:t>, mutation, and natural selection.</a:t>
            </a:r>
          </a:p>
          <a:p>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51520" y="260648"/>
            <a:ext cx="8712968" cy="6336704"/>
          </a:xfrm>
        </p:spPr>
        <p:txBody>
          <a:bodyPr>
            <a:normAutofit lnSpcReduction="10000"/>
          </a:bodyPr>
          <a:lstStyle/>
          <a:p>
            <a:r>
              <a:rPr lang="en-GB" b="1" dirty="0" smtClean="0"/>
              <a:t>L</a:t>
            </a:r>
            <a:r>
              <a:rPr lang="en-GB" dirty="0" smtClean="0"/>
              <a:t>ike Darwin’s rule of evolution, many chunks of code compete with one another to see which can best perform the desired solution – the aim of the program. </a:t>
            </a:r>
          </a:p>
          <a:p>
            <a:r>
              <a:rPr lang="en-GB" dirty="0" smtClean="0"/>
              <a:t>Some chunks will even be extinct. </a:t>
            </a:r>
          </a:p>
          <a:p>
            <a:r>
              <a:rPr lang="en-GB" dirty="0" smtClean="0"/>
              <a:t>Those that survive will combine with other survivors and will produce offspring programs.</a:t>
            </a:r>
          </a:p>
          <a:p>
            <a:endParaRPr lang="en-GB" dirty="0"/>
          </a:p>
          <a:p>
            <a:r>
              <a:rPr lang="en-GB" dirty="0" smtClean="0"/>
              <a:t>Generic algorithms use endless trial and error to learn from experience – to discard unworkable approaches and grind away at promising approaches with the kind of tireless energy that humans are incapable.</a:t>
            </a: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E.g. 1992 </a:t>
            </a:r>
            <a:r>
              <a:rPr lang="en-GB" dirty="0" err="1" smtClean="0"/>
              <a:t>paralympics</a:t>
            </a:r>
            <a:r>
              <a:rPr lang="en-GB" dirty="0" smtClean="0"/>
              <a:t> – to schedule events</a:t>
            </a:r>
          </a:p>
          <a:p>
            <a:r>
              <a:rPr lang="en-GB" dirty="0" err="1" smtClean="0"/>
              <a:t>FacePrints</a:t>
            </a:r>
            <a:r>
              <a:rPr lang="en-GB" dirty="0" smtClean="0"/>
              <a:t> -  used to describe and identify suspects.</a:t>
            </a:r>
          </a:p>
          <a:p>
            <a:r>
              <a:rPr lang="en-GB" dirty="0" err="1" smtClean="0"/>
              <a:t>Texax</a:t>
            </a:r>
            <a:r>
              <a:rPr lang="en-GB" dirty="0" smtClean="0"/>
              <a:t> instruments – uses G.A. in shipping to let parcels ‘seek’ their best route to </a:t>
            </a:r>
            <a:r>
              <a:rPr lang="en-GB" smtClean="0"/>
              <a:t>their own destinations </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51520" y="260648"/>
            <a:ext cx="8712968" cy="6336704"/>
          </a:xfrm>
        </p:spPr>
        <p:txBody>
          <a:bodyPr>
            <a:normAutofit/>
          </a:bodyPr>
          <a:lstStyle/>
          <a:p>
            <a:r>
              <a:rPr lang="en-GB" dirty="0" smtClean="0"/>
              <a:t>The soma or nerve cell, at the </a:t>
            </a:r>
            <a:r>
              <a:rPr lang="en-GB" dirty="0" err="1" smtClean="0"/>
              <a:t>center</a:t>
            </a:r>
            <a:r>
              <a:rPr lang="en-GB" dirty="0" smtClean="0"/>
              <a:t> acts like a switch, stimulating other neurons and being stimulated in turn. </a:t>
            </a:r>
          </a:p>
          <a:p>
            <a:r>
              <a:rPr lang="en-GB" dirty="0" smtClean="0"/>
              <a:t>Emanating from the neuron is an axon, which is an electrically active link to the dendrites of other neurons. </a:t>
            </a:r>
          </a:p>
          <a:p>
            <a:r>
              <a:rPr lang="en-GB" dirty="0" smtClean="0"/>
              <a:t>Axons and dendrites are the “wires” that electrically connects neurons to one another. </a:t>
            </a:r>
          </a:p>
          <a:p>
            <a:r>
              <a:rPr lang="en-GB" dirty="0" smtClean="0"/>
              <a:t>The junction of the two is called a synapse. </a:t>
            </a:r>
          </a:p>
          <a:p>
            <a:r>
              <a:rPr lang="en-GB" dirty="0" smtClean="0"/>
              <a:t>This simple biological model is the metaphor for the development of neural networks. </a:t>
            </a:r>
          </a:p>
          <a:p>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51520" y="260648"/>
            <a:ext cx="8712968" cy="6336704"/>
          </a:xfrm>
        </p:spPr>
        <p:txBody>
          <a:bodyPr>
            <a:normAutofit lnSpcReduction="10000"/>
          </a:bodyPr>
          <a:lstStyle/>
          <a:p>
            <a:r>
              <a:rPr lang="en-GB" dirty="0" smtClean="0"/>
              <a:t>Neural networks consist of the hardware and software that attempts to emulate the processing pattern of the biological brain.</a:t>
            </a:r>
          </a:p>
          <a:p>
            <a:endParaRPr lang="en-GB" dirty="0"/>
          </a:p>
          <a:p>
            <a:r>
              <a:rPr lang="en-GB" dirty="0"/>
              <a:t>The human brain has about 100 billion (10</a:t>
            </a:r>
            <a:r>
              <a:rPr lang="en-GB" baseline="30000" dirty="0"/>
              <a:t>11</a:t>
            </a:r>
            <a:r>
              <a:rPr lang="en-GB" dirty="0"/>
              <a:t>) neurons, each having about 1000 dendrites which form 100,000 billion (10</a:t>
            </a:r>
            <a:r>
              <a:rPr lang="en-GB" baseline="30000" dirty="0"/>
              <a:t>14</a:t>
            </a:r>
            <a:r>
              <a:rPr lang="en-GB" dirty="0"/>
              <a:t>) synapses. </a:t>
            </a:r>
            <a:endParaRPr lang="en-GB" dirty="0" smtClean="0"/>
          </a:p>
          <a:p>
            <a:r>
              <a:rPr lang="en-GB" dirty="0" smtClean="0"/>
              <a:t>The </a:t>
            </a:r>
            <a:r>
              <a:rPr lang="en-GB" dirty="0"/>
              <a:t>brains neurons operate in parallel, and the human brain can accomplish about 10</a:t>
            </a:r>
            <a:r>
              <a:rPr lang="en-GB" baseline="30000" dirty="0"/>
              <a:t>16 </a:t>
            </a:r>
            <a:r>
              <a:rPr lang="en-GB" dirty="0"/>
              <a:t>or ten million billion interconnections per second. </a:t>
            </a:r>
            <a:endParaRPr lang="en-GB" dirty="0" smtClean="0"/>
          </a:p>
          <a:p>
            <a:r>
              <a:rPr lang="en-GB" dirty="0" smtClean="0"/>
              <a:t>This </a:t>
            </a:r>
            <a:r>
              <a:rPr lang="en-GB" dirty="0"/>
              <a:t>far exceeds the capacity of any known machine or any machine now planned or even likely to be built with current technology.</a:t>
            </a:r>
          </a:p>
          <a:p>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51520" y="260648"/>
            <a:ext cx="8712968" cy="6336704"/>
          </a:xfrm>
        </p:spPr>
        <p:txBody>
          <a:bodyPr>
            <a:normAutofit/>
          </a:bodyPr>
          <a:lstStyle/>
          <a:p>
            <a:r>
              <a:rPr lang="en-GB" dirty="0"/>
              <a:t>But far more complex networks of neurons have been simulated on computers. Below is a diagram that shows an </a:t>
            </a:r>
            <a:r>
              <a:rPr lang="en-GB" i="1" dirty="0">
                <a:hlinkClick r:id="rId2" action="ppaction://hlinkfile"/>
              </a:rPr>
              <a:t>artificial neural network </a:t>
            </a:r>
            <a:r>
              <a:rPr lang="en-GB" dirty="0"/>
              <a:t>with two neurons. </a:t>
            </a:r>
          </a:p>
          <a:p>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51520" y="260648"/>
            <a:ext cx="8712968" cy="6336704"/>
          </a:xfrm>
        </p:spPr>
        <p:txBody>
          <a:bodyPr/>
          <a:lstStyle/>
          <a:p>
            <a:r>
              <a:rPr lang="en-GB" dirty="0" smtClean="0"/>
              <a:t>The resistors in the circuits are variable and can be used to </a:t>
            </a:r>
            <a:r>
              <a:rPr lang="en-GB" i="1" dirty="0" smtClean="0"/>
              <a:t>teach</a:t>
            </a:r>
            <a:r>
              <a:rPr lang="en-GB" dirty="0" smtClean="0"/>
              <a:t> the network. </a:t>
            </a:r>
          </a:p>
          <a:p>
            <a:r>
              <a:rPr lang="en-GB" dirty="0" smtClean="0"/>
              <a:t>When the network makes a mistake (i.e., chooses the wrong pathway through the network and arrives at a false conclusion), resistance can be raised on some circuits, forcing other neurons to fire.</a:t>
            </a:r>
          </a:p>
          <a:p>
            <a:r>
              <a:rPr lang="en-GB" dirty="0" smtClean="0"/>
              <a:t>If this learning process continues for thousands of cycles, the machine </a:t>
            </a:r>
            <a:r>
              <a:rPr lang="en-GB" i="1" dirty="0" smtClean="0"/>
              <a:t>learns </a:t>
            </a:r>
            <a:r>
              <a:rPr lang="en-GB" dirty="0" smtClean="0"/>
              <a:t>the correct response. </a:t>
            </a:r>
          </a:p>
          <a:p>
            <a:r>
              <a:rPr lang="en-GB" dirty="0" smtClean="0"/>
              <a:t>The neurons are highly interconnected and operate in parallel.</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51520" y="260648"/>
            <a:ext cx="8712968" cy="6408712"/>
          </a:xfrm>
        </p:spPr>
        <p:txBody>
          <a:bodyPr>
            <a:normAutofit lnSpcReduction="10000"/>
          </a:bodyPr>
          <a:lstStyle/>
          <a:p>
            <a:pPr>
              <a:buNone/>
            </a:pPr>
            <a:r>
              <a:rPr lang="en-GB" b="1" dirty="0" smtClean="0"/>
              <a:t>	Difference </a:t>
            </a:r>
            <a:r>
              <a:rPr lang="en-GB" b="1" dirty="0"/>
              <a:t>Between Neural Networks and Expert Systems</a:t>
            </a:r>
            <a:endParaRPr lang="en-GB" dirty="0"/>
          </a:p>
          <a:p>
            <a:r>
              <a:rPr lang="en-GB" dirty="0"/>
              <a:t>Whereas expert systems seek to emulate or model a human expert’s way of solving a set of problems, neural network builders claim that they do not model human intelligence, do not program solutions, and do not aim to solve specific problems per se. </a:t>
            </a:r>
            <a:endParaRPr lang="en-GB" dirty="0" smtClean="0"/>
          </a:p>
          <a:p>
            <a:r>
              <a:rPr lang="en-GB" dirty="0" smtClean="0"/>
              <a:t>Instead</a:t>
            </a:r>
            <a:r>
              <a:rPr lang="en-GB" dirty="0"/>
              <a:t>, neural network designers seek to put intelligence into the hardware in the form of a generalized capability to learn. </a:t>
            </a:r>
            <a:endParaRPr lang="en-GB" dirty="0" smtClean="0"/>
          </a:p>
          <a:p>
            <a:r>
              <a:rPr lang="en-GB" dirty="0" smtClean="0"/>
              <a:t>In </a:t>
            </a:r>
            <a:r>
              <a:rPr lang="en-GB" dirty="0"/>
              <a:t>contrast, the expert system is highly specific to a given problem and cannot be easily retrained.</a:t>
            </a:r>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79512" y="0"/>
            <a:ext cx="8784976" cy="6669360"/>
          </a:xfrm>
        </p:spPr>
        <p:txBody>
          <a:bodyPr>
            <a:normAutofit/>
          </a:bodyPr>
          <a:lstStyle/>
          <a:p>
            <a:pPr>
              <a:buNone/>
            </a:pPr>
            <a:r>
              <a:rPr lang="en-GB" dirty="0" smtClean="0"/>
              <a:t>	E.g. in identifying </a:t>
            </a:r>
            <a:r>
              <a:rPr lang="en-GB" dirty="0"/>
              <a:t>a </a:t>
            </a:r>
            <a:r>
              <a:rPr lang="en-GB" dirty="0" smtClean="0"/>
              <a:t>cat.</a:t>
            </a:r>
          </a:p>
          <a:p>
            <a:r>
              <a:rPr lang="en-GB" dirty="0" smtClean="0"/>
              <a:t>An </a:t>
            </a:r>
            <a:r>
              <a:rPr lang="en-GB" dirty="0"/>
              <a:t>expert system approach would interview hundreds of people to understand how humans </a:t>
            </a:r>
            <a:r>
              <a:rPr lang="en-GB" dirty="0" smtClean="0"/>
              <a:t>recognize </a:t>
            </a:r>
            <a:r>
              <a:rPr lang="en-GB" dirty="0"/>
              <a:t>cats, resulting in a large set of rules, or frames, programmed into an expert system. </a:t>
            </a:r>
            <a:endParaRPr lang="en-GB" dirty="0" smtClean="0"/>
          </a:p>
          <a:p>
            <a:r>
              <a:rPr lang="en-GB" dirty="0" smtClean="0"/>
              <a:t>In </a:t>
            </a:r>
            <a:r>
              <a:rPr lang="en-GB" dirty="0"/>
              <a:t>contrast, a </a:t>
            </a:r>
            <a:r>
              <a:rPr lang="en-GB" i="1" dirty="0"/>
              <a:t>trainable</a:t>
            </a:r>
            <a:r>
              <a:rPr lang="en-GB" dirty="0"/>
              <a:t> neural network would be brought to the test site, connected to a television, and started out on the process of learning. </a:t>
            </a:r>
            <a:endParaRPr lang="en-GB" dirty="0" smtClean="0"/>
          </a:p>
          <a:p>
            <a:r>
              <a:rPr lang="en-GB" dirty="0" smtClean="0"/>
              <a:t>Every </a:t>
            </a:r>
            <a:r>
              <a:rPr lang="en-GB" dirty="0"/>
              <a:t>time a cat was </a:t>
            </a:r>
            <a:r>
              <a:rPr lang="en-GB" dirty="0">
                <a:solidFill>
                  <a:schemeClr val="accent6"/>
                </a:solidFill>
              </a:rPr>
              <a:t>incorrectly</a:t>
            </a:r>
            <a:r>
              <a:rPr lang="en-GB" dirty="0"/>
              <a:t> perceived, the system’s interconnections would be adjusted. </a:t>
            </a:r>
            <a:endParaRPr lang="en-GB" dirty="0" smtClean="0"/>
          </a:p>
          <a:p>
            <a:r>
              <a:rPr lang="en-GB" dirty="0" smtClean="0"/>
              <a:t>When </a:t>
            </a:r>
            <a:r>
              <a:rPr lang="en-GB" dirty="0"/>
              <a:t>cats were correctly perceived, the system would be left alone and another object scanned.</a:t>
            </a:r>
          </a:p>
          <a:p>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51520" y="260648"/>
            <a:ext cx="8712968" cy="6336704"/>
          </a:xfrm>
        </p:spPr>
        <p:txBody>
          <a:bodyPr/>
          <a:lstStyle/>
          <a:p>
            <a:r>
              <a:rPr lang="en-GB" dirty="0"/>
              <a:t>The </a:t>
            </a:r>
            <a:r>
              <a:rPr lang="en-GB" dirty="0">
                <a:solidFill>
                  <a:schemeClr val="accent6"/>
                </a:solidFill>
              </a:rPr>
              <a:t>pattern-recognition</a:t>
            </a:r>
            <a:r>
              <a:rPr lang="en-GB" dirty="0"/>
              <a:t> power of neural networks is starting to be harnessed by medicine</a:t>
            </a:r>
            <a:r>
              <a:rPr lang="en-GB" dirty="0" smtClean="0"/>
              <a:t>.</a:t>
            </a:r>
          </a:p>
          <a:p>
            <a:r>
              <a:rPr lang="en-GB" dirty="0" smtClean="0"/>
              <a:t> </a:t>
            </a:r>
            <a:r>
              <a:rPr lang="en-GB" dirty="0" err="1"/>
              <a:t>Papnet</a:t>
            </a:r>
            <a:r>
              <a:rPr lang="en-GB" dirty="0"/>
              <a:t> is a system to distinguish between normal and abnormal cells when examining Pap smears for cervical cancer, with far greater </a:t>
            </a:r>
            <a:r>
              <a:rPr lang="en-GB" dirty="0" smtClean="0"/>
              <a:t>accuracy </a:t>
            </a:r>
            <a:r>
              <a:rPr lang="en-GB" dirty="0"/>
              <a:t>than visual examination by technicians</a:t>
            </a:r>
            <a:r>
              <a:rPr lang="en-GB" dirty="0" smtClean="0"/>
              <a:t>.</a:t>
            </a:r>
          </a:p>
          <a:p>
            <a:r>
              <a:rPr lang="en-GB" dirty="0" smtClean="0"/>
              <a:t>A neural </a:t>
            </a:r>
            <a:r>
              <a:rPr lang="en-GB" dirty="0"/>
              <a:t>network </a:t>
            </a:r>
            <a:r>
              <a:rPr lang="en-GB" dirty="0" smtClean="0"/>
              <a:t>can be using to </a:t>
            </a:r>
            <a:r>
              <a:rPr lang="en-GB" dirty="0"/>
              <a:t>help detect credit-card fraud. The network </a:t>
            </a:r>
            <a:r>
              <a:rPr lang="en-GB" dirty="0" smtClean="0"/>
              <a:t>is </a:t>
            </a:r>
            <a:r>
              <a:rPr lang="en-GB" dirty="0"/>
              <a:t>taught to recognize irregular patterns in charge-card purchases and to evaluate potentially fraudulent transactions.</a:t>
            </a:r>
          </a:p>
          <a:p>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1621</TotalTime>
  <Words>1107</Words>
  <Application>Microsoft Office PowerPoint</Application>
  <PresentationFormat>On-screen Show (4:3)</PresentationFormat>
  <Paragraphs>98</Paragraphs>
  <Slides>26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Other Intelligent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Other Intelligent techniques</dc:title>
  <dc:creator>Kwaku Agyepong Pabbi</dc:creator>
  <cp:lastModifiedBy>USER</cp:lastModifiedBy>
  <cp:revision>6</cp:revision>
  <dcterms:created xsi:type="dcterms:W3CDTF">2011-11-13T12:32:32Z</dcterms:created>
  <dcterms:modified xsi:type="dcterms:W3CDTF">2023-03-07T13:25:13Z</dcterms:modified>
</cp:coreProperties>
</file>