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sldIdLst>
    <p:sldId id="256" r:id="rId2"/>
    <p:sldId id="257" r:id="rId3"/>
    <p:sldId id="258" r:id="rId4"/>
    <p:sldId id="259" r:id="rId5"/>
    <p:sldId id="260" r:id="rId6"/>
    <p:sldId id="314" r:id="rId7"/>
    <p:sldId id="261" r:id="rId8"/>
    <p:sldId id="262" r:id="rId9"/>
    <p:sldId id="263" r:id="rId10"/>
    <p:sldId id="264" r:id="rId11"/>
    <p:sldId id="315" r:id="rId12"/>
    <p:sldId id="265" r:id="rId13"/>
    <p:sldId id="316" r:id="rId14"/>
    <p:sldId id="266" r:id="rId15"/>
    <p:sldId id="272" r:id="rId16"/>
    <p:sldId id="267" r:id="rId17"/>
    <p:sldId id="269" r:id="rId18"/>
    <p:sldId id="270" r:id="rId19"/>
    <p:sldId id="271" r:id="rId20"/>
    <p:sldId id="273" r:id="rId21"/>
    <p:sldId id="274" r:id="rId22"/>
    <p:sldId id="275" r:id="rId23"/>
    <p:sldId id="276" r:id="rId24"/>
    <p:sldId id="278" r:id="rId25"/>
    <p:sldId id="279" r:id="rId26"/>
    <p:sldId id="285" r:id="rId27"/>
    <p:sldId id="280" r:id="rId28"/>
    <p:sldId id="282" r:id="rId29"/>
    <p:sldId id="317" r:id="rId30"/>
    <p:sldId id="283" r:id="rId31"/>
    <p:sldId id="284" r:id="rId32"/>
    <p:sldId id="281" r:id="rId33"/>
    <p:sldId id="286" r:id="rId34"/>
    <p:sldId id="287" r:id="rId35"/>
    <p:sldId id="288" r:id="rId36"/>
    <p:sldId id="318" r:id="rId37"/>
    <p:sldId id="289" r:id="rId38"/>
    <p:sldId id="290" r:id="rId39"/>
    <p:sldId id="291" r:id="rId40"/>
    <p:sldId id="292" r:id="rId41"/>
    <p:sldId id="277" r:id="rId42"/>
    <p:sldId id="268" r:id="rId43"/>
    <p:sldId id="293" r:id="rId44"/>
    <p:sldId id="294" r:id="rId45"/>
    <p:sldId id="295" r:id="rId46"/>
    <p:sldId id="296" r:id="rId47"/>
    <p:sldId id="297" r:id="rId48"/>
    <p:sldId id="298" r:id="rId49"/>
    <p:sldId id="299" r:id="rId50"/>
    <p:sldId id="300" r:id="rId51"/>
    <p:sldId id="301" r:id="rId52"/>
    <p:sldId id="302" r:id="rId53"/>
    <p:sldId id="304" r:id="rId54"/>
    <p:sldId id="306" r:id="rId55"/>
    <p:sldId id="307" r:id="rId56"/>
    <p:sldId id="308" r:id="rId57"/>
    <p:sldId id="309" r:id="rId58"/>
    <p:sldId id="303" r:id="rId59"/>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10" autoAdjust="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0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defRPr>
            </a:lvl1pPr>
          </a:lstStyle>
          <a:p>
            <a:pPr>
              <a:defRPr/>
            </a:pPr>
            <a:fld id="{1B5B9368-06CD-4E7E-99BE-54F009AEAE00}" type="slidenum">
              <a:rPr lang="en-US"/>
              <a:pPr>
                <a:defRPr/>
              </a:pPr>
              <a:t>‹#›</a:t>
            </a:fld>
            <a:endParaRPr lang="en-US"/>
          </a:p>
        </p:txBody>
      </p:sp>
    </p:spTree>
    <p:extLst>
      <p:ext uri="{BB962C8B-B14F-4D97-AF65-F5344CB8AC3E}">
        <p14:creationId xmlns:p14="http://schemas.microsoft.com/office/powerpoint/2010/main" val="459328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10D098D-F92B-4E7A-9EBB-45A46D283742}" type="slidenum">
              <a:rPr lang="en-US" smtClean="0"/>
              <a:pPr/>
              <a:t>22</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Query languages/ Report generators (QBE, SQL, Intellect, </a:t>
            </a:r>
            <a:r>
              <a:rPr lang="en-US" dirty="0" err="1" smtClean="0"/>
              <a:t>Easytrieve</a:t>
            </a:r>
            <a:r>
              <a:rPr lang="en-US" dirty="0" smtClean="0"/>
              <a:t>, RPG-III), graphics languages (SAS Graph, Harvard Graphics), application generators (FOCUS, DMS, SAS), Very High Level Programming Languages (Nomad, APL), Application Software packages (MSA Payroll, </a:t>
            </a:r>
            <a:r>
              <a:rPr lang="en-US" dirty="0" err="1" smtClean="0"/>
              <a:t>Maxicalc</a:t>
            </a:r>
            <a:r>
              <a:rPr lang="en-US" dirty="0" smtClean="0"/>
              <a:t>, AVP Sales/Use Tax), Microcomputer tools (dbase, Access, Excel, Word, etc)                                </a:t>
            </a:r>
          </a:p>
        </p:txBody>
      </p:sp>
    </p:spTree>
    <p:extLst>
      <p:ext uri="{BB962C8B-B14F-4D97-AF65-F5344CB8AC3E}">
        <p14:creationId xmlns:p14="http://schemas.microsoft.com/office/powerpoint/2010/main" val="371503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15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E065B2A-2DAF-4E2A-B7E8-50CFEC5438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BBE1290-18F8-41C1-8596-515793460DE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D76231D-8EE2-4C23-97D1-E2DC5AB024F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0336414-1082-4C3F-AE7C-DD2492B66D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49C02AD-05D7-4278-A913-CFD55ABAE38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DF24489-6C9F-4F60-99CD-159BFF96A9B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A49FD2C8-4868-42E7-9C4D-CD49B2F3D76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DF24489-6C9F-4F60-99CD-159BFF96A9B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32A91575-2A76-48F0-BD74-625F2ED744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38AF474-6156-4F19-9BDA-37C511BE602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4AFE4B71-F7B0-4731-A493-432FA3B8D5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b="0"/>
          </a:p>
        </p:txBody>
      </p:sp>
      <p:sp>
        <p:nvSpPr>
          <p:cNvPr id="512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b="0"/>
          </a:p>
        </p:txBody>
      </p:sp>
      <p:sp>
        <p:nvSpPr>
          <p:cNvPr id="5124"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b="0"/>
          </a:p>
        </p:txBody>
      </p:sp>
      <p:sp>
        <p:nvSpPr>
          <p:cNvPr id="512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b="0"/>
          </a:p>
        </p:txBody>
      </p:sp>
      <p:sp>
        <p:nvSpPr>
          <p:cNvPr id="512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b="0"/>
          </a:p>
        </p:txBody>
      </p:sp>
      <p:sp>
        <p:nvSpPr>
          <p:cNvPr id="5127"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b="0"/>
          </a:p>
        </p:txBody>
      </p:sp>
      <p:sp>
        <p:nvSpPr>
          <p:cNvPr id="512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en-US"/>
          </a:p>
        </p:txBody>
      </p:sp>
      <p:sp>
        <p:nvSpPr>
          <p:cNvPr id="513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en-US"/>
          </a:p>
        </p:txBody>
      </p:sp>
      <p:sp>
        <p:nvSpPr>
          <p:cNvPr id="51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FDF24489-6C9F-4F60-99CD-159BFF96A9B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914400" y="0"/>
            <a:ext cx="8021638" cy="1219200"/>
          </a:xfrm>
        </p:spPr>
        <p:txBody>
          <a:bodyPr/>
          <a:lstStyle/>
          <a:p>
            <a:pPr eaLnBrk="1" hangingPunct="1"/>
            <a:r>
              <a:rPr lang="en-GB" sz="4000" b="1" dirty="0" smtClean="0"/>
              <a:t>APPROACHES TO SYSTEMS MODELLING</a:t>
            </a:r>
            <a:endParaRPr lang="en-US" sz="4000" b="1" dirty="0" smtClean="0"/>
          </a:p>
        </p:txBody>
      </p:sp>
      <p:sp>
        <p:nvSpPr>
          <p:cNvPr id="3075" name="Rectangle 5"/>
          <p:cNvSpPr>
            <a:spLocks noGrp="1" noChangeArrowheads="1"/>
          </p:cNvSpPr>
          <p:nvPr>
            <p:ph type="body" idx="1"/>
          </p:nvPr>
        </p:nvSpPr>
        <p:spPr>
          <a:xfrm>
            <a:off x="914400" y="1371600"/>
            <a:ext cx="8040688" cy="5638800"/>
          </a:xfrm>
        </p:spPr>
        <p:txBody>
          <a:bodyPr/>
          <a:lstStyle/>
          <a:p>
            <a:pPr eaLnBrk="1" hangingPunct="1">
              <a:lnSpc>
                <a:spcPct val="90000"/>
              </a:lnSpc>
            </a:pPr>
            <a:r>
              <a:rPr lang="en-GB" sz="2800" dirty="0" smtClean="0"/>
              <a:t>The Traditional Systems Lifecycle</a:t>
            </a:r>
          </a:p>
          <a:p>
            <a:pPr lvl="1" eaLnBrk="1" hangingPunct="1">
              <a:lnSpc>
                <a:spcPct val="90000"/>
              </a:lnSpc>
            </a:pPr>
            <a:r>
              <a:rPr lang="en-GB" sz="2400" dirty="0" smtClean="0"/>
              <a:t>Limitations of the lifecycle approach</a:t>
            </a:r>
          </a:p>
          <a:p>
            <a:pPr eaLnBrk="1" hangingPunct="1">
              <a:lnSpc>
                <a:spcPct val="90000"/>
              </a:lnSpc>
            </a:pPr>
            <a:r>
              <a:rPr lang="en-GB" sz="2800" dirty="0" smtClean="0"/>
              <a:t>Alternative system-building approaches</a:t>
            </a:r>
          </a:p>
          <a:p>
            <a:pPr lvl="1" eaLnBrk="1" hangingPunct="1">
              <a:lnSpc>
                <a:spcPct val="90000"/>
              </a:lnSpc>
            </a:pPr>
            <a:r>
              <a:rPr lang="en-GB" sz="2400" dirty="0" smtClean="0"/>
              <a:t>Prototyping</a:t>
            </a:r>
            <a:endParaRPr lang="en-US" sz="2400" dirty="0" smtClean="0"/>
          </a:p>
          <a:p>
            <a:pPr lvl="1" eaLnBrk="1" hangingPunct="1">
              <a:lnSpc>
                <a:spcPct val="90000"/>
              </a:lnSpc>
            </a:pPr>
            <a:r>
              <a:rPr lang="en-GB" sz="2400" dirty="0" smtClean="0"/>
              <a:t>Application software packages</a:t>
            </a:r>
            <a:endParaRPr lang="en-US" sz="2400" dirty="0" smtClean="0"/>
          </a:p>
          <a:p>
            <a:pPr lvl="1" eaLnBrk="1" hangingPunct="1">
              <a:lnSpc>
                <a:spcPct val="90000"/>
              </a:lnSpc>
            </a:pPr>
            <a:r>
              <a:rPr lang="en-GB" sz="2400" dirty="0" smtClean="0"/>
              <a:t>End user development</a:t>
            </a:r>
            <a:endParaRPr lang="en-US" sz="2400" dirty="0" smtClean="0"/>
          </a:p>
          <a:p>
            <a:pPr lvl="1" eaLnBrk="1" hangingPunct="1">
              <a:lnSpc>
                <a:spcPct val="90000"/>
              </a:lnSpc>
            </a:pPr>
            <a:r>
              <a:rPr lang="en-GB" sz="2400" dirty="0" smtClean="0"/>
              <a:t>Outsourcing</a:t>
            </a:r>
            <a:endParaRPr lang="en-US" sz="2400" dirty="0" smtClean="0"/>
          </a:p>
          <a:p>
            <a:pPr eaLnBrk="1" hangingPunct="1">
              <a:lnSpc>
                <a:spcPct val="90000"/>
              </a:lnSpc>
            </a:pPr>
            <a:r>
              <a:rPr lang="en-GB" sz="2800" dirty="0" smtClean="0">
                <a:solidFill>
                  <a:srgbClr val="00B0F0"/>
                </a:solidFill>
              </a:rPr>
              <a:t>System-Building Methodologies</a:t>
            </a:r>
            <a:endParaRPr lang="en-US" sz="2800" dirty="0" smtClean="0">
              <a:solidFill>
                <a:srgbClr val="00B0F0"/>
              </a:solidFill>
            </a:endParaRPr>
          </a:p>
          <a:p>
            <a:pPr lvl="1" eaLnBrk="1" hangingPunct="1">
              <a:lnSpc>
                <a:spcPct val="90000"/>
              </a:lnSpc>
            </a:pPr>
            <a:r>
              <a:rPr lang="en-GB" sz="2400" dirty="0" smtClean="0">
                <a:solidFill>
                  <a:srgbClr val="00B0F0"/>
                </a:solidFill>
              </a:rPr>
              <a:t>Structured methodologies</a:t>
            </a:r>
            <a:endParaRPr lang="en-US" sz="2400" dirty="0" smtClean="0">
              <a:solidFill>
                <a:srgbClr val="00B0F0"/>
              </a:solidFill>
            </a:endParaRPr>
          </a:p>
          <a:p>
            <a:pPr lvl="1" eaLnBrk="1" hangingPunct="1">
              <a:lnSpc>
                <a:spcPct val="90000"/>
              </a:lnSpc>
            </a:pPr>
            <a:r>
              <a:rPr lang="en-GB" sz="2400" dirty="0" smtClean="0">
                <a:solidFill>
                  <a:srgbClr val="00B0F0"/>
                </a:solidFill>
              </a:rPr>
              <a:t>Object-Oriented Software Development</a:t>
            </a:r>
          </a:p>
          <a:p>
            <a:pPr lvl="1" eaLnBrk="1" hangingPunct="1">
              <a:lnSpc>
                <a:spcPct val="90000"/>
              </a:lnSpc>
            </a:pPr>
            <a:r>
              <a:rPr lang="en-GB" sz="2400" dirty="0" smtClean="0">
                <a:solidFill>
                  <a:srgbClr val="00B0F0"/>
                </a:solidFill>
              </a:rPr>
              <a:t>Computer–Aided Software Engineering (CASE)</a:t>
            </a:r>
          </a:p>
          <a:p>
            <a:pPr lvl="1" eaLnBrk="1" hangingPunct="1">
              <a:lnSpc>
                <a:spcPct val="90000"/>
              </a:lnSpc>
            </a:pPr>
            <a:r>
              <a:rPr lang="en-GB" sz="2400" dirty="0" smtClean="0">
                <a:solidFill>
                  <a:srgbClr val="00B0F0"/>
                </a:solidFill>
              </a:rPr>
              <a:t>Software Reengineering</a:t>
            </a:r>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dirty="0" smtClean="0"/>
              <a:t>The </a:t>
            </a:r>
            <a:r>
              <a:rPr lang="en-GB" b="1" dirty="0" smtClean="0"/>
              <a:t>post-implementation</a:t>
            </a:r>
            <a:r>
              <a:rPr lang="en-GB" dirty="0" smtClean="0"/>
              <a:t> stage consists of </a:t>
            </a:r>
          </a:p>
          <a:p>
            <a:pPr lvl="1" eaLnBrk="1" hangingPunct="1">
              <a:lnSpc>
                <a:spcPct val="90000"/>
              </a:lnSpc>
            </a:pPr>
            <a:r>
              <a:rPr lang="en-GB" dirty="0" smtClean="0"/>
              <a:t>using and evaluating the system after it is installed and is in production. </a:t>
            </a:r>
          </a:p>
          <a:p>
            <a:pPr lvl="1" eaLnBrk="1" hangingPunct="1">
              <a:lnSpc>
                <a:spcPct val="90000"/>
              </a:lnSpc>
            </a:pPr>
            <a:r>
              <a:rPr lang="en-GB" dirty="0" smtClean="0"/>
              <a:t>Users and technical specialists will go through a formal post implementation audit that determines how well the new system has met its original objectives and whether any revisions or modifications are required. </a:t>
            </a:r>
          </a:p>
          <a:p>
            <a:pPr lvl="1" eaLnBrk="1" hangingPunct="1">
              <a:lnSpc>
                <a:spcPct val="90000"/>
              </a:lnSpc>
            </a:pPr>
            <a:r>
              <a:rPr lang="en-GB" dirty="0" smtClean="0"/>
              <a:t>After the system has been fine-tuned it will need to be maintained while it is in production to correct errors, meet requirements, or improve processing efficiency.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26488" cy="6400800"/>
          </a:xfrm>
        </p:spPr>
        <p:txBody>
          <a:bodyPr/>
          <a:lstStyle/>
          <a:p>
            <a:r>
              <a:rPr lang="en-GB" dirty="0" smtClean="0"/>
              <a:t>Over time, the system may require so much maintenance to remain efficient and meet user objectives that it will come to the end of it s useful lifespan. </a:t>
            </a:r>
          </a:p>
          <a:p>
            <a:r>
              <a:rPr lang="en-GB" dirty="0" smtClean="0"/>
              <a:t>Once the system’s lifecycle comes to an end, a completely new system is called for and the cycle begins again.</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1000" y="152400"/>
            <a:ext cx="8763000" cy="6705600"/>
          </a:xfrm>
        </p:spPr>
        <p:txBody>
          <a:bodyPr/>
          <a:lstStyle/>
          <a:p>
            <a:pPr eaLnBrk="1" hangingPunct="1">
              <a:lnSpc>
                <a:spcPct val="80000"/>
              </a:lnSpc>
            </a:pPr>
            <a:r>
              <a:rPr lang="en-GB" sz="3600" dirty="0" smtClean="0"/>
              <a:t>Limitations of the lifecycle approach</a:t>
            </a:r>
          </a:p>
          <a:p>
            <a:pPr lvl="1" eaLnBrk="1" hangingPunct="1">
              <a:lnSpc>
                <a:spcPct val="80000"/>
              </a:lnSpc>
            </a:pPr>
            <a:endParaRPr lang="en-GB" sz="2400" dirty="0" smtClean="0"/>
          </a:p>
          <a:p>
            <a:pPr lvl="1" eaLnBrk="1" hangingPunct="1">
              <a:lnSpc>
                <a:spcPct val="80000"/>
              </a:lnSpc>
            </a:pPr>
            <a:r>
              <a:rPr lang="en-GB" sz="3200" dirty="0" smtClean="0"/>
              <a:t>The systems life cycle approach is costly, time consuming, and inflexible. Volumes of new documents must be generated and steps repeated if requirements and specifications need to be revised.</a:t>
            </a:r>
          </a:p>
          <a:p>
            <a:pPr lvl="1" eaLnBrk="1" hangingPunct="1">
              <a:lnSpc>
                <a:spcPct val="80000"/>
              </a:lnSpc>
            </a:pPr>
            <a:endParaRPr lang="en-GB" sz="2400" dirty="0" smtClean="0"/>
          </a:p>
          <a:p>
            <a:pPr lvl="1" eaLnBrk="1" hangingPunct="1">
              <a:lnSpc>
                <a:spcPct val="80000"/>
              </a:lnSpc>
            </a:pPr>
            <a:r>
              <a:rPr lang="en-GB" sz="3200" dirty="0" smtClean="0"/>
              <a:t>The life cycle approach is inflexible and discourages change. Because of time and cost to repeat the sequence of lifecycle activities, the methodology encourages freezing of specifications early in the development process.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26488" cy="6400800"/>
          </a:xfrm>
        </p:spPr>
        <p:txBody>
          <a:bodyPr/>
          <a:lstStyle/>
          <a:p>
            <a:pPr lvl="1" eaLnBrk="1" hangingPunct="1">
              <a:lnSpc>
                <a:spcPct val="80000"/>
              </a:lnSpc>
            </a:pPr>
            <a:r>
              <a:rPr lang="en-GB" sz="3200" dirty="0" smtClean="0"/>
              <a:t>The lifecycle method is ill-suited to decision-oriented applications. Decision makers may need to experiment with concrete systems to clarify the kinds of decisions they wish to make.</a:t>
            </a:r>
          </a:p>
          <a:p>
            <a:pPr lvl="1" eaLnBrk="1" hangingPunct="1">
              <a:lnSpc>
                <a:spcPct val="80000"/>
              </a:lnSpc>
            </a:pPr>
            <a:endParaRPr lang="en-GB" sz="2400" dirty="0" smtClean="0"/>
          </a:p>
          <a:p>
            <a:pPr lvl="1" eaLnBrk="1" hangingPunct="1">
              <a:lnSpc>
                <a:spcPct val="80000"/>
              </a:lnSpc>
            </a:pPr>
            <a:r>
              <a:rPr lang="en-GB" sz="3200" dirty="0" smtClean="0"/>
              <a:t>Formal specification of requirements may inhibit systems-builders from exploring and discovering the problem structure.</a:t>
            </a:r>
          </a:p>
          <a:p>
            <a:pPr lvl="1" eaLnBrk="1" hangingPunct="1">
              <a:lnSpc>
                <a:spcPct val="80000"/>
              </a:lnSpc>
            </a:pPr>
            <a:endParaRPr lang="en-GB" sz="2400" dirty="0" smtClean="0"/>
          </a:p>
          <a:p>
            <a:pPr lvl="1" eaLnBrk="1" hangingPunct="1">
              <a:lnSpc>
                <a:spcPct val="80000"/>
              </a:lnSpc>
            </a:pPr>
            <a:r>
              <a:rPr lang="en-GB" sz="3200" dirty="0" smtClean="0"/>
              <a:t>Likewise, the lifecycle approach is not suitable for many small desktop systems, which tend to be less structured and more individualised. </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609600" y="152400"/>
            <a:ext cx="8345488" cy="6705600"/>
          </a:xfrm>
        </p:spPr>
        <p:txBody>
          <a:bodyPr/>
          <a:lstStyle/>
          <a:p>
            <a:pPr eaLnBrk="1" hangingPunct="1"/>
            <a:r>
              <a:rPr lang="en-GB" smtClean="0"/>
              <a:t>Prototyping</a:t>
            </a:r>
          </a:p>
          <a:p>
            <a:pPr lvl="1" eaLnBrk="1" hangingPunct="1"/>
            <a:r>
              <a:rPr lang="en-GB" smtClean="0"/>
              <a:t>Prototyping consist of building an experimental system rapidly and inexpensively for end-users to evaluate. By interacting with the prototype, users can get a better idea of their information requirements. The prototype endorsed by the users can be used as a template to create the final system.</a:t>
            </a:r>
          </a:p>
          <a:p>
            <a:pPr lvl="1" eaLnBrk="1" hangingPunct="1"/>
            <a:r>
              <a:rPr lang="en-GB" smtClean="0"/>
              <a:t>Its an iterative process of systems development.</a:t>
            </a:r>
          </a:p>
          <a:p>
            <a:pPr lvl="1" eaLnBrk="1" hangingPunct="1"/>
            <a:r>
              <a:rPr lang="en-GB" smtClean="0"/>
              <a:t>Prototyping replaces unplanned rework with planned iteration, with each version more accurately reflecting user’s requirements.</a:t>
            </a:r>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81000" y="381000"/>
            <a:ext cx="8763000" cy="6477000"/>
          </a:xfrm>
        </p:spPr>
        <p:txBody>
          <a:bodyPr/>
          <a:lstStyle/>
          <a:p>
            <a:pPr eaLnBrk="1" hangingPunct="1">
              <a:lnSpc>
                <a:spcPct val="90000"/>
              </a:lnSpc>
            </a:pPr>
            <a:r>
              <a:rPr lang="en-GB" b="1" smtClean="0"/>
              <a:t>Steps In Prototyping</a:t>
            </a:r>
            <a:endParaRPr lang="en-GB" smtClean="0"/>
          </a:p>
          <a:p>
            <a:pPr lvl="1" eaLnBrk="1" hangingPunct="1">
              <a:lnSpc>
                <a:spcPct val="90000"/>
              </a:lnSpc>
            </a:pPr>
            <a:r>
              <a:rPr lang="en-GB" smtClean="0"/>
              <a:t>STEP 1: </a:t>
            </a:r>
            <a:r>
              <a:rPr lang="en-GB" i="1" smtClean="0"/>
              <a:t>Identify the user’s basic requirements</a:t>
            </a:r>
            <a:r>
              <a:rPr lang="en-GB" smtClean="0"/>
              <a:t>. </a:t>
            </a:r>
          </a:p>
          <a:p>
            <a:pPr lvl="1" eaLnBrk="1" hangingPunct="1">
              <a:lnSpc>
                <a:spcPct val="90000"/>
              </a:lnSpc>
            </a:pPr>
            <a:r>
              <a:rPr lang="en-GB" smtClean="0"/>
              <a:t>STEP 2: </a:t>
            </a:r>
            <a:r>
              <a:rPr lang="en-GB" i="1" smtClean="0"/>
              <a:t>Develop an initial prototype.</a:t>
            </a:r>
            <a:r>
              <a:rPr lang="en-GB" smtClean="0"/>
              <a:t> </a:t>
            </a:r>
          </a:p>
          <a:p>
            <a:pPr lvl="1" eaLnBrk="1" hangingPunct="1">
              <a:lnSpc>
                <a:spcPct val="90000"/>
              </a:lnSpc>
            </a:pPr>
            <a:r>
              <a:rPr lang="en-GB" smtClean="0"/>
              <a:t>STEP 3: </a:t>
            </a:r>
            <a:r>
              <a:rPr lang="en-GB" i="1" smtClean="0"/>
              <a:t>Use the prototype</a:t>
            </a:r>
            <a:r>
              <a:rPr lang="en-GB" smtClean="0"/>
              <a:t>. </a:t>
            </a:r>
          </a:p>
          <a:p>
            <a:pPr lvl="1" eaLnBrk="1" hangingPunct="1">
              <a:lnSpc>
                <a:spcPct val="90000"/>
              </a:lnSpc>
            </a:pPr>
            <a:r>
              <a:rPr lang="en-GB" smtClean="0"/>
              <a:t>STEP 4: </a:t>
            </a:r>
            <a:r>
              <a:rPr lang="en-GB" i="1" smtClean="0"/>
              <a:t>Revise and enhance the prototype</a:t>
            </a:r>
            <a:r>
              <a:rPr lang="en-GB" smtClean="0"/>
              <a:t>. The system builder notes all changes requested by the user and refines the prototype accordingly.</a:t>
            </a:r>
          </a:p>
          <a:p>
            <a:pPr lvl="1" eaLnBrk="1" hangingPunct="1">
              <a:lnSpc>
                <a:spcPct val="90000"/>
              </a:lnSpc>
            </a:pPr>
            <a:r>
              <a:rPr lang="en-GB" smtClean="0"/>
              <a:t>After the prototype has been revised, the cycle returns to step 3. Steps 3 and 4 are repeated until the user is satisfied.</a:t>
            </a:r>
          </a:p>
          <a:p>
            <a:pPr lvl="1" eaLnBrk="1" hangingPunct="1">
              <a:lnSpc>
                <a:spcPct val="90000"/>
              </a:lnSpc>
            </a:pPr>
            <a:r>
              <a:rPr lang="en-GB" smtClean="0"/>
              <a:t>When no more iterations are required, the approved prototype then becomes an operational prototype that furnishes the final specification for the application. Sometimes the prototype itself is adopted as the production version of the system.</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381000" y="457200"/>
            <a:ext cx="8763000" cy="6172200"/>
          </a:xfrm>
        </p:spPr>
        <p:txBody>
          <a:bodyPr/>
          <a:lstStyle/>
          <a:p>
            <a:pPr eaLnBrk="1" hangingPunct="1"/>
            <a:r>
              <a:rPr lang="en-GB" sz="2800" smtClean="0"/>
              <a:t>Advantages And Disadvantages Of Prototyping</a:t>
            </a:r>
          </a:p>
          <a:p>
            <a:pPr lvl="1" eaLnBrk="1" hangingPunct="1"/>
            <a:r>
              <a:rPr lang="en-GB" sz="2400" smtClean="0"/>
              <a:t>Prototyping is most useful when there is some uncertainty about requirements or design solutions</a:t>
            </a:r>
            <a:r>
              <a:rPr lang="en-US" sz="2400" smtClean="0"/>
              <a:t> </a:t>
            </a:r>
            <a:endParaRPr lang="en-GB" sz="2400" smtClean="0"/>
          </a:p>
          <a:p>
            <a:pPr lvl="1" eaLnBrk="1" hangingPunct="1"/>
            <a:r>
              <a:rPr lang="en-GB" sz="2400" smtClean="0"/>
              <a:t>Prototyping is especially valuable for the design of the end-user interface</a:t>
            </a:r>
          </a:p>
          <a:p>
            <a:pPr lvl="1" eaLnBrk="1" hangingPunct="1"/>
            <a:r>
              <a:rPr lang="en-GB" sz="2400" smtClean="0"/>
              <a:t>Prototyping encourages intense end-user involvement</a:t>
            </a:r>
          </a:p>
          <a:p>
            <a:pPr lvl="1" eaLnBrk="1" hangingPunct="1"/>
            <a:r>
              <a:rPr lang="en-GB" sz="2400" smtClean="0"/>
              <a:t>Prototyping is better suited for smaller applications.</a:t>
            </a:r>
            <a:endParaRPr lang="en-US" sz="2400" smtClean="0"/>
          </a:p>
          <a:p>
            <a:pPr lvl="1" eaLnBrk="1" hangingPunct="1"/>
            <a:r>
              <a:rPr lang="en-GB" sz="2400" smtClean="0"/>
              <a:t>Rapid prototyping can gloss over essential steps in systems development.</a:t>
            </a:r>
            <a:endParaRPr lang="en-US" sz="2400" smtClean="0"/>
          </a:p>
          <a:p>
            <a:pPr lvl="1" eaLnBrk="1" hangingPunct="1"/>
            <a:r>
              <a:rPr lang="en-GB" sz="2400" smtClean="0"/>
              <a:t>Some of these hastily constructed systems may not </a:t>
            </a:r>
          </a:p>
          <a:p>
            <a:pPr lvl="2" eaLnBrk="1" hangingPunct="1"/>
            <a:r>
              <a:rPr lang="en-GB" sz="2000" smtClean="0"/>
              <a:t>easily accommodate large quantities of data or a </a:t>
            </a:r>
          </a:p>
          <a:p>
            <a:pPr lvl="2" eaLnBrk="1" hangingPunct="1"/>
            <a:r>
              <a:rPr lang="en-GB" sz="2000" smtClean="0"/>
              <a:t>large number of users in a production environment.</a:t>
            </a:r>
          </a:p>
          <a:p>
            <a:pPr lvl="1" eaLnBrk="1" hangingPunct="1"/>
            <a:r>
              <a:rPr lang="en-GB" sz="2400" smtClean="0"/>
              <a:t>Once finished, if the prototype works reasonably well, management may not see the need for reprogramming, redesign, or full documentation and testing.</a:t>
            </a:r>
          </a:p>
          <a:p>
            <a:pPr lvl="1" eaLnBrk="1" hangingPunct="1"/>
            <a:endParaRPr lang="en-GB" sz="2400" smtClean="0"/>
          </a:p>
          <a:p>
            <a:pPr lvl="2" eaLnBrk="1" hangingPunct="1"/>
            <a:endParaRPr lang="en-US" sz="2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smtClean="0"/>
              <a:t>Application software packages</a:t>
            </a:r>
          </a:p>
          <a:p>
            <a:pPr lvl="1" eaLnBrk="1" hangingPunct="1">
              <a:lnSpc>
                <a:spcPct val="90000"/>
              </a:lnSpc>
            </a:pPr>
            <a:r>
              <a:rPr lang="en-GB" smtClean="0"/>
              <a:t>An application software package is a set of prewritten, precoded application software programs that are commercially available for sale or for lease</a:t>
            </a:r>
            <a:r>
              <a:rPr lang="en-US" smtClean="0"/>
              <a:t>.</a:t>
            </a:r>
          </a:p>
          <a:p>
            <a:pPr lvl="1" eaLnBrk="1" hangingPunct="1">
              <a:lnSpc>
                <a:spcPct val="90000"/>
              </a:lnSpc>
            </a:pPr>
            <a:r>
              <a:rPr lang="en-GB" smtClean="0"/>
              <a:t>When appropriate software package is available, it is not necessary for a company to write its own programs; the prewritten, predesigned, pretested software package can fulfil the requirements and can be substituted instead.</a:t>
            </a:r>
          </a:p>
          <a:p>
            <a:pPr lvl="1" eaLnBrk="1" hangingPunct="1">
              <a:lnSpc>
                <a:spcPct val="90000"/>
              </a:lnSpc>
            </a:pPr>
            <a:r>
              <a:rPr lang="en-GB" smtClean="0"/>
              <a:t>Since the package vendor has already done most of the design, programming, and testing, the time frame and costs for developing a new system should be considerably reduced.</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b="1" smtClean="0"/>
              <a:t>Advantages and disadvantages of software Packages</a:t>
            </a:r>
            <a:endParaRPr lang="en-GB" smtClean="0"/>
          </a:p>
          <a:p>
            <a:pPr lvl="1" eaLnBrk="1" hangingPunct="1">
              <a:lnSpc>
                <a:spcPct val="90000"/>
              </a:lnSpc>
            </a:pPr>
            <a:r>
              <a:rPr lang="en-GB" smtClean="0"/>
              <a:t>Using other development strategies, design activities may easily consume up to 50 percent or more of the development effort.</a:t>
            </a:r>
          </a:p>
          <a:p>
            <a:pPr lvl="1" eaLnBrk="1" hangingPunct="1">
              <a:lnSpc>
                <a:spcPct val="90000"/>
              </a:lnSpc>
            </a:pPr>
            <a:r>
              <a:rPr lang="en-GB" smtClean="0"/>
              <a:t>However, with packages, most of the design work has been accomplished in advance.</a:t>
            </a:r>
          </a:p>
          <a:p>
            <a:pPr lvl="1" eaLnBrk="1" hangingPunct="1">
              <a:lnSpc>
                <a:spcPct val="90000"/>
              </a:lnSpc>
            </a:pPr>
            <a:r>
              <a:rPr lang="en-GB" smtClean="0"/>
              <a:t>Software package programs are pretested before they are marketed so that purchaser testing can be accomplished in a relatively shorter period.</a:t>
            </a:r>
          </a:p>
          <a:p>
            <a:pPr lvl="1" eaLnBrk="1" hangingPunct="1">
              <a:lnSpc>
                <a:spcPct val="90000"/>
              </a:lnSpc>
            </a:pPr>
            <a:r>
              <a:rPr lang="en-GB" smtClean="0"/>
              <a:t>Vendors supply much of the on going maintenance and support for the system, supplying enhancements to keep the system in line with ongoing technical and business developments.</a:t>
            </a:r>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609600" y="152400"/>
            <a:ext cx="8345488" cy="6705600"/>
          </a:xfrm>
        </p:spPr>
        <p:txBody>
          <a:bodyPr/>
          <a:lstStyle/>
          <a:p>
            <a:pPr lvl="1" eaLnBrk="1" hangingPunct="1">
              <a:lnSpc>
                <a:spcPct val="90000"/>
              </a:lnSpc>
            </a:pPr>
            <a:r>
              <a:rPr lang="en-GB" smtClean="0"/>
              <a:t>Package disadvantages can be considerable with a complex system</a:t>
            </a:r>
          </a:p>
          <a:p>
            <a:pPr lvl="1" eaLnBrk="1" hangingPunct="1">
              <a:lnSpc>
                <a:spcPct val="90000"/>
              </a:lnSpc>
            </a:pPr>
            <a:r>
              <a:rPr lang="en-GB" b="1" smtClean="0"/>
              <a:t>Customization </a:t>
            </a:r>
            <a:r>
              <a:rPr lang="en-GB" smtClean="0"/>
              <a:t>features allow a software package to be modified to meet an organisation’s unique requirements without destroying the integrity of the package software</a:t>
            </a:r>
            <a:endParaRPr lang="en-US" smtClean="0"/>
          </a:p>
          <a:p>
            <a:pPr lvl="1" eaLnBrk="1" hangingPunct="1">
              <a:lnSpc>
                <a:spcPct val="90000"/>
              </a:lnSpc>
            </a:pPr>
            <a:r>
              <a:rPr lang="en-GB" smtClean="0"/>
              <a:t>As the modifications to a software package rise, so does the cost of implementing the package. Sometimes the savings promised by the package are whittled away by excessive changes.</a:t>
            </a:r>
          </a:p>
          <a:p>
            <a:pPr lvl="1" eaLnBrk="1" hangingPunct="1">
              <a:lnSpc>
                <a:spcPct val="90000"/>
              </a:lnSpc>
            </a:pPr>
            <a:r>
              <a:rPr lang="en-GB" smtClean="0"/>
              <a:t>The initial purchase price of the package can be deceptive because of these hidden implementation costs.</a:t>
            </a: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81000" y="152400"/>
            <a:ext cx="8574088" cy="6705600"/>
          </a:xfrm>
        </p:spPr>
        <p:txBody>
          <a:bodyPr/>
          <a:lstStyle/>
          <a:p>
            <a:pPr eaLnBrk="1" hangingPunct="1"/>
            <a:r>
              <a:rPr lang="en-GB" smtClean="0"/>
              <a:t>The Traditional Systems Lifecycle</a:t>
            </a:r>
            <a:endParaRPr lang="en-US" smtClean="0"/>
          </a:p>
          <a:p>
            <a:pPr lvl="1" eaLnBrk="1" hangingPunct="1">
              <a:buFont typeface="Wingdings" pitchFamily="2" charset="2"/>
              <a:buNone/>
            </a:pPr>
            <a:r>
              <a:rPr lang="en-GB" smtClean="0"/>
              <a:t>	The lifecycle for an information system has six stages:</a:t>
            </a:r>
            <a:endParaRPr lang="en-US" smtClean="0"/>
          </a:p>
          <a:p>
            <a:pPr lvl="1" eaLnBrk="1" hangingPunct="1"/>
            <a:r>
              <a:rPr lang="en-GB" smtClean="0"/>
              <a:t>Project definition</a:t>
            </a:r>
          </a:p>
          <a:p>
            <a:pPr lvl="1" eaLnBrk="1" hangingPunct="1"/>
            <a:r>
              <a:rPr lang="en-GB" smtClean="0"/>
              <a:t>Systems study</a:t>
            </a:r>
          </a:p>
          <a:p>
            <a:pPr lvl="1" eaLnBrk="1" hangingPunct="1"/>
            <a:r>
              <a:rPr lang="en-GB" smtClean="0"/>
              <a:t>Design</a:t>
            </a:r>
          </a:p>
          <a:p>
            <a:pPr lvl="1" eaLnBrk="1" hangingPunct="1"/>
            <a:r>
              <a:rPr lang="en-GB" smtClean="0"/>
              <a:t>Programming </a:t>
            </a:r>
          </a:p>
          <a:p>
            <a:pPr lvl="1" eaLnBrk="1" hangingPunct="1"/>
            <a:r>
              <a:rPr lang="en-GB" smtClean="0"/>
              <a:t>Installation </a:t>
            </a:r>
            <a:endParaRPr lang="en-US" smtClean="0"/>
          </a:p>
          <a:p>
            <a:pPr lvl="1" eaLnBrk="1" hangingPunct="1"/>
            <a:r>
              <a:rPr lang="en-GB" smtClean="0"/>
              <a:t>Post implementation</a:t>
            </a:r>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609600" y="152400"/>
            <a:ext cx="8345488" cy="6705600"/>
          </a:xfrm>
        </p:spPr>
        <p:txBody>
          <a:bodyPr/>
          <a:lstStyle/>
          <a:p>
            <a:pPr eaLnBrk="1" hangingPunct="1"/>
            <a:r>
              <a:rPr lang="en-GB" b="1" smtClean="0"/>
              <a:t>Selecting Software Packages </a:t>
            </a:r>
            <a:endParaRPr lang="en-GB" smtClean="0"/>
          </a:p>
          <a:p>
            <a:pPr lvl="1" eaLnBrk="1" hangingPunct="1"/>
            <a:r>
              <a:rPr lang="en-GB" smtClean="0"/>
              <a:t>Application software packages must be thoroughly evaluated before they can be used as the foundation of a new information system. The most important evaluation criteria are the functions provided by the package, flexibility, user-friendliness, hardware and software resources, database requirements, installation and maintenance effort, documentation, vendor quality, and cost.</a:t>
            </a:r>
          </a:p>
          <a:p>
            <a:pPr lvl="1" eaLnBrk="1" hangingPunct="1"/>
            <a:r>
              <a:rPr lang="en-GB" smtClean="0"/>
              <a:t>The package evaluation process is often based on a </a:t>
            </a:r>
            <a:r>
              <a:rPr lang="en-GB" b="1" smtClean="0"/>
              <a:t>Request for Proposal (RFP)</a:t>
            </a:r>
            <a:r>
              <a:rPr lang="en-GB" smtClean="0"/>
              <a:t>, which is a detailed list of questions submitted to vendors of package software.</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609600" y="152400"/>
            <a:ext cx="8345488" cy="6705600"/>
          </a:xfrm>
        </p:spPr>
        <p:txBody>
          <a:bodyPr/>
          <a:lstStyle/>
          <a:p>
            <a:pPr lvl="1" eaLnBrk="1" hangingPunct="1"/>
            <a:r>
              <a:rPr lang="en-GB" sz="2400" smtClean="0"/>
              <a:t>When a system is developed using, an application software package, system analysis will include a package evaluation effort. </a:t>
            </a:r>
          </a:p>
          <a:p>
            <a:pPr lvl="1" eaLnBrk="1" hangingPunct="1"/>
            <a:r>
              <a:rPr lang="en-GB" sz="2400" smtClean="0"/>
              <a:t>Design activities will focus on matching requirements to package features. Instead of tailoring the system design specifications directly to user requirements, the design effort will consists of trying to mould user requirements to conform to the features of the package.</a:t>
            </a:r>
          </a:p>
          <a:p>
            <a:pPr lvl="1" eaLnBrk="1" hangingPunct="1"/>
            <a:r>
              <a:rPr lang="en-GB" sz="2400" smtClean="0"/>
              <a:t>When a software package is selected, the organisation no longer has total control over the system design process. At best, packages can meet only 70 percent most organisation’s requirements. If the package cannot adapt to the organisation, the organisation will have to adapt to the package and change its procedures.</a:t>
            </a:r>
            <a:endParaRPr 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09600" y="152400"/>
            <a:ext cx="8345488" cy="6705600"/>
          </a:xfrm>
        </p:spPr>
        <p:txBody>
          <a:bodyPr/>
          <a:lstStyle/>
          <a:p>
            <a:pPr eaLnBrk="1" hangingPunct="1"/>
            <a:r>
              <a:rPr lang="en-GB" smtClean="0"/>
              <a:t>End user development</a:t>
            </a:r>
            <a:endParaRPr lang="en-US" smtClean="0"/>
          </a:p>
          <a:p>
            <a:pPr lvl="1" eaLnBrk="1" hangingPunct="1"/>
            <a:r>
              <a:rPr lang="en-US" smtClean="0"/>
              <a:t>The development of Information Systems by end-users with little or no assistance from technical specialists.</a:t>
            </a:r>
          </a:p>
          <a:p>
            <a:pPr lvl="1" eaLnBrk="1" hangingPunct="1"/>
            <a:r>
              <a:rPr lang="en-US" smtClean="0"/>
              <a:t>Its </a:t>
            </a:r>
            <a:r>
              <a:rPr lang="en-GB" smtClean="0"/>
              <a:t>made possible by special fourth-generation software tools</a:t>
            </a:r>
            <a:endParaRPr lang="en-US" smtClean="0"/>
          </a:p>
          <a:p>
            <a:pPr lvl="1" eaLnBrk="1" hangingPunct="1"/>
            <a:r>
              <a:rPr lang="en-GB" smtClean="0"/>
              <a:t>With </a:t>
            </a:r>
          </a:p>
          <a:p>
            <a:pPr lvl="2" eaLnBrk="1" hangingPunct="1"/>
            <a:r>
              <a:rPr lang="en-GB" smtClean="0"/>
              <a:t>fourth-generation languages, </a:t>
            </a:r>
          </a:p>
          <a:p>
            <a:pPr lvl="2" eaLnBrk="1" hangingPunct="1"/>
            <a:r>
              <a:rPr lang="en-GB" smtClean="0"/>
              <a:t>graphics languages, and </a:t>
            </a:r>
          </a:p>
          <a:p>
            <a:pPr lvl="2" eaLnBrk="1" hangingPunct="1"/>
            <a:r>
              <a:rPr lang="en-GB" smtClean="0"/>
              <a:t>microcomputer tools, </a:t>
            </a:r>
          </a:p>
          <a:p>
            <a:pPr lvl="1" eaLnBrk="1" hangingPunct="1">
              <a:buFont typeface="Wingdings" pitchFamily="2" charset="2"/>
              <a:buNone/>
            </a:pPr>
            <a:r>
              <a:rPr lang="en-GB" smtClean="0"/>
              <a:t>	end-users can access data, create reports, and develop entire information systems on their own, with little or no help from professional systems analysts or programmers</a:t>
            </a:r>
            <a:r>
              <a:rPr 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smtClean="0"/>
              <a:t>End-User Computing Tools: Strengths and Limitations</a:t>
            </a:r>
          </a:p>
          <a:p>
            <a:pPr lvl="1" eaLnBrk="1" hangingPunct="1">
              <a:lnSpc>
                <a:spcPct val="90000"/>
              </a:lnSpc>
            </a:pPr>
            <a:r>
              <a:rPr lang="en-GB" smtClean="0"/>
              <a:t>Studies of organisations developing applications with fourth-generation tools have reported productivity gains of 300 to 500 percent</a:t>
            </a:r>
            <a:r>
              <a:rPr lang="en-US" smtClean="0"/>
              <a:t>.</a:t>
            </a:r>
          </a:p>
          <a:p>
            <a:pPr lvl="1" eaLnBrk="1" hangingPunct="1">
              <a:lnSpc>
                <a:spcPct val="90000"/>
              </a:lnSpc>
            </a:pPr>
            <a:r>
              <a:rPr lang="en-GB" smtClean="0"/>
              <a:t>Unfortunately, fourth-generation tools still cannot replace conventional tools for some business applications because their capabilities remain limited.</a:t>
            </a:r>
          </a:p>
          <a:p>
            <a:pPr lvl="2" eaLnBrk="1" hangingPunct="1">
              <a:lnSpc>
                <a:spcPct val="90000"/>
              </a:lnSpc>
            </a:pPr>
            <a:r>
              <a:rPr lang="en-GB" smtClean="0"/>
              <a:t>Fourth-generation processing is relatively inefficient, processing individual transaction too slowly and at a high cost to make these systems suitable for very large transaction processing systems.</a:t>
            </a:r>
          </a:p>
          <a:p>
            <a:pPr lvl="2" eaLnBrk="1" hangingPunct="1">
              <a:lnSpc>
                <a:spcPct val="90000"/>
              </a:lnSpc>
            </a:pPr>
            <a:r>
              <a:rPr lang="en-GB" smtClean="0"/>
              <a:t>Slow response time and computer performance degradation often result when large files are used.</a:t>
            </a: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81000" y="152400"/>
            <a:ext cx="8574088" cy="6400800"/>
          </a:xfrm>
        </p:spPr>
        <p:txBody>
          <a:bodyPr/>
          <a:lstStyle/>
          <a:p>
            <a:pPr lvl="1" eaLnBrk="1" hangingPunct="1"/>
            <a:r>
              <a:rPr lang="en-GB" dirty="0" smtClean="0"/>
              <a:t>Most fourth-generation tools are more non-procedural than conventional programming languages. </a:t>
            </a:r>
          </a:p>
          <a:p>
            <a:pPr lvl="1" eaLnBrk="1" hangingPunct="1"/>
            <a:r>
              <a:rPr lang="en-GB" dirty="0" smtClean="0"/>
              <a:t>They thus cannot easily handle applications with extensive procedural logic and updating requirements, such as systems used for the design of nuclear reactors, or tracking daily trades of stocks, bonds, and other securities that require complex processing and often the matching of multiple files.</a:t>
            </a:r>
          </a:p>
          <a:p>
            <a:pPr lvl="1" eaLnBrk="1" hangingPunct="1"/>
            <a:r>
              <a:rPr lang="en-GB" dirty="0" smtClean="0"/>
              <a:t>Fourth-generation tools make their greatest contribution to the </a:t>
            </a:r>
            <a:r>
              <a:rPr lang="en-GB" i="1" dirty="0" smtClean="0"/>
              <a:t>programming and detail design</a:t>
            </a:r>
            <a:r>
              <a:rPr lang="en-GB" dirty="0" smtClean="0"/>
              <a:t> aspects of the systems development process but have little impact on other system-building activities. </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609600" y="152400"/>
            <a:ext cx="8345488" cy="6705600"/>
          </a:xfrm>
        </p:spPr>
        <p:txBody>
          <a:bodyPr/>
          <a:lstStyle/>
          <a:p>
            <a:pPr lvl="1" eaLnBrk="1" hangingPunct="1"/>
            <a:r>
              <a:rPr lang="en-GB" smtClean="0"/>
              <a:t>Management Benefits and Problems</a:t>
            </a:r>
          </a:p>
          <a:p>
            <a:pPr lvl="1" eaLnBrk="1" hangingPunct="1"/>
            <a:r>
              <a:rPr lang="en-GB" i="1" smtClean="0"/>
              <a:t>Improved requirements determination</a:t>
            </a:r>
            <a:r>
              <a:rPr lang="en-GB" smtClean="0"/>
              <a:t> as users specify their own business needs.</a:t>
            </a:r>
            <a:endParaRPr lang="en-GB" i="1" smtClean="0"/>
          </a:p>
          <a:p>
            <a:pPr lvl="1" eaLnBrk="1" hangingPunct="1"/>
            <a:r>
              <a:rPr lang="en-GB" i="1" smtClean="0"/>
              <a:t>Increased user involvement and satisfaction</a:t>
            </a:r>
            <a:r>
              <a:rPr lang="en-GB" smtClean="0"/>
              <a:t>. As users develop their systems themselves and control the system development process, they are more likely to use the system.</a:t>
            </a:r>
            <a:endParaRPr lang="en-GB" i="1" smtClean="0"/>
          </a:p>
          <a:p>
            <a:pPr lvl="1" eaLnBrk="1" hangingPunct="1"/>
            <a:r>
              <a:rPr lang="en-GB" i="1" smtClean="0"/>
              <a:t>Reduced application backlog</a:t>
            </a:r>
            <a:r>
              <a:rPr lang="en-GB" smtClean="0"/>
              <a:t> when users are no longer totally reliant upon over-burdened professional information systems specialists</a:t>
            </a:r>
            <a:r>
              <a:rPr lang="en-US"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609600" y="152400"/>
            <a:ext cx="8345488" cy="6705600"/>
          </a:xfrm>
        </p:spPr>
        <p:txBody>
          <a:bodyPr/>
          <a:lstStyle/>
          <a:p>
            <a:pPr lvl="1" eaLnBrk="1" hangingPunct="1"/>
            <a:r>
              <a:rPr lang="en-GB" smtClean="0"/>
              <a:t>At the same time, end-user computing poses organisation risks because it occurs outside of traditional mechanisms for information system management and control.</a:t>
            </a:r>
          </a:p>
          <a:p>
            <a:pPr lvl="1" eaLnBrk="1" hangingPunct="1"/>
            <a:r>
              <a:rPr lang="en-GB" smtClean="0"/>
              <a:t>Most organisations have not yet developed strategies to ensure end-user developed applications meet organizational objectives or meet quality assurance standards appropriate to their function.</a:t>
            </a:r>
          </a:p>
          <a:p>
            <a:pPr lvl="1" eaLnBrk="1" hangingPunct="1"/>
            <a:r>
              <a:rPr lang="en-GB" smtClean="0"/>
              <a:t>When systems are created rapidly, without a formal development methodology, testing and documentation may be inadequate.</a:t>
            </a:r>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609600" y="152400"/>
            <a:ext cx="8345488" cy="6705600"/>
          </a:xfrm>
        </p:spPr>
        <p:txBody>
          <a:bodyPr/>
          <a:lstStyle/>
          <a:p>
            <a:pPr lvl="1" eaLnBrk="1" hangingPunct="1"/>
            <a:r>
              <a:rPr lang="en-GB" dirty="0" smtClean="0"/>
              <a:t>Control over data can be lost in systems outside the traditional information systems department</a:t>
            </a:r>
          </a:p>
          <a:p>
            <a:pPr lvl="1" eaLnBrk="1" hangingPunct="1"/>
            <a:r>
              <a:rPr lang="en-GB" dirty="0" smtClean="0"/>
              <a:t>When users create their own applications and files, </a:t>
            </a:r>
          </a:p>
          <a:p>
            <a:pPr lvl="2" eaLnBrk="1" hangingPunct="1"/>
            <a:r>
              <a:rPr lang="en-GB" dirty="0" smtClean="0"/>
              <a:t>it becomes increasingly difficult to determine where data is located and to ensure that the same piece of information (such as product number or annual earnings) is used consistently throughout the organisation.</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609600" y="152400"/>
            <a:ext cx="8345488" cy="6477000"/>
          </a:xfrm>
        </p:spPr>
        <p:txBody>
          <a:bodyPr/>
          <a:lstStyle/>
          <a:p>
            <a:pPr eaLnBrk="1" hangingPunct="1">
              <a:lnSpc>
                <a:spcPct val="80000"/>
              </a:lnSpc>
            </a:pPr>
            <a:r>
              <a:rPr lang="en-GB" sz="2800" dirty="0" smtClean="0"/>
              <a:t>Managing End-User Development</a:t>
            </a:r>
          </a:p>
          <a:p>
            <a:pPr lvl="1" eaLnBrk="1" hangingPunct="1">
              <a:lnSpc>
                <a:spcPct val="80000"/>
              </a:lnSpc>
            </a:pPr>
            <a:endParaRPr lang="en-GB" sz="2400" dirty="0" smtClean="0"/>
          </a:p>
          <a:p>
            <a:pPr lvl="1" eaLnBrk="1" hangingPunct="1">
              <a:lnSpc>
                <a:spcPct val="80000"/>
              </a:lnSpc>
            </a:pPr>
            <a:r>
              <a:rPr lang="en-GB" dirty="0" smtClean="0"/>
              <a:t>The </a:t>
            </a:r>
            <a:r>
              <a:rPr lang="en-GB" b="1" dirty="0" smtClean="0"/>
              <a:t>information centre</a:t>
            </a:r>
            <a:r>
              <a:rPr lang="en-GB" dirty="0" smtClean="0"/>
              <a:t> is a special facility that provides training and support for end-user computing.</a:t>
            </a:r>
          </a:p>
          <a:p>
            <a:pPr lvl="1" eaLnBrk="1" hangingPunct="1">
              <a:lnSpc>
                <a:spcPct val="80000"/>
              </a:lnSpc>
            </a:pPr>
            <a:endParaRPr lang="en-GB" sz="2400" dirty="0" smtClean="0"/>
          </a:p>
          <a:p>
            <a:pPr lvl="1" eaLnBrk="1" hangingPunct="1">
              <a:lnSpc>
                <a:spcPct val="80000"/>
              </a:lnSpc>
            </a:pPr>
            <a:r>
              <a:rPr lang="en-GB" dirty="0" smtClean="0"/>
              <a:t>Information centres feature</a:t>
            </a:r>
          </a:p>
          <a:p>
            <a:pPr lvl="2" eaLnBrk="1" hangingPunct="1">
              <a:lnSpc>
                <a:spcPct val="80000"/>
              </a:lnSpc>
            </a:pPr>
            <a:r>
              <a:rPr lang="en-GB" sz="2000" dirty="0" smtClean="0"/>
              <a:t>hardware,</a:t>
            </a:r>
          </a:p>
          <a:p>
            <a:pPr lvl="2" eaLnBrk="1" hangingPunct="1">
              <a:lnSpc>
                <a:spcPct val="80000"/>
              </a:lnSpc>
            </a:pPr>
            <a:r>
              <a:rPr lang="en-GB" sz="2000" dirty="0" smtClean="0"/>
              <a:t>software, and</a:t>
            </a:r>
          </a:p>
          <a:p>
            <a:pPr lvl="2" eaLnBrk="1" hangingPunct="1">
              <a:lnSpc>
                <a:spcPct val="80000"/>
              </a:lnSpc>
            </a:pPr>
            <a:r>
              <a:rPr lang="en-GB" sz="2000" dirty="0" smtClean="0"/>
              <a:t>technical specialists</a:t>
            </a:r>
          </a:p>
          <a:p>
            <a:pPr lvl="1" eaLnBrk="1" hangingPunct="1">
              <a:lnSpc>
                <a:spcPct val="80000"/>
              </a:lnSpc>
              <a:buFont typeface="Wingdings" pitchFamily="2" charset="2"/>
              <a:buNone/>
            </a:pPr>
            <a:r>
              <a:rPr lang="en-GB" sz="2400" dirty="0" smtClean="0"/>
              <a:t>	that supply end users with</a:t>
            </a:r>
          </a:p>
          <a:p>
            <a:pPr lvl="1" eaLnBrk="1" hangingPunct="1">
              <a:lnSpc>
                <a:spcPct val="80000"/>
              </a:lnSpc>
              <a:buFont typeface="Wingdings" pitchFamily="2" charset="2"/>
              <a:buNone/>
            </a:pPr>
            <a:endParaRPr lang="en-GB" sz="2400" dirty="0" smtClean="0"/>
          </a:p>
          <a:p>
            <a:pPr lvl="2" eaLnBrk="1" hangingPunct="1">
              <a:lnSpc>
                <a:spcPct val="80000"/>
              </a:lnSpc>
            </a:pPr>
            <a:r>
              <a:rPr lang="en-GB" sz="2000" dirty="0" smtClean="0"/>
              <a:t>tools,</a:t>
            </a:r>
          </a:p>
          <a:p>
            <a:pPr lvl="2" eaLnBrk="1" hangingPunct="1">
              <a:lnSpc>
                <a:spcPct val="80000"/>
              </a:lnSpc>
            </a:pPr>
            <a:r>
              <a:rPr lang="en-GB" sz="2000" dirty="0" smtClean="0"/>
              <a:t>training, and</a:t>
            </a:r>
          </a:p>
          <a:p>
            <a:pPr lvl="2" eaLnBrk="1" hangingPunct="1">
              <a:lnSpc>
                <a:spcPct val="80000"/>
              </a:lnSpc>
            </a:pPr>
            <a:r>
              <a:rPr lang="en-GB" sz="2000" dirty="0" smtClean="0"/>
              <a:t>expert advice</a:t>
            </a:r>
          </a:p>
          <a:p>
            <a:pPr lvl="2" eaLnBrk="1" hangingPunct="1">
              <a:lnSpc>
                <a:spcPct val="80000"/>
              </a:lnSpc>
            </a:pPr>
            <a:endParaRPr lang="en-GB" sz="2000" dirty="0" smtClean="0"/>
          </a:p>
          <a:p>
            <a:pPr lvl="1" eaLnBrk="1" hangingPunct="1">
              <a:lnSpc>
                <a:spcPct val="80000"/>
              </a:lnSpc>
              <a:buFont typeface="Wingdings" pitchFamily="2" charset="2"/>
              <a:buNone/>
            </a:pPr>
            <a:r>
              <a:rPr lang="en-GB" dirty="0" smtClean="0"/>
              <a:t>	so that they can create information system applications on their own.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26488" cy="6248400"/>
          </a:xfrm>
        </p:spPr>
        <p:txBody>
          <a:bodyPr/>
          <a:lstStyle/>
          <a:p>
            <a:pPr lvl="1" eaLnBrk="1" hangingPunct="1">
              <a:lnSpc>
                <a:spcPct val="80000"/>
              </a:lnSpc>
            </a:pPr>
            <a:r>
              <a:rPr lang="en-GB" dirty="0" smtClean="0"/>
              <a:t>With information centre tools, users can create their own computer reports, spreadsheets, or graphics, or extract data for decision making and analysis with minimal technical assistance.</a:t>
            </a:r>
          </a:p>
          <a:p>
            <a:pPr lvl="1" eaLnBrk="1" hangingPunct="1">
              <a:lnSpc>
                <a:spcPct val="80000"/>
              </a:lnSpc>
            </a:pPr>
            <a:endParaRPr lang="en-GB" dirty="0" smtClean="0"/>
          </a:p>
          <a:p>
            <a:pPr lvl="1" eaLnBrk="1" hangingPunct="1">
              <a:lnSpc>
                <a:spcPct val="80000"/>
              </a:lnSpc>
            </a:pPr>
            <a:r>
              <a:rPr lang="en-GB" dirty="0" smtClean="0"/>
              <a:t>Information-centre consultants are available to instruct users and to assist in the development of more complex applications.</a:t>
            </a:r>
            <a:endParaRPr lang="en-US" dirty="0" smtClean="0"/>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Grp="1" noChangeAspect="1" noChangeArrowheads="1"/>
          </p:cNvPicPr>
          <p:nvPr>
            <p:ph type="body" idx="1"/>
          </p:nvPr>
        </p:nvPicPr>
        <p:blipFill>
          <a:blip r:embed="rId2" cstate="print"/>
          <a:srcRect/>
          <a:stretch>
            <a:fillRect/>
          </a:stretch>
        </p:blipFill>
        <p:spPr>
          <a:xfrm>
            <a:off x="1828800" y="1074738"/>
            <a:ext cx="5802313" cy="5783262"/>
          </a:xfrm>
          <a:noFill/>
        </p:spPr>
      </p:pic>
      <p:sp>
        <p:nvSpPr>
          <p:cNvPr id="5124" name="Text Box 6"/>
          <p:cNvSpPr txBox="1">
            <a:spLocks noChangeArrowheads="1"/>
          </p:cNvSpPr>
          <p:nvPr/>
        </p:nvSpPr>
        <p:spPr bwMode="auto">
          <a:xfrm>
            <a:off x="6248400" y="304800"/>
            <a:ext cx="1257300" cy="228600"/>
          </a:xfrm>
          <a:prstGeom prst="rect">
            <a:avLst/>
          </a:prstGeom>
          <a:solidFill>
            <a:srgbClr val="FFFFFF"/>
          </a:solidFill>
          <a:ln w="9525">
            <a:solidFill>
              <a:srgbClr val="000000"/>
            </a:solidFill>
            <a:miter lim="800000"/>
            <a:headEnd/>
            <a:tailEnd/>
          </a:ln>
        </p:spPr>
        <p:txBody>
          <a:bodyPr/>
          <a:lstStyle/>
          <a:p>
            <a:r>
              <a:rPr lang="en-US" sz="1200" b="0"/>
              <a:t>END PRODUCT</a:t>
            </a:r>
            <a:endParaRPr lang="en-US" b="0"/>
          </a:p>
        </p:txBody>
      </p:sp>
      <p:sp>
        <p:nvSpPr>
          <p:cNvPr id="5125" name="Text Box 7"/>
          <p:cNvSpPr txBox="1">
            <a:spLocks noChangeArrowheads="1"/>
          </p:cNvSpPr>
          <p:nvPr/>
        </p:nvSpPr>
        <p:spPr bwMode="auto">
          <a:xfrm>
            <a:off x="2286000" y="304800"/>
            <a:ext cx="876300" cy="304800"/>
          </a:xfrm>
          <a:prstGeom prst="rect">
            <a:avLst/>
          </a:prstGeom>
          <a:solidFill>
            <a:srgbClr val="FFFFFF"/>
          </a:solidFill>
          <a:ln w="9525">
            <a:solidFill>
              <a:srgbClr val="000000"/>
            </a:solidFill>
            <a:miter lim="800000"/>
            <a:headEnd/>
            <a:tailEnd/>
          </a:ln>
        </p:spPr>
        <p:txBody>
          <a:bodyPr/>
          <a:lstStyle/>
          <a:p>
            <a:r>
              <a:rPr lang="en-US" sz="1200" b="0"/>
              <a:t>STAGES</a:t>
            </a:r>
            <a:endParaRPr lang="en-US" b="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9600" y="152400"/>
            <a:ext cx="8345488" cy="6705600"/>
          </a:xfrm>
        </p:spPr>
        <p:txBody>
          <a:bodyPr/>
          <a:lstStyle/>
          <a:p>
            <a:pPr lvl="1" eaLnBrk="1" hangingPunct="1"/>
            <a:r>
              <a:rPr lang="en-GB" smtClean="0"/>
              <a:t>Benefits include</a:t>
            </a:r>
          </a:p>
          <a:p>
            <a:pPr lvl="2" eaLnBrk="1" hangingPunct="1"/>
            <a:r>
              <a:rPr lang="en-GB" smtClean="0"/>
              <a:t>They can help end users find tools and applications that will make them more productive.</a:t>
            </a:r>
          </a:p>
          <a:p>
            <a:pPr lvl="2" eaLnBrk="1" hangingPunct="1"/>
            <a:r>
              <a:rPr lang="en-GB" smtClean="0"/>
              <a:t>They prevent the creation of redundant applications.</a:t>
            </a:r>
          </a:p>
          <a:p>
            <a:pPr lvl="2" eaLnBrk="1" hangingPunct="1"/>
            <a:r>
              <a:rPr lang="en-GB" smtClean="0"/>
              <a:t>They promote data sharing and minimize integrity problems.</a:t>
            </a:r>
          </a:p>
          <a:p>
            <a:pPr lvl="2" eaLnBrk="1" hangingPunct="1"/>
            <a:r>
              <a:rPr lang="en-GB" smtClean="0"/>
              <a:t>They ensure that the applications developed by end users meet, audit, data, quality, and security standards.</a:t>
            </a:r>
          </a:p>
          <a:p>
            <a:pPr lvl="2" eaLnBrk="1" hangingPunct="1"/>
            <a:r>
              <a:rPr lang="en-GB" smtClean="0"/>
              <a:t>They can help establish and enforce standards for hardware and software so that end users do not introduce many disparate and incompatible technologies into the firm. The information centre will assist users with only hardware and software that have been approved by management.</a:t>
            </a: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09600" y="152400"/>
            <a:ext cx="8345488" cy="6705600"/>
          </a:xfrm>
        </p:spPr>
        <p:txBody>
          <a:bodyPr/>
          <a:lstStyle/>
          <a:p>
            <a:pPr lvl="1" eaLnBrk="1" hangingPunct="1"/>
            <a:r>
              <a:rPr lang="en-GB" smtClean="0"/>
              <a:t>In addition to using information centres, managers can pursue other strategies to ensure that end-user computing serves larger organisational goals.</a:t>
            </a:r>
          </a:p>
          <a:p>
            <a:pPr lvl="1" eaLnBrk="1" hangingPunct="1"/>
            <a:r>
              <a:rPr lang="en-GB" smtClean="0"/>
              <a:t>Management should control the development of end-user applications by incorporating them into its </a:t>
            </a:r>
            <a:r>
              <a:rPr lang="en-GB" i="1" smtClean="0"/>
              <a:t>strategic systems plans</a:t>
            </a:r>
            <a:r>
              <a:rPr lang="en-GB" smtClean="0"/>
              <a:t>.</a:t>
            </a:r>
          </a:p>
          <a:p>
            <a:pPr lvl="1" eaLnBrk="1" hangingPunct="1"/>
            <a:r>
              <a:rPr lang="en-GB" smtClean="0"/>
              <a:t>Management should also develop controls on critical end-user development,</a:t>
            </a:r>
          </a:p>
          <a:p>
            <a:pPr lvl="2" eaLnBrk="1" hangingPunct="1"/>
            <a:r>
              <a:rPr lang="en-GB" smtClean="0"/>
              <a:t>such as insisting on cost justification of end user information system projects and</a:t>
            </a:r>
          </a:p>
          <a:p>
            <a:pPr lvl="2" eaLnBrk="1" hangingPunct="1"/>
            <a:r>
              <a:rPr lang="en-GB" smtClean="0"/>
              <a:t>establishing hardware, software, and quality standards for user-developed applications.</a:t>
            </a:r>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04800" y="152400"/>
            <a:ext cx="8839200" cy="6705600"/>
          </a:xfrm>
        </p:spPr>
        <p:txBody>
          <a:bodyPr/>
          <a:lstStyle/>
          <a:p>
            <a:pPr eaLnBrk="1" hangingPunct="1"/>
            <a:r>
              <a:rPr lang="en-GB" smtClean="0"/>
              <a:t>Outsourcing</a:t>
            </a:r>
          </a:p>
          <a:p>
            <a:pPr lvl="1" eaLnBrk="1" hangingPunct="1"/>
            <a:r>
              <a:rPr lang="en-GB" smtClean="0"/>
              <a:t>The process of turning over an organisation’s computer centre operations, telecommunications networks, or applications development to external vendors of these services is called </a:t>
            </a:r>
            <a:r>
              <a:rPr lang="en-GB" b="1" smtClean="0"/>
              <a:t>outsourcing.</a:t>
            </a:r>
            <a:r>
              <a:rPr lang="en-GB" smtClean="0"/>
              <a:t> </a:t>
            </a:r>
          </a:p>
          <a:p>
            <a:pPr lvl="1" eaLnBrk="1" hangingPunct="1"/>
            <a:r>
              <a:rPr lang="en-GB" smtClean="0"/>
              <a:t>Some organisations perceive it as being more cost-effective than maintaining their own computer centre and information system staff.</a:t>
            </a:r>
          </a:p>
          <a:p>
            <a:pPr lvl="2" eaLnBrk="1" hangingPunct="1"/>
            <a:r>
              <a:rPr lang="en-GB" smtClean="0"/>
              <a:t>The provider of outsourcing services can benefit from economies of scale (the same knowledge, skills, and capacity can be shared with many different customers) and it is likely to charge competitive prices for information systems services.</a:t>
            </a:r>
          </a:p>
          <a:p>
            <a:pPr lvl="2" eaLnBrk="1" hangingPunct="1"/>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81000" y="228600"/>
            <a:ext cx="8763000" cy="6629400"/>
          </a:xfrm>
        </p:spPr>
        <p:txBody>
          <a:bodyPr/>
          <a:lstStyle/>
          <a:p>
            <a:pPr lvl="2" eaLnBrk="1" hangingPunct="1"/>
            <a:r>
              <a:rPr lang="en-GB" dirty="0" smtClean="0"/>
              <a:t>a company with fluctuating needs for computer processing pays only for what it uses rather than build its own computer centre to stand underutilized when there is no peak load.</a:t>
            </a:r>
          </a:p>
          <a:p>
            <a:pPr lvl="2" eaLnBrk="1" hangingPunct="1"/>
            <a:r>
              <a:rPr lang="en-GB" dirty="0" smtClean="0"/>
              <a:t>where internal information systems staff cannot keep pace with technological change </a:t>
            </a:r>
          </a:p>
          <a:p>
            <a:pPr lvl="2" eaLnBrk="1" hangingPunct="1"/>
            <a:r>
              <a:rPr lang="en-GB" dirty="0" smtClean="0"/>
              <a:t>when a firm wants to free up scarce and costly talent for activities with higher payback.</a:t>
            </a:r>
          </a:p>
          <a:p>
            <a:pPr lvl="1" eaLnBrk="1" hangingPunct="1"/>
            <a:r>
              <a:rPr lang="en-GB" dirty="0" smtClean="0"/>
              <a:t>Disadvantages of outsourcing</a:t>
            </a:r>
          </a:p>
          <a:p>
            <a:pPr lvl="2" eaLnBrk="1" hangingPunct="1"/>
            <a:r>
              <a:rPr lang="en-GB" dirty="0" smtClean="0"/>
              <a:t>The firm can lose control over its information systems function</a:t>
            </a:r>
            <a:endParaRPr lang="en-US" dirty="0" smtClean="0"/>
          </a:p>
          <a:p>
            <a:pPr lvl="2" eaLnBrk="1" hangingPunct="1"/>
            <a:r>
              <a:rPr lang="en-GB" dirty="0" smtClean="0"/>
              <a:t>This can place the vendor in an advantageous position</a:t>
            </a:r>
          </a:p>
          <a:p>
            <a:pPr lvl="3" eaLnBrk="1" hangingPunct="1"/>
            <a:r>
              <a:rPr lang="en-GB" dirty="0" smtClean="0"/>
              <a:t>could eventually result in higher costs or </a:t>
            </a:r>
          </a:p>
          <a:p>
            <a:pPr lvl="3" eaLnBrk="1" hangingPunct="1"/>
            <a:r>
              <a:rPr lang="en-GB" dirty="0" smtClean="0"/>
              <a:t>loss of control over technological direction.</a:t>
            </a:r>
            <a:endParaRPr lang="en-US" dirty="0" smtClean="0"/>
          </a:p>
          <a:p>
            <a:pPr lvl="2" eaLnBrk="1" hangingPunct="1"/>
            <a:r>
              <a:rPr lang="en-GB" dirty="0" smtClean="0"/>
              <a:t>Trade secrets or propriety information may leak out to competitors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609600" y="152400"/>
            <a:ext cx="8534400" cy="6858000"/>
          </a:xfrm>
        </p:spPr>
        <p:txBody>
          <a:bodyPr/>
          <a:lstStyle/>
          <a:p>
            <a:pPr lvl="2" eaLnBrk="1" hangingPunct="1"/>
            <a:r>
              <a:rPr lang="en-GB" smtClean="0"/>
              <a:t>Could be especially harmful if a firm allows an outsourcer to develop or operate applications that give it some type of competitive advantage</a:t>
            </a:r>
            <a:r>
              <a:rPr lang="en-US" smtClean="0"/>
              <a:t> </a:t>
            </a:r>
          </a:p>
          <a:p>
            <a:pPr lvl="1" eaLnBrk="1" hangingPunct="1"/>
            <a:r>
              <a:rPr lang="en-GB" smtClean="0"/>
              <a:t>When to Use Outsourcing</a:t>
            </a:r>
          </a:p>
          <a:p>
            <a:pPr lvl="2" eaLnBrk="1" hangingPunct="1"/>
            <a:r>
              <a:rPr lang="en-GB" i="1" smtClean="0"/>
              <a:t>When there is a limited opportunity for a firm to distinguish itself competitively through a particular information systems application or series of applications</a:t>
            </a:r>
            <a:endParaRPr lang="en-US" smtClean="0"/>
          </a:p>
          <a:p>
            <a:pPr lvl="2" eaLnBrk="1" hangingPunct="1">
              <a:buFont typeface="Wingdings" pitchFamily="2" charset="2"/>
              <a:buNone/>
            </a:pPr>
            <a:r>
              <a:rPr lang="en-US" smtClean="0"/>
              <a:t>	[Note: </a:t>
            </a:r>
            <a:r>
              <a:rPr lang="en-GB" smtClean="0"/>
              <a:t>Applications where the rewards for excellence are high and where the penalties for failure are high should probably be developed and operated internally.]</a:t>
            </a:r>
          </a:p>
          <a:p>
            <a:pPr lvl="2" eaLnBrk="1" hangingPunct="1"/>
            <a:r>
              <a:rPr lang="en-GB" i="1" smtClean="0"/>
              <a:t>When the predictability of uninterrupted information systems service is not very important.</a:t>
            </a:r>
          </a:p>
          <a:p>
            <a:pPr lvl="2" eaLnBrk="1" hangingPunct="1"/>
            <a:r>
              <a:rPr lang="en-GB" i="1" smtClean="0"/>
              <a:t>When the firm’s existing information systems capabilities is limited, ineffective or technically inferior</a:t>
            </a:r>
            <a:r>
              <a:rPr lang="en-US" smtClean="0"/>
              <a:t> </a:t>
            </a:r>
            <a:endParaRPr lang="en-GB" smtClean="0"/>
          </a:p>
          <a:p>
            <a:pPr lvl="2" eaLnBrk="1" hangingPunct="1"/>
            <a:endParaRPr lang="en-US" smtClean="0"/>
          </a:p>
          <a:p>
            <a:pPr lvl="2"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09600" y="152400"/>
            <a:ext cx="8345488" cy="6705600"/>
          </a:xfrm>
        </p:spPr>
        <p:txBody>
          <a:bodyPr/>
          <a:lstStyle/>
          <a:p>
            <a:pPr lvl="1" eaLnBrk="1" hangingPunct="1"/>
            <a:r>
              <a:rPr lang="en-GB" smtClean="0"/>
              <a:t>Organisations need to mange the outsourcer as they would manage their own internal information systems department by</a:t>
            </a:r>
          </a:p>
          <a:p>
            <a:pPr lvl="2" eaLnBrk="1" hangingPunct="1"/>
            <a:r>
              <a:rPr lang="en-GB" smtClean="0"/>
              <a:t>setting priorities,</a:t>
            </a:r>
          </a:p>
          <a:p>
            <a:pPr lvl="2" eaLnBrk="1" hangingPunct="1"/>
            <a:r>
              <a:rPr lang="en-GB" smtClean="0"/>
              <a:t>ensuring that the right people are brought in, and</a:t>
            </a:r>
          </a:p>
          <a:p>
            <a:pPr lvl="2" eaLnBrk="1" hangingPunct="1"/>
            <a:r>
              <a:rPr lang="en-GB" smtClean="0"/>
              <a:t>guaranteeing that information systems are running smoothly</a:t>
            </a:r>
          </a:p>
          <a:p>
            <a:pPr lvl="2" eaLnBrk="1" hangingPunct="1"/>
            <a:r>
              <a:rPr lang="en-GB" smtClean="0"/>
              <a:t>establishing criteria for evaluating the outsourcing vendor</a:t>
            </a:r>
          </a:p>
          <a:p>
            <a:pPr lvl="2" eaLnBrk="1" hangingPunct="1"/>
            <a:r>
              <a:rPr lang="en-GB" smtClean="0"/>
              <a:t>designing outsourcing contracts carefully so that the outsourcing services can be adjusted if the nature of the business changes.</a:t>
            </a:r>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00012"/>
            <a:ext cx="8335963" cy="838200"/>
          </a:xfrm>
        </p:spPr>
        <p:txBody>
          <a:bodyPr/>
          <a:lstStyle/>
          <a:p>
            <a:pPr eaLnBrk="1" hangingPunct="1"/>
            <a:r>
              <a:rPr lang="en-GB" sz="4000" b="1" dirty="0"/>
              <a:t>System-Building </a:t>
            </a:r>
            <a:r>
              <a:rPr lang="en-GB" sz="4000" b="1" dirty="0" smtClean="0"/>
              <a:t>Methodologies</a:t>
            </a:r>
            <a:endParaRPr lang="en-US" sz="4000" dirty="0" smtClean="0"/>
          </a:p>
        </p:txBody>
      </p:sp>
      <p:sp>
        <p:nvSpPr>
          <p:cNvPr id="34819" name="Rectangle 3"/>
          <p:cNvSpPr>
            <a:spLocks noGrp="1" noChangeArrowheads="1"/>
          </p:cNvSpPr>
          <p:nvPr>
            <p:ph type="body" idx="1"/>
          </p:nvPr>
        </p:nvSpPr>
        <p:spPr>
          <a:xfrm>
            <a:off x="609600" y="1143000"/>
            <a:ext cx="8345488" cy="5715000"/>
          </a:xfrm>
        </p:spPr>
        <p:txBody>
          <a:bodyPr/>
          <a:lstStyle/>
          <a:p>
            <a:pPr lvl="1" eaLnBrk="1" hangingPunct="1">
              <a:lnSpc>
                <a:spcPct val="90000"/>
              </a:lnSpc>
            </a:pPr>
            <a:r>
              <a:rPr lang="en-GB" dirty="0" smtClean="0"/>
              <a:t>Various tools and development methodologies have been employed to help system builders to</a:t>
            </a:r>
          </a:p>
          <a:p>
            <a:pPr lvl="2" eaLnBrk="1" hangingPunct="1">
              <a:lnSpc>
                <a:spcPct val="90000"/>
              </a:lnSpc>
            </a:pPr>
            <a:r>
              <a:rPr lang="en-GB" dirty="0" smtClean="0"/>
              <a:t>document,</a:t>
            </a:r>
          </a:p>
          <a:p>
            <a:pPr lvl="2" eaLnBrk="1" hangingPunct="1">
              <a:lnSpc>
                <a:spcPct val="90000"/>
              </a:lnSpc>
            </a:pPr>
            <a:r>
              <a:rPr lang="en-GB" dirty="0" smtClean="0"/>
              <a:t>analyse, </a:t>
            </a:r>
          </a:p>
          <a:p>
            <a:pPr lvl="2" eaLnBrk="1" hangingPunct="1">
              <a:lnSpc>
                <a:spcPct val="90000"/>
              </a:lnSpc>
            </a:pPr>
            <a:r>
              <a:rPr lang="en-GB" dirty="0" smtClean="0"/>
              <a:t>design, and</a:t>
            </a:r>
          </a:p>
          <a:p>
            <a:pPr lvl="2" eaLnBrk="1" hangingPunct="1">
              <a:lnSpc>
                <a:spcPct val="90000"/>
              </a:lnSpc>
            </a:pPr>
            <a:r>
              <a:rPr lang="en-GB" dirty="0" smtClean="0"/>
              <a:t>implement information systems. </a:t>
            </a:r>
          </a:p>
          <a:p>
            <a:pPr lvl="1" eaLnBrk="1" hangingPunct="1">
              <a:lnSpc>
                <a:spcPct val="90000"/>
              </a:lnSpc>
            </a:pPr>
            <a:r>
              <a:rPr lang="en-GB" dirty="0" smtClean="0"/>
              <a:t>A development methodology is a collection of methods, one or more for every activity within every phase of a systems development project.</a:t>
            </a:r>
          </a:p>
          <a:p>
            <a:pPr lvl="1" eaLnBrk="1" hangingPunct="1">
              <a:lnSpc>
                <a:spcPct val="90000"/>
              </a:lnSpc>
            </a:pPr>
            <a:r>
              <a:rPr lang="en-GB" dirty="0" smtClean="0"/>
              <a:t>Some development methodologies are suited to specific technologies, while others reflect different philosophies of system development. </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35843" name="Rectangle 3"/>
          <p:cNvSpPr>
            <a:spLocks noGrp="1" noChangeArrowheads="1"/>
          </p:cNvSpPr>
          <p:nvPr>
            <p:ph type="body" idx="1"/>
          </p:nvPr>
        </p:nvSpPr>
        <p:spPr>
          <a:xfrm>
            <a:off x="609600" y="152400"/>
            <a:ext cx="8345488" cy="6705600"/>
          </a:xfrm>
        </p:spPr>
        <p:txBody>
          <a:bodyPr/>
          <a:lstStyle/>
          <a:p>
            <a:pPr lvl="1" eaLnBrk="1" hangingPunct="1"/>
            <a:r>
              <a:rPr lang="en-GB" smtClean="0"/>
              <a:t>The most widely-used methodologies and tools include</a:t>
            </a:r>
          </a:p>
          <a:p>
            <a:pPr lvl="2" eaLnBrk="1" hangingPunct="1"/>
            <a:r>
              <a:rPr lang="en-GB" smtClean="0"/>
              <a:t>The traditional structured methodologies</a:t>
            </a:r>
          </a:p>
          <a:p>
            <a:pPr lvl="2" eaLnBrk="1" hangingPunct="1"/>
            <a:r>
              <a:rPr lang="en-GB" smtClean="0"/>
              <a:t>object-oriented software development</a:t>
            </a:r>
          </a:p>
          <a:p>
            <a:pPr lvl="2" eaLnBrk="1" hangingPunct="1"/>
            <a:r>
              <a:rPr lang="en-GB" smtClean="0"/>
              <a:t>computed aided software engineering (CASE), </a:t>
            </a:r>
          </a:p>
          <a:p>
            <a:pPr lvl="2" eaLnBrk="1" hangingPunct="1"/>
            <a:r>
              <a:rPr lang="en-GB" smtClean="0"/>
              <a:t>software reengineering.</a:t>
            </a:r>
          </a:p>
          <a:p>
            <a:pPr lvl="2" eaLnBrk="1" hangingPunct="1"/>
            <a:endParaRPr lang="en-GB" smtClean="0"/>
          </a:p>
          <a:p>
            <a:pPr lvl="1" eaLnBrk="1" hangingPunct="1"/>
            <a:r>
              <a:rPr lang="en-GB" smtClean="0"/>
              <a:t>Structured methodologies</a:t>
            </a:r>
            <a:endParaRPr lang="en-US" smtClean="0"/>
          </a:p>
          <a:p>
            <a:pPr lvl="2" eaLnBrk="1" hangingPunct="1"/>
            <a:r>
              <a:rPr lang="en-US" smtClean="0"/>
              <a:t>Used since 70’s for </a:t>
            </a:r>
            <a:r>
              <a:rPr lang="en-GB" smtClean="0"/>
              <a:t>documentation, analyse, and design</a:t>
            </a:r>
          </a:p>
          <a:p>
            <a:pPr lvl="2" eaLnBrk="1" hangingPunct="1"/>
            <a:r>
              <a:rPr lang="en-GB" smtClean="0"/>
              <a:t>step-by-step techniques</a:t>
            </a:r>
          </a:p>
          <a:p>
            <a:pPr lvl="2" eaLnBrk="1" hangingPunct="1"/>
            <a:r>
              <a:rPr lang="en-GB" smtClean="0"/>
              <a:t>top-down (from the general to the specific)</a:t>
            </a:r>
          </a:p>
          <a:p>
            <a:pPr lvl="2" eaLnBrk="1" hangingPunct="1"/>
            <a:r>
              <a:rPr lang="en-GB" smtClean="0"/>
              <a:t>process-oriented rather than data-oriented</a:t>
            </a:r>
          </a:p>
          <a:p>
            <a:pPr lvl="2" eaLnBrk="1" hangingPunct="1"/>
            <a:r>
              <a:rPr lang="en-US" smtClean="0"/>
              <a:t>They </a:t>
            </a:r>
            <a:r>
              <a:rPr lang="en-GB" smtClean="0"/>
              <a:t>are largely linear</a:t>
            </a: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36867" name="Rectangle 3"/>
          <p:cNvSpPr>
            <a:spLocks noGrp="1" noChangeArrowheads="1"/>
          </p:cNvSpPr>
          <p:nvPr>
            <p:ph type="body" idx="1"/>
          </p:nvPr>
        </p:nvSpPr>
        <p:spPr>
          <a:xfrm>
            <a:off x="609600" y="152400"/>
            <a:ext cx="8345488" cy="6705600"/>
          </a:xfrm>
        </p:spPr>
        <p:txBody>
          <a:bodyPr/>
          <a:lstStyle/>
          <a:p>
            <a:pPr eaLnBrk="1" hangingPunct="1"/>
            <a:r>
              <a:rPr lang="en-GB" smtClean="0"/>
              <a:t>Structured Analysis</a:t>
            </a:r>
          </a:p>
          <a:p>
            <a:pPr lvl="1" eaLnBrk="1" hangingPunct="1"/>
            <a:r>
              <a:rPr lang="en-GB" smtClean="0"/>
              <a:t>Its used to define system inputs, processes, and outputs. It offers a logical graphic model of information flow, partitioning a system into modules that show manageable levels of detail. It rigorously specifies the process or transformations that occur within each module and the interfaces that exist between them.</a:t>
            </a:r>
          </a:p>
          <a:p>
            <a:pPr lvl="1" eaLnBrk="1" hangingPunct="1"/>
            <a:r>
              <a:rPr lang="en-GB" smtClean="0"/>
              <a:t>Its primary tool is the </a:t>
            </a:r>
            <a:r>
              <a:rPr lang="en-GB" b="1" smtClean="0"/>
              <a:t>data flow diagram (DFD), </a:t>
            </a:r>
            <a:r>
              <a:rPr lang="en-GB" smtClean="0"/>
              <a:t>a graphic representation of system’s component processes and the interfaces (flow of data) between them. </a:t>
            </a:r>
            <a:r>
              <a:rPr lang="en-GB" sz="1800" smtClean="0"/>
              <a:t>See dfd</a:t>
            </a:r>
            <a:endParaRPr 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81000" y="152400"/>
            <a:ext cx="8574088" cy="6400800"/>
          </a:xfrm>
        </p:spPr>
        <p:txBody>
          <a:bodyPr/>
          <a:lstStyle/>
          <a:p>
            <a:pPr eaLnBrk="1" hangingPunct="1">
              <a:buFont typeface="Wingdings" panose="05000000000000000000" pitchFamily="2" charset="2"/>
              <a:buChar char="§"/>
            </a:pPr>
            <a:r>
              <a:rPr lang="en-GB" sz="2800" dirty="0" smtClean="0"/>
              <a:t>The </a:t>
            </a:r>
            <a:r>
              <a:rPr lang="en-GB" sz="2800" b="1" dirty="0" smtClean="0"/>
              <a:t>product definition</a:t>
            </a:r>
            <a:r>
              <a:rPr lang="en-GB" sz="2800" dirty="0" smtClean="0"/>
              <a:t> tries to answer the questions, “Why do we need a new system project?” and “what do we want to accomplish?”  This stage determines </a:t>
            </a:r>
          </a:p>
          <a:p>
            <a:pPr eaLnBrk="1" hangingPunct="1">
              <a:buFont typeface="Wingdings" panose="05000000000000000000" pitchFamily="2" charset="2"/>
              <a:buChar char="§"/>
            </a:pPr>
            <a:r>
              <a:rPr lang="en-GB" sz="2800" i="1" dirty="0" smtClean="0"/>
              <a:t>whether the organisation has a problem </a:t>
            </a:r>
            <a:r>
              <a:rPr lang="en-GB" sz="2800" dirty="0" smtClean="0"/>
              <a:t>and</a:t>
            </a:r>
          </a:p>
          <a:p>
            <a:pPr eaLnBrk="1" hangingPunct="1">
              <a:buFont typeface="Wingdings" panose="05000000000000000000" pitchFamily="2" charset="2"/>
              <a:buChar char="§"/>
            </a:pPr>
            <a:r>
              <a:rPr lang="en-GB" sz="2800" dirty="0" smtClean="0"/>
              <a:t> </a:t>
            </a:r>
            <a:r>
              <a:rPr lang="en-GB" sz="2800" i="1" dirty="0" smtClean="0"/>
              <a:t>whether that problem can be solved by building a new information system</a:t>
            </a:r>
            <a:r>
              <a:rPr lang="en-GB" sz="2800" dirty="0" smtClean="0"/>
              <a:t> or </a:t>
            </a:r>
          </a:p>
          <a:p>
            <a:pPr eaLnBrk="1" hangingPunct="1">
              <a:buFont typeface="Wingdings" panose="05000000000000000000" pitchFamily="2" charset="2"/>
              <a:buChar char="§"/>
            </a:pPr>
            <a:r>
              <a:rPr lang="en-GB" sz="2800" dirty="0" smtClean="0"/>
              <a:t>by </a:t>
            </a:r>
            <a:r>
              <a:rPr lang="en-GB" sz="2800" i="1" dirty="0" smtClean="0"/>
              <a:t>modifying an existing one</a:t>
            </a:r>
            <a:r>
              <a:rPr lang="en-GB" sz="2800" dirty="0" smtClean="0"/>
              <a:t>. </a:t>
            </a:r>
          </a:p>
          <a:p>
            <a:pPr marL="0" indent="0" eaLnBrk="1" hangingPunct="1">
              <a:buNone/>
            </a:pPr>
            <a:r>
              <a:rPr lang="en-GB" sz="2800" dirty="0" smtClean="0"/>
              <a:t>If a new system is called for, this stage identifies it’s </a:t>
            </a:r>
          </a:p>
          <a:p>
            <a:pPr lvl="1" eaLnBrk="1" hangingPunct="1"/>
            <a:r>
              <a:rPr lang="en-GB" dirty="0" smtClean="0"/>
              <a:t>general objectives, </a:t>
            </a:r>
          </a:p>
          <a:p>
            <a:pPr lvl="1" eaLnBrk="1" hangingPunct="1"/>
            <a:r>
              <a:rPr lang="en-GB" dirty="0" smtClean="0"/>
              <a:t>specifies the scope of the project, and </a:t>
            </a:r>
          </a:p>
          <a:p>
            <a:pPr lvl="1" eaLnBrk="1" hangingPunct="1"/>
            <a:r>
              <a:rPr lang="en-GB" dirty="0" smtClean="0"/>
              <a:t>develops a project plan that can be shown to management.</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37891" name="Rectangle 3"/>
          <p:cNvSpPr>
            <a:spLocks noGrp="1" noChangeArrowheads="1"/>
          </p:cNvSpPr>
          <p:nvPr>
            <p:ph type="body" idx="1"/>
          </p:nvPr>
        </p:nvSpPr>
        <p:spPr>
          <a:xfrm>
            <a:off x="609600" y="152400"/>
            <a:ext cx="8345488" cy="6705600"/>
          </a:xfrm>
        </p:spPr>
        <p:txBody>
          <a:bodyPr/>
          <a:lstStyle/>
          <a:p>
            <a:pPr lvl="1" eaLnBrk="1" hangingPunct="1"/>
            <a:r>
              <a:rPr lang="en-GB" smtClean="0"/>
              <a:t>The rounded boxes represent processes (transformation of data).</a:t>
            </a:r>
          </a:p>
          <a:p>
            <a:pPr lvl="1" eaLnBrk="1" hangingPunct="1"/>
            <a:r>
              <a:rPr lang="en-GB" smtClean="0"/>
              <a:t>The square box represent an external entity, (an originator or receiver of information located outside the boundaries of the system being modelled).</a:t>
            </a:r>
          </a:p>
          <a:p>
            <a:pPr lvl="1" eaLnBrk="1" hangingPunct="1"/>
            <a:r>
              <a:rPr lang="en-GB" smtClean="0"/>
              <a:t>The open rectangles represent data stores, (either manual or automated inventories of data).</a:t>
            </a:r>
          </a:p>
          <a:p>
            <a:pPr lvl="1" eaLnBrk="1" hangingPunct="1"/>
            <a:r>
              <a:rPr lang="en-GB" smtClean="0"/>
              <a:t>The arrows represent data flows, (which show the movement between processes, external entities, and data stores. They always contain packets of data, with the name or content of each data flow listed beside the arrow).</a:t>
            </a: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38915" name="Rectangle 3"/>
          <p:cNvSpPr>
            <a:spLocks noGrp="1" noChangeArrowheads="1"/>
          </p:cNvSpPr>
          <p:nvPr>
            <p:ph type="body" idx="1"/>
          </p:nvPr>
        </p:nvSpPr>
        <p:spPr>
          <a:xfrm>
            <a:off x="609600" y="152400"/>
            <a:ext cx="8345488" cy="6705600"/>
          </a:xfrm>
        </p:spPr>
        <p:txBody>
          <a:bodyPr/>
          <a:lstStyle/>
          <a:p>
            <a:pPr lvl="1" eaLnBrk="1" hangingPunct="1"/>
            <a:r>
              <a:rPr lang="en-GB" smtClean="0"/>
              <a:t>The diagram can be used to depict higher-level processes as well as lower-level details. Through levelled data flow diagrams, a complex process can be broken down to successive levels of details. </a:t>
            </a:r>
          </a:p>
          <a:p>
            <a:pPr lvl="1" eaLnBrk="1" hangingPunct="1"/>
            <a:r>
              <a:rPr lang="en-GB" smtClean="0"/>
              <a:t>An entire system can be broken down into subsystems with a high level data flow diagram. Each subsystem, in turn, can be divided into additional subsystems with second-level data flow diagrams, and the lower-level systems can be broken down again until the lowest level of detail has been reached.</a:t>
            </a: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39939" name="Rectangle 3"/>
          <p:cNvSpPr>
            <a:spLocks noGrp="1" noChangeArrowheads="1"/>
          </p:cNvSpPr>
          <p:nvPr>
            <p:ph type="body" idx="1"/>
          </p:nvPr>
        </p:nvSpPr>
        <p:spPr>
          <a:xfrm>
            <a:off x="609600" y="152400"/>
            <a:ext cx="8345488" cy="6705600"/>
          </a:xfrm>
        </p:spPr>
        <p:txBody>
          <a:bodyPr/>
          <a:lstStyle/>
          <a:p>
            <a:pPr lvl="1" eaLnBrk="1" hangingPunct="1"/>
            <a:r>
              <a:rPr lang="en-GB" smtClean="0"/>
              <a:t>Another tool for structured analysis is </a:t>
            </a:r>
            <a:r>
              <a:rPr lang="en-GB" b="1" smtClean="0"/>
              <a:t>data dictionary</a:t>
            </a:r>
            <a:r>
              <a:rPr lang="en-GB" smtClean="0"/>
              <a:t>, which contains information about individual pieces of data and data groupings with a system. </a:t>
            </a:r>
          </a:p>
          <a:p>
            <a:pPr lvl="1" eaLnBrk="1" hangingPunct="1"/>
            <a:r>
              <a:rPr lang="en-GB" smtClean="0"/>
              <a:t>The data dictionary defines the contents of data flows and data stores so that system builders understand exactly what pieces of data they contain.</a:t>
            </a:r>
          </a:p>
          <a:p>
            <a:pPr lvl="1" eaLnBrk="1" hangingPunct="1"/>
            <a:r>
              <a:rPr lang="en-GB" b="1" smtClean="0"/>
              <a:t>Process specifications</a:t>
            </a:r>
            <a:r>
              <a:rPr lang="en-GB" smtClean="0"/>
              <a:t> describe the transformation occurring within the lowest level of the data flow diagrams. They express the logic for each process.</a:t>
            </a:r>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0963" name="Rectangle 3"/>
          <p:cNvSpPr>
            <a:spLocks noGrp="1" noChangeArrowheads="1"/>
          </p:cNvSpPr>
          <p:nvPr>
            <p:ph type="body" idx="1"/>
          </p:nvPr>
        </p:nvSpPr>
        <p:spPr>
          <a:xfrm>
            <a:off x="798513" y="0"/>
            <a:ext cx="8345487" cy="7086600"/>
          </a:xfrm>
        </p:spPr>
        <p:txBody>
          <a:bodyPr/>
          <a:lstStyle/>
          <a:p>
            <a:pPr eaLnBrk="1" hangingPunct="1">
              <a:lnSpc>
                <a:spcPct val="80000"/>
              </a:lnSpc>
            </a:pPr>
            <a:r>
              <a:rPr lang="en-GB" sz="2800" smtClean="0"/>
              <a:t>Structured Design</a:t>
            </a:r>
          </a:p>
          <a:p>
            <a:pPr lvl="1" eaLnBrk="1" hangingPunct="1">
              <a:lnSpc>
                <a:spcPct val="80000"/>
              </a:lnSpc>
            </a:pPr>
            <a:r>
              <a:rPr lang="en-GB" sz="2400" smtClean="0"/>
              <a:t>It encompasses a set of design rules and techniques that promotes program clarity and simplicity, thereby reducing the time and effort required for</a:t>
            </a:r>
          </a:p>
          <a:p>
            <a:pPr lvl="1" eaLnBrk="1" hangingPunct="1">
              <a:lnSpc>
                <a:spcPct val="80000"/>
              </a:lnSpc>
              <a:buFont typeface="Wingdings" pitchFamily="2" charset="2"/>
              <a:buNone/>
            </a:pPr>
            <a:r>
              <a:rPr lang="en-GB" sz="2400" i="1" smtClean="0"/>
              <a:t>	coding, debugging, and maintenance</a:t>
            </a:r>
            <a:r>
              <a:rPr lang="en-GB" sz="2400" smtClean="0"/>
              <a:t>.</a:t>
            </a:r>
          </a:p>
          <a:p>
            <a:pPr lvl="1" eaLnBrk="1" hangingPunct="1">
              <a:lnSpc>
                <a:spcPct val="80000"/>
              </a:lnSpc>
            </a:pPr>
            <a:r>
              <a:rPr lang="en-GB" sz="2400" smtClean="0"/>
              <a:t>The main principle of structured design is that a system should be designed from the top down in hierarchical fashion and refined to greater levels of detail.</a:t>
            </a:r>
          </a:p>
          <a:p>
            <a:pPr lvl="1" eaLnBrk="1" hangingPunct="1">
              <a:lnSpc>
                <a:spcPct val="80000"/>
              </a:lnSpc>
            </a:pPr>
            <a:r>
              <a:rPr lang="en-GB" sz="2400" smtClean="0"/>
              <a:t>The design should first consider the main function of a program or system, then break this function into subfunctions and decompose each subfuction until the lowest level of detail has been reached.</a:t>
            </a:r>
          </a:p>
          <a:p>
            <a:pPr lvl="1" eaLnBrk="1" hangingPunct="1">
              <a:lnSpc>
                <a:spcPct val="80000"/>
              </a:lnSpc>
            </a:pPr>
            <a:r>
              <a:rPr lang="en-GB" sz="2400" smtClean="0"/>
              <a:t>The lowest-level modules describe the actual processes that will occur.</a:t>
            </a:r>
          </a:p>
          <a:p>
            <a:pPr lvl="1" eaLnBrk="1" hangingPunct="1">
              <a:lnSpc>
                <a:spcPct val="80000"/>
              </a:lnSpc>
            </a:pPr>
            <a:r>
              <a:rPr lang="en-GB" sz="2400" smtClean="0"/>
              <a:t>In this manner all high-level logic and the design model are developed before detailed program code is written.</a:t>
            </a:r>
          </a:p>
          <a:p>
            <a:pPr lvl="1" eaLnBrk="1" hangingPunct="1">
              <a:lnSpc>
                <a:spcPct val="80000"/>
              </a:lnSpc>
            </a:pPr>
            <a:r>
              <a:rPr lang="en-GB" sz="2400" smtClean="0"/>
              <a:t>If structured analysis has been performed, the structured specification document can serve as input to the design process.</a:t>
            </a:r>
            <a:endParaRPr lang="en-US" sz="24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1987" name="Rectangle 3"/>
          <p:cNvSpPr>
            <a:spLocks noGrp="1" noChangeArrowheads="1"/>
          </p:cNvSpPr>
          <p:nvPr>
            <p:ph type="body" idx="1"/>
          </p:nvPr>
        </p:nvSpPr>
        <p:spPr>
          <a:xfrm>
            <a:off x="609600" y="152400"/>
            <a:ext cx="8345488" cy="6705600"/>
          </a:xfrm>
        </p:spPr>
        <p:txBody>
          <a:bodyPr/>
          <a:lstStyle/>
          <a:p>
            <a:pPr lvl="1" eaLnBrk="1" hangingPunct="1"/>
            <a:r>
              <a:rPr lang="en-GB" smtClean="0"/>
              <a:t> As the design is formulated, it is documented in a </a:t>
            </a:r>
            <a:r>
              <a:rPr lang="en-GB" i="1" smtClean="0"/>
              <a:t>structured chart</a:t>
            </a:r>
            <a:r>
              <a:rPr lang="en-GB" smtClean="0"/>
              <a:t>.</a:t>
            </a:r>
          </a:p>
          <a:p>
            <a:pPr lvl="1" eaLnBrk="1" hangingPunct="1"/>
            <a:r>
              <a:rPr lang="en-GB" smtClean="0"/>
              <a:t>The structured chart is a top-down chart, showing each level of design, its relationship to other levels, and its place in the overall design structure. </a:t>
            </a:r>
            <a:r>
              <a:rPr lang="en-GB" sz="2000" smtClean="0"/>
              <a:t>See Payroll example</a:t>
            </a:r>
          </a:p>
          <a:p>
            <a:pPr lvl="1" eaLnBrk="1" hangingPunct="1"/>
            <a:r>
              <a:rPr lang="en-GB" smtClean="0"/>
              <a:t>If a design has too many levels to fit onto one structure chart, it can be broken down further on  into more detailed structure charts.</a:t>
            </a:r>
          </a:p>
          <a:p>
            <a:pPr lvl="1" eaLnBrk="1" hangingPunct="1"/>
            <a:r>
              <a:rPr lang="en-GB" smtClean="0"/>
              <a:t>A structured chart may document one program, one system (a set of programs), or a part of one program.</a:t>
            </a:r>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3011"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sz="2800" smtClean="0"/>
              <a:t>Structured Programming</a:t>
            </a:r>
          </a:p>
          <a:p>
            <a:pPr lvl="1" eaLnBrk="1" hangingPunct="1">
              <a:lnSpc>
                <a:spcPct val="90000"/>
              </a:lnSpc>
            </a:pPr>
            <a:r>
              <a:rPr lang="en-GB" sz="2400" smtClean="0"/>
              <a:t>It extends the principle governing structured design to the writing of programs to make software programs easier to understand and modify.</a:t>
            </a:r>
          </a:p>
          <a:p>
            <a:pPr lvl="1" eaLnBrk="1" hangingPunct="1">
              <a:lnSpc>
                <a:spcPct val="90000"/>
              </a:lnSpc>
            </a:pPr>
            <a:r>
              <a:rPr lang="en-GB" sz="2400" smtClean="0"/>
              <a:t>It is based upon the principle of modularization, which follows from top-down analysis and design.</a:t>
            </a:r>
          </a:p>
          <a:p>
            <a:pPr lvl="1" eaLnBrk="1" hangingPunct="1">
              <a:lnSpc>
                <a:spcPct val="90000"/>
              </a:lnSpc>
            </a:pPr>
            <a:r>
              <a:rPr lang="en-GB" sz="2400" smtClean="0"/>
              <a:t>Each of the boxes in the structured chart represents a component module that is usually directly related to a bottom-level design module.</a:t>
            </a:r>
          </a:p>
          <a:p>
            <a:pPr lvl="1" eaLnBrk="1" hangingPunct="1">
              <a:lnSpc>
                <a:spcPct val="90000"/>
              </a:lnSpc>
            </a:pPr>
            <a:r>
              <a:rPr lang="en-GB" sz="2400" smtClean="0"/>
              <a:t>It constitutes a logical unit that performs one or several functions. Ideally, modules should be independent of each other and should have only one entry to and exit from their parent modules.</a:t>
            </a:r>
          </a:p>
          <a:p>
            <a:pPr lvl="1" eaLnBrk="1" hangingPunct="1">
              <a:lnSpc>
                <a:spcPct val="90000"/>
              </a:lnSpc>
            </a:pPr>
            <a:r>
              <a:rPr lang="en-GB" sz="2400" smtClean="0"/>
              <a:t>They should share data with as few other modules as possible. Each module should be kept to a manageable size. An individual should be able to read and understand the program code for the module and easily keep track of its functions.</a:t>
            </a:r>
            <a:endParaRPr lang="en-US" sz="24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4035"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smtClean="0"/>
              <a:t>Any program can be written using three basic control construct, or instruction patterns: </a:t>
            </a:r>
          </a:p>
          <a:p>
            <a:pPr lvl="1" eaLnBrk="1" hangingPunct="1">
              <a:lnSpc>
                <a:spcPct val="90000"/>
              </a:lnSpc>
            </a:pPr>
            <a:r>
              <a:rPr lang="en-GB" smtClean="0"/>
              <a:t>(1) simple sequence, (2) selection, (3) iteration.</a:t>
            </a:r>
          </a:p>
          <a:p>
            <a:pPr lvl="1" eaLnBrk="1" hangingPunct="1">
              <a:lnSpc>
                <a:spcPct val="90000"/>
              </a:lnSpc>
            </a:pPr>
            <a:r>
              <a:rPr lang="en-GB" smtClean="0"/>
              <a:t>The </a:t>
            </a:r>
            <a:r>
              <a:rPr lang="en-GB" b="1" smtClean="0"/>
              <a:t>sequence construct</a:t>
            </a:r>
            <a:r>
              <a:rPr lang="en-GB" smtClean="0"/>
              <a:t> executes statements in the order in which they appear, with control passing unconditionally from one statement to the next.</a:t>
            </a:r>
          </a:p>
          <a:p>
            <a:pPr lvl="1" eaLnBrk="1" hangingPunct="1">
              <a:lnSpc>
                <a:spcPct val="90000"/>
              </a:lnSpc>
            </a:pPr>
            <a:r>
              <a:rPr lang="en-GB" smtClean="0"/>
              <a:t>The </a:t>
            </a:r>
            <a:r>
              <a:rPr lang="en-GB" b="1" smtClean="0"/>
              <a:t>select construct</a:t>
            </a:r>
            <a:r>
              <a:rPr lang="en-GB" smtClean="0"/>
              <a:t> tests a condition and executes one of two alternative instructions based on the test.</a:t>
            </a:r>
          </a:p>
          <a:p>
            <a:pPr lvl="1" eaLnBrk="1" hangingPunct="1">
              <a:lnSpc>
                <a:spcPct val="90000"/>
              </a:lnSpc>
            </a:pPr>
            <a:r>
              <a:rPr lang="en-GB" smtClean="0"/>
              <a:t>The </a:t>
            </a:r>
            <a:r>
              <a:rPr lang="en-GB" b="1" smtClean="0"/>
              <a:t>iterative construct</a:t>
            </a:r>
            <a:r>
              <a:rPr lang="en-GB" smtClean="0"/>
              <a:t> repeats a segment of code as long as a conditional test remains true.</a:t>
            </a:r>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5059" name="Rectangle 3"/>
          <p:cNvSpPr>
            <a:spLocks noGrp="1" noChangeArrowheads="1"/>
          </p:cNvSpPr>
          <p:nvPr>
            <p:ph type="body" idx="1"/>
          </p:nvPr>
        </p:nvSpPr>
        <p:spPr>
          <a:xfrm>
            <a:off x="609600" y="0"/>
            <a:ext cx="8534400" cy="7086600"/>
          </a:xfrm>
        </p:spPr>
        <p:txBody>
          <a:bodyPr/>
          <a:lstStyle/>
          <a:p>
            <a:pPr eaLnBrk="1" hangingPunct="1">
              <a:lnSpc>
                <a:spcPct val="80000"/>
              </a:lnSpc>
            </a:pPr>
            <a:r>
              <a:rPr lang="en-GB" sz="2800" smtClean="0"/>
              <a:t>Flowcharts</a:t>
            </a:r>
          </a:p>
          <a:p>
            <a:pPr lvl="1" eaLnBrk="1" hangingPunct="1">
              <a:lnSpc>
                <a:spcPct val="80000"/>
              </a:lnSpc>
            </a:pPr>
            <a:r>
              <a:rPr lang="en-GB" sz="2400" smtClean="0"/>
              <a:t>Flowcharting is an old design tool that is still in use.</a:t>
            </a:r>
          </a:p>
          <a:p>
            <a:pPr lvl="1" eaLnBrk="1" hangingPunct="1">
              <a:lnSpc>
                <a:spcPct val="80000"/>
              </a:lnSpc>
            </a:pPr>
            <a:r>
              <a:rPr lang="en-GB" sz="2400" i="1" smtClean="0"/>
              <a:t>System flowcharts</a:t>
            </a:r>
            <a:r>
              <a:rPr lang="en-GB" sz="2400" smtClean="0"/>
              <a:t> detail the flow of data throughout an entire information system.</a:t>
            </a:r>
          </a:p>
          <a:p>
            <a:pPr lvl="1" eaLnBrk="1" hangingPunct="1">
              <a:lnSpc>
                <a:spcPct val="80000"/>
              </a:lnSpc>
            </a:pPr>
            <a:r>
              <a:rPr lang="en-GB" sz="2400" i="1" smtClean="0"/>
              <a:t>Program flowcharts</a:t>
            </a:r>
            <a:r>
              <a:rPr lang="en-GB" sz="2400" smtClean="0"/>
              <a:t> describe the processes taking place within an individual program in the system and the sequence in which they must be executed.</a:t>
            </a:r>
          </a:p>
          <a:p>
            <a:pPr lvl="1" eaLnBrk="1" hangingPunct="1">
              <a:lnSpc>
                <a:spcPct val="80000"/>
              </a:lnSpc>
            </a:pPr>
            <a:r>
              <a:rPr lang="en-GB" sz="2400" smtClean="0"/>
              <a:t> Flowcharting is no longer recommended for program design because it does not provide top-down modular structures as effectively as other techniques.</a:t>
            </a:r>
          </a:p>
          <a:p>
            <a:pPr lvl="1" eaLnBrk="1" hangingPunct="1">
              <a:lnSpc>
                <a:spcPct val="80000"/>
              </a:lnSpc>
            </a:pPr>
            <a:r>
              <a:rPr lang="en-GB" sz="2400" smtClean="0"/>
              <a:t>However system flowcharts may still be used to document physical design specifications because they can show all inputs, major files, processing, and outputs for a system and they can document manual procedures.</a:t>
            </a:r>
          </a:p>
          <a:p>
            <a:pPr eaLnBrk="1" hangingPunct="1">
              <a:lnSpc>
                <a:spcPct val="80000"/>
              </a:lnSpc>
            </a:pPr>
            <a:r>
              <a:rPr lang="en-GB" sz="2800" smtClean="0"/>
              <a:t>Using specialized symbols and flow lines, the system flowchart</a:t>
            </a:r>
          </a:p>
          <a:p>
            <a:pPr lvl="1" eaLnBrk="1" hangingPunct="1">
              <a:lnSpc>
                <a:spcPct val="80000"/>
              </a:lnSpc>
            </a:pPr>
            <a:r>
              <a:rPr lang="en-GB" sz="2400" smtClean="0"/>
              <a:t>traces the flow of information and work in a system,</a:t>
            </a:r>
          </a:p>
          <a:p>
            <a:pPr lvl="1" eaLnBrk="1" hangingPunct="1">
              <a:lnSpc>
                <a:spcPct val="80000"/>
              </a:lnSpc>
            </a:pPr>
            <a:r>
              <a:rPr lang="en-GB" sz="2400" smtClean="0"/>
              <a:t>the sequence of processing steps, and</a:t>
            </a:r>
          </a:p>
          <a:p>
            <a:pPr lvl="1" eaLnBrk="1" hangingPunct="1">
              <a:lnSpc>
                <a:spcPct val="80000"/>
              </a:lnSpc>
            </a:pPr>
            <a:r>
              <a:rPr lang="en-GB" sz="2400" smtClean="0"/>
              <a:t>the physical media on which data are input, output, and stored.</a:t>
            </a:r>
            <a:r>
              <a:rPr lang="en-US" sz="2400" smtClean="0"/>
              <a:t> </a:t>
            </a:r>
            <a:r>
              <a:rPr lang="en-US" sz="1800" smtClean="0"/>
              <a:t>See diagram for symbols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6083" name="Rectangle 3"/>
          <p:cNvSpPr>
            <a:spLocks noGrp="1" noChangeArrowheads="1"/>
          </p:cNvSpPr>
          <p:nvPr>
            <p:ph type="body" idx="1"/>
          </p:nvPr>
        </p:nvSpPr>
        <p:spPr>
          <a:xfrm>
            <a:off x="609600" y="152400"/>
            <a:ext cx="8345488" cy="6705600"/>
          </a:xfrm>
        </p:spPr>
        <p:txBody>
          <a:bodyPr/>
          <a:lstStyle/>
          <a:p>
            <a:pPr eaLnBrk="1" hangingPunct="1"/>
            <a:r>
              <a:rPr lang="en-GB" smtClean="0"/>
              <a:t>Limitations of Traditional Methods</a:t>
            </a:r>
          </a:p>
          <a:p>
            <a:pPr lvl="1" eaLnBrk="1" hangingPunct="1"/>
            <a:r>
              <a:rPr lang="en-GB" smtClean="0"/>
              <a:t>they can be inflexible and time consuming.</a:t>
            </a:r>
          </a:p>
          <a:p>
            <a:pPr lvl="1" eaLnBrk="1" hangingPunct="1"/>
            <a:r>
              <a:rPr lang="en-GB" smtClean="0"/>
              <a:t>Structured methodologies are function-oriented, focusing on the processes that transform the data. </a:t>
            </a:r>
          </a:p>
          <a:p>
            <a:pPr lvl="1" eaLnBrk="1" hangingPunct="1"/>
            <a:r>
              <a:rPr lang="en-GB" smtClean="0"/>
              <a:t>Consequently, system builders are turning to </a:t>
            </a:r>
          </a:p>
          <a:p>
            <a:pPr lvl="2" eaLnBrk="1" hangingPunct="1"/>
            <a:r>
              <a:rPr lang="en-GB" smtClean="0"/>
              <a:t>object-oriented software development,</a:t>
            </a:r>
          </a:p>
          <a:p>
            <a:pPr lvl="2" eaLnBrk="1" hangingPunct="1"/>
            <a:r>
              <a:rPr lang="en-GB" smtClean="0"/>
              <a:t>computer aided software engineering (CASE), and</a:t>
            </a:r>
          </a:p>
          <a:p>
            <a:pPr lvl="2" eaLnBrk="1" hangingPunct="1"/>
            <a:r>
              <a:rPr lang="en-GB" smtClean="0"/>
              <a:t>software reengineering to deal with these issues.</a:t>
            </a:r>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7107" name="Rectangle 3"/>
          <p:cNvSpPr>
            <a:spLocks noGrp="1" noChangeArrowheads="1"/>
          </p:cNvSpPr>
          <p:nvPr>
            <p:ph type="body" idx="1"/>
          </p:nvPr>
        </p:nvSpPr>
        <p:spPr>
          <a:xfrm>
            <a:off x="609600" y="152400"/>
            <a:ext cx="8534400" cy="6705600"/>
          </a:xfrm>
        </p:spPr>
        <p:txBody>
          <a:bodyPr/>
          <a:lstStyle/>
          <a:p>
            <a:pPr eaLnBrk="1" hangingPunct="1"/>
            <a:r>
              <a:rPr lang="en-GB" sz="2800" smtClean="0"/>
              <a:t>Object-Oriented Software Development</a:t>
            </a:r>
            <a:endParaRPr lang="en-US" sz="2800" smtClean="0"/>
          </a:p>
          <a:p>
            <a:pPr lvl="1" eaLnBrk="1" hangingPunct="1"/>
            <a:r>
              <a:rPr lang="en-GB" sz="2400" smtClean="0"/>
              <a:t>Object-oriented software development differs from traditional methodologies by shifting the focus from separately modelling business processing and data to combining data and procedures into unified objects</a:t>
            </a:r>
            <a:endParaRPr lang="en-US" sz="2400" smtClean="0"/>
          </a:p>
          <a:p>
            <a:pPr lvl="1" eaLnBrk="1" hangingPunct="1"/>
            <a:r>
              <a:rPr lang="en-GB" sz="2400" smtClean="0"/>
              <a:t>The system is viewed as a collection of classes and objects and relationships among them.</a:t>
            </a:r>
          </a:p>
          <a:p>
            <a:pPr lvl="1" eaLnBrk="1" hangingPunct="1"/>
            <a:r>
              <a:rPr lang="en-GB" sz="2400" smtClean="0"/>
              <a:t>The objects are defined, programmed, documented, and saved as building blocks for future applications.</a:t>
            </a:r>
          </a:p>
          <a:p>
            <a:pPr lvl="1" eaLnBrk="1" hangingPunct="1"/>
            <a:r>
              <a:rPr lang="en-GB" sz="2400" smtClean="0"/>
              <a:t>Object-oriented software development directly addresses the issue or reusability and is expected to reduce the time and cost of writing software</a:t>
            </a:r>
          </a:p>
          <a:p>
            <a:pPr lvl="1" eaLnBrk="1" hangingPunct="1"/>
            <a:r>
              <a:rPr lang="en-GB" sz="2400" smtClean="0"/>
              <a:t>Once a library of objects exists, design and programming often can begin without waiting for analysis documents</a:t>
            </a:r>
          </a:p>
          <a:p>
            <a:pPr lvl="1" eaLnBrk="1" hangingPunct="1"/>
            <a:endParaRPr lang="en-US"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533400" y="152400"/>
            <a:ext cx="8421688" cy="6553200"/>
          </a:xfrm>
        </p:spPr>
        <p:txBody>
          <a:bodyPr/>
          <a:lstStyle/>
          <a:p>
            <a:pPr eaLnBrk="1" hangingPunct="1">
              <a:lnSpc>
                <a:spcPct val="80000"/>
              </a:lnSpc>
            </a:pPr>
            <a:endParaRPr lang="en-GB" sz="3600" dirty="0" smtClean="0"/>
          </a:p>
          <a:p>
            <a:pPr eaLnBrk="1" hangingPunct="1">
              <a:lnSpc>
                <a:spcPct val="80000"/>
              </a:lnSpc>
            </a:pPr>
            <a:endParaRPr lang="en-GB" sz="3600" dirty="0" smtClean="0"/>
          </a:p>
          <a:p>
            <a:pPr marL="0" indent="0" eaLnBrk="1" hangingPunct="1">
              <a:lnSpc>
                <a:spcPct val="80000"/>
              </a:lnSpc>
              <a:buNone/>
            </a:pPr>
            <a:r>
              <a:rPr lang="en-GB" sz="3600" dirty="0" smtClean="0"/>
              <a:t>   The </a:t>
            </a:r>
            <a:r>
              <a:rPr lang="en-GB" sz="3600" b="1" dirty="0" smtClean="0"/>
              <a:t>system study</a:t>
            </a:r>
            <a:r>
              <a:rPr lang="en-GB" sz="3600" dirty="0" smtClean="0"/>
              <a:t> stage </a:t>
            </a:r>
          </a:p>
          <a:p>
            <a:pPr marL="0" indent="0" eaLnBrk="1" hangingPunct="1">
              <a:lnSpc>
                <a:spcPct val="80000"/>
              </a:lnSpc>
              <a:buNone/>
            </a:pPr>
            <a:r>
              <a:rPr lang="en-GB" sz="3600" dirty="0" smtClean="0"/>
              <a:t>	</a:t>
            </a:r>
            <a:r>
              <a:rPr lang="en-GB" dirty="0" smtClean="0"/>
              <a:t>(System Analysis)</a:t>
            </a:r>
            <a:endParaRPr lang="en-GB" dirty="0" smtClean="0"/>
          </a:p>
          <a:p>
            <a:pPr eaLnBrk="1" hangingPunct="1">
              <a:lnSpc>
                <a:spcPct val="80000"/>
              </a:lnSpc>
            </a:pPr>
            <a:r>
              <a:rPr lang="en-GB" dirty="0" smtClean="0"/>
              <a:t>analyses the problems of the existing system (manual or automated) in detail, </a:t>
            </a:r>
          </a:p>
          <a:p>
            <a:pPr eaLnBrk="1" hangingPunct="1">
              <a:lnSpc>
                <a:spcPct val="80000"/>
              </a:lnSpc>
            </a:pPr>
            <a:r>
              <a:rPr lang="en-GB" dirty="0" smtClean="0"/>
              <a:t>identities objectives to be attained by a solution to these problems, and</a:t>
            </a:r>
          </a:p>
          <a:p>
            <a:pPr eaLnBrk="1" hangingPunct="1">
              <a:lnSpc>
                <a:spcPct val="80000"/>
              </a:lnSpc>
            </a:pPr>
            <a:r>
              <a:rPr lang="en-GB" dirty="0" smtClean="0"/>
              <a:t> describes alternative solutions.</a:t>
            </a:r>
          </a:p>
          <a:p>
            <a:pPr marL="0" indent="0" eaLnBrk="1" hangingPunct="1">
              <a:lnSpc>
                <a:spcPct val="80000"/>
              </a:lnSpc>
              <a:buNone/>
            </a:pPr>
            <a:r>
              <a:rPr lang="en-GB" dirty="0" smtClean="0"/>
              <a:t> </a:t>
            </a:r>
          </a:p>
          <a:p>
            <a:pPr marL="0" indent="0" eaLnBrk="1" hangingPunct="1">
              <a:lnSpc>
                <a:spcPct val="80000"/>
              </a:lnSpc>
              <a:buNone/>
            </a:pPr>
            <a:r>
              <a:rPr lang="en-GB" sz="3600" dirty="0" smtClean="0"/>
              <a:t>The systems study stage examines the </a:t>
            </a:r>
            <a:r>
              <a:rPr lang="en-GB" sz="3600" i="1" dirty="0" smtClean="0"/>
              <a:t>feasibility</a:t>
            </a:r>
            <a:r>
              <a:rPr lang="en-GB" sz="3600" dirty="0" smtClean="0"/>
              <a:t> of each solution alternative for review by management.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8131" name="Rectangle 3"/>
          <p:cNvSpPr>
            <a:spLocks noGrp="1" noChangeArrowheads="1"/>
          </p:cNvSpPr>
          <p:nvPr>
            <p:ph type="body" idx="1"/>
          </p:nvPr>
        </p:nvSpPr>
        <p:spPr>
          <a:xfrm>
            <a:off x="533400" y="152400"/>
            <a:ext cx="8610600" cy="6705600"/>
          </a:xfrm>
        </p:spPr>
        <p:txBody>
          <a:bodyPr/>
          <a:lstStyle/>
          <a:p>
            <a:pPr eaLnBrk="1" hangingPunct="1"/>
            <a:r>
              <a:rPr lang="en-GB" b="1" smtClean="0"/>
              <a:t>Computer–Aided Software Engineering (CASE)</a:t>
            </a:r>
          </a:p>
          <a:p>
            <a:pPr lvl="1" eaLnBrk="1" hangingPunct="1"/>
            <a:r>
              <a:rPr lang="en-GB" smtClean="0"/>
              <a:t>the automation of step-by-step methodologies for software and systems development to reduce the amount of repetitive work the developer needs to do</a:t>
            </a:r>
            <a:endParaRPr lang="en-US" smtClean="0"/>
          </a:p>
          <a:p>
            <a:pPr lvl="1" eaLnBrk="1" hangingPunct="1"/>
            <a:r>
              <a:rPr lang="en-GB" smtClean="0"/>
              <a:t>Its adoption can free the developer for more creative problem-solving tasks.</a:t>
            </a:r>
          </a:p>
          <a:p>
            <a:pPr lvl="1" eaLnBrk="1" hangingPunct="1"/>
            <a:r>
              <a:rPr lang="en-GB" smtClean="0"/>
              <a:t>CASE tools also facilitate</a:t>
            </a:r>
          </a:p>
          <a:p>
            <a:pPr lvl="2" eaLnBrk="1" hangingPunct="1"/>
            <a:r>
              <a:rPr lang="en-GB" smtClean="0"/>
              <a:t>creation of clear documentation and</a:t>
            </a:r>
          </a:p>
          <a:p>
            <a:pPr lvl="2" eaLnBrk="1" hangingPunct="1"/>
            <a:r>
              <a:rPr lang="en-GB" smtClean="0"/>
              <a:t>the coordination of team development effort.</a:t>
            </a:r>
            <a:endParaRPr lang="en-US" smtClean="0"/>
          </a:p>
          <a:p>
            <a:pPr lvl="1" eaLnBrk="1" hangingPunct="1"/>
            <a:r>
              <a:rPr lang="en-GB" smtClean="0"/>
              <a:t>Many CASE tools are microcomputer based, with powerful graphical capabilities.</a:t>
            </a:r>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49155" name="Rectangle 3"/>
          <p:cNvSpPr>
            <a:spLocks noGrp="1" noChangeArrowheads="1"/>
          </p:cNvSpPr>
          <p:nvPr>
            <p:ph type="body" idx="1"/>
          </p:nvPr>
        </p:nvSpPr>
        <p:spPr>
          <a:xfrm>
            <a:off x="609600" y="152400"/>
            <a:ext cx="8345488" cy="6705600"/>
          </a:xfrm>
        </p:spPr>
        <p:txBody>
          <a:bodyPr/>
          <a:lstStyle/>
          <a:p>
            <a:pPr lvl="1" eaLnBrk="1" hangingPunct="1"/>
            <a:r>
              <a:rPr lang="en-GB" smtClean="0"/>
              <a:t>CASE  tools provide</a:t>
            </a:r>
          </a:p>
          <a:p>
            <a:pPr lvl="2" eaLnBrk="1" hangingPunct="1"/>
            <a:r>
              <a:rPr lang="en-GB" smtClean="0"/>
              <a:t>automated graphics facilities for producing charts and diagrams,</a:t>
            </a:r>
          </a:p>
          <a:p>
            <a:pPr lvl="2" eaLnBrk="1" hangingPunct="1"/>
            <a:r>
              <a:rPr lang="en-GB" smtClean="0"/>
              <a:t>screen and report generators, (include definition)</a:t>
            </a:r>
          </a:p>
          <a:p>
            <a:pPr lvl="2" eaLnBrk="1" hangingPunct="1"/>
            <a:r>
              <a:rPr lang="en-GB" smtClean="0"/>
              <a:t>data dictionaries, and</a:t>
            </a:r>
          </a:p>
          <a:p>
            <a:pPr lvl="2" eaLnBrk="1" hangingPunct="1"/>
            <a:r>
              <a:rPr lang="en-GB" smtClean="0"/>
              <a:t>extensive reporting facilities, (repository query languages)</a:t>
            </a:r>
          </a:p>
          <a:p>
            <a:pPr lvl="2" eaLnBrk="1" hangingPunct="1"/>
            <a:r>
              <a:rPr lang="en-GB" smtClean="0"/>
              <a:t>Design, analysis and checking tools,</a:t>
            </a:r>
          </a:p>
          <a:p>
            <a:pPr lvl="2" eaLnBrk="1" hangingPunct="1"/>
            <a:r>
              <a:rPr lang="en-GB" smtClean="0"/>
              <a:t>code generators, and</a:t>
            </a:r>
          </a:p>
          <a:p>
            <a:pPr lvl="2" eaLnBrk="1" hangingPunct="1"/>
            <a:r>
              <a:rPr lang="en-GB" smtClean="0"/>
              <a:t>documentation generators.</a:t>
            </a:r>
          </a:p>
          <a:p>
            <a:pPr lvl="2" eaLnBrk="1" hangingPunct="1"/>
            <a:r>
              <a:rPr lang="en-GB" smtClean="0"/>
              <a:t>Form definition tools</a:t>
            </a:r>
          </a:p>
          <a:p>
            <a:pPr lvl="2" eaLnBrk="1" hangingPunct="1"/>
            <a:r>
              <a:rPr lang="en-GB" smtClean="0"/>
              <a:t>Import/export facility</a:t>
            </a: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0179" name="Rectangle 3"/>
          <p:cNvSpPr>
            <a:spLocks noGrp="1" noChangeArrowheads="1"/>
          </p:cNvSpPr>
          <p:nvPr>
            <p:ph type="body" idx="1"/>
          </p:nvPr>
        </p:nvSpPr>
        <p:spPr>
          <a:xfrm>
            <a:off x="609600" y="152400"/>
            <a:ext cx="8345488" cy="6705600"/>
          </a:xfrm>
        </p:spPr>
        <p:txBody>
          <a:bodyPr/>
          <a:lstStyle/>
          <a:p>
            <a:pPr lvl="1" eaLnBrk="1" hangingPunct="1"/>
            <a:r>
              <a:rPr lang="en-GB" smtClean="0"/>
              <a:t>In general, CASE tools try to increase productivity and quality by doing the following.</a:t>
            </a:r>
          </a:p>
          <a:p>
            <a:pPr lvl="2" eaLnBrk="1" hangingPunct="1"/>
            <a:r>
              <a:rPr lang="en-GB" smtClean="0"/>
              <a:t>Enforcing a standard development methodology and design discipline.</a:t>
            </a:r>
          </a:p>
          <a:p>
            <a:pPr lvl="2" eaLnBrk="1" hangingPunct="1"/>
            <a:r>
              <a:rPr lang="en-GB" smtClean="0"/>
              <a:t>Improving communication between users and technical specialists.</a:t>
            </a:r>
          </a:p>
          <a:p>
            <a:pPr lvl="2" eaLnBrk="1" hangingPunct="1"/>
            <a:r>
              <a:rPr lang="en-GB" smtClean="0"/>
              <a:t>Organize and correlate design components and provide rapid access to them via a design repository.</a:t>
            </a:r>
          </a:p>
          <a:p>
            <a:pPr lvl="2" eaLnBrk="1" hangingPunct="1"/>
            <a:r>
              <a:rPr lang="en-GB" smtClean="0"/>
              <a:t>Automate tedious and error-prone portions of analysis and design.</a:t>
            </a:r>
          </a:p>
          <a:p>
            <a:pPr lvl="2" eaLnBrk="1" hangingPunct="1"/>
            <a:r>
              <a:rPr lang="en-GB" smtClean="0"/>
              <a:t>Automate code generation, testing, and control rollout.</a:t>
            </a:r>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1203" name="Rectangle 3"/>
          <p:cNvSpPr>
            <a:spLocks noGrp="1" noChangeArrowheads="1"/>
          </p:cNvSpPr>
          <p:nvPr>
            <p:ph type="body" idx="1"/>
          </p:nvPr>
        </p:nvSpPr>
        <p:spPr>
          <a:xfrm>
            <a:off x="609600" y="152400"/>
            <a:ext cx="8345488" cy="6705600"/>
          </a:xfrm>
        </p:spPr>
        <p:txBody>
          <a:bodyPr/>
          <a:lstStyle/>
          <a:p>
            <a:pPr lvl="1" eaLnBrk="1" hangingPunct="1">
              <a:lnSpc>
                <a:spcPct val="90000"/>
              </a:lnSpc>
            </a:pPr>
            <a:r>
              <a:rPr lang="en-GB" smtClean="0"/>
              <a:t>Case tools</a:t>
            </a:r>
          </a:p>
          <a:p>
            <a:pPr lvl="1" eaLnBrk="1" hangingPunct="1">
              <a:lnSpc>
                <a:spcPct val="90000"/>
              </a:lnSpc>
            </a:pPr>
            <a:r>
              <a:rPr lang="en-GB" i="1" smtClean="0"/>
              <a:t>Front-end</a:t>
            </a:r>
            <a:r>
              <a:rPr lang="en-GB" smtClean="0"/>
              <a:t> CASE focus on capturing analysis and design information in the early stages of systems development,</a:t>
            </a:r>
          </a:p>
          <a:p>
            <a:pPr lvl="1" eaLnBrk="1" hangingPunct="1">
              <a:lnSpc>
                <a:spcPct val="90000"/>
              </a:lnSpc>
            </a:pPr>
            <a:r>
              <a:rPr lang="en-GB" smtClean="0"/>
              <a:t>whereas </a:t>
            </a:r>
            <a:r>
              <a:rPr lang="en-GB" i="1" smtClean="0"/>
              <a:t>back-end</a:t>
            </a:r>
            <a:r>
              <a:rPr lang="en-GB" smtClean="0"/>
              <a:t> CASE tools address coding, testing, and maintenance activities. Back-end tools help convert specifications automatically into program code.</a:t>
            </a:r>
          </a:p>
          <a:p>
            <a:pPr lvl="1" eaLnBrk="1" hangingPunct="1">
              <a:lnSpc>
                <a:spcPct val="90000"/>
              </a:lnSpc>
            </a:pPr>
            <a:r>
              <a:rPr lang="en-GB" smtClean="0"/>
              <a:t>CASE tools automatically tie data elements to the processes where they are used</a:t>
            </a:r>
          </a:p>
          <a:p>
            <a:pPr lvl="1" eaLnBrk="1" hangingPunct="1">
              <a:lnSpc>
                <a:spcPct val="90000"/>
              </a:lnSpc>
            </a:pPr>
            <a:r>
              <a:rPr lang="en-GB" smtClean="0"/>
              <a:t>CASE tools also contain features for validating design diagrams and specifications.</a:t>
            </a:r>
          </a:p>
          <a:p>
            <a:pPr lvl="1" eaLnBrk="1" hangingPunct="1">
              <a:lnSpc>
                <a:spcPct val="90000"/>
              </a:lnSpc>
            </a:pPr>
            <a:r>
              <a:rPr lang="en-GB" smtClean="0"/>
              <a:t>CASE tools thus support iterative design by automating revisions and changes and providing prototyping facilities</a:t>
            </a:r>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2227" name="Rectangle 3"/>
          <p:cNvSpPr>
            <a:spLocks noGrp="1" noChangeArrowheads="1"/>
          </p:cNvSpPr>
          <p:nvPr>
            <p:ph type="body" idx="1"/>
          </p:nvPr>
        </p:nvSpPr>
        <p:spPr>
          <a:xfrm>
            <a:off x="609600" y="152400"/>
            <a:ext cx="8345488" cy="6705600"/>
          </a:xfrm>
        </p:spPr>
        <p:txBody>
          <a:bodyPr/>
          <a:lstStyle/>
          <a:p>
            <a:pPr lvl="1" eaLnBrk="1" hangingPunct="1"/>
            <a:r>
              <a:rPr lang="en-GB" smtClean="0"/>
              <a:t>A CASE information repository stores all the information defined by the analysts during the project. </a:t>
            </a:r>
          </a:p>
          <a:p>
            <a:pPr lvl="1" eaLnBrk="1" hangingPunct="1"/>
            <a:r>
              <a:rPr lang="en-GB" smtClean="0"/>
              <a:t>The repository includes</a:t>
            </a:r>
          </a:p>
          <a:p>
            <a:pPr lvl="2" eaLnBrk="1" hangingPunct="1"/>
            <a:r>
              <a:rPr lang="en-GB" smtClean="0"/>
              <a:t>data flow diagrams,</a:t>
            </a:r>
          </a:p>
          <a:p>
            <a:pPr lvl="2" eaLnBrk="1" hangingPunct="1"/>
            <a:r>
              <a:rPr lang="en-GB" smtClean="0"/>
              <a:t>structured charts,</a:t>
            </a:r>
          </a:p>
          <a:p>
            <a:pPr lvl="2" eaLnBrk="1" hangingPunct="1"/>
            <a:r>
              <a:rPr lang="en-GB" smtClean="0"/>
              <a:t>entity-relationship diagrams,</a:t>
            </a:r>
          </a:p>
          <a:p>
            <a:pPr lvl="2" eaLnBrk="1" hangingPunct="1"/>
            <a:r>
              <a:rPr lang="en-GB" smtClean="0"/>
              <a:t>data definitions,</a:t>
            </a:r>
          </a:p>
          <a:p>
            <a:pPr lvl="2" eaLnBrk="1" hangingPunct="1"/>
            <a:r>
              <a:rPr lang="en-GB" smtClean="0"/>
              <a:t>process specifications,</a:t>
            </a:r>
          </a:p>
          <a:p>
            <a:pPr lvl="2" eaLnBrk="1" hangingPunct="1"/>
            <a:r>
              <a:rPr lang="en-GB" smtClean="0"/>
              <a:t>screen and report formats,</a:t>
            </a:r>
          </a:p>
          <a:p>
            <a:pPr lvl="2" eaLnBrk="1" hangingPunct="1"/>
            <a:r>
              <a:rPr lang="en-GB" smtClean="0"/>
              <a:t>notes and comments, and</a:t>
            </a:r>
          </a:p>
          <a:p>
            <a:pPr lvl="2" eaLnBrk="1" hangingPunct="1"/>
            <a:r>
              <a:rPr lang="en-GB" smtClean="0"/>
              <a:t>test results.</a:t>
            </a:r>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3251" name="Rectangle 3"/>
          <p:cNvSpPr>
            <a:spLocks noGrp="1" noChangeArrowheads="1"/>
          </p:cNvSpPr>
          <p:nvPr>
            <p:ph type="body" idx="1"/>
          </p:nvPr>
        </p:nvSpPr>
        <p:spPr>
          <a:xfrm>
            <a:off x="609600" y="152400"/>
            <a:ext cx="8345488" cy="6705600"/>
          </a:xfrm>
        </p:spPr>
        <p:txBody>
          <a:bodyPr/>
          <a:lstStyle/>
          <a:p>
            <a:pPr eaLnBrk="1" hangingPunct="1"/>
            <a:r>
              <a:rPr lang="en-GB" smtClean="0"/>
              <a:t>The Challenge Of Using CASE</a:t>
            </a:r>
          </a:p>
          <a:p>
            <a:pPr lvl="1" eaLnBrk="1" hangingPunct="1"/>
            <a:r>
              <a:rPr lang="en-GB" smtClean="0"/>
              <a:t>To be used effectively, CASE tools require organizational discipline.</a:t>
            </a:r>
          </a:p>
          <a:p>
            <a:pPr lvl="1" eaLnBrk="1" hangingPunct="1"/>
            <a:r>
              <a:rPr lang="en-GB" smtClean="0"/>
              <a:t>Every member of a development project must adhere to a common set of </a:t>
            </a:r>
            <a:r>
              <a:rPr lang="en-GB" i="1" smtClean="0"/>
              <a:t>naming conventions, standards, and development methodology</a:t>
            </a:r>
            <a:r>
              <a:rPr lang="en-GB" smtClean="0"/>
              <a:t>.</a:t>
            </a:r>
          </a:p>
          <a:p>
            <a:pPr lvl="1" eaLnBrk="1" hangingPunct="1"/>
            <a:r>
              <a:rPr lang="en-GB" smtClean="0"/>
              <a:t>CASE is not a magic cure-all.</a:t>
            </a:r>
          </a:p>
          <a:p>
            <a:pPr lvl="1" eaLnBrk="1" hangingPunct="1"/>
            <a:r>
              <a:rPr lang="en-GB" smtClean="0"/>
              <a:t>It dose not enable systems to be designed automatically or ensure that business requirements are met. </a:t>
            </a:r>
          </a:p>
          <a:p>
            <a:pPr lvl="1" eaLnBrk="1" hangingPunct="1"/>
            <a:r>
              <a:rPr lang="en-GB" smtClean="0"/>
              <a:t>Systems analysis and design are still dependent upon the analytical skills of the analyst/designer.</a:t>
            </a:r>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4275" name="Rectangle 3"/>
          <p:cNvSpPr>
            <a:spLocks noGrp="1" noChangeArrowheads="1"/>
          </p:cNvSpPr>
          <p:nvPr>
            <p:ph type="body" idx="1"/>
          </p:nvPr>
        </p:nvSpPr>
        <p:spPr>
          <a:xfrm>
            <a:off x="609600" y="152400"/>
            <a:ext cx="8345488" cy="6705600"/>
          </a:xfrm>
        </p:spPr>
        <p:txBody>
          <a:bodyPr/>
          <a:lstStyle/>
          <a:p>
            <a:pPr eaLnBrk="1" hangingPunct="1">
              <a:lnSpc>
                <a:spcPct val="90000"/>
              </a:lnSpc>
            </a:pPr>
            <a:r>
              <a:rPr lang="en-GB" sz="2800" smtClean="0"/>
              <a:t>Software Reengineering</a:t>
            </a:r>
          </a:p>
          <a:p>
            <a:pPr eaLnBrk="1" hangingPunct="1">
              <a:lnSpc>
                <a:spcPct val="90000"/>
              </a:lnSpc>
            </a:pPr>
            <a:r>
              <a:rPr lang="en-GB" sz="2800" smtClean="0"/>
              <a:t>A methodology that addresses the problem of aging software.</a:t>
            </a:r>
          </a:p>
          <a:p>
            <a:pPr eaLnBrk="1" hangingPunct="1">
              <a:lnSpc>
                <a:spcPct val="90000"/>
              </a:lnSpc>
            </a:pPr>
            <a:r>
              <a:rPr lang="en-GB" sz="2800" smtClean="0"/>
              <a:t>The purpose of software reengineering is to salvage such software by upgrading it so that users can avoid a long and expensive replacement project.</a:t>
            </a:r>
          </a:p>
          <a:p>
            <a:pPr eaLnBrk="1" hangingPunct="1">
              <a:lnSpc>
                <a:spcPct val="90000"/>
              </a:lnSpc>
            </a:pPr>
            <a:r>
              <a:rPr lang="en-GB" sz="2800" smtClean="0"/>
              <a:t>In essence, developers use reengineering to extract design and programming intelligence from existing systems, thereby creating new systems without starting from scratch.</a:t>
            </a:r>
          </a:p>
          <a:p>
            <a:pPr eaLnBrk="1" hangingPunct="1">
              <a:lnSpc>
                <a:spcPct val="90000"/>
              </a:lnSpc>
            </a:pPr>
            <a:r>
              <a:rPr lang="en-GB" sz="2800" smtClean="0"/>
              <a:t>Reengineering involves three steps: </a:t>
            </a:r>
          </a:p>
          <a:p>
            <a:pPr lvl="1" eaLnBrk="1" hangingPunct="1">
              <a:lnSpc>
                <a:spcPct val="90000"/>
              </a:lnSpc>
            </a:pPr>
            <a:r>
              <a:rPr lang="en-GB" sz="2400" smtClean="0"/>
              <a:t>(1) reverse engineering,</a:t>
            </a:r>
          </a:p>
          <a:p>
            <a:pPr lvl="1" eaLnBrk="1" hangingPunct="1">
              <a:lnSpc>
                <a:spcPct val="90000"/>
              </a:lnSpc>
            </a:pPr>
            <a:r>
              <a:rPr lang="en-GB" sz="2400" smtClean="0"/>
              <a:t>(2) revision of design and program specifications, and</a:t>
            </a:r>
          </a:p>
          <a:p>
            <a:pPr lvl="1" eaLnBrk="1" hangingPunct="1">
              <a:lnSpc>
                <a:spcPct val="90000"/>
              </a:lnSpc>
            </a:pPr>
            <a:r>
              <a:rPr lang="en-GB" sz="2400" smtClean="0"/>
              <a:t>(3) forward engineering.</a:t>
            </a:r>
            <a:endParaRPr lang="en-US"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5299" name="Rectangle 3"/>
          <p:cNvSpPr>
            <a:spLocks noGrp="1" noChangeArrowheads="1"/>
          </p:cNvSpPr>
          <p:nvPr>
            <p:ph type="body" idx="1"/>
          </p:nvPr>
        </p:nvSpPr>
        <p:spPr>
          <a:xfrm>
            <a:off x="609600" y="152400"/>
            <a:ext cx="8345488" cy="6705600"/>
          </a:xfrm>
        </p:spPr>
        <p:txBody>
          <a:bodyPr/>
          <a:lstStyle/>
          <a:p>
            <a:pPr eaLnBrk="1" hangingPunct="1"/>
            <a:r>
              <a:rPr lang="en-GB" smtClean="0"/>
              <a:t>Reverse engineering </a:t>
            </a:r>
          </a:p>
          <a:p>
            <a:pPr lvl="1" eaLnBrk="1" hangingPunct="1"/>
            <a:r>
              <a:rPr lang="en-GB" smtClean="0"/>
              <a:t>entails extracting the underlying business specifications from existing systems. Older, nonstructured systems do not have structured documentation of the business functions the system is intended to support. Nor do they have adequate documentation of either the system or the programs. Reverse engineering tools read and analyse the program’s existing code, file and database descriptions and produce structured documentation of the system. The output will show design-level components, such as entities, attributes, and processes. </a:t>
            </a:r>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3000" y="0"/>
            <a:ext cx="7793038" cy="90488"/>
          </a:xfrm>
        </p:spPr>
        <p:txBody>
          <a:bodyPr/>
          <a:lstStyle/>
          <a:p>
            <a:pPr eaLnBrk="1" hangingPunct="1"/>
            <a:endParaRPr lang="en-US" sz="4000" smtClean="0"/>
          </a:p>
        </p:txBody>
      </p:sp>
      <p:sp>
        <p:nvSpPr>
          <p:cNvPr id="56323" name="Rectangle 3"/>
          <p:cNvSpPr>
            <a:spLocks noGrp="1" noChangeArrowheads="1"/>
          </p:cNvSpPr>
          <p:nvPr>
            <p:ph type="body" idx="1"/>
          </p:nvPr>
        </p:nvSpPr>
        <p:spPr>
          <a:xfrm>
            <a:off x="609600" y="152400"/>
            <a:ext cx="8345488" cy="6705600"/>
          </a:xfrm>
        </p:spPr>
        <p:txBody>
          <a:bodyPr/>
          <a:lstStyle/>
          <a:p>
            <a:pPr lvl="1" eaLnBrk="1" hangingPunct="1"/>
            <a:r>
              <a:rPr lang="en-GB" smtClean="0"/>
              <a:t>With structured documentation to work from, the project team can then revise the design and specification to meet current business requirements.</a:t>
            </a:r>
          </a:p>
          <a:p>
            <a:pPr lvl="1" eaLnBrk="1" hangingPunct="1"/>
            <a:r>
              <a:rPr lang="en-GB" smtClean="0"/>
              <a:t>In the final step, forward engineering, the revised specification are used to generate new, structured code for a structured and now maintainable system. Note that CASE tools can be used in the forward engineering step. </a:t>
            </a:r>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26488" cy="6858000"/>
          </a:xfrm>
        </p:spPr>
        <p:txBody>
          <a:bodyPr/>
          <a:lstStyle/>
          <a:p>
            <a:r>
              <a:rPr lang="en-GB" dirty="0" smtClean="0"/>
              <a:t>System study requires extensive information gathering and research; </a:t>
            </a:r>
          </a:p>
          <a:p>
            <a:pPr lvl="1"/>
            <a:r>
              <a:rPr lang="en-GB" dirty="0" smtClean="0"/>
              <a:t>sifting through documents, reports, and work papers produced by existing systems;</a:t>
            </a:r>
          </a:p>
          <a:p>
            <a:pPr lvl="1"/>
            <a:r>
              <a:rPr lang="en-GB" dirty="0" smtClean="0"/>
              <a:t>observing how these systems work;</a:t>
            </a:r>
          </a:p>
          <a:p>
            <a:pPr lvl="1"/>
            <a:r>
              <a:rPr lang="en-GB" dirty="0" smtClean="0"/>
              <a:t>polling users with questionnaires;</a:t>
            </a:r>
          </a:p>
          <a:p>
            <a:pPr lvl="1"/>
            <a:r>
              <a:rPr lang="en-GB" dirty="0" smtClean="0"/>
              <a:t>conducting interviews. </a:t>
            </a:r>
          </a:p>
          <a:p>
            <a:r>
              <a:rPr lang="en-GB" dirty="0" smtClean="0"/>
              <a:t>All of the information gathering during the system study phase will be used to determine information system requirements. </a:t>
            </a:r>
          </a:p>
          <a:p>
            <a:r>
              <a:rPr lang="en-GB" dirty="0" smtClean="0"/>
              <a:t>Finally, the systems study stage describes in detail the remaining lifecycle activities and the tasks for each phase.</a:t>
            </a:r>
            <a:endParaRPr lang="en-US" dirty="0" smtClean="0"/>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33400" y="228600"/>
            <a:ext cx="8421688" cy="6477000"/>
          </a:xfrm>
        </p:spPr>
        <p:txBody>
          <a:bodyPr/>
          <a:lstStyle/>
          <a:p>
            <a:pPr eaLnBrk="1" hangingPunct="1"/>
            <a:r>
              <a:rPr lang="en-GB" dirty="0" smtClean="0"/>
              <a:t>The </a:t>
            </a:r>
            <a:r>
              <a:rPr lang="en-GB" b="1" dirty="0" smtClean="0"/>
              <a:t>design</a:t>
            </a:r>
            <a:r>
              <a:rPr lang="en-GB" dirty="0" smtClean="0"/>
              <a:t> stage </a:t>
            </a:r>
          </a:p>
          <a:p>
            <a:pPr lvl="1" eaLnBrk="1" hangingPunct="1"/>
            <a:r>
              <a:rPr lang="en-GB" dirty="0" smtClean="0"/>
              <a:t>produces the logical and physical design specifications for the solution. </a:t>
            </a:r>
          </a:p>
          <a:p>
            <a:pPr lvl="1" eaLnBrk="1" hangingPunct="1"/>
            <a:r>
              <a:rPr lang="en-GB" dirty="0" smtClean="0"/>
              <a:t>Because the lifecycle emphasises formal specifications and paper work, many of the design and documentation tools, such as </a:t>
            </a:r>
          </a:p>
          <a:p>
            <a:pPr lvl="2" eaLnBrk="1" hangingPunct="1"/>
            <a:r>
              <a:rPr lang="en-GB" i="1" dirty="0" smtClean="0"/>
              <a:t>data flow diagrams, </a:t>
            </a:r>
          </a:p>
          <a:p>
            <a:pPr lvl="2" eaLnBrk="1" hangingPunct="1"/>
            <a:r>
              <a:rPr lang="en-GB" i="1" dirty="0" smtClean="0"/>
              <a:t>program structure charts, </a:t>
            </a:r>
          </a:p>
          <a:p>
            <a:pPr lvl="2" eaLnBrk="1" hangingPunct="1"/>
            <a:r>
              <a:rPr lang="en-GB" i="1" dirty="0" smtClean="0"/>
              <a:t>system flowcharts, </a:t>
            </a:r>
          </a:p>
          <a:p>
            <a:pPr lvl="2" eaLnBrk="1" hangingPunct="1"/>
            <a:r>
              <a:rPr lang="en-GB" i="1" dirty="0" smtClean="0"/>
              <a:t>entity-relationship diagrams, </a:t>
            </a:r>
          </a:p>
          <a:p>
            <a:pPr lvl="2" eaLnBrk="1" hangingPunct="1"/>
            <a:r>
              <a:rPr lang="en-GB" i="1" dirty="0" smtClean="0"/>
              <a:t>state transition diagrams, </a:t>
            </a:r>
          </a:p>
          <a:p>
            <a:pPr lvl="2" eaLnBrk="1" hangingPunct="1"/>
            <a:r>
              <a:rPr lang="en-GB" i="1" dirty="0" smtClean="0"/>
              <a:t>decision trees,</a:t>
            </a:r>
            <a:r>
              <a:rPr lang="en-GB" dirty="0" smtClean="0"/>
              <a:t> </a:t>
            </a:r>
            <a:r>
              <a:rPr lang="en-GB" dirty="0" err="1" smtClean="0"/>
              <a:t>etc</a:t>
            </a:r>
            <a:r>
              <a:rPr lang="en-GB" dirty="0" smtClean="0"/>
              <a:t> </a:t>
            </a:r>
            <a:endParaRPr lang="en-GB" dirty="0"/>
          </a:p>
          <a:p>
            <a:pPr lvl="1" eaLnBrk="1" hangingPunct="1"/>
            <a:r>
              <a:rPr lang="en-GB" dirty="0" smtClean="0"/>
              <a:t>are likely to be utilized.</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28600" y="152400"/>
            <a:ext cx="8726488" cy="6477000"/>
          </a:xfrm>
        </p:spPr>
        <p:txBody>
          <a:bodyPr/>
          <a:lstStyle/>
          <a:p>
            <a:pPr eaLnBrk="1" hangingPunct="1">
              <a:lnSpc>
                <a:spcPct val="90000"/>
              </a:lnSpc>
            </a:pPr>
            <a:r>
              <a:rPr lang="en-GB" dirty="0" smtClean="0"/>
              <a:t>The </a:t>
            </a:r>
            <a:r>
              <a:rPr lang="en-GB" b="1" dirty="0" smtClean="0"/>
              <a:t>programming</a:t>
            </a:r>
            <a:r>
              <a:rPr lang="en-GB" dirty="0" smtClean="0"/>
              <a:t> stage translates the design specifications produced during the design stage into software program code.</a:t>
            </a:r>
          </a:p>
          <a:p>
            <a:pPr eaLnBrk="1" hangingPunct="1">
              <a:lnSpc>
                <a:spcPct val="90000"/>
              </a:lnSpc>
            </a:pPr>
            <a:endParaRPr lang="en-GB" dirty="0" smtClean="0"/>
          </a:p>
          <a:p>
            <a:pPr lvl="1" eaLnBrk="1" hangingPunct="1">
              <a:lnSpc>
                <a:spcPct val="90000"/>
              </a:lnSpc>
            </a:pPr>
            <a:r>
              <a:rPr lang="en-GB" dirty="0" smtClean="0"/>
              <a:t>Systems analysts work with programmers to prepare specifications for each program in the system.</a:t>
            </a:r>
          </a:p>
          <a:p>
            <a:pPr lvl="1" eaLnBrk="1" hangingPunct="1">
              <a:lnSpc>
                <a:spcPct val="90000"/>
              </a:lnSpc>
            </a:pPr>
            <a:r>
              <a:rPr lang="en-GB" dirty="0" smtClean="0"/>
              <a:t>Programmers write customized program code, typically using a conventional third-generation programming language such as JAVA or C++, or a high-productivity fourth-generations language (SQL).</a:t>
            </a:r>
          </a:p>
          <a:p>
            <a:pPr lvl="1" eaLnBrk="1" hangingPunct="1">
              <a:lnSpc>
                <a:spcPct val="90000"/>
              </a:lnSpc>
            </a:pPr>
            <a:r>
              <a:rPr lang="en-GB" dirty="0" smtClean="0"/>
              <a:t>Since large systems have many programs with hundreds of thousands of lines of program code, entire team of programmers may be required.</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09600" y="152400"/>
            <a:ext cx="8345488" cy="6705600"/>
          </a:xfrm>
        </p:spPr>
        <p:txBody>
          <a:bodyPr/>
          <a:lstStyle/>
          <a:p>
            <a:pPr eaLnBrk="1" hangingPunct="1"/>
            <a:r>
              <a:rPr lang="en-GB" dirty="0" smtClean="0"/>
              <a:t>The </a:t>
            </a:r>
            <a:r>
              <a:rPr lang="en-GB" b="1" dirty="0" smtClean="0"/>
              <a:t>installation</a:t>
            </a:r>
            <a:r>
              <a:rPr lang="en-GB" dirty="0" smtClean="0"/>
              <a:t> stage consists of the steps to put the new or modified system into operation:</a:t>
            </a:r>
          </a:p>
          <a:p>
            <a:pPr lvl="1" eaLnBrk="1" hangingPunct="1"/>
            <a:r>
              <a:rPr lang="en-GB" dirty="0" smtClean="0"/>
              <a:t>testing, training, and conversion.</a:t>
            </a:r>
          </a:p>
          <a:p>
            <a:pPr lvl="1" eaLnBrk="1" hangingPunct="1"/>
            <a:r>
              <a:rPr lang="en-GB" dirty="0" smtClean="0"/>
              <a:t>The software is tested to make sure it performs properly from both a technical and a functional business standpoint.</a:t>
            </a:r>
          </a:p>
          <a:p>
            <a:pPr lvl="1" eaLnBrk="1" hangingPunct="1"/>
            <a:r>
              <a:rPr lang="en-GB" dirty="0" smtClean="0"/>
              <a:t>Business and technical specialist are trained to use the new system.</a:t>
            </a:r>
          </a:p>
          <a:p>
            <a:pPr lvl="1" eaLnBrk="1" hangingPunct="1"/>
            <a:r>
              <a:rPr lang="en-GB" dirty="0" smtClean="0"/>
              <a:t>A formal conversion plan provides a detailed schedule of all of the activities required to install the new system, and the old systems is converted to new one.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5029</TotalTime>
  <Words>4299</Words>
  <Application>Microsoft Office PowerPoint</Application>
  <PresentationFormat>On-screen Show (4:3)</PresentationFormat>
  <Paragraphs>340</Paragraphs>
  <Slides>58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Tahoma</vt:lpstr>
      <vt:lpstr>Wingdings</vt:lpstr>
      <vt:lpstr>Blends</vt:lpstr>
      <vt:lpstr>APPROACHES TO SYSTEMS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System-Building 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KNUST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 Science Dept</dc:creator>
  <cp:lastModifiedBy>PABBI</cp:lastModifiedBy>
  <cp:revision>33</cp:revision>
  <dcterms:created xsi:type="dcterms:W3CDTF">2008-10-12T17:25:34Z</dcterms:created>
  <dcterms:modified xsi:type="dcterms:W3CDTF">2022-04-21T10:24:56Z</dcterms:modified>
</cp:coreProperties>
</file>