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77" r:id="rId15"/>
    <p:sldId id="278" r:id="rId16"/>
    <p:sldId id="279" r:id="rId17"/>
    <p:sldId id="280" r:id="rId18"/>
    <p:sldId id="268" r:id="rId19"/>
    <p:sldId id="269" r:id="rId20"/>
    <p:sldId id="270" r:id="rId21"/>
    <p:sldId id="271" r:id="rId22"/>
    <p:sldId id="272" r:id="rId23"/>
    <p:sldId id="273"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74" r:id="rId38"/>
    <p:sldId id="294" r:id="rId39"/>
    <p:sldId id="27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562"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9C65E-0FE6-46C5-A9BD-C566F09A735B}" type="datetimeFigureOut">
              <a:rPr lang="en-GB" smtClean="0"/>
              <a:pPr/>
              <a:t>14/11/2012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83BAFC-C0A1-4273-BE84-FF3711E0823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9C65E-0FE6-46C5-A9BD-C566F09A735B}" type="datetimeFigureOut">
              <a:rPr lang="en-GB" smtClean="0"/>
              <a:pPr/>
              <a:t>14/11/2012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3BAFC-C0A1-4273-BE84-FF3711E0823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188640"/>
            <a:ext cx="8784976" cy="1296144"/>
          </a:xfrm>
        </p:spPr>
        <p:txBody>
          <a:bodyPr>
            <a:normAutofit fontScale="90000"/>
          </a:bodyPr>
          <a:lstStyle/>
          <a:p>
            <a:r>
              <a:rPr lang="en-GB" b="1" dirty="0" smtClean="0"/>
              <a:t> </a:t>
            </a:r>
            <a:r>
              <a:rPr lang="en-GB" sz="4000" b="1" dirty="0" smtClean="0"/>
              <a:t>PLANNING AND MANAGING INFORMATION RESOURCES AND TECHNOLOGIES</a:t>
            </a:r>
            <a:endParaRPr lang="en-GB" dirty="0"/>
          </a:p>
        </p:txBody>
      </p:sp>
      <p:sp>
        <p:nvSpPr>
          <p:cNvPr id="5" name="Content Placeholder 4"/>
          <p:cNvSpPr>
            <a:spLocks noGrp="1"/>
          </p:cNvSpPr>
          <p:nvPr>
            <p:ph idx="1"/>
          </p:nvPr>
        </p:nvSpPr>
        <p:spPr>
          <a:xfrm>
            <a:off x="179512" y="1772816"/>
            <a:ext cx="8784976" cy="4896544"/>
          </a:xfrm>
        </p:spPr>
        <p:txBody>
          <a:bodyPr>
            <a:normAutofit/>
          </a:bodyPr>
          <a:lstStyle/>
          <a:p>
            <a:pPr>
              <a:buNone/>
            </a:pPr>
            <a:r>
              <a:rPr lang="en-GB" b="1" dirty="0" smtClean="0"/>
              <a:t>	 Managing Information Technology</a:t>
            </a:r>
          </a:p>
          <a:p>
            <a:pPr>
              <a:buNone/>
            </a:pPr>
            <a:r>
              <a:rPr lang="en-US" dirty="0" smtClean="0"/>
              <a:t>	The management of information technologies played a pivotal role in assuring the success or contributing to the failure of a company's strategic business initiatives. Therefore, managing the information systems and technologies that support the modern business processes of companies today is a major challenge for both business and IT managers and professionals.</a:t>
            </a:r>
            <a:endParaRPr lang="en-GB" dirty="0" smtClean="0"/>
          </a:p>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US" b="1" dirty="0" smtClean="0"/>
              <a:t>	Information Technology Architecture </a:t>
            </a:r>
            <a:endParaRPr lang="en-GB" dirty="0" smtClean="0"/>
          </a:p>
          <a:p>
            <a:r>
              <a:rPr lang="en-US" dirty="0" smtClean="0"/>
              <a:t>The IT architecture that is created by the strategic business/IT planning process is a conceptual design, or blueprint, that includes the following major components: </a:t>
            </a:r>
            <a:endParaRPr lang="en-GB" dirty="0" smtClean="0"/>
          </a:p>
          <a:p>
            <a:pPr lvl="1"/>
            <a:r>
              <a:rPr lang="en-GB" dirty="0" smtClean="0"/>
              <a:t>Technology platform.</a:t>
            </a:r>
          </a:p>
          <a:p>
            <a:pPr lvl="1"/>
            <a:r>
              <a:rPr lang="en-GB" dirty="0" smtClean="0"/>
              <a:t>Data resources</a:t>
            </a:r>
          </a:p>
          <a:p>
            <a:pPr lvl="1"/>
            <a:r>
              <a:rPr lang="en-GB" dirty="0" smtClean="0"/>
              <a:t>Applications </a:t>
            </a:r>
            <a:r>
              <a:rPr lang="en-GB" dirty="0" smtClean="0"/>
              <a:t>architecture</a:t>
            </a:r>
          </a:p>
          <a:p>
            <a:pPr lvl="1"/>
            <a:r>
              <a:rPr lang="en-GB" dirty="0" smtClean="0"/>
              <a:t>IT Organization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lvl="0">
              <a:buNone/>
            </a:pPr>
            <a:r>
              <a:rPr lang="en-US" b="1" dirty="0" smtClean="0"/>
              <a:t>	Technology platform</a:t>
            </a:r>
            <a:r>
              <a:rPr lang="en-US" dirty="0" smtClean="0"/>
              <a:t>. </a:t>
            </a:r>
          </a:p>
          <a:p>
            <a:pPr lvl="0"/>
            <a:r>
              <a:rPr lang="en-US" dirty="0" smtClean="0"/>
              <a:t>The Internet, intranets, extranets, and other networks, computer systems, system software, and integrated enterprise application software provide a computing and communications infrastructure, or platform that supports the strategic use of information technology for e-business, e-commerce, and other business/IT applications. </a:t>
            </a:r>
            <a:endParaRPr lang="en-GB" dirty="0" smtClean="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pPr lvl="0">
              <a:buNone/>
            </a:pPr>
            <a:r>
              <a:rPr lang="en-US" b="1" dirty="0" smtClean="0"/>
              <a:t>	Data resources</a:t>
            </a:r>
            <a:r>
              <a:rPr lang="en-US" dirty="0" smtClean="0"/>
              <a:t>. </a:t>
            </a:r>
          </a:p>
          <a:p>
            <a:r>
              <a:rPr lang="en-US" dirty="0" smtClean="0"/>
              <a:t>Many types of operational and specialized databases, including data warehouses and Internet/intranet databases store and provide data and information for business processes and decision support. </a:t>
            </a:r>
            <a:endParaRPr lang="en-GB" dirty="0" smtClean="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lvl="0">
              <a:buNone/>
            </a:pPr>
            <a:r>
              <a:rPr lang="en-US" b="1" dirty="0" smtClean="0"/>
              <a:t>	Applications architecture</a:t>
            </a:r>
            <a:r>
              <a:rPr lang="en-US" dirty="0" smtClean="0"/>
              <a:t>. </a:t>
            </a:r>
          </a:p>
          <a:p>
            <a:r>
              <a:rPr lang="en-US" dirty="0" smtClean="0"/>
              <a:t>Business applications of information technology are designed as an integrated architecture </a:t>
            </a:r>
            <a:r>
              <a:rPr lang="en-US" i="1" dirty="0" smtClean="0"/>
              <a:t>or portfolio </a:t>
            </a:r>
            <a:r>
              <a:rPr lang="en-US" dirty="0" smtClean="0"/>
              <a:t>of enterprise systems that support strategic business initiatives, as well as cross-functional business processes. </a:t>
            </a:r>
          </a:p>
          <a:p>
            <a:r>
              <a:rPr lang="en-US" dirty="0" smtClean="0"/>
              <a:t>For example, an applications’ architecture should include support for developing and maintaining the </a:t>
            </a:r>
            <a:r>
              <a:rPr lang="en-US" dirty="0" err="1" smtClean="0"/>
              <a:t>interenterprise</a:t>
            </a:r>
            <a:r>
              <a:rPr lang="en-US" dirty="0" smtClean="0"/>
              <a:t> supply chain applications, and integrated enterprise resource planning and customer relationship management applications. </a:t>
            </a:r>
            <a:endParaRPr lang="en-GB" dirty="0" smtClean="0"/>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lvl="0">
              <a:buNone/>
            </a:pPr>
            <a:r>
              <a:rPr lang="en-US" b="1" dirty="0" smtClean="0"/>
              <a:t>	IT organization</a:t>
            </a:r>
            <a:r>
              <a:rPr lang="en-US" dirty="0" smtClean="0"/>
              <a:t>. </a:t>
            </a:r>
          </a:p>
          <a:p>
            <a:pPr lvl="0"/>
            <a:r>
              <a:rPr lang="en-US" dirty="0" smtClean="0"/>
              <a:t>The organizational structure of the IS function within a company and the distribution of IS specialists are designed to meet the changing strategies of a business. </a:t>
            </a:r>
          </a:p>
          <a:p>
            <a:pPr lvl="0"/>
            <a:r>
              <a:rPr lang="en-US" dirty="0" smtClean="0"/>
              <a:t>The form of the IT organization depends on the managerial philosophy and business/IT strategies formulated during the strategic planning process. </a:t>
            </a:r>
            <a:endParaRPr lang="en-GB"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10000"/>
          </a:bodyPr>
          <a:lstStyle/>
          <a:p>
            <a:pPr>
              <a:buNone/>
            </a:pPr>
            <a:r>
              <a:rPr lang="en-GB" b="1" dirty="0" smtClean="0"/>
              <a:t>	Managing the IS Function</a:t>
            </a:r>
          </a:p>
          <a:p>
            <a:r>
              <a:rPr lang="en-US" dirty="0" smtClean="0"/>
              <a:t>The way IT is being organized seems to be moving back to the days of mainframe and batch processing computing and this is how the author David Kirkpatrick puts it:</a:t>
            </a:r>
            <a:endParaRPr lang="en-GB" dirty="0" smtClean="0"/>
          </a:p>
          <a:p>
            <a:r>
              <a:rPr lang="en-US" dirty="0" smtClean="0"/>
              <a:t> </a:t>
            </a:r>
            <a:endParaRPr lang="en-GB" dirty="0" smtClean="0"/>
          </a:p>
          <a:p>
            <a:r>
              <a:rPr lang="en-US" i="1" dirty="0" smtClean="0"/>
              <a:t>A Radical shift is occurring in corporate computing - think of it as the recentralization of management. It's a step back toward the 1970s, when a data-processing manager could sit at a console and track all the technology assets of the corporation. Then came the 1980s and early 1990.  Departments got their own PCs and software; client/server networks sprang up all across companies. </a:t>
            </a:r>
            <a:endParaRPr lang="en-GB" dirty="0" smtClean="0"/>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US" i="1" dirty="0" smtClean="0"/>
              <a:t>Three things have happened in the past few years: The Internet boom inspired  businesses to connect all those networks; companies put on their intranets essential applications without which their businesses could not function; and it became apparent that maintaining PCs on a network is very, very expensive. Such changes create an urgent need for centralization</a:t>
            </a:r>
            <a:r>
              <a:rPr lang="en-US" dirty="0" smtClean="0"/>
              <a:t>. </a:t>
            </a:r>
            <a:endParaRPr lang="en-GB" dirty="0" smtClean="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GB" b="1" dirty="0" smtClean="0"/>
              <a:t>	Organizing IT</a:t>
            </a:r>
          </a:p>
          <a:p>
            <a:r>
              <a:rPr lang="en-GB" dirty="0" smtClean="0"/>
              <a:t>The creation of </a:t>
            </a:r>
            <a:r>
              <a:rPr lang="en-GB" i="1" dirty="0" smtClean="0"/>
              <a:t>information </a:t>
            </a:r>
            <a:r>
              <a:rPr lang="en-GB" i="1" dirty="0" err="1" smtClean="0"/>
              <a:t>centers</a:t>
            </a:r>
            <a:r>
              <a:rPr lang="en-GB" i="1" dirty="0" smtClean="0"/>
              <a:t> </a:t>
            </a:r>
            <a:r>
              <a:rPr lang="en-GB" dirty="0" smtClean="0"/>
              <a:t>to support end user and workgroup computing</a:t>
            </a:r>
            <a:endParaRPr lang="en-GB" b="1" dirty="0" smtClean="0"/>
          </a:p>
          <a:p>
            <a:r>
              <a:rPr lang="en-GB" dirty="0" smtClean="0"/>
              <a:t>The development of hybrid structures with both centralized and decentralized components</a:t>
            </a:r>
          </a:p>
          <a:p>
            <a:r>
              <a:rPr lang="en-GB" dirty="0" smtClean="0"/>
              <a:t>For example, the IT function in some companies is organized into several </a:t>
            </a:r>
            <a:r>
              <a:rPr lang="en-GB" i="1" dirty="0" smtClean="0"/>
              <a:t>business-focused development groups </a:t>
            </a:r>
            <a:r>
              <a:rPr lang="en-GB" dirty="0" smtClean="0"/>
              <a:t>as well as </a:t>
            </a:r>
            <a:r>
              <a:rPr lang="en-GB" i="1" dirty="0" smtClean="0"/>
              <a:t>operations management and planning groups</a:t>
            </a:r>
            <a:r>
              <a:rPr lang="en-GB" dirty="0" smtClean="0"/>
              <a:t> as depicted in the figure below. </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r="4716"/>
          <a:stretch>
            <a:fillRect/>
          </a:stretch>
        </p:blipFill>
        <p:spPr bwMode="auto">
          <a:xfrm>
            <a:off x="539552" y="1124744"/>
            <a:ext cx="7920879" cy="5400600"/>
          </a:xfrm>
          <a:prstGeom prst="rect">
            <a:avLst/>
          </a:prstGeom>
          <a:noFill/>
          <a:ln w="635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10000"/>
          </a:bodyPr>
          <a:lstStyle/>
          <a:p>
            <a:r>
              <a:rPr lang="en-GB" dirty="0" smtClean="0"/>
              <a:t>Some companies spin off their information systems function into IS </a:t>
            </a:r>
            <a:r>
              <a:rPr lang="en-GB" i="1" dirty="0" smtClean="0"/>
              <a:t>subsidiaries </a:t>
            </a:r>
          </a:p>
          <a:p>
            <a:r>
              <a:rPr lang="en-GB" dirty="0" smtClean="0"/>
              <a:t>Other companies create or spin off their e-commerce and Internet-related business units or IT groups into separate companies or business units</a:t>
            </a:r>
          </a:p>
          <a:p>
            <a:r>
              <a:rPr lang="en-GB" dirty="0" smtClean="0"/>
              <a:t>Other corporations outsource, that is, turn over all or parts of their IS operations to outside contractors known as </a:t>
            </a:r>
            <a:r>
              <a:rPr lang="en-GB" i="1" dirty="0" smtClean="0"/>
              <a:t>systems integrators.</a:t>
            </a:r>
          </a:p>
          <a:p>
            <a:r>
              <a:rPr lang="en-US" dirty="0" smtClean="0"/>
              <a:t>In addition, some companies are outsourcing software procurement and support to </a:t>
            </a:r>
            <a:r>
              <a:rPr lang="en-US" i="1" dirty="0" smtClean="0"/>
              <a:t>application service providers </a:t>
            </a:r>
            <a:r>
              <a:rPr lang="en-US" dirty="0" smtClean="0"/>
              <a:t>(ASPs), who provide and support business application and other software via the Internet and intranets to all of a company's employee workstations.</a:t>
            </a:r>
            <a:endParaRPr lang="en-GB" dirty="0" smtClean="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tretch>
            <a:fillRect/>
          </a:stretch>
        </p:blipFill>
        <p:spPr>
          <a:xfrm>
            <a:off x="755576" y="1556792"/>
            <a:ext cx="6768751" cy="4824535"/>
          </a:xfrm>
          <a:prstGeom prst="rect">
            <a:avLst/>
          </a:prstGeom>
        </p:spPr>
      </p:pic>
      <p:sp>
        <p:nvSpPr>
          <p:cNvPr id="1026" name="Text Box 2"/>
          <p:cNvSpPr txBox="1">
            <a:spLocks noChangeArrowheads="1"/>
          </p:cNvSpPr>
          <p:nvPr/>
        </p:nvSpPr>
        <p:spPr bwMode="auto">
          <a:xfrm>
            <a:off x="323528" y="404664"/>
            <a:ext cx="8352928" cy="6826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3200" b="1" i="0" u="none" strike="noStrike" cap="none" normalizeH="0" baseline="0" dirty="0" smtClean="0">
                <a:ln>
                  <a:noFill/>
                </a:ln>
                <a:solidFill>
                  <a:schemeClr val="tx1"/>
                </a:solidFill>
                <a:effectLst/>
                <a:latin typeface="Calibri" pitchFamily="34" charset="0"/>
                <a:cs typeface="Arial" pitchFamily="34" charset="0"/>
              </a:rPr>
              <a:t>The major components of IT management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20000"/>
          </a:bodyPr>
          <a:lstStyle/>
          <a:p>
            <a:pPr>
              <a:buNone/>
            </a:pPr>
            <a:r>
              <a:rPr lang="en-GB" b="1" dirty="0" smtClean="0"/>
              <a:t>	Managing Application Development</a:t>
            </a:r>
          </a:p>
          <a:p>
            <a:r>
              <a:rPr lang="en-US" dirty="0" smtClean="0"/>
              <a:t>This involves managing activities such as </a:t>
            </a:r>
          </a:p>
          <a:p>
            <a:pPr lvl="1"/>
            <a:r>
              <a:rPr lang="en-US" dirty="0" smtClean="0"/>
              <a:t>systems analysis and design,</a:t>
            </a:r>
          </a:p>
          <a:p>
            <a:pPr lvl="1"/>
            <a:r>
              <a:rPr lang="en-US" dirty="0" smtClean="0"/>
              <a:t>prototyping, </a:t>
            </a:r>
          </a:p>
          <a:p>
            <a:pPr lvl="1"/>
            <a:r>
              <a:rPr lang="en-US" dirty="0" smtClean="0"/>
              <a:t>applications programming, </a:t>
            </a:r>
          </a:p>
          <a:p>
            <a:pPr lvl="1"/>
            <a:r>
              <a:rPr lang="en-US" dirty="0" smtClean="0"/>
              <a:t>project management, </a:t>
            </a:r>
          </a:p>
          <a:p>
            <a:pPr lvl="1"/>
            <a:r>
              <a:rPr lang="en-US" dirty="0" smtClean="0"/>
              <a:t>quality assurance, and </a:t>
            </a:r>
          </a:p>
          <a:p>
            <a:pPr lvl="1"/>
            <a:r>
              <a:rPr lang="en-US" dirty="0" smtClean="0"/>
              <a:t>system </a:t>
            </a:r>
            <a:r>
              <a:rPr lang="en-US" dirty="0" err="1" smtClean="0"/>
              <a:t>maintenanc</a:t>
            </a:r>
            <a:endParaRPr lang="en-US" dirty="0" smtClean="0"/>
          </a:p>
          <a:p>
            <a:pPr>
              <a:buNone/>
            </a:pPr>
            <a:r>
              <a:rPr lang="en-US" dirty="0" smtClean="0"/>
              <a:t>	 for all major business/IT development projects.</a:t>
            </a:r>
          </a:p>
          <a:p>
            <a:pPr>
              <a:buNone/>
            </a:pPr>
            <a:r>
              <a:rPr lang="en-US" dirty="0" smtClean="0"/>
              <a:t>	</a:t>
            </a:r>
          </a:p>
          <a:p>
            <a:r>
              <a:rPr lang="en-US" dirty="0" smtClean="0"/>
              <a:t>Managing application development requires managing the activities of teams of systems analysts, software developers, and other IS professionals working on a variety of information systems development projects.. </a:t>
            </a:r>
            <a:endParaRPr lang="en-GB" dirty="0" smtClean="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lnSpcReduction="10000"/>
          </a:bodyPr>
          <a:lstStyle/>
          <a:p>
            <a:r>
              <a:rPr lang="en-US" dirty="0" smtClean="0"/>
              <a:t>Thus, project management is a key IT management responsibility if business/IT projects are to be</a:t>
            </a:r>
          </a:p>
          <a:p>
            <a:pPr lvl="1"/>
            <a:r>
              <a:rPr lang="en-US" dirty="0" smtClean="0"/>
              <a:t>completed on time, </a:t>
            </a:r>
          </a:p>
          <a:p>
            <a:pPr lvl="1"/>
            <a:r>
              <a:rPr lang="en-US" dirty="0" smtClean="0"/>
              <a:t>within their budgets, as well as </a:t>
            </a:r>
          </a:p>
          <a:p>
            <a:pPr lvl="1"/>
            <a:r>
              <a:rPr lang="en-US" dirty="0" smtClean="0"/>
              <a:t>meet their design objectives. </a:t>
            </a:r>
          </a:p>
          <a:p>
            <a:r>
              <a:rPr lang="en-US" dirty="0" smtClean="0"/>
              <a:t>In addition, some systems development groups have established </a:t>
            </a:r>
            <a:r>
              <a:rPr lang="en-US" i="1" dirty="0" smtClean="0"/>
              <a:t>development centers </a:t>
            </a:r>
            <a:r>
              <a:rPr lang="en-US" dirty="0" smtClean="0"/>
              <a:t>staffed with IS professionals. </a:t>
            </a:r>
          </a:p>
          <a:p>
            <a:r>
              <a:rPr lang="en-US" dirty="0" smtClean="0"/>
              <a:t>Their role is to evaluate new application development tools and to help information systems specialists use them to improve their application development efforts</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GB" b="1" dirty="0" smtClean="0"/>
              <a:t>	Managing IS Operations</a:t>
            </a:r>
          </a:p>
          <a:p>
            <a:r>
              <a:rPr lang="en-GB" dirty="0" smtClean="0"/>
              <a:t>IS operations management is concerned with the use of hardware, software, network, and personnel resources in the corporate or business unit data </a:t>
            </a:r>
            <a:r>
              <a:rPr lang="en-GB" dirty="0" err="1" smtClean="0"/>
              <a:t>centers</a:t>
            </a:r>
            <a:r>
              <a:rPr lang="en-GB" dirty="0" smtClean="0"/>
              <a:t> (computer </a:t>
            </a:r>
            <a:r>
              <a:rPr lang="en-GB" dirty="0" err="1" smtClean="0"/>
              <a:t>centers</a:t>
            </a:r>
            <a:r>
              <a:rPr lang="en-GB" dirty="0" smtClean="0"/>
              <a:t>) of an organization. </a:t>
            </a:r>
          </a:p>
          <a:p>
            <a:r>
              <a:rPr lang="en-GB" dirty="0" smtClean="0"/>
              <a:t>Operational activities that must be managed include </a:t>
            </a:r>
          </a:p>
          <a:p>
            <a:pPr lvl="1"/>
            <a:r>
              <a:rPr lang="en-GB" dirty="0" smtClean="0"/>
              <a:t>computer system operations, </a:t>
            </a:r>
          </a:p>
          <a:p>
            <a:pPr lvl="1"/>
            <a:r>
              <a:rPr lang="en-GB" dirty="0" smtClean="0"/>
              <a:t>network management, </a:t>
            </a:r>
          </a:p>
          <a:p>
            <a:pPr lvl="1"/>
            <a:r>
              <a:rPr lang="en-GB" dirty="0" smtClean="0"/>
              <a:t>production control, and </a:t>
            </a:r>
          </a:p>
          <a:p>
            <a:pPr lvl="1"/>
            <a:r>
              <a:rPr lang="en-GB" dirty="0" smtClean="0"/>
              <a:t>production support.</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r>
              <a:rPr lang="en-GB" dirty="0" smtClean="0"/>
              <a:t>Most operations management activities are being automated by the use of software packages for computer system performance management. </a:t>
            </a:r>
          </a:p>
          <a:p>
            <a:r>
              <a:rPr lang="en-GB" dirty="0" smtClean="0"/>
              <a:t>These </a:t>
            </a:r>
            <a:r>
              <a:rPr lang="en-GB" b="1" dirty="0" smtClean="0"/>
              <a:t>system performance monitors</a:t>
            </a:r>
            <a:r>
              <a:rPr lang="en-GB" dirty="0" smtClean="0"/>
              <a:t> </a:t>
            </a:r>
          </a:p>
          <a:p>
            <a:pPr lvl="1"/>
            <a:r>
              <a:rPr lang="en-GB" dirty="0" smtClean="0"/>
              <a:t>monitor the processing of computer jobs,</a:t>
            </a:r>
          </a:p>
          <a:p>
            <a:pPr lvl="1"/>
            <a:r>
              <a:rPr lang="en-GB" dirty="0" smtClean="0"/>
              <a:t>help develop a planned schedule of computer operations that can optimize computer system performance, and</a:t>
            </a:r>
          </a:p>
          <a:p>
            <a:pPr lvl="1"/>
            <a:r>
              <a:rPr lang="en-GB" dirty="0" smtClean="0"/>
              <a:t> produce detailed statistics that are invaluable for effective planning and control of computing capacity. </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GB" dirty="0" smtClean="0"/>
              <a:t>Such information evaluates </a:t>
            </a:r>
          </a:p>
          <a:p>
            <a:pPr lvl="1"/>
            <a:r>
              <a:rPr lang="en-GB" dirty="0" smtClean="0"/>
              <a:t>computer system utilization, </a:t>
            </a:r>
          </a:p>
          <a:p>
            <a:pPr lvl="1"/>
            <a:r>
              <a:rPr lang="en-GB" dirty="0" smtClean="0"/>
              <a:t>costs, and</a:t>
            </a:r>
          </a:p>
          <a:p>
            <a:pPr lvl="1"/>
            <a:r>
              <a:rPr lang="en-GB" dirty="0" smtClean="0"/>
              <a:t>performance. </a:t>
            </a:r>
          </a:p>
          <a:p>
            <a:r>
              <a:rPr lang="en-GB" dirty="0" smtClean="0"/>
              <a:t>This evaluation provides information for </a:t>
            </a:r>
          </a:p>
          <a:p>
            <a:pPr lvl="1"/>
            <a:r>
              <a:rPr lang="en-GB" dirty="0" smtClean="0"/>
              <a:t>capacity planning, </a:t>
            </a:r>
          </a:p>
          <a:p>
            <a:pPr lvl="1"/>
            <a:r>
              <a:rPr lang="en-GB" dirty="0" smtClean="0"/>
              <a:t>production planning and control, and</a:t>
            </a:r>
          </a:p>
          <a:p>
            <a:pPr lvl="1"/>
            <a:r>
              <a:rPr lang="en-GB" dirty="0" smtClean="0"/>
              <a:t> hardware/software acquisition planning. </a:t>
            </a:r>
          </a:p>
          <a:p>
            <a:r>
              <a:rPr lang="en-GB" dirty="0" smtClean="0"/>
              <a:t>It is also used in quality assurance programs, which stress quality of services to business end users</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a:bodyPr>
          <a:lstStyle/>
          <a:p>
            <a:r>
              <a:rPr lang="en-US" dirty="0" smtClean="0"/>
              <a:t>System performance monitors also supply information needed by </a:t>
            </a:r>
            <a:r>
              <a:rPr lang="en-US" b="1" dirty="0" smtClean="0"/>
              <a:t>chargeback systems</a:t>
            </a:r>
            <a:r>
              <a:rPr lang="en-US" dirty="0" smtClean="0"/>
              <a:t> that allocate costs to users based on the information services rendered. </a:t>
            </a:r>
          </a:p>
          <a:p>
            <a:r>
              <a:rPr lang="en-US" dirty="0" smtClean="0"/>
              <a:t>All costs incurred are recorded, reported, allocated, and charged back to specific end user business units, depending on their use of system resources. </a:t>
            </a:r>
          </a:p>
          <a:p>
            <a:r>
              <a:rPr lang="en-US" dirty="0" smtClean="0"/>
              <a:t>When companies use this arrangement, the information systems (services) department becomes a service center whose costs are charged directly to business units, rather than being lumped with other administrative service costs and treated as an overhead cost. </a:t>
            </a:r>
            <a:endParaRPr lang="en-GB" dirty="0" smtClean="0"/>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r>
              <a:rPr lang="en-US" dirty="0" smtClean="0"/>
              <a:t>Many performance monitors also feature process control capabilities. </a:t>
            </a:r>
          </a:p>
          <a:p>
            <a:r>
              <a:rPr lang="en-US" dirty="0" smtClean="0"/>
              <a:t>Such packages not only monitor but automatically control computer operations at large data centers. </a:t>
            </a:r>
          </a:p>
          <a:p>
            <a:r>
              <a:rPr lang="en-US" dirty="0" smtClean="0"/>
              <a:t>They also enable "lights out" data centers at some companies, where computer systems are operated unattended, especially after normal business hours. </a:t>
            </a:r>
            <a:endParaRPr lang="en-GB" dirty="0" smtClean="0"/>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85000" lnSpcReduction="10000"/>
          </a:bodyPr>
          <a:lstStyle/>
          <a:p>
            <a:pPr>
              <a:buNone/>
            </a:pPr>
            <a:r>
              <a:rPr lang="en-GB" b="1" dirty="0" smtClean="0"/>
              <a:t>	Human Resource Management of IT</a:t>
            </a:r>
          </a:p>
          <a:p>
            <a:r>
              <a:rPr lang="en-GB" dirty="0" smtClean="0"/>
              <a:t>The success or failure of an information services organization rests primarily on the quality of its people. </a:t>
            </a:r>
          </a:p>
          <a:p>
            <a:r>
              <a:rPr lang="en-GB" dirty="0" smtClean="0"/>
              <a:t>Many computer-using firms consider recruiting, training, and retaining qualified IS personnel as one of their greatest challenges</a:t>
            </a:r>
          </a:p>
          <a:p>
            <a:r>
              <a:rPr lang="en-GB" dirty="0" smtClean="0"/>
              <a:t> One of the most important jobs of information services managers is to recruit qualified personnel and to develop, organize, and direct the capabilities of existing personnel. </a:t>
            </a:r>
          </a:p>
          <a:p>
            <a:r>
              <a:rPr lang="en-GB" dirty="0" smtClean="0"/>
              <a:t>Employees must be continually trained to keep up with the latest developments in a fast-moving and highly technical field.</a:t>
            </a:r>
          </a:p>
          <a:p>
            <a:r>
              <a:rPr lang="en-GB" dirty="0" smtClean="0"/>
              <a:t>Employee job performances must be continually evaluated and outstanding performances rewarded with salary increases or promotions. </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85000" lnSpcReduction="10000"/>
          </a:bodyPr>
          <a:lstStyle/>
          <a:p>
            <a:pPr>
              <a:buNone/>
            </a:pPr>
            <a:r>
              <a:rPr lang="en-GB" sz="3800" b="1" dirty="0" smtClean="0"/>
              <a:t>	The CIO  and Other IT Executives</a:t>
            </a:r>
          </a:p>
          <a:p>
            <a:r>
              <a:rPr lang="en-US" dirty="0" smtClean="0"/>
              <a:t>The chief information officer (CIO) oversees all use of information technology in many companies, and brings them into alignment with strategic business goals. </a:t>
            </a:r>
          </a:p>
          <a:p>
            <a:r>
              <a:rPr lang="en-US" dirty="0" smtClean="0"/>
              <a:t>CIOs concentrate on business/IT planning and strategy. </a:t>
            </a:r>
          </a:p>
          <a:p>
            <a:r>
              <a:rPr lang="en-US" dirty="0" smtClean="0"/>
              <a:t>They also work with the CEO and other top executives to develop strategic uses of information technology in electronic business and commerce that help make the firm more competitive in the marketplace. </a:t>
            </a:r>
          </a:p>
          <a:p>
            <a:endParaRPr lang="en-US" dirty="0" smtClean="0"/>
          </a:p>
          <a:p>
            <a:r>
              <a:rPr lang="en-US" dirty="0" smtClean="0"/>
              <a:t>Many companies have also filled the CIO position with executives from the business functions or units outside the IS field. Such CIOs emphasize that the chief role of information technology is to help a company meet its strategic business objectives. </a:t>
            </a:r>
            <a:endParaRPr lang="en-GB" dirty="0" smtClean="0"/>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pPr>
              <a:buNone/>
            </a:pPr>
            <a:r>
              <a:rPr lang="en-GB" b="1" dirty="0" smtClean="0"/>
              <a:t>	Technology Management</a:t>
            </a:r>
          </a:p>
          <a:p>
            <a:r>
              <a:rPr lang="en-US" dirty="0" smtClean="0"/>
              <a:t>The management of rapidly changing technology is important to any organization. Changes in information technology, like the rise of the PC, client/server networks, and the Internet and intranets, have come swiftly and dramatically and are expected to continue into the future.</a:t>
            </a:r>
          </a:p>
          <a:p>
            <a:r>
              <a:rPr lang="en-US" dirty="0" smtClean="0"/>
              <a:t> Developments in information systems technology have had, and will continue to have, a major impact on the operations, costs, management work environment, and competitive position of many organizations. </a:t>
            </a:r>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lnSpcReduction="10000"/>
          </a:bodyPr>
          <a:lstStyle/>
          <a:p>
            <a:pPr>
              <a:buNone/>
            </a:pPr>
            <a:r>
              <a:rPr lang="en-US" b="1" dirty="0" smtClean="0"/>
              <a:t>	Managing the joint development and implementation of business/IT strategies</a:t>
            </a:r>
            <a:r>
              <a:rPr lang="en-US" dirty="0" smtClean="0"/>
              <a:t>. </a:t>
            </a:r>
          </a:p>
          <a:p>
            <a:r>
              <a:rPr lang="en-US" dirty="0" smtClean="0"/>
              <a:t>Business and IT managers and professionals, led by the </a:t>
            </a:r>
            <a:r>
              <a:rPr lang="en-US" u="sng" dirty="0" smtClean="0"/>
              <a:t>CEO</a:t>
            </a:r>
            <a:r>
              <a:rPr lang="en-US" dirty="0" smtClean="0"/>
              <a:t> and </a:t>
            </a:r>
            <a:r>
              <a:rPr lang="en-US" u="sng" dirty="0" smtClean="0"/>
              <a:t>CIO</a:t>
            </a:r>
            <a:r>
              <a:rPr lang="en-US" dirty="0" smtClean="0"/>
              <a:t> (chief information officer), develop proposals for using IT to support the strategic business priorities of the company.</a:t>
            </a:r>
          </a:p>
          <a:p>
            <a:r>
              <a:rPr lang="en-US" dirty="0" smtClean="0"/>
              <a:t>It is important to note that the focus of this business/IT planning process is to align</a:t>
            </a:r>
            <a:r>
              <a:rPr lang="en-US" i="1" dirty="0" smtClean="0"/>
              <a:t> </a:t>
            </a:r>
            <a:r>
              <a:rPr lang="en-US" dirty="0" smtClean="0"/>
              <a:t>IT with strategic goals of the business. </a:t>
            </a:r>
          </a:p>
          <a:p>
            <a:r>
              <a:rPr lang="en-US" dirty="0" smtClean="0"/>
              <a:t>The process also includes evaluating the business case for investing in the development and implementation of each proposed business/IT project. </a:t>
            </a:r>
            <a:endParaRPr lang="en-GB" dirty="0" smtClean="0"/>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10000"/>
          </a:bodyPr>
          <a:lstStyle/>
          <a:p>
            <a:r>
              <a:rPr lang="en-US" dirty="0" smtClean="0"/>
              <a:t>Thus, all information technologies must be managed as a technology platform for integrating </a:t>
            </a:r>
            <a:r>
              <a:rPr lang="en-US" u="sng" dirty="0" smtClean="0"/>
              <a:t>internally focused </a:t>
            </a:r>
            <a:r>
              <a:rPr lang="en-US" dirty="0" smtClean="0"/>
              <a:t>or </a:t>
            </a:r>
            <a:r>
              <a:rPr lang="en-US" u="sng" dirty="0" smtClean="0"/>
              <a:t>externally facing </a:t>
            </a:r>
            <a:r>
              <a:rPr lang="en-US" dirty="0" smtClean="0"/>
              <a:t>business applications. </a:t>
            </a:r>
          </a:p>
          <a:p>
            <a:r>
              <a:rPr lang="en-US" dirty="0" smtClean="0"/>
              <a:t>Such technologies include the Internet, intranets, and a variety of electronic commerce and collaboration technologies, as well as </a:t>
            </a:r>
            <a:r>
              <a:rPr lang="en-US" u="sng" dirty="0" smtClean="0"/>
              <a:t>integrated enterprise software</a:t>
            </a:r>
            <a:r>
              <a:rPr lang="en-US" dirty="0" smtClean="0"/>
              <a:t> for </a:t>
            </a:r>
          </a:p>
          <a:p>
            <a:pPr lvl="1"/>
            <a:r>
              <a:rPr lang="en-US" dirty="0" smtClean="0"/>
              <a:t>customer relationship management, </a:t>
            </a:r>
          </a:p>
          <a:p>
            <a:pPr lvl="1"/>
            <a:r>
              <a:rPr lang="en-US" dirty="0" smtClean="0"/>
              <a:t>enterprise resource planning, and </a:t>
            </a:r>
          </a:p>
          <a:p>
            <a:pPr lvl="1"/>
            <a:r>
              <a:rPr lang="en-US" dirty="0" smtClean="0"/>
              <a:t>supply chain management.</a:t>
            </a:r>
          </a:p>
          <a:p>
            <a:r>
              <a:rPr lang="en-US" dirty="0" smtClean="0"/>
              <a:t>In many companies, technology management is the primary responsibility of a </a:t>
            </a:r>
            <a:r>
              <a:rPr lang="en-US" i="1" dirty="0" smtClean="0"/>
              <a:t>chief technology officer </a:t>
            </a:r>
            <a:r>
              <a:rPr lang="en-US" dirty="0" smtClean="0"/>
              <a:t>(CTO) who is in charge of all IT planning and deployment. </a:t>
            </a:r>
            <a:endParaRPr lang="en-GB" dirty="0" smtClean="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GB" b="1" dirty="0" smtClean="0"/>
              <a:t>	Managing User Services</a:t>
            </a:r>
          </a:p>
          <a:p>
            <a:r>
              <a:rPr lang="en-US" dirty="0" smtClean="0"/>
              <a:t>Teams and workgroups of business professionals commonly use PC workstations, software packages, and the Internet, intranets, and other networks to develop and apply information technology to their work activities. </a:t>
            </a:r>
          </a:p>
          <a:p>
            <a:r>
              <a:rPr lang="en-US" dirty="0" smtClean="0"/>
              <a:t>Thus many companies have responded by creating user services, or </a:t>
            </a:r>
            <a:r>
              <a:rPr lang="en-US" i="1" dirty="0" smtClean="0"/>
              <a:t>client services, </a:t>
            </a:r>
            <a:r>
              <a:rPr lang="en-US" dirty="0" smtClean="0"/>
              <a:t>functions to support and manage end-user and workgroup computing. </a:t>
            </a:r>
            <a:endParaRPr lang="en-GB" dirty="0" smtClean="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85000" lnSpcReduction="10000"/>
          </a:bodyPr>
          <a:lstStyle/>
          <a:p>
            <a:r>
              <a:rPr lang="en-US" dirty="0" smtClean="0"/>
              <a:t>End user services provide both opportunities and problems for business unit managers. For example, some firms create </a:t>
            </a:r>
          </a:p>
          <a:p>
            <a:pPr lvl="1"/>
            <a:r>
              <a:rPr lang="en-US" dirty="0" smtClean="0"/>
              <a:t>an </a:t>
            </a:r>
            <a:r>
              <a:rPr lang="en-US" i="1" dirty="0" smtClean="0"/>
              <a:t>information center </a:t>
            </a:r>
            <a:r>
              <a:rPr lang="en-US" dirty="0" smtClean="0"/>
              <a:t>group staffed with user liaison specialists, or </a:t>
            </a:r>
          </a:p>
          <a:p>
            <a:pPr lvl="1"/>
            <a:r>
              <a:rPr lang="en-US" dirty="0" smtClean="0"/>
              <a:t>Web-enabled intranet help desks. </a:t>
            </a:r>
          </a:p>
          <a:p>
            <a:r>
              <a:rPr lang="en-US" dirty="0" smtClean="0"/>
              <a:t>IS specialists with titles such as </a:t>
            </a:r>
          </a:p>
          <a:p>
            <a:pPr lvl="1"/>
            <a:r>
              <a:rPr lang="en-US" dirty="0" smtClean="0"/>
              <a:t>user consultant,</a:t>
            </a:r>
          </a:p>
          <a:p>
            <a:pPr lvl="1"/>
            <a:r>
              <a:rPr lang="en-US" dirty="0" smtClean="0"/>
              <a:t>account executive, or </a:t>
            </a:r>
          </a:p>
          <a:p>
            <a:pPr lvl="1"/>
            <a:r>
              <a:rPr lang="en-US" dirty="0" smtClean="0"/>
              <a:t>business analyst </a:t>
            </a:r>
          </a:p>
          <a:p>
            <a:pPr>
              <a:buNone/>
            </a:pPr>
            <a:r>
              <a:rPr lang="en-US" dirty="0" smtClean="0"/>
              <a:t>	may also be assigned to end user work groups. </a:t>
            </a:r>
          </a:p>
          <a:p>
            <a:r>
              <a:rPr lang="en-US" dirty="0" smtClean="0"/>
              <a:t>These specialists perform a vital role by</a:t>
            </a:r>
          </a:p>
          <a:p>
            <a:pPr lvl="1"/>
            <a:r>
              <a:rPr lang="en-US" dirty="0" smtClean="0"/>
              <a:t> troubleshooting problems, </a:t>
            </a:r>
          </a:p>
          <a:p>
            <a:pPr lvl="1"/>
            <a:r>
              <a:rPr lang="en-US" dirty="0" smtClean="0"/>
              <a:t>gathering and communicating information, </a:t>
            </a:r>
          </a:p>
          <a:p>
            <a:pPr lvl="1"/>
            <a:r>
              <a:rPr lang="en-US" dirty="0" smtClean="0"/>
              <a:t>coordinating educational efforts, and </a:t>
            </a:r>
          </a:p>
          <a:p>
            <a:pPr lvl="1"/>
            <a:r>
              <a:rPr lang="en-US" dirty="0" smtClean="0"/>
              <a:t>helping business professionals with application development. </a:t>
            </a:r>
            <a:endParaRPr lang="en-GB" dirty="0" smtClean="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US" dirty="0" smtClean="0"/>
              <a:t>In addition to these measures, most organizations still establish and enforce policies for the acquisition of hardware and software by end users and business units. </a:t>
            </a:r>
          </a:p>
          <a:p>
            <a:r>
              <a:rPr lang="en-US" dirty="0" smtClean="0"/>
              <a:t>This ensures their compatibility with company standards for hardware, software, and network connectivity. </a:t>
            </a:r>
          </a:p>
          <a:p>
            <a:r>
              <a:rPr lang="en-US" dirty="0" smtClean="0"/>
              <a:t>Also important is the development of applications with proper security and quality controls to promote correct performance and safeguard the integrity of corporate and departmental networks and databases.</a:t>
            </a:r>
            <a:endParaRPr lang="en-GB" dirty="0" smtClean="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pPr>
              <a:buNone/>
            </a:pPr>
            <a:r>
              <a:rPr lang="en-GB" b="1" dirty="0" smtClean="0"/>
              <a:t>	Failures in IT Management</a:t>
            </a:r>
          </a:p>
          <a:p>
            <a:r>
              <a:rPr lang="en-US" dirty="0" smtClean="0"/>
              <a:t>Managing IT is not an easy task. The information systems function has performance problems in many organizations. The promised benefits of information technology have not occurred in many documented cases. Studies by management consulting firms and university researchers have shown that many businesses have not been successful in managing their use of information technology. Thus, it is evident that in many organizations, IT is not being used effectively and efficiently. </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lnSpcReduction="10000"/>
          </a:bodyPr>
          <a:lstStyle/>
          <a:p>
            <a:pPr>
              <a:buNone/>
            </a:pPr>
            <a:r>
              <a:rPr lang="en-US" dirty="0" smtClean="0"/>
              <a:t>	For example: </a:t>
            </a:r>
            <a:endParaRPr lang="en-GB" dirty="0" smtClean="0"/>
          </a:p>
          <a:p>
            <a:pPr lvl="0"/>
            <a:r>
              <a:rPr lang="en-US" dirty="0" smtClean="0"/>
              <a:t>IT is not being used </a:t>
            </a:r>
            <a:r>
              <a:rPr lang="en-US" i="1" dirty="0" smtClean="0"/>
              <a:t>effectively </a:t>
            </a:r>
            <a:r>
              <a:rPr lang="en-US" dirty="0" smtClean="0"/>
              <a:t>by companies that use IT primarily to computerize traditional business processes, instead of developing innovative e-business processes involving customers, suppliers, and other business partners, electronic commerce, and Web-enabled decision support. </a:t>
            </a:r>
            <a:endParaRPr lang="en-GB" dirty="0" smtClean="0"/>
          </a:p>
          <a:p>
            <a:pPr lvl="0"/>
            <a:r>
              <a:rPr lang="en-US" dirty="0" smtClean="0"/>
              <a:t>IT is not being used </a:t>
            </a:r>
            <a:r>
              <a:rPr lang="en-US" i="1" dirty="0" smtClean="0"/>
              <a:t>efficiently </a:t>
            </a:r>
            <a:r>
              <a:rPr lang="en-US" dirty="0" smtClean="0"/>
              <a:t>by information systems that provide poor response times and frequent downtimes, or IS professionals and consultants who do not properly manage application development projects. </a:t>
            </a:r>
            <a:endParaRPr lang="en-GB" dirty="0" smtClean="0"/>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pPr>
              <a:buNone/>
            </a:pPr>
            <a:r>
              <a:rPr lang="en-GB" b="1" dirty="0" smtClean="0"/>
              <a:t>	Management Involvement and Governance</a:t>
            </a:r>
          </a:p>
          <a:p>
            <a:r>
              <a:rPr lang="en-US" dirty="0" smtClean="0"/>
              <a:t>The experiences of successful organizations reveal that extensive and meaningful managerial and end user involvement is the key ingredient of high-quality information systems performance.</a:t>
            </a:r>
          </a:p>
          <a:p>
            <a:r>
              <a:rPr lang="en-US" dirty="0" smtClean="0"/>
              <a:t>Involving business managers in the governance of the IS function and business professionals in the development of IS applications should thus shape the response of management to the challenge of improving the business value of information technology.</a:t>
            </a:r>
            <a:endParaRPr lang="en-GB" dirty="0" smtClean="0"/>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lnSpcReduction="10000"/>
          </a:bodyPr>
          <a:lstStyle/>
          <a:p>
            <a:r>
              <a:rPr lang="en-US" dirty="0" smtClean="0"/>
              <a:t>Involving managers in the management of IT (from the CEO to the managers of business units) requires the development of </a:t>
            </a:r>
            <a:r>
              <a:rPr lang="en-US" i="1" dirty="0" smtClean="0"/>
              <a:t>governance structures </a:t>
            </a:r>
            <a:r>
              <a:rPr lang="en-US" dirty="0" smtClean="0"/>
              <a:t>(such as executive councils and steering committees) that encourage their active participation in planning and controlling the business uses of IT. </a:t>
            </a:r>
          </a:p>
          <a:p>
            <a:r>
              <a:rPr lang="en-US" dirty="0" smtClean="0"/>
              <a:t>Thus, many organizations have policies that require managers to be involved in IT decisions that affect their business units.</a:t>
            </a:r>
          </a:p>
          <a:p>
            <a:r>
              <a:rPr lang="en-US" dirty="0" smtClean="0"/>
              <a:t>This helps managers avoid IS performance problems in their business units and development projects. </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US" dirty="0" smtClean="0"/>
              <a:t>With this high degree of involvement, managers can improve the strategic business value of IT.</a:t>
            </a:r>
          </a:p>
          <a:p>
            <a:r>
              <a:rPr lang="en-US" dirty="0" smtClean="0"/>
              <a:t> Also, the problems of employee resistance and poor user interface design can only be solved by direct end user participation in systems development projects. </a:t>
            </a:r>
          </a:p>
          <a:p>
            <a:r>
              <a:rPr lang="en-US" dirty="0" smtClean="0"/>
              <a:t>Overseeing such involvement is another vital management task. </a:t>
            </a:r>
            <a:endParaRPr lang="en-GB" dirty="0" smtClean="0"/>
          </a:p>
          <a:p>
            <a:endParaRPr lang="en-GB" dirty="0" smtClean="0"/>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GB" b="1" dirty="0" smtClean="0"/>
              <a:t>	Managing the development and implementation of new business/IT applications and technologies</a:t>
            </a:r>
            <a:r>
              <a:rPr lang="en-GB" dirty="0" smtClean="0"/>
              <a:t>. </a:t>
            </a:r>
          </a:p>
          <a:p>
            <a:r>
              <a:rPr lang="en-GB" dirty="0" smtClean="0"/>
              <a:t>This is the primary responsibility of the </a:t>
            </a:r>
            <a:r>
              <a:rPr lang="en-GB" u="sng" dirty="0" smtClean="0"/>
              <a:t>CIO</a:t>
            </a:r>
            <a:r>
              <a:rPr lang="en-GB" dirty="0" smtClean="0"/>
              <a:t> and </a:t>
            </a:r>
            <a:r>
              <a:rPr lang="en-GB" u="sng" dirty="0" smtClean="0"/>
              <a:t>CTO</a:t>
            </a:r>
            <a:r>
              <a:rPr lang="en-GB" dirty="0" smtClean="0"/>
              <a:t> (chief technology officer). This area of IT management involves </a:t>
            </a:r>
          </a:p>
          <a:p>
            <a:pPr lvl="1"/>
            <a:r>
              <a:rPr lang="en-GB" dirty="0" smtClean="0"/>
              <a:t>managing the processes for information systems development and implementation, as well as </a:t>
            </a:r>
          </a:p>
          <a:p>
            <a:pPr lvl="1"/>
            <a:r>
              <a:rPr lang="en-GB" dirty="0" smtClean="0"/>
              <a:t>the responsibility for research into the strategic business uses of new information technologies. </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GB" b="1" dirty="0" smtClean="0"/>
              <a:t>	Managing the IT organization and the IT infrastructure</a:t>
            </a:r>
            <a:r>
              <a:rPr lang="en-GB" dirty="0" smtClean="0"/>
              <a:t>. </a:t>
            </a:r>
          </a:p>
          <a:p>
            <a:r>
              <a:rPr lang="en-GB" dirty="0" smtClean="0"/>
              <a:t>IT professionals are typically organized into a variety of project teams and other organizational subunits. </a:t>
            </a:r>
          </a:p>
          <a:p>
            <a:r>
              <a:rPr lang="en-GB" dirty="0" smtClean="0"/>
              <a:t>The </a:t>
            </a:r>
            <a:r>
              <a:rPr lang="en-GB" u="sng" dirty="0" smtClean="0"/>
              <a:t>CIO</a:t>
            </a:r>
            <a:r>
              <a:rPr lang="en-GB" dirty="0" smtClean="0"/>
              <a:t> and </a:t>
            </a:r>
            <a:r>
              <a:rPr lang="en-GB" u="sng" dirty="0" smtClean="0"/>
              <a:t>IT</a:t>
            </a:r>
            <a:r>
              <a:rPr lang="en-GB" dirty="0" smtClean="0"/>
              <a:t> managers share responsibility for managing the work of these IT professionals.</a:t>
            </a:r>
          </a:p>
          <a:p>
            <a:r>
              <a:rPr lang="en-GB" dirty="0" smtClean="0"/>
              <a:t>In addition, they are responsible for managing the IT infrastructure of hardware, software, databases, telecommunications networks, and other IT resources, which must be </a:t>
            </a:r>
          </a:p>
          <a:p>
            <a:pPr lvl="1"/>
            <a:r>
              <a:rPr lang="en-GB" i="1" dirty="0" smtClean="0"/>
              <a:t>acquired, operated, monitored, and maintained</a:t>
            </a:r>
            <a:r>
              <a:rPr lang="en-GB" dirty="0" smtClean="0"/>
              <a:t>. </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GB" b="1" dirty="0" smtClean="0"/>
              <a:t>	Business/IT Planning </a:t>
            </a:r>
          </a:p>
          <a:p>
            <a:r>
              <a:rPr lang="en-US" dirty="0" smtClean="0"/>
              <a:t>Focuses on discovering innovative approaches to satisfying a company's </a:t>
            </a:r>
            <a:r>
              <a:rPr lang="en-US" i="1" dirty="0" smtClean="0"/>
              <a:t>customer value </a:t>
            </a:r>
            <a:r>
              <a:rPr lang="en-US" dirty="0" smtClean="0"/>
              <a:t>and </a:t>
            </a:r>
            <a:r>
              <a:rPr lang="en-US" i="1" dirty="0" smtClean="0"/>
              <a:t>business value </a:t>
            </a:r>
            <a:r>
              <a:rPr lang="en-US" dirty="0" smtClean="0"/>
              <a:t>goals. </a:t>
            </a:r>
          </a:p>
          <a:p>
            <a:r>
              <a:rPr lang="en-US" dirty="0" smtClean="0"/>
              <a:t>This planning process leads to development of strategies and business models for new business applications, processes, products, and services. </a:t>
            </a:r>
          </a:p>
          <a:p>
            <a:r>
              <a:rPr lang="en-US" dirty="0" smtClean="0"/>
              <a:t>Then a company can develop IT strategies and an IT architecture that supports building and implementing their newly planned business applications.</a:t>
            </a:r>
            <a:endParaRPr lang="en-GB" dirty="0" smtClean="0"/>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cstate="print">
            <a:extLst>
              <a:ext uri="{28A0092B-C50C-407E-A947-70E740481C1C}">
                <a14:useLocalDpi xmlns:lc="http://schemas.openxmlformats.org/drawingml/2006/lockedCanvas" xmlns:pic="http://schemas.openxmlformats.org/drawingml/2006/picture" xmlns:arto="http://schemas.microsoft.com/office/word/2006/arto"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t="3747" b="1"/>
          <a:stretch/>
        </p:blipFill>
        <p:spPr bwMode="auto">
          <a:xfrm>
            <a:off x="395536" y="1556792"/>
            <a:ext cx="8064896" cy="4320479"/>
          </a:xfrm>
          <a:prstGeom prst="rect">
            <a:avLst/>
          </a:prstGeom>
          <a:noFill/>
          <a:ln>
            <a:noFill/>
          </a:ln>
          <a:extLst>
            <a:ext uri="{53640926-AAD7-44D8-BBD7-CCE9431645EC}">
              <a14:shadowObscured xmlns:lc="http://schemas.openxmlformats.org/drawingml/2006/lockedCanvas" xmlns:pic="http://schemas.openxmlformats.org/drawingml/2006/picture" xmlns:arto="http://schemas.microsoft.com/office/word/2006/arto"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4" name="Rectangle 3"/>
          <p:cNvSpPr/>
          <p:nvPr/>
        </p:nvSpPr>
        <p:spPr>
          <a:xfrm>
            <a:off x="1187624" y="548680"/>
            <a:ext cx="5904656" cy="584775"/>
          </a:xfrm>
          <a:prstGeom prst="rect">
            <a:avLst/>
          </a:prstGeom>
        </p:spPr>
        <p:txBody>
          <a:bodyPr wrap="square">
            <a:spAutoFit/>
          </a:bodyPr>
          <a:lstStyle/>
          <a:p>
            <a:r>
              <a:rPr lang="en-GB" sz="3200" dirty="0" smtClean="0"/>
              <a:t>The business/IT planning process</a:t>
            </a:r>
            <a:endParaRPr lang="en-GB"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US" dirty="0" smtClean="0"/>
              <a:t>Both the CEO and the chief information officer (CIO) of a company must manage the development of complementary business and IT strategies to meet its customer value and business value vision. </a:t>
            </a:r>
          </a:p>
          <a:p>
            <a:r>
              <a:rPr lang="en-US" dirty="0" smtClean="0"/>
              <a:t>This </a:t>
            </a:r>
            <a:r>
              <a:rPr lang="en-US" i="1" dirty="0" smtClean="0"/>
              <a:t>co-adaptation </a:t>
            </a:r>
            <a:r>
              <a:rPr lang="en-US" dirty="0" smtClean="0"/>
              <a:t>process is necessary because as we have seen so often in this course, information technologies are a fast changing, but vital component in many strategic business initiatives. </a:t>
            </a:r>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lnSpcReduction="10000"/>
          </a:bodyPr>
          <a:lstStyle/>
          <a:p>
            <a:pPr>
              <a:buNone/>
            </a:pPr>
            <a:r>
              <a:rPr lang="en-US" dirty="0" smtClean="0"/>
              <a:t>	The business/IT planning process has three major components</a:t>
            </a:r>
          </a:p>
          <a:p>
            <a:pPr lvl="0"/>
            <a:r>
              <a:rPr lang="en-US" b="1" dirty="0" smtClean="0"/>
              <a:t>Strategy development</a:t>
            </a:r>
            <a:r>
              <a:rPr lang="en-US" dirty="0" smtClean="0"/>
              <a:t>. This is developing business strategies that support a company's business vision. </a:t>
            </a:r>
            <a:endParaRPr lang="en-GB" dirty="0" smtClean="0"/>
          </a:p>
          <a:p>
            <a:pPr lvl="0"/>
            <a:r>
              <a:rPr lang="en-US" b="1" dirty="0" smtClean="0"/>
              <a:t>Resource management</a:t>
            </a:r>
            <a:r>
              <a:rPr lang="en-US" dirty="0" smtClean="0"/>
              <a:t>. Developing strategic plans for managing or out­sourcing a company's IT resources, including IS personnel, hardware, software, data, and network resources. </a:t>
            </a:r>
            <a:endParaRPr lang="en-GB" dirty="0" smtClean="0"/>
          </a:p>
          <a:p>
            <a:pPr lvl="0"/>
            <a:r>
              <a:rPr lang="en-US" b="1" dirty="0" smtClean="0"/>
              <a:t>Technology architecture</a:t>
            </a:r>
            <a:r>
              <a:rPr lang="en-US" dirty="0" smtClean="0"/>
              <a:t>. Making strategic IT choices that reflect an Information Technology architecture designed to support a company's business/IT initiatives.</a:t>
            </a:r>
            <a:endParaRPr lang="en-GB" dirty="0" smtClean="0"/>
          </a:p>
          <a:p>
            <a:pPr>
              <a:buNone/>
            </a:pP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913</Words>
  <Application>Microsoft Office PowerPoint</Application>
  <PresentationFormat>On-screen Show (4:3)</PresentationFormat>
  <Paragraphs>155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PLANNING AND MANAGING INFORMATION RESOURCES AND TECHNOLOGIES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Kwaku Aglyepong Pabbi</dc:creator>
  <cp:lastModifiedBy>Kwaku Agyepong Pabbi</cp:lastModifiedBy>
  <cp:revision>16</cp:revision>
  <dcterms:created xsi:type="dcterms:W3CDTF">2010-11-28T19:04:06Z</dcterms:created>
  <dcterms:modified xsi:type="dcterms:W3CDTF">2012-11-14T08:54:07Z</dcterms:modified>
</cp:coreProperties>
</file>