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8" r:id="rId13"/>
    <p:sldId id="267" r:id="rId14"/>
    <p:sldId id="269" r:id="rId15"/>
    <p:sldId id="270" r:id="rId16"/>
    <p:sldId id="271" r:id="rId17"/>
    <p:sldId id="272" r:id="rId18"/>
    <p:sldId id="273" r:id="rId19"/>
    <p:sldId id="274" r:id="rId20"/>
    <p:sldId id="282" r:id="rId21"/>
    <p:sldId id="275" r:id="rId22"/>
    <p:sldId id="283" r:id="rId23"/>
    <p:sldId id="284" r:id="rId24"/>
    <p:sldId id="276" r:id="rId25"/>
    <p:sldId id="285" r:id="rId26"/>
    <p:sldId id="277" r:id="rId27"/>
    <p:sldId id="278" r:id="rId28"/>
    <p:sldId id="27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0047ABC5-E77A-462D-B88B-C987C6F1BD79}" type="datetimeFigureOut">
              <a:rPr lang="en-GB" smtClean="0"/>
              <a:pPr/>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C6ECC-144A-46A2-A684-9B3BA8014CEE}"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047ABC5-E77A-462D-B88B-C987C6F1BD79}" type="datetimeFigureOut">
              <a:rPr lang="en-GB" smtClean="0"/>
              <a:pPr/>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C6ECC-144A-46A2-A684-9B3BA8014CEE}"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047ABC5-E77A-462D-B88B-C987C6F1BD79}" type="datetimeFigureOut">
              <a:rPr lang="en-GB" smtClean="0"/>
              <a:pPr/>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C6ECC-144A-46A2-A684-9B3BA8014CEE}"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0047ABC5-E77A-462D-B88B-C987C6F1BD79}" type="datetimeFigureOut">
              <a:rPr lang="en-GB" smtClean="0"/>
              <a:pPr/>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C6ECC-144A-46A2-A684-9B3BA8014CEE}"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047ABC5-E77A-462D-B88B-C987C6F1BD79}" type="datetimeFigureOut">
              <a:rPr lang="en-GB" smtClean="0"/>
              <a:pPr/>
              <a:t>14/02/2023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B6C6ECC-144A-46A2-A684-9B3BA8014CEE}"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0047ABC5-E77A-462D-B88B-C987C6F1BD79}" type="datetimeFigureOut">
              <a:rPr lang="en-GB" smtClean="0"/>
              <a:pPr/>
              <a:t>14/02/2023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6C6ECC-144A-46A2-A684-9B3BA8014CEE}"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0047ABC5-E77A-462D-B88B-C987C6F1BD79}" type="datetimeFigureOut">
              <a:rPr lang="en-GB" smtClean="0"/>
              <a:pPr/>
              <a:t>14/02/2023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B6C6ECC-144A-46A2-A684-9B3BA8014CEE}"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0047ABC5-E77A-462D-B88B-C987C6F1BD79}" type="datetimeFigureOut">
              <a:rPr lang="en-GB" smtClean="0"/>
              <a:pPr/>
              <a:t>14/02/2023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B6C6ECC-144A-46A2-A684-9B3BA8014CEE}"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47ABC5-E77A-462D-B88B-C987C6F1BD79}" type="datetimeFigureOut">
              <a:rPr lang="en-GB" smtClean="0"/>
              <a:pPr/>
              <a:t>14/02/2023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B6C6ECC-144A-46A2-A684-9B3BA8014CEE}"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7ABC5-E77A-462D-B88B-C987C6F1BD79}" type="datetimeFigureOut">
              <a:rPr lang="en-GB" smtClean="0"/>
              <a:pPr/>
              <a:t>14/02/2023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6C6ECC-144A-46A2-A684-9B3BA8014CEE}"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47ABC5-E77A-462D-B88B-C987C6F1BD79}" type="datetimeFigureOut">
              <a:rPr lang="en-GB" smtClean="0"/>
              <a:pPr/>
              <a:t>14/02/2023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B6C6ECC-144A-46A2-A684-9B3BA8014CEE}"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47ABC5-E77A-462D-B88B-C987C6F1BD79}" type="datetimeFigureOut">
              <a:rPr lang="en-GB" smtClean="0"/>
              <a:pPr/>
              <a:t>14/02/2023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6C6ECC-144A-46A2-A684-9B3BA8014CEE}"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67544" y="188640"/>
            <a:ext cx="8229600" cy="922114"/>
          </a:xfrm>
        </p:spPr>
        <p:txBody>
          <a:bodyPr>
            <a:normAutofit fontScale="90000"/>
          </a:bodyPr>
          <a:lstStyle/>
          <a:p>
            <a:r>
              <a:rPr lang="en-GB" dirty="0" smtClean="0"/>
              <a:t>GROUP DECISION SUPPORT SYSTEM</a:t>
            </a:r>
            <a:endParaRPr lang="en-GB" dirty="0"/>
          </a:p>
        </p:txBody>
      </p:sp>
      <p:sp>
        <p:nvSpPr>
          <p:cNvPr id="5" name="Content Placeholder 4"/>
          <p:cNvSpPr>
            <a:spLocks noGrp="1"/>
          </p:cNvSpPr>
          <p:nvPr>
            <p:ph idx="1"/>
          </p:nvPr>
        </p:nvSpPr>
        <p:spPr>
          <a:xfrm>
            <a:off x="179512" y="1600200"/>
            <a:ext cx="8784976" cy="4997152"/>
          </a:xfrm>
        </p:spPr>
        <p:txBody>
          <a:bodyPr>
            <a:normAutofit/>
          </a:bodyPr>
          <a:lstStyle/>
          <a:p>
            <a:r>
              <a:rPr lang="en-GB" dirty="0"/>
              <a:t>The work in DSS is focused largely on supporting individual decision making. However because so much work is accomplished in groups within organizations, during the 1980s system developers and scholars began to focus on how computers can support group organizational decision making. A new category of systems known as group decision-supporting systems (GDSS) emerged.</a:t>
            </a:r>
          </a:p>
          <a:p>
            <a:pPr>
              <a:buNone/>
            </a:pPr>
            <a:endParaRPr lang="en-GB"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lstStyle/>
          <a:p>
            <a:pPr marL="342900" lvl="1" indent="-342900">
              <a:buFont typeface="Arial" pitchFamily="34" charset="0"/>
              <a:buChar char="•"/>
            </a:pPr>
            <a:r>
              <a:rPr lang="en-GB" dirty="0" smtClean="0"/>
              <a:t>Together these elements have lead to the creation of a range of different kinds of GDSS from simple electronic boardrooms to elaborate collaboration laboratories.</a:t>
            </a:r>
          </a:p>
          <a:p>
            <a:pPr marL="342900" lvl="1" indent="-342900">
              <a:buFont typeface="Arial" pitchFamily="34" charset="0"/>
              <a:buChar char="•"/>
            </a:pPr>
            <a:r>
              <a:rPr lang="en-GB" dirty="0" smtClean="0"/>
              <a:t>In a collaboration laboratory, individuals work on their own desktop microcomputers. Their input is integrated on a file server and is viewable on a common screen at the front of the room; in most systems the integrated input is viewable on the traditional participants screen.</a:t>
            </a:r>
          </a:p>
          <a:p>
            <a:endParaRPr lang="en-GB"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a:buNone/>
            </a:pPr>
            <a:r>
              <a:rPr lang="en-GB" b="1" dirty="0" smtClean="0"/>
              <a:t>	GDSS </a:t>
            </a:r>
            <a:r>
              <a:rPr lang="en-GB" b="1" dirty="0"/>
              <a:t>Software Tools</a:t>
            </a:r>
            <a:endParaRPr lang="en-GB" dirty="0"/>
          </a:p>
          <a:p>
            <a:r>
              <a:rPr lang="en-GB" dirty="0"/>
              <a:t>Some of the features of the groupware tools for collaborative work can be used to support group decision making. </a:t>
            </a:r>
            <a:endParaRPr lang="en-GB" dirty="0" smtClean="0"/>
          </a:p>
          <a:p>
            <a:r>
              <a:rPr lang="en-GB" dirty="0" smtClean="0"/>
              <a:t>The </a:t>
            </a:r>
            <a:r>
              <a:rPr lang="en-GB" dirty="0"/>
              <a:t>GDSS are considered more explicitly decision-oriented and task-oriented than groupware, as they focus on helping a group solve a problem or reach a decision. Groupware is considered more communication oriented. </a:t>
            </a:r>
            <a:endParaRPr lang="en-GB" dirty="0" smtClean="0"/>
          </a:p>
          <a:p>
            <a:endParaRPr lang="en-GB"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lstStyle/>
          <a:p>
            <a:r>
              <a:rPr lang="en-GB" dirty="0" smtClean="0"/>
              <a:t>Specific GDSS software tools include the following:</a:t>
            </a:r>
          </a:p>
          <a:p>
            <a:pPr lvl="1"/>
            <a:r>
              <a:rPr lang="en-GB" b="1" i="1" dirty="0" smtClean="0"/>
              <a:t>Electronic questionnaires</a:t>
            </a:r>
            <a:r>
              <a:rPr lang="en-GB" b="1" dirty="0" smtClean="0"/>
              <a:t> </a:t>
            </a:r>
            <a:r>
              <a:rPr lang="en-GB" dirty="0" smtClean="0"/>
              <a:t>aid the organizers in pre-meeting planning by identifying issues of concern and by helping to ensure that key planning information is not overlooked.</a:t>
            </a:r>
          </a:p>
          <a:p>
            <a:pPr lvl="1"/>
            <a:r>
              <a:rPr lang="en-GB" b="1" i="1" dirty="0" smtClean="0"/>
              <a:t>Electronic brainstorming </a:t>
            </a:r>
            <a:r>
              <a:rPr lang="en-GB" i="1" dirty="0" smtClean="0"/>
              <a:t>tool</a:t>
            </a:r>
            <a:r>
              <a:rPr lang="en-GB" dirty="0" smtClean="0"/>
              <a:t> allows individuals simultaneously and anonymously to contribute ideas on the topics of the meeting.</a:t>
            </a:r>
          </a:p>
          <a:p>
            <a:pPr lvl="1"/>
            <a:r>
              <a:rPr lang="en-GB" b="1" i="1" dirty="0" smtClean="0"/>
              <a:t>Idea organizers</a:t>
            </a:r>
            <a:r>
              <a:rPr lang="en-GB" b="1" dirty="0" smtClean="0"/>
              <a:t> </a:t>
            </a:r>
            <a:r>
              <a:rPr lang="en-GB" dirty="0" smtClean="0"/>
              <a:t>facilitate the organised integration and synthesis of ideas generated during brainstorming.</a:t>
            </a:r>
          </a:p>
          <a:p>
            <a:endParaRPr lang="en-GB"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fontScale="92500"/>
          </a:bodyPr>
          <a:lstStyle/>
          <a:p>
            <a:pPr lvl="1"/>
            <a:r>
              <a:rPr lang="en-GB" b="1" i="1" dirty="0" smtClean="0"/>
              <a:t>Questionnaire tools</a:t>
            </a:r>
            <a:r>
              <a:rPr lang="en-GB" b="1" dirty="0" smtClean="0"/>
              <a:t> </a:t>
            </a:r>
            <a:r>
              <a:rPr lang="en-GB" dirty="0" smtClean="0"/>
              <a:t>support the facilitators and group leaders as they gather information before and during the process of setting priorities.</a:t>
            </a:r>
          </a:p>
          <a:p>
            <a:pPr lvl="1"/>
            <a:r>
              <a:rPr lang="en-GB" b="1" i="1" dirty="0" smtClean="0"/>
              <a:t>Tools for voting or setting priorities</a:t>
            </a:r>
            <a:r>
              <a:rPr lang="en-GB" b="1" dirty="0" smtClean="0"/>
              <a:t> </a:t>
            </a:r>
            <a:r>
              <a:rPr lang="en-GB" dirty="0" smtClean="0"/>
              <a:t>make available a range of methods from simple voting, to ranking in order, to a range of weighted techniques for setting priorities or voting. </a:t>
            </a:r>
          </a:p>
          <a:p>
            <a:pPr lvl="1"/>
            <a:r>
              <a:rPr lang="en-GB" b="1" i="1" dirty="0" smtClean="0"/>
              <a:t>Stakeholder identification and analysis tools </a:t>
            </a:r>
            <a:r>
              <a:rPr lang="en-GB" dirty="0" smtClean="0"/>
              <a:t>use structured approaches to evaluate the impact of an emerging proposal upon the organisation, and to identify stakeholders upon proposed project.</a:t>
            </a:r>
          </a:p>
          <a:p>
            <a:pPr lvl="1"/>
            <a:r>
              <a:rPr lang="en-GB" b="1" i="1" dirty="0" smtClean="0"/>
              <a:t>Policy formation tools</a:t>
            </a:r>
            <a:r>
              <a:rPr lang="en-GB" i="1" dirty="0" smtClean="0"/>
              <a:t> </a:t>
            </a:r>
            <a:r>
              <a:rPr lang="en-GB" dirty="0" smtClean="0"/>
              <a:t>provide structure for developing agreement on the wording of policy statements.</a:t>
            </a:r>
          </a:p>
          <a:p>
            <a:pPr lvl="1"/>
            <a:r>
              <a:rPr lang="en-GB" b="1" i="1" dirty="0" smtClean="0"/>
              <a:t>Group dictionaries </a:t>
            </a:r>
            <a:r>
              <a:rPr lang="en-GB" dirty="0" smtClean="0"/>
              <a:t>document agreement on definitions of words central to the project.</a:t>
            </a:r>
          </a:p>
          <a:p>
            <a:endParaRPr lang="en-GB"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fontScale="92500" lnSpcReduction="10000"/>
          </a:bodyPr>
          <a:lstStyle/>
          <a:p>
            <a:pPr>
              <a:buNone/>
            </a:pPr>
            <a:r>
              <a:rPr lang="en-GB" b="1" dirty="0"/>
              <a:t>	</a:t>
            </a:r>
            <a:r>
              <a:rPr lang="en-GB" b="1" dirty="0" smtClean="0"/>
              <a:t>Overview </a:t>
            </a:r>
            <a:r>
              <a:rPr lang="en-GB" b="1" dirty="0"/>
              <a:t>of a GDSS Meeting</a:t>
            </a:r>
          </a:p>
          <a:p>
            <a:r>
              <a:rPr lang="en-GB" dirty="0"/>
              <a:t>An </a:t>
            </a:r>
            <a:r>
              <a:rPr lang="en-GB" b="1" dirty="0"/>
              <a:t>electronic</a:t>
            </a:r>
            <a:r>
              <a:rPr lang="en-GB" dirty="0"/>
              <a:t> </a:t>
            </a:r>
            <a:r>
              <a:rPr lang="en-GB" b="1" dirty="0"/>
              <a:t>meeting</a:t>
            </a:r>
            <a:r>
              <a:rPr lang="en-GB" dirty="0"/>
              <a:t> </a:t>
            </a:r>
            <a:r>
              <a:rPr lang="en-GB" b="1" dirty="0"/>
              <a:t>system</a:t>
            </a:r>
            <a:r>
              <a:rPr lang="en-GB" dirty="0"/>
              <a:t> (</a:t>
            </a:r>
            <a:r>
              <a:rPr lang="en-GB" b="1" dirty="0"/>
              <a:t>EMS</a:t>
            </a:r>
            <a:r>
              <a:rPr lang="en-GB" dirty="0"/>
              <a:t>) is a type of collaborative GDSS that uses </a:t>
            </a:r>
            <a:r>
              <a:rPr lang="en-GB" dirty="0" smtClean="0"/>
              <a:t>IT </a:t>
            </a:r>
            <a:r>
              <a:rPr lang="en-GB" dirty="0"/>
              <a:t>to make group meetings more productive by facilitating communication as well as decision making. </a:t>
            </a:r>
            <a:endParaRPr lang="en-GB" dirty="0" smtClean="0"/>
          </a:p>
          <a:p>
            <a:r>
              <a:rPr lang="en-GB" dirty="0" smtClean="0"/>
              <a:t>It </a:t>
            </a:r>
            <a:r>
              <a:rPr lang="en-GB" dirty="0"/>
              <a:t>supports any activity where people come together, whether at the same place at the same time or in different places at different times. </a:t>
            </a:r>
            <a:endParaRPr lang="en-GB" dirty="0" smtClean="0"/>
          </a:p>
          <a:p>
            <a:r>
              <a:rPr lang="en-GB" dirty="0" smtClean="0"/>
              <a:t>IBM </a:t>
            </a:r>
            <a:r>
              <a:rPr lang="en-GB" dirty="0"/>
              <a:t>has a number of EMS installed at various sites. Each attendee has a workstation. </a:t>
            </a:r>
            <a:endParaRPr lang="en-GB" dirty="0" smtClean="0"/>
          </a:p>
          <a:p>
            <a:r>
              <a:rPr lang="en-GB" dirty="0" smtClean="0"/>
              <a:t>The </a:t>
            </a:r>
            <a:r>
              <a:rPr lang="en-GB" dirty="0"/>
              <a:t>workstations are networked and connected to the facilitator’s console that serves as </a:t>
            </a:r>
            <a:r>
              <a:rPr lang="en-GB" dirty="0" smtClean="0"/>
              <a:t>both</a:t>
            </a:r>
          </a:p>
          <a:p>
            <a:pPr lvl="1"/>
            <a:r>
              <a:rPr lang="en-GB" dirty="0" smtClean="0"/>
              <a:t>the </a:t>
            </a:r>
            <a:r>
              <a:rPr lang="en-GB" dirty="0"/>
              <a:t>facilitator’s workstation </a:t>
            </a:r>
            <a:r>
              <a:rPr lang="en-GB" dirty="0" smtClean="0"/>
              <a:t>and</a:t>
            </a:r>
          </a:p>
          <a:p>
            <a:pPr lvl="1"/>
            <a:r>
              <a:rPr lang="en-GB" dirty="0" smtClean="0"/>
              <a:t>control </a:t>
            </a:r>
            <a:r>
              <a:rPr lang="en-GB" dirty="0"/>
              <a:t>panel and the meeting’s file server. </a:t>
            </a:r>
          </a:p>
          <a:p>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lstStyle/>
          <a:p>
            <a:r>
              <a:rPr lang="en-GB" dirty="0" smtClean="0"/>
              <a:t>All data that attendees forward from their workstations to the group are collected and saved on the file server. </a:t>
            </a:r>
          </a:p>
          <a:p>
            <a:r>
              <a:rPr lang="en-GB" dirty="0" smtClean="0"/>
              <a:t>The facilitator is able to project computer images onto a projection screen at the front of the room. The facilitator also has an overhead projector available. </a:t>
            </a:r>
          </a:p>
          <a:p>
            <a:r>
              <a:rPr lang="en-GB" dirty="0" smtClean="0"/>
              <a:t>Whiteboards are visible on either side of the projection screen. </a:t>
            </a:r>
          </a:p>
          <a:p>
            <a:r>
              <a:rPr lang="en-GB" dirty="0" smtClean="0"/>
              <a:t>Many electronic meeting rooms are arranged in a semi-circle and are tiered in legislative style to accommodate a large number of attendees.</a:t>
            </a:r>
            <a:endParaRPr lang="en-GB"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lstStyle/>
          <a:p>
            <a:r>
              <a:rPr lang="en-GB" dirty="0"/>
              <a:t>The facilitator controls the use of tools during the meeting, often selecting from a large tool box that is part of the organization’s GDSS. </a:t>
            </a:r>
            <a:endParaRPr lang="en-GB" dirty="0" smtClean="0"/>
          </a:p>
          <a:p>
            <a:r>
              <a:rPr lang="en-GB" dirty="0" smtClean="0"/>
              <a:t>Tool </a:t>
            </a:r>
            <a:r>
              <a:rPr lang="en-GB" dirty="0"/>
              <a:t>selection is part of the pre-meeting planning process. Which tools are selected depends upon subject matter, the goals of the meeting, and the facilitation methodology the facilitator will use.</a:t>
            </a:r>
          </a:p>
          <a:p>
            <a:endParaRPr lang="en-GB"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r>
              <a:rPr lang="en-GB" dirty="0"/>
              <a:t>Each attendee has full control over his or her own microcomputer. An attendee is able to view the agenda (and other planning documents), look at the integrated screen (or screen as the session moves on), use ordinary desktop microcomputer tools (such as a word processor or a spreadsheet), tap into production data that have been made available, or work on the screen associated with the current meeting step and tool (such as a brainstorming screen). However, no one can view anyone else’s screens, so an individual’s work is confidential until he or she releases it to the file server for integration with the work of others.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lstStyle/>
          <a:p>
            <a:r>
              <a:rPr lang="en-GB" dirty="0" smtClean="0"/>
              <a:t>All input to the file server is anonymous – at each step everyone’s input into the file server (brainstorming ideas, idea evaluation and criticism, comments, voting, etc) can be seen by all attendees on the integrated screens, but no information is available to identify the source of specific inputs. Attendees enter their data simultaneously rather than in a round-robin fashion as is done in meetings that have little or no electronic systems support.</a:t>
            </a:r>
            <a:endParaRPr lang="en-GB"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a:buNone/>
            </a:pPr>
            <a:r>
              <a:rPr lang="en-GB" b="1" dirty="0"/>
              <a:t>	</a:t>
            </a:r>
            <a:r>
              <a:rPr lang="en-GB" sz="4000" b="1" dirty="0" smtClean="0"/>
              <a:t>How </a:t>
            </a:r>
            <a:r>
              <a:rPr lang="en-GB" sz="4000" b="1" dirty="0"/>
              <a:t>GDSS Can Enhance Group Decision-Making</a:t>
            </a:r>
          </a:p>
          <a:p>
            <a:pPr lvl="0"/>
            <a:r>
              <a:rPr lang="en-GB" b="1" i="1" dirty="0" smtClean="0"/>
              <a:t>Improved </a:t>
            </a:r>
            <a:r>
              <a:rPr lang="en-GB" b="1" i="1" dirty="0"/>
              <a:t>pre-planning. </a:t>
            </a:r>
            <a:r>
              <a:rPr lang="en-GB" b="1" dirty="0"/>
              <a:t> </a:t>
            </a:r>
            <a:r>
              <a:rPr lang="en-GB" dirty="0"/>
              <a:t>Electronic questionnaires, supplemented by word processors, outlining software, and other desktop PC software, can construct planning, thereby improving it. The availability of planning information at the actual meeting also can serve to enhance the quality of the meeting. Experts seem to feel that those tools add significance and emphasis to meeting pre-planning</a:t>
            </a:r>
            <a:r>
              <a:rPr lang="en-GB" dirty="0" smtClean="0"/>
              <a:t>.</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lnSpcReduction="10000"/>
          </a:bodyPr>
          <a:lstStyle/>
          <a:p>
            <a:pPr>
              <a:buNone/>
            </a:pPr>
            <a:r>
              <a:rPr lang="en-GB" b="1" dirty="0"/>
              <a:t>	</a:t>
            </a:r>
            <a:r>
              <a:rPr lang="en-GB" b="1" dirty="0" smtClean="0"/>
              <a:t>What is a GDSS?</a:t>
            </a:r>
          </a:p>
          <a:p>
            <a:r>
              <a:rPr lang="en-GB" dirty="0" smtClean="0"/>
              <a:t>A group decision-support system (GDSS) is an interactive computer-based system to facilitate the solution of unstructured problems by a set of decision makers working together as a group.</a:t>
            </a:r>
          </a:p>
          <a:p>
            <a:r>
              <a:rPr lang="en-GB" dirty="0" smtClean="0"/>
              <a:t> GDSS were developed in response to growing concern over the quality and effectiveness of meetings. </a:t>
            </a:r>
          </a:p>
          <a:p>
            <a:r>
              <a:rPr lang="en-GB" dirty="0" smtClean="0"/>
              <a:t>The underlying problems in group decision making have been</a:t>
            </a:r>
          </a:p>
          <a:p>
            <a:pPr lvl="1"/>
            <a:r>
              <a:rPr lang="en-GB" dirty="0" smtClean="0"/>
              <a:t>the explosion of decision-maker meetings, </a:t>
            </a:r>
          </a:p>
          <a:p>
            <a:pPr lvl="1"/>
            <a:r>
              <a:rPr lang="en-GB" dirty="0" smtClean="0"/>
              <a:t>the growing lengths of those meetings, and</a:t>
            </a:r>
          </a:p>
          <a:p>
            <a:pPr lvl="1"/>
            <a:r>
              <a:rPr lang="en-GB" dirty="0" smtClean="0"/>
              <a:t>increased number of attendees. </a:t>
            </a:r>
          </a:p>
          <a:p>
            <a:endParaRPr lang="en-GB"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fontScale="92500" lnSpcReduction="10000"/>
          </a:bodyPr>
          <a:lstStyle/>
          <a:p>
            <a:r>
              <a:rPr lang="en-GB" b="1" i="1" dirty="0" smtClean="0"/>
              <a:t>Increased </a:t>
            </a:r>
            <a:r>
              <a:rPr lang="en-GB" b="1" i="1" dirty="0"/>
              <a:t>participation.</a:t>
            </a:r>
            <a:r>
              <a:rPr lang="en-GB" b="1" dirty="0"/>
              <a:t> </a:t>
            </a:r>
            <a:r>
              <a:rPr lang="en-GB" dirty="0"/>
              <a:t>Studies show that in traditional decision making meetings without GDSS support the optimal meeting size is three to five attendees. Beyond that size the meeting process begins to breakdown. Using GDSS software, studies show the meeting size can increase while productivity also increases. One reason for this is that attendees contribute simultaneously rather than one at a time. Free riding is apparently decreased too, perhaps because the one or two individuals who are not working will stand out when everyone else in the room is busy at workstations. Interviews of GDSS meetings attendees indicate that the quality of participation is higher than in traditional meetings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lvl="0"/>
            <a:r>
              <a:rPr lang="en-GB" b="1" i="1" dirty="0"/>
              <a:t>Open, collaborative meeting atmosphere. </a:t>
            </a:r>
            <a:r>
              <a:rPr lang="en-GB" dirty="0"/>
              <a:t>GDSS contributes to a more collaborative atmosphere in several ways. First, anonymity of input is essentially guaranteed. An individual need not be afraid of being judged by his or her boss for contributing a possible offbeat idea. Anonymity also reduces or eliminates the deadening effect that often occurs when high-status individuals contribute. Even the numbering pressures of social cues are reduced or </a:t>
            </a:r>
            <a:r>
              <a:rPr lang="en-GB" dirty="0" smtClean="0"/>
              <a:t>eliminated</a:t>
            </a:r>
            <a:endParaRPr lang="en-GB"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lvl="0"/>
            <a:r>
              <a:rPr lang="en-GB" b="1" i="1" dirty="0" smtClean="0"/>
              <a:t>Criticism-free </a:t>
            </a:r>
            <a:r>
              <a:rPr lang="en-GB" b="1" i="1" dirty="0"/>
              <a:t>idea generation. </a:t>
            </a:r>
            <a:r>
              <a:rPr lang="en-GB" dirty="0"/>
              <a:t>Anonymity ensures that attendees can contribute without fear of being personally criticized or having ideas rejected because of the identity of the contributor. Several studies show that interactive GDSS meeting generate more ideas and more satisfaction with those ideas than verbally interactive meetings. GDSS can help reduce unproductive interpersonal conflict</a:t>
            </a:r>
            <a:r>
              <a:rPr lang="en-GB" dirty="0" smtClean="0"/>
              <a:t>.</a:t>
            </a:r>
            <a:endParaRPr lang="en-GB"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r>
              <a:rPr lang="en-GB" b="1" i="1" dirty="0" smtClean="0"/>
              <a:t>Evaluation </a:t>
            </a:r>
            <a:r>
              <a:rPr lang="en-GB" b="1" i="1" dirty="0"/>
              <a:t>objectivity.</a:t>
            </a:r>
            <a:r>
              <a:rPr lang="en-GB" b="1" dirty="0"/>
              <a:t> </a:t>
            </a:r>
            <a:r>
              <a:rPr lang="en-GB" dirty="0"/>
              <a:t>Anonymity prevents criticisms of the source of the idea, thus supporting an atmosphere in which attendees focus on evaluating ideas themselves. The same anonymity allows participants to detach themselves from their own ideas and so are able to view them from a critical perspective. Evidence suggests that evaluation in an </a:t>
            </a:r>
            <a:r>
              <a:rPr lang="en-GB" dirty="0" smtClean="0"/>
              <a:t>anonymous </a:t>
            </a:r>
            <a:r>
              <a:rPr lang="en-GB" dirty="0"/>
              <a:t>atmosphere increases the free flow of critical feedback and even stimulates the generation of new ideas during the evaluation process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lvl="0"/>
            <a:r>
              <a:rPr lang="en-GB" b="1" i="1" dirty="0"/>
              <a:t>Idea organization and evaluation.</a:t>
            </a:r>
            <a:r>
              <a:rPr lang="en-GB" b="1" dirty="0"/>
              <a:t> </a:t>
            </a:r>
            <a:r>
              <a:rPr lang="en-GB" dirty="0"/>
              <a:t>GDSS software tools used for this purpose are structured and are </a:t>
            </a:r>
            <a:r>
              <a:rPr lang="en-GB"/>
              <a:t>based </a:t>
            </a:r>
            <a:r>
              <a:rPr lang="en-GB" smtClean="0"/>
              <a:t>on a </a:t>
            </a:r>
            <a:r>
              <a:rPr lang="en-GB" dirty="0"/>
              <a:t>methodology. They usually allow </a:t>
            </a:r>
            <a:r>
              <a:rPr lang="en-GB" dirty="0" smtClean="0"/>
              <a:t>individuals </a:t>
            </a:r>
            <a:r>
              <a:rPr lang="en-GB" dirty="0"/>
              <a:t>each to organize and then submit their results to the group (still anonymously). The group then interactively modifies and develops the organized ideas until a document is completed. Attendees have generally viewed this approach as productive</a:t>
            </a:r>
            <a:r>
              <a:rPr lang="en-GB" dirty="0" smtClean="0"/>
              <a:t>.</a:t>
            </a:r>
            <a:endParaRPr lang="en-GB"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lvl="0"/>
            <a:r>
              <a:rPr lang="en-GB" b="1" i="1" dirty="0" smtClean="0"/>
              <a:t>Setting </a:t>
            </a:r>
            <a:r>
              <a:rPr lang="en-GB" b="1" i="1" dirty="0"/>
              <a:t>priorities and making decisions.</a:t>
            </a:r>
            <a:r>
              <a:rPr lang="en-GB" b="1" dirty="0"/>
              <a:t> </a:t>
            </a:r>
            <a:r>
              <a:rPr lang="en-GB" dirty="0"/>
              <a:t>Anonymity helps lower-level participants have their positions taken into considerations along with </a:t>
            </a:r>
            <a:r>
              <a:rPr lang="en-GB" dirty="0" smtClean="0"/>
              <a:t>others. This approach  is viewed as being productive</a:t>
            </a:r>
            <a:r>
              <a:rPr lang="en-GB" dirty="0"/>
              <a:t>.</a:t>
            </a:r>
          </a:p>
          <a:p>
            <a:r>
              <a:rPr lang="en-GB" b="1" i="1" dirty="0"/>
              <a:t>Documentation of meetings.</a:t>
            </a:r>
            <a:r>
              <a:rPr lang="en-GB" dirty="0"/>
              <a:t> Evidence at IBM indicates that post-meeting use of the data is crucial. Attendees use the data to continue their dialogue after the meetings, to discuss the ideas with those who did not attend, even to make presentations. Some tools even enable the user to zoom in to more detail on specific information</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lnSpcReduction="10000"/>
          </a:bodyPr>
          <a:lstStyle/>
          <a:p>
            <a:pPr lvl="0"/>
            <a:r>
              <a:rPr lang="en-GB" b="1" i="1" dirty="0"/>
              <a:t>Access to external information.</a:t>
            </a:r>
            <a:r>
              <a:rPr lang="en-GB" b="1" dirty="0"/>
              <a:t> </a:t>
            </a:r>
            <a:r>
              <a:rPr lang="en-GB" dirty="0"/>
              <a:t>Often a great deal of meeting </a:t>
            </a:r>
            <a:r>
              <a:rPr lang="en-GB" dirty="0" smtClean="0"/>
              <a:t>time is </a:t>
            </a:r>
            <a:r>
              <a:rPr lang="en-GB" dirty="0"/>
              <a:t>devoted to factual disagreements. More experience with GDSS will indicate whether or not GDSS technology reduces these problems.</a:t>
            </a:r>
          </a:p>
          <a:p>
            <a:pPr lvl="0"/>
            <a:r>
              <a:rPr lang="en-GB" b="1" i="1" dirty="0" smtClean="0"/>
              <a:t>Preservation </a:t>
            </a:r>
            <a:r>
              <a:rPr lang="en-GB" b="1" i="1" dirty="0"/>
              <a:t>of organisational memory.</a:t>
            </a:r>
            <a:r>
              <a:rPr lang="en-GB" b="1" dirty="0"/>
              <a:t> </a:t>
            </a:r>
            <a:r>
              <a:rPr lang="en-GB" dirty="0"/>
              <a:t>Specific tools have been developed to facilitate access to the data generated during GDSS meetings, allowing </a:t>
            </a:r>
            <a:r>
              <a:rPr lang="en-GB" dirty="0" smtClean="0"/>
              <a:t>non-attendees </a:t>
            </a:r>
            <a:r>
              <a:rPr lang="en-GB" dirty="0"/>
              <a:t>to locate needed information after the meeting. The documentation of a meeting by one group at one site has also successfully been used as input to another meeting on the same project at another site.</a:t>
            </a:r>
          </a:p>
          <a:p>
            <a:endParaRPr lang="en-GB"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r>
              <a:rPr lang="en-GB" dirty="0"/>
              <a:t>Experience to date suggests that GDSS meetings can be more productive, make more efficient use of time, and produce the desired result in fewer meetings. One problem with understanding the value of GDSS is their complexity. A GDSS can be configured in almost infinite variety of ways. In addition, the effectiveness of the tools will partially depend upon the effectiveness of the facilitator, the quality of the planning, the cooperation of the attendees, and the appropriateness of tools for different types of meetings</a:t>
            </a:r>
            <a:r>
              <a:rPr lang="en-GB" dirty="0" smtClean="0"/>
              <a:t>.</a:t>
            </a:r>
            <a:endParaRPr lang="en-GB"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lstStyle/>
          <a:p>
            <a:r>
              <a:rPr lang="en-GB" dirty="0" smtClean="0"/>
              <a:t>Researchers have noted that the design of an electronic meeting system is only one of a number of contingencies that affect the outcome of group meetings. </a:t>
            </a:r>
          </a:p>
          <a:p>
            <a:r>
              <a:rPr lang="en-GB" dirty="0" smtClean="0"/>
              <a:t>Other factors, including the nature of the group, the task, cultural settings, and the context also affect the process of group meetings and meeting outcomes.</a:t>
            </a:r>
          </a:p>
          <a:p>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a:buNone/>
            </a:pPr>
            <a:r>
              <a:rPr lang="en-GB" dirty="0" smtClean="0"/>
              <a:t>	Meeting </a:t>
            </a:r>
            <a:r>
              <a:rPr lang="en-GB" dirty="0"/>
              <a:t>facilitators, organizational development professionals, and information systems scholars </a:t>
            </a:r>
            <a:r>
              <a:rPr lang="en-GB" dirty="0" smtClean="0"/>
              <a:t>have </a:t>
            </a:r>
            <a:r>
              <a:rPr lang="en-GB" dirty="0"/>
              <a:t>identified a number of discrete meeting elements that need to be addressed. </a:t>
            </a:r>
            <a:endParaRPr lang="en-GB" dirty="0" smtClean="0"/>
          </a:p>
          <a:p>
            <a:r>
              <a:rPr lang="en-GB" dirty="0" smtClean="0"/>
              <a:t>They include:</a:t>
            </a:r>
            <a:endParaRPr lang="en-GB" dirty="0"/>
          </a:p>
          <a:p>
            <a:pPr lvl="1"/>
            <a:r>
              <a:rPr lang="en-GB" i="1" dirty="0"/>
              <a:t>Improved pre-planning,</a:t>
            </a:r>
            <a:r>
              <a:rPr lang="en-GB" dirty="0"/>
              <a:t> to make meetings more effective and efficient.</a:t>
            </a:r>
          </a:p>
          <a:p>
            <a:pPr lvl="1"/>
            <a:r>
              <a:rPr lang="en-GB" i="1" dirty="0"/>
              <a:t>Increased participation</a:t>
            </a:r>
            <a:r>
              <a:rPr lang="en-GB" dirty="0"/>
              <a:t>, so that all attendees will be able to contribute fully even if the number of attendees is large. Free riding (attending meetings but not contributing) must also be addressed.</a:t>
            </a:r>
          </a:p>
          <a:p>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lvl="1"/>
            <a:r>
              <a:rPr lang="en-GB" i="1" dirty="0"/>
              <a:t>Open, collaborative meeting atmosphere</a:t>
            </a:r>
            <a:r>
              <a:rPr lang="en-GB" dirty="0"/>
              <a:t>, in which attendees from various organizational levels feel able to contribute freely. Lower-level attendees must be able to participate without fear of being judged by their management; higher status participants must be able to participate without having their presence or ideas dominate the meeting and result in unwanted conformity.</a:t>
            </a:r>
          </a:p>
          <a:p>
            <a:pPr lvl="1"/>
            <a:r>
              <a:rPr lang="en-GB" i="1" dirty="0"/>
              <a:t>Criticism-free idea generation</a:t>
            </a:r>
            <a:r>
              <a:rPr lang="en-GB" dirty="0"/>
              <a:t>, enabling attendees to contribute without undue fear of feeling personally criticized</a:t>
            </a:r>
          </a:p>
          <a:p>
            <a:pPr lvl="1"/>
            <a:r>
              <a:rPr lang="en-GB" i="1" dirty="0"/>
              <a:t>Evaluation objectivity</a:t>
            </a:r>
            <a:r>
              <a:rPr lang="en-GB" dirty="0"/>
              <a:t>, creating an atmosphere where an idea will be evaluated on merits rather than on the basis of the source of idea. </a:t>
            </a:r>
          </a:p>
          <a:p>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pPr lvl="1"/>
            <a:r>
              <a:rPr lang="en-GB" i="1" dirty="0"/>
              <a:t>Idea organization and evaluation</a:t>
            </a:r>
            <a:r>
              <a:rPr lang="en-GB" dirty="0"/>
              <a:t>, which require keeping the focus on meeting objectives, finding efficient ways to organize the many ideas that can be generated in a brainstorming session, and evaluating those ideas not only on their merits but also with appropriate time constraints.</a:t>
            </a:r>
          </a:p>
          <a:p>
            <a:pPr lvl="1"/>
            <a:r>
              <a:rPr lang="en-GB" i="1" dirty="0"/>
              <a:t>Setting priorities and making decisions</a:t>
            </a:r>
            <a:r>
              <a:rPr lang="en-GB" dirty="0"/>
              <a:t>, which require finding ways to encompass the thinking of all attendees in making these judgments.</a:t>
            </a:r>
          </a:p>
          <a:p>
            <a:pPr lvl="1"/>
            <a:r>
              <a:rPr lang="en-GB" i="1" dirty="0"/>
              <a:t>Documentation of meetings, </a:t>
            </a:r>
            <a:r>
              <a:rPr lang="en-GB" dirty="0"/>
              <a:t>so that attendees will have a complete and </a:t>
            </a:r>
            <a:r>
              <a:rPr lang="en-GB" dirty="0" smtClean="0"/>
              <a:t>organized </a:t>
            </a:r>
            <a:r>
              <a:rPr lang="en-GB" dirty="0"/>
              <a:t>record of the meeting as may be needed to continue work on the project.</a:t>
            </a:r>
          </a:p>
          <a:p>
            <a:endParaRPr lang="en-GB"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lstStyle/>
          <a:p>
            <a:pPr lvl="1"/>
            <a:r>
              <a:rPr lang="en-GB" i="1" dirty="0"/>
              <a:t>Access to external information</a:t>
            </a:r>
            <a:r>
              <a:rPr lang="en-GB" dirty="0"/>
              <a:t>, which will allow significant, factual disagreements to be settled in a timely fashion, thus enabling the meeting to continue and be productive.</a:t>
            </a:r>
          </a:p>
          <a:p>
            <a:pPr lvl="1"/>
            <a:r>
              <a:rPr lang="en-GB" i="1" dirty="0"/>
              <a:t>Preservation of organizational memory</a:t>
            </a:r>
            <a:r>
              <a:rPr lang="en-GB" dirty="0"/>
              <a:t>, so that those who do not attend the meeting can also work on the project. Often a project will include teams at different locations who will need to understand the content of the meeting at only one of the affected sites.</a:t>
            </a:r>
          </a:p>
          <a:p>
            <a:endParaRPr lang="en-GB"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lstStyle/>
          <a:p>
            <a:r>
              <a:rPr lang="en-GB" dirty="0"/>
              <a:t>One response to the problems of group decision making has been the adoption of new methods of organizing and running meetings. </a:t>
            </a:r>
            <a:endParaRPr lang="en-GB" dirty="0" smtClean="0"/>
          </a:p>
          <a:p>
            <a:r>
              <a:rPr lang="en-GB" dirty="0" smtClean="0"/>
              <a:t>Techniques </a:t>
            </a:r>
            <a:r>
              <a:rPr lang="en-GB" dirty="0"/>
              <a:t>such as </a:t>
            </a:r>
            <a:endParaRPr lang="en-GB" dirty="0" smtClean="0"/>
          </a:p>
          <a:p>
            <a:pPr lvl="1"/>
            <a:r>
              <a:rPr lang="en-GB" dirty="0" smtClean="0"/>
              <a:t>facilitated meetings,</a:t>
            </a:r>
          </a:p>
          <a:p>
            <a:pPr lvl="1"/>
            <a:r>
              <a:rPr lang="en-GB" dirty="0" smtClean="0"/>
              <a:t>brainstorming</a:t>
            </a:r>
            <a:r>
              <a:rPr lang="en-GB" dirty="0"/>
              <a:t>, </a:t>
            </a:r>
            <a:r>
              <a:rPr lang="en-GB" dirty="0" smtClean="0"/>
              <a:t>and</a:t>
            </a:r>
          </a:p>
          <a:p>
            <a:pPr lvl="1"/>
            <a:r>
              <a:rPr lang="en-GB" dirty="0" smtClean="0"/>
              <a:t>criticism-free </a:t>
            </a:r>
            <a:r>
              <a:rPr lang="en-GB" dirty="0"/>
              <a:t>generation </a:t>
            </a:r>
            <a:endParaRPr lang="en-GB" dirty="0" smtClean="0"/>
          </a:p>
          <a:p>
            <a:pPr>
              <a:buNone/>
            </a:pPr>
            <a:r>
              <a:rPr lang="en-GB" dirty="0"/>
              <a:t>	</a:t>
            </a:r>
            <a:r>
              <a:rPr lang="en-GB" dirty="0" smtClean="0"/>
              <a:t>have </a:t>
            </a:r>
            <a:r>
              <a:rPr lang="en-GB" dirty="0"/>
              <a:t>become popular and are now accepted as standard. </a:t>
            </a:r>
            <a:endParaRPr lang="en-GB" dirty="0" smtClean="0"/>
          </a:p>
          <a:p>
            <a:r>
              <a:rPr lang="en-GB" dirty="0" smtClean="0"/>
              <a:t>Another </a:t>
            </a:r>
            <a:r>
              <a:rPr lang="en-GB" dirty="0"/>
              <a:t>response has been the application of technology to the problems resulting in the emergence of group decision support systems.</a:t>
            </a:r>
          </a:p>
          <a:p>
            <a:endParaRPr lang="en-GB"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fontScale="92500" lnSpcReduction="20000"/>
          </a:bodyPr>
          <a:lstStyle/>
          <a:p>
            <a:pPr>
              <a:buNone/>
            </a:pPr>
            <a:r>
              <a:rPr lang="en-GB" b="1" dirty="0"/>
              <a:t>	</a:t>
            </a:r>
            <a:r>
              <a:rPr lang="en-GB" b="1" dirty="0" smtClean="0"/>
              <a:t>Characteristics </a:t>
            </a:r>
            <a:r>
              <a:rPr lang="en-GB" b="1" dirty="0"/>
              <a:t>of GDSS</a:t>
            </a:r>
          </a:p>
          <a:p>
            <a:r>
              <a:rPr lang="en-GB" dirty="0" smtClean="0"/>
              <a:t>Scholars </a:t>
            </a:r>
            <a:r>
              <a:rPr lang="en-GB" dirty="0"/>
              <a:t>have identified at least three basic elements of GDSS: </a:t>
            </a:r>
            <a:endParaRPr lang="en-GB" dirty="0" smtClean="0"/>
          </a:p>
          <a:p>
            <a:pPr lvl="1"/>
            <a:r>
              <a:rPr lang="en-GB" dirty="0" smtClean="0"/>
              <a:t>hardware</a:t>
            </a:r>
            <a:r>
              <a:rPr lang="en-GB" dirty="0"/>
              <a:t>, </a:t>
            </a:r>
            <a:endParaRPr lang="en-GB" dirty="0" smtClean="0"/>
          </a:p>
          <a:p>
            <a:pPr lvl="1"/>
            <a:r>
              <a:rPr lang="en-GB" dirty="0" smtClean="0"/>
              <a:t>software </a:t>
            </a:r>
            <a:r>
              <a:rPr lang="en-GB" dirty="0"/>
              <a:t>and </a:t>
            </a:r>
            <a:endParaRPr lang="en-GB" dirty="0" smtClean="0"/>
          </a:p>
          <a:p>
            <a:pPr lvl="1"/>
            <a:r>
              <a:rPr lang="en-GB" dirty="0" smtClean="0"/>
              <a:t>people</a:t>
            </a:r>
            <a:r>
              <a:rPr lang="en-GB" dirty="0"/>
              <a:t>. </a:t>
            </a:r>
            <a:endParaRPr lang="en-GB" dirty="0" smtClean="0"/>
          </a:p>
          <a:p>
            <a:r>
              <a:rPr lang="en-GB" dirty="0" smtClean="0"/>
              <a:t>Hardware </a:t>
            </a:r>
            <a:r>
              <a:rPr lang="en-GB" dirty="0"/>
              <a:t>refers to the conference facility itself, including the room, the tables, and the chairs. Such a facility must be physically laid out in a manner that supports group collaboration. </a:t>
            </a:r>
            <a:endParaRPr lang="en-GB" dirty="0" smtClean="0"/>
          </a:p>
          <a:p>
            <a:r>
              <a:rPr lang="en-GB" dirty="0" smtClean="0"/>
              <a:t>It </a:t>
            </a:r>
            <a:r>
              <a:rPr lang="en-GB" dirty="0"/>
              <a:t>must also include some electronic hardware, such as </a:t>
            </a:r>
            <a:endParaRPr lang="en-GB" dirty="0" smtClean="0"/>
          </a:p>
          <a:p>
            <a:pPr lvl="1"/>
            <a:r>
              <a:rPr lang="en-GB" dirty="0" smtClean="0"/>
              <a:t>electronic </a:t>
            </a:r>
            <a:r>
              <a:rPr lang="en-GB" dirty="0"/>
              <a:t>display boards, as well </a:t>
            </a:r>
            <a:r>
              <a:rPr lang="en-GB" dirty="0" smtClean="0"/>
              <a:t>as</a:t>
            </a:r>
          </a:p>
          <a:p>
            <a:pPr lvl="1"/>
            <a:r>
              <a:rPr lang="en-GB" dirty="0" smtClean="0"/>
              <a:t>audiovisual </a:t>
            </a:r>
            <a:r>
              <a:rPr lang="en-GB" dirty="0"/>
              <a:t>and </a:t>
            </a:r>
            <a:endParaRPr lang="en-GB" dirty="0" smtClean="0"/>
          </a:p>
          <a:p>
            <a:pPr lvl="1"/>
            <a:r>
              <a:rPr lang="en-GB" dirty="0" smtClean="0"/>
              <a:t>computer </a:t>
            </a:r>
            <a:r>
              <a:rPr lang="en-GB" dirty="0"/>
              <a:t>equipment setup </a:t>
            </a:r>
            <a:r>
              <a:rPr lang="en-GB" dirty="0" smtClean="0"/>
              <a:t>(the </a:t>
            </a:r>
            <a:r>
              <a:rPr lang="en-GB" dirty="0"/>
              <a:t>ergonomics of the meeting room </a:t>
            </a:r>
            <a:r>
              <a:rPr lang="en-GB" dirty="0" smtClean="0"/>
              <a:t>design).</a:t>
            </a:r>
            <a:endParaRPr lang="en-GB" dirty="0"/>
          </a:p>
          <a:p>
            <a:endParaRPr lang="en-GB"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188640"/>
            <a:ext cx="8784976" cy="6480720"/>
          </a:xfrm>
        </p:spPr>
        <p:txBody>
          <a:bodyPr>
            <a:normAutofit/>
          </a:bodyPr>
          <a:lstStyle/>
          <a:p>
            <a:r>
              <a:rPr lang="en-GB" dirty="0"/>
              <a:t>A wide range of software tools, including tools </a:t>
            </a:r>
            <a:r>
              <a:rPr lang="en-GB" dirty="0" smtClean="0"/>
              <a:t>for</a:t>
            </a:r>
          </a:p>
          <a:p>
            <a:pPr lvl="1"/>
            <a:r>
              <a:rPr lang="en-GB" dirty="0" smtClean="0"/>
              <a:t> </a:t>
            </a:r>
            <a:r>
              <a:rPr lang="en-GB" dirty="0"/>
              <a:t>organizing ideas, </a:t>
            </a:r>
            <a:endParaRPr lang="en-GB" dirty="0" smtClean="0"/>
          </a:p>
          <a:p>
            <a:pPr lvl="1"/>
            <a:r>
              <a:rPr lang="en-GB" dirty="0" smtClean="0"/>
              <a:t>gathering </a:t>
            </a:r>
            <a:r>
              <a:rPr lang="en-GB" dirty="0"/>
              <a:t>information, </a:t>
            </a:r>
            <a:endParaRPr lang="en-GB" dirty="0" smtClean="0"/>
          </a:p>
          <a:p>
            <a:pPr lvl="1"/>
            <a:r>
              <a:rPr lang="en-GB" dirty="0" smtClean="0"/>
              <a:t>ranking </a:t>
            </a:r>
            <a:r>
              <a:rPr lang="en-GB" dirty="0"/>
              <a:t>and setting priorities, and </a:t>
            </a:r>
            <a:endParaRPr lang="en-GB" dirty="0" smtClean="0"/>
          </a:p>
          <a:p>
            <a:pPr lvl="1"/>
            <a:r>
              <a:rPr lang="en-GB" dirty="0" smtClean="0"/>
              <a:t>other </a:t>
            </a:r>
            <a:r>
              <a:rPr lang="en-GB" dirty="0"/>
              <a:t>aspects of collaborative work </a:t>
            </a:r>
            <a:endParaRPr lang="en-GB" dirty="0" smtClean="0"/>
          </a:p>
          <a:p>
            <a:pPr>
              <a:buNone/>
            </a:pPr>
            <a:r>
              <a:rPr lang="en-GB" dirty="0" smtClean="0"/>
              <a:t>	are </a:t>
            </a:r>
            <a:r>
              <a:rPr lang="en-GB" dirty="0"/>
              <a:t>now been used to support decision-making meetings</a:t>
            </a:r>
            <a:r>
              <a:rPr lang="en-GB" dirty="0" smtClean="0"/>
              <a:t>.</a:t>
            </a:r>
          </a:p>
          <a:p>
            <a:r>
              <a:rPr lang="en-GB" dirty="0" smtClean="0"/>
              <a:t>“</a:t>
            </a:r>
            <a:r>
              <a:rPr lang="en-GB" dirty="0"/>
              <a:t>People” refers not only to the participants but also to </a:t>
            </a:r>
            <a:endParaRPr lang="en-GB" dirty="0" smtClean="0"/>
          </a:p>
          <a:p>
            <a:pPr lvl="1"/>
            <a:r>
              <a:rPr lang="en-GB" dirty="0" smtClean="0"/>
              <a:t>a </a:t>
            </a:r>
            <a:r>
              <a:rPr lang="en-GB" dirty="0"/>
              <a:t>trained facilitator and often to </a:t>
            </a:r>
            <a:endParaRPr lang="en-GB" dirty="0" smtClean="0"/>
          </a:p>
          <a:p>
            <a:pPr lvl="1"/>
            <a:r>
              <a:rPr lang="en-GB" dirty="0" smtClean="0"/>
              <a:t>a </a:t>
            </a:r>
            <a:r>
              <a:rPr lang="en-GB" dirty="0"/>
              <a:t>staff that supports the hardware and the software.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17184</TotalTime>
  <Words>1710</Words>
  <Application>Microsoft Office PowerPoint</Application>
  <PresentationFormat>On-screen Show (4:3)</PresentationFormat>
  <Paragraphs>90</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GROUP DECISION SUPPORT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DECISION SUPPORT SYSTEM</dc:title>
  <dc:creator>Kwaku Agyepong Pabbi</dc:creator>
  <cp:lastModifiedBy>USER</cp:lastModifiedBy>
  <cp:revision>8</cp:revision>
  <dcterms:created xsi:type="dcterms:W3CDTF">2011-10-15T18:10:11Z</dcterms:created>
  <dcterms:modified xsi:type="dcterms:W3CDTF">2023-02-14T16:49:40Z</dcterms:modified>
</cp:coreProperties>
</file>