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30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2C5CA9D4-431F-47A5-BD3B-3A303A725971}"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C5CA9D4-431F-47A5-BD3B-3A303A725971}"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C5CA9D4-431F-47A5-BD3B-3A303A725971}"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C5CA9D4-431F-47A5-BD3B-3A303A725971}"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5CA9D4-431F-47A5-BD3B-3A303A725971}" type="datetimeFigureOut">
              <a:rPr lang="en-GB" smtClean="0"/>
              <a:t>30/01/2025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2C5CA9D4-431F-47A5-BD3B-3A303A725971}"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2C5CA9D4-431F-47A5-BD3B-3A303A725971}" type="datetimeFigureOut">
              <a:rPr lang="en-GB" smtClean="0"/>
              <a:t>30/01/2025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2C5CA9D4-431F-47A5-BD3B-3A303A725971}" type="datetimeFigureOut">
              <a:rPr lang="en-GB" smtClean="0"/>
              <a:t>30/01/2025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5CA9D4-431F-47A5-BD3B-3A303A725971}" type="datetimeFigureOut">
              <a:rPr lang="en-GB" smtClean="0"/>
              <a:t>30/01/2025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5CA9D4-431F-47A5-BD3B-3A303A725971}"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5CA9D4-431F-47A5-BD3B-3A303A725971}" type="datetimeFigureOut">
              <a:rPr lang="en-GB" smtClean="0"/>
              <a:t>30/01/2025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AC466F1-3B58-47C9-AD9B-BBD74E050D2B}"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5CA9D4-431F-47A5-BD3B-3A303A725971}" type="datetimeFigureOut">
              <a:rPr lang="en-GB" smtClean="0"/>
              <a:t>30/01/2025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466F1-3B58-47C9-AD9B-BBD74E050D2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sz="4000" dirty="0">
                <a:latin typeface="Times New Roman" panose="02020603050405020304" pitchFamily="18" charset="0"/>
                <a:cs typeface="Times New Roman" panose="02020603050405020304" pitchFamily="18" charset="0"/>
              </a:rPr>
              <a:t>COURSE OUTLINE FOR PRINCIPLES OF MANAGEMENT</a:t>
            </a:r>
            <a:br>
              <a:rPr lang="en-GB" sz="4000" dirty="0">
                <a:latin typeface="Times New Roman" panose="02020603050405020304" pitchFamily="18" charset="0"/>
                <a:cs typeface="Times New Roman" panose="02020603050405020304" pitchFamily="18" charset="0"/>
              </a:rPr>
            </a:br>
            <a:endParaRPr lang="en-GB" sz="4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fontScale="77500" lnSpcReduction="20000"/>
          </a:bodyPr>
          <a:lstStyle/>
          <a:p>
            <a:r>
              <a:rPr lang="en-GB" dirty="0">
                <a:solidFill>
                  <a:schemeClr val="accent1"/>
                </a:solidFill>
              </a:rPr>
              <a:t>MAS 261</a:t>
            </a:r>
          </a:p>
          <a:p>
            <a:r>
              <a:rPr lang="en-GB" dirty="0">
                <a:solidFill>
                  <a:schemeClr val="accent1"/>
                </a:solidFill>
              </a:rPr>
              <a:t>MAVIS MENSAH SENYAH</a:t>
            </a:r>
          </a:p>
          <a:p>
            <a:endParaRPr lang="en-GB" dirty="0">
              <a:solidFill>
                <a:schemeClr val="accent1"/>
              </a:solidFill>
            </a:endParaRPr>
          </a:p>
          <a:p>
            <a:r>
              <a:rPr lang="en-GB" dirty="0">
                <a:solidFill>
                  <a:schemeClr val="accent1"/>
                </a:solidFill>
              </a:rPr>
              <a:t>SCHOOL OF BUSINESS</a:t>
            </a:r>
          </a:p>
          <a:p>
            <a:r>
              <a:rPr lang="en-GB" dirty="0">
                <a:solidFill>
                  <a:schemeClr val="accent1"/>
                </a:solidFill>
              </a:rPr>
              <a:t>DEPARTMENT OF HUMAN RESOURCE AND ORGANIZATIONAL DEVELOPMENT</a:t>
            </a:r>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9DC9-820F-58A6-C1AF-4E6ABA1A458E}"/>
              </a:ext>
            </a:extLst>
          </p:cNvPr>
          <p:cNvSpPr>
            <a:spLocks noGrp="1"/>
          </p:cNvSpPr>
          <p:nvPr>
            <p:ph type="title"/>
          </p:nvPr>
        </p:nvSpPr>
        <p:spPr/>
        <p:txBody>
          <a:bodyPr/>
          <a:lstStyle/>
          <a:p>
            <a:r>
              <a:rPr lang="en-US" dirty="0"/>
              <a:t>COURSE DESCRIPTION</a:t>
            </a:r>
          </a:p>
        </p:txBody>
      </p:sp>
      <p:sp>
        <p:nvSpPr>
          <p:cNvPr id="3" name="Content Placeholder 2">
            <a:extLst>
              <a:ext uri="{FF2B5EF4-FFF2-40B4-BE49-F238E27FC236}">
                <a16:creationId xmlns:a16="http://schemas.microsoft.com/office/drawing/2014/main" id="{9CF7D648-FF1E-3773-03B8-4492BA73BBED}"/>
              </a:ext>
            </a:extLst>
          </p:cNvPr>
          <p:cNvSpPr>
            <a:spLocks noGrp="1"/>
          </p:cNvSpPr>
          <p:nvPr>
            <p:ph idx="1"/>
          </p:nvPr>
        </p:nvSpPr>
        <p:spPr/>
        <p:txBody>
          <a:bodyPr>
            <a:normAutofit/>
          </a:bodyPr>
          <a:lstStyle/>
          <a:p>
            <a:r>
              <a:rPr lang="en-US" sz="3200" dirty="0"/>
              <a:t>This course focuses on equipping students with the fundamentals of management that is helping them to understand the theories, principles and the practices of effectively managing people at the workplace to achieve organizational success.</a:t>
            </a:r>
          </a:p>
        </p:txBody>
      </p:sp>
    </p:spTree>
    <p:extLst>
      <p:ext uri="{BB962C8B-B14F-4D97-AF65-F5344CB8AC3E}">
        <p14:creationId xmlns:p14="http://schemas.microsoft.com/office/powerpoint/2010/main" val="339863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5400" dirty="0"/>
              <a:t>TOPICS TO BE TREATED</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GB" sz="4800" dirty="0">
                <a:latin typeface="Times New Roman" panose="02020603050405020304" pitchFamily="18" charset="0"/>
                <a:cs typeface="Times New Roman" panose="02020603050405020304" pitchFamily="18" charset="0"/>
              </a:rPr>
              <a:t>Introduction to Management (</a:t>
            </a:r>
            <a:r>
              <a:rPr lang="en-GB" sz="4000" dirty="0">
                <a:latin typeface="Times New Roman" panose="02020603050405020304" pitchFamily="18" charset="0"/>
                <a:cs typeface="Times New Roman" panose="02020603050405020304" pitchFamily="18" charset="0"/>
              </a:rPr>
              <a:t>Foundations of Management and Organizations</a:t>
            </a:r>
            <a:r>
              <a:rPr lang="en-GB" sz="4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GB" sz="4800" dirty="0">
                <a:latin typeface="Times New Roman" panose="02020603050405020304" pitchFamily="18" charset="0"/>
                <a:cs typeface="Times New Roman" panose="02020603050405020304" pitchFamily="18" charset="0"/>
              </a:rPr>
              <a:t>History of Management</a:t>
            </a:r>
          </a:p>
          <a:p>
            <a:pPr>
              <a:buFont typeface="Wingdings" panose="05000000000000000000" pitchFamily="2" charset="2"/>
              <a:buChar char="Ø"/>
            </a:pPr>
            <a:r>
              <a:rPr lang="en-GB" sz="4800" dirty="0">
                <a:latin typeface="Times New Roman" panose="02020603050405020304" pitchFamily="18" charset="0"/>
                <a:cs typeface="Times New Roman" panose="02020603050405020304" pitchFamily="18" charset="0"/>
              </a:rPr>
              <a:t>Global Management</a:t>
            </a:r>
          </a:p>
          <a:p>
            <a:pPr>
              <a:buFont typeface="Wingdings" panose="05000000000000000000" pitchFamily="2" charset="2"/>
              <a:buChar char="Ø"/>
            </a:pPr>
            <a:r>
              <a:rPr lang="en-GB" sz="4800" dirty="0">
                <a:latin typeface="Times New Roman" panose="02020603050405020304" pitchFamily="18" charset="0"/>
                <a:cs typeface="Times New Roman" panose="02020603050405020304" pitchFamily="18" charset="0"/>
              </a:rPr>
              <a:t>Constraints and challenges of Global Managers </a:t>
            </a:r>
          </a:p>
          <a:p>
            <a:pPr>
              <a:buFont typeface="Wingdings" panose="05000000000000000000" pitchFamily="2" charset="2"/>
              <a:buChar char="Ø"/>
            </a:pPr>
            <a:endParaRPr lang="en-GB" sz="4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sz="4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sz="4800" dirty="0">
              <a:latin typeface="Times New Roman" panose="02020603050405020304" pitchFamily="18" charset="0"/>
              <a:cs typeface="Times New Roman" panose="02020603050405020304" pitchFamily="18" charset="0"/>
            </a:endParaRPr>
          </a:p>
          <a:p>
            <a:pPr marL="0" indent="0">
              <a:buNone/>
            </a:pPr>
            <a:endParaRPr lang="en-GB" sz="4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sz="5400" dirty="0">
              <a:latin typeface="Times New Roman" panose="02020603050405020304" pitchFamily="18" charset="0"/>
              <a:cs typeface="Times New Roman" panose="02020603050405020304" pitchFamily="18" charset="0"/>
            </a:endParaRPr>
          </a:p>
          <a:p>
            <a:pPr marL="0" indent="0">
              <a:buNone/>
            </a:pPr>
            <a:endParaRPr lang="en-GB"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1AB2-5611-32D6-E790-C38A69F0AA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574BBD-A3F8-EC84-FCCB-6076454953CD}"/>
              </a:ext>
            </a:extLst>
          </p:cNvPr>
          <p:cNvSpPr>
            <a:spLocks noGrp="1"/>
          </p:cNvSpPr>
          <p:nvPr>
            <p:ph idx="1"/>
          </p:nvPr>
        </p:nvSpPr>
        <p:spPr/>
        <p:txBody>
          <a:bodyPr/>
          <a:lstStyle/>
          <a:p>
            <a:pPr>
              <a:buFont typeface="Wingdings" panose="05000000000000000000" pitchFamily="2" charset="2"/>
              <a:buChar char="Ø"/>
            </a:pPr>
            <a:r>
              <a:rPr lang="en-GB" sz="4800" dirty="0">
                <a:latin typeface="Times New Roman" panose="02020603050405020304" pitchFamily="18" charset="0"/>
                <a:cs typeface="Times New Roman" panose="02020603050405020304" pitchFamily="18" charset="0"/>
              </a:rPr>
              <a:t>Diverse workforce</a:t>
            </a:r>
          </a:p>
          <a:p>
            <a:pPr>
              <a:buFont typeface="Wingdings" panose="05000000000000000000" pitchFamily="2" charset="2"/>
              <a:buChar char="Ø"/>
            </a:pPr>
            <a:r>
              <a:rPr lang="en-GB" sz="4800" dirty="0">
                <a:latin typeface="Times New Roman" panose="02020603050405020304" pitchFamily="18" charset="0"/>
                <a:cs typeface="Times New Roman" panose="02020603050405020304" pitchFamily="18" charset="0"/>
              </a:rPr>
              <a:t>Contemporary Organizational design</a:t>
            </a:r>
          </a:p>
          <a:p>
            <a:pPr>
              <a:buFont typeface="Wingdings" panose="05000000000000000000" pitchFamily="2" charset="2"/>
              <a:buChar char="Ø"/>
            </a:pPr>
            <a:r>
              <a:rPr lang="en-GB" sz="4800" dirty="0">
                <a:latin typeface="Times New Roman" panose="02020603050405020304" pitchFamily="18" charset="0"/>
                <a:cs typeface="Times New Roman" panose="02020603050405020304" pitchFamily="18" charset="0"/>
              </a:rPr>
              <a:t>Leadership</a:t>
            </a:r>
          </a:p>
          <a:p>
            <a:pPr>
              <a:buFont typeface="Wingdings" panose="05000000000000000000" pitchFamily="2" charset="2"/>
              <a:buChar char="Ø"/>
            </a:pPr>
            <a:r>
              <a:rPr lang="en-GB" sz="4800" dirty="0">
                <a:latin typeface="Times New Roman" panose="02020603050405020304" pitchFamily="18" charset="0"/>
                <a:cs typeface="Times New Roman" panose="02020603050405020304" pitchFamily="18" charset="0"/>
              </a:rPr>
              <a:t>Motivation</a:t>
            </a:r>
          </a:p>
          <a:p>
            <a:pPr>
              <a:buFont typeface="Wingdings" panose="05000000000000000000" pitchFamily="2" charset="2"/>
              <a:buChar char="Ø"/>
            </a:pPr>
            <a:r>
              <a:rPr lang="en-GB" sz="4800">
                <a:latin typeface="Times New Roman" panose="02020603050405020304" pitchFamily="18" charset="0"/>
                <a:cs typeface="Times New Roman" panose="02020603050405020304" pitchFamily="18" charset="0"/>
              </a:rPr>
              <a:t>Organizational culture</a:t>
            </a:r>
            <a:endParaRPr lang="en-GB" sz="4800" dirty="0">
              <a:latin typeface="Times New Roman" panose="02020603050405020304" pitchFamily="18" charset="0"/>
              <a:cs typeface="Times New Roman" panose="02020603050405020304" pitchFamily="18" charset="0"/>
            </a:endParaRPr>
          </a:p>
          <a:p>
            <a:pPr marL="0" indent="0">
              <a:buNone/>
            </a:pPr>
            <a:endParaRPr lang="en-GB" sz="4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GB" sz="4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31765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94</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Calibri</vt:lpstr>
      <vt:lpstr>Calibri Light</vt:lpstr>
      <vt:lpstr>Times New Roman</vt:lpstr>
      <vt:lpstr>Wingdings</vt:lpstr>
      <vt:lpstr>Office Theme</vt:lpstr>
      <vt:lpstr>COURSE OUTLINE FOR PRINCIPLES OF MANAGEMENT </vt:lpstr>
      <vt:lpstr>COURSE DESCRIPTION</vt:lpstr>
      <vt:lpstr>TOPICS TO BE TREATED</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COUSE OUTLINE FOR PRINCIPLES OF MANAGEMENT </dc:title>
  <dc:creator>may</dc:creator>
  <cp:lastModifiedBy>User</cp:lastModifiedBy>
  <cp:revision>9</cp:revision>
  <dcterms:created xsi:type="dcterms:W3CDTF">2023-01-30T21:46:00Z</dcterms:created>
  <dcterms:modified xsi:type="dcterms:W3CDTF">2025-01-30T15:08:05Z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33DBC9B067874E55AC5F6718DE9819BA</vt:lpwstr>
  </property>
  <property fmtid="{D5CDD505-2E9C-101B-9397-08002B2CF9AE}" pid="3" name="KSOProductBuildVer">
    <vt:lpwstr>2057-11.2.0.11440</vt:lpwstr>
  </property>
</Properties>
</file>