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4"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85231" autoAdjust="0"/>
  </p:normalViewPr>
  <p:slideViewPr>
    <p:cSldViewPr snapToGrid="0" snapToObjects="1">
      <p:cViewPr varScale="1">
        <p:scale>
          <a:sx n="70" d="100"/>
          <a:sy n="70" d="100"/>
        </p:scale>
        <p:origin x="141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6744D-10AC-4AEB-B26D-873CF70691F8}" type="datetimeFigureOut">
              <a:rPr lang="en-US" smtClean="0"/>
              <a:t>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F85663-9378-4432-AEEC-9F7EE46FADE9}" type="slidenum">
              <a:rPr lang="en-US" smtClean="0"/>
              <a:t>‹#›</a:t>
            </a:fld>
            <a:endParaRPr lang="en-US"/>
          </a:p>
        </p:txBody>
      </p:sp>
    </p:spTree>
    <p:extLst>
      <p:ext uri="{BB962C8B-B14F-4D97-AF65-F5344CB8AC3E}">
        <p14:creationId xmlns:p14="http://schemas.microsoft.com/office/powerpoint/2010/main" val="122121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How much difference </a:t>
            </a:r>
            <a:r>
              <a:rPr lang="en-US" i="1" dirty="0">
                <a:cs typeface="Arial" charset="0"/>
              </a:rPr>
              <a:t>does </a:t>
            </a:r>
            <a:r>
              <a:rPr lang="en-US" dirty="0">
                <a:cs typeface="Arial" charset="0"/>
              </a:rPr>
              <a:t>a manager make in how an organization performs? The dominant view in management theory and society in general is that managers are</a:t>
            </a:r>
          </a:p>
          <a:p>
            <a:pPr eaLnBrk="1" hangingPunct="1"/>
            <a:r>
              <a:rPr lang="en-US" dirty="0">
                <a:cs typeface="Arial" charset="0"/>
              </a:rPr>
              <a:t>directly responsible for an organization’s success or failure. We call this perspective the </a:t>
            </a:r>
            <a:r>
              <a:rPr lang="en-US" b="1" dirty="0">
                <a:cs typeface="Arial" charset="0"/>
              </a:rPr>
              <a:t>omnipotent view of management</a:t>
            </a:r>
            <a:r>
              <a:rPr lang="en-US" dirty="0">
                <a:cs typeface="Arial" charset="0"/>
              </a:rPr>
              <a:t>. In contrast, others have argued that much</a:t>
            </a:r>
          </a:p>
          <a:p>
            <a:pPr eaLnBrk="1" hangingPunct="1"/>
            <a:r>
              <a:rPr lang="en-US" dirty="0">
                <a:cs typeface="Arial" charset="0"/>
              </a:rPr>
              <a:t>of an organization’s success or failure is due to external forces outside managers’ control. This perspective is called the </a:t>
            </a:r>
            <a:r>
              <a:rPr lang="en-US" b="1" dirty="0">
                <a:cs typeface="Arial" charset="0"/>
              </a:rPr>
              <a:t>symbolic view of management</a:t>
            </a:r>
            <a:r>
              <a:rPr lang="en-US" dirty="0">
                <a:cs typeface="Arial" charset="0"/>
              </a:rPr>
              <a:t>.</a:t>
            </a:r>
          </a:p>
          <a:p>
            <a:endParaRPr lang="en-US" dirty="0"/>
          </a:p>
        </p:txBody>
      </p:sp>
      <p:sp>
        <p:nvSpPr>
          <p:cNvPr id="4" name="Slide Number Placeholder 3"/>
          <p:cNvSpPr>
            <a:spLocks noGrp="1"/>
          </p:cNvSpPr>
          <p:nvPr>
            <p:ph type="sldNum" sz="quarter" idx="10"/>
          </p:nvPr>
        </p:nvSpPr>
        <p:spPr/>
        <p:txBody>
          <a:bodyPr/>
          <a:lstStyle/>
          <a:p>
            <a:fld id="{43F85663-9378-4432-AEEC-9F7EE46FADE9}" type="slidenum">
              <a:rPr lang="en-US" smtClean="0"/>
              <a:t>3</a:t>
            </a:fld>
            <a:endParaRPr lang="en-US"/>
          </a:p>
        </p:txBody>
      </p:sp>
    </p:spTree>
    <p:extLst>
      <p:ext uri="{BB962C8B-B14F-4D97-AF65-F5344CB8AC3E}">
        <p14:creationId xmlns:p14="http://schemas.microsoft.com/office/powerpoint/2010/main" val="1557309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Employees “learn” an organization’s culture in a number of ways. The most common are stories, rituals, material symbols, and language. Organizational “stories” typically contain a narrative of significant events or people, including such things as the organization’s founders, rule breaking, reactions to past mistakes, and so forth. Managers at Southwest Airlines tell stories celebrating employees who perform heroically for customers.</a:t>
            </a:r>
          </a:p>
          <a:p>
            <a:pPr eaLnBrk="1" hangingPunct="1"/>
            <a:endParaRPr lang="en-US" dirty="0">
              <a:cs typeface="Arial" charset="0"/>
            </a:endParaRPr>
          </a:p>
          <a:p>
            <a:pPr eaLnBrk="1" hangingPunct="1"/>
            <a:r>
              <a:rPr lang="en-US" dirty="0">
                <a:cs typeface="Arial" charset="0"/>
              </a:rPr>
              <a:t>Corporate rituals are repetitive sequences of activities that express and reinforce the important values and goals of the organization. One of the best-known corporate rituals is Mary Kay Cosmetics’ annual awards ceremony for its sales representatives. The company spends more than $50 million annually on rewards and prize incentives</a:t>
            </a:r>
          </a:p>
          <a:p>
            <a:pPr eaLnBrk="1" hangingPunct="1"/>
            <a:r>
              <a:rPr lang="en-US" dirty="0">
                <a:cs typeface="Arial" charset="0"/>
              </a:rPr>
              <a:t>When you walk into different businesses, do you get a “feel” for what type of work environment it is—formal, casual, fun, serious, and so forth? These reactions demonstrate the power of material symbols or artifacts in creating an organization’s personality.  . Material symbols convey to employees who is important and the kinds of behavior (for example, risk taking, conservative, authoritarian, participative, individualistic, and so forth) that are expected and appropriate.</a:t>
            </a:r>
          </a:p>
          <a:p>
            <a:pPr eaLnBrk="1" hangingPunct="1"/>
            <a:endParaRPr lang="en-US" dirty="0">
              <a:cs typeface="Arial" charset="0"/>
            </a:endParaRPr>
          </a:p>
          <a:p>
            <a:pPr eaLnBrk="1" hangingPunct="1"/>
            <a:r>
              <a:rPr lang="en-US" dirty="0">
                <a:cs typeface="Arial" charset="0"/>
              </a:rPr>
              <a:t>Over time, organizations often develop unique terms to describe equipment, key personnel, suppliers, customers, processes, or products related to its business. New</a:t>
            </a:r>
          </a:p>
          <a:p>
            <a:pPr eaLnBrk="1" hangingPunct="1"/>
            <a:r>
              <a:rPr lang="en-US" dirty="0">
                <a:cs typeface="Arial" charset="0"/>
              </a:rPr>
              <a:t>employees are frequently overwhelmed with acronyms and jargon that, after a short period of time, become a natural part of their language. Once learned, this language</a:t>
            </a:r>
          </a:p>
          <a:p>
            <a:pPr eaLnBrk="1" hangingPunct="1"/>
            <a:r>
              <a:rPr lang="en-US" dirty="0">
                <a:cs typeface="Arial" charset="0"/>
              </a:rPr>
              <a:t>acts as a common denominator that bonds members.</a:t>
            </a:r>
          </a:p>
          <a:p>
            <a:endParaRPr lang="en-US" dirty="0"/>
          </a:p>
        </p:txBody>
      </p:sp>
      <p:sp>
        <p:nvSpPr>
          <p:cNvPr id="4" name="Slide Number Placeholder 3"/>
          <p:cNvSpPr>
            <a:spLocks noGrp="1"/>
          </p:cNvSpPr>
          <p:nvPr>
            <p:ph type="sldNum" sz="quarter" idx="10"/>
          </p:nvPr>
        </p:nvSpPr>
        <p:spPr/>
        <p:txBody>
          <a:bodyPr/>
          <a:lstStyle/>
          <a:p>
            <a:fld id="{43F85663-9378-4432-AEEC-9F7EE46FADE9}" type="slidenum">
              <a:rPr lang="en-US" smtClean="0"/>
              <a:t>19</a:t>
            </a:fld>
            <a:endParaRPr lang="en-US"/>
          </a:p>
        </p:txBody>
      </p:sp>
    </p:spTree>
    <p:extLst>
      <p:ext uri="{BB962C8B-B14F-4D97-AF65-F5344CB8AC3E}">
        <p14:creationId xmlns:p14="http://schemas.microsoft.com/office/powerpoint/2010/main" val="2639208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Because an organization’s culture constrains what they can and cannot do and how they manage, it’s particularly relevant to managers. Such constraints are rarely explicit.</a:t>
            </a:r>
          </a:p>
          <a:p>
            <a:pPr eaLnBrk="1" hangingPunct="1"/>
            <a:r>
              <a:rPr lang="en-US" dirty="0">
                <a:cs typeface="Arial" charset="0"/>
              </a:rPr>
              <a:t>They’re not written down. It’s unlikely they’ll even be spoken. But they’re there, and all managers quickly learn what to do and not do in their organization.</a:t>
            </a:r>
          </a:p>
          <a:p>
            <a:endParaRPr lang="en-US" dirty="0"/>
          </a:p>
        </p:txBody>
      </p:sp>
      <p:sp>
        <p:nvSpPr>
          <p:cNvPr id="4" name="Slide Number Placeholder 3"/>
          <p:cNvSpPr>
            <a:spLocks noGrp="1"/>
          </p:cNvSpPr>
          <p:nvPr>
            <p:ph type="sldNum" sz="quarter" idx="10"/>
          </p:nvPr>
        </p:nvSpPr>
        <p:spPr/>
        <p:txBody>
          <a:bodyPr/>
          <a:lstStyle/>
          <a:p>
            <a:fld id="{43F85663-9378-4432-AEEC-9F7EE46FADE9}" type="slidenum">
              <a:rPr lang="en-US" smtClean="0"/>
              <a:t>20</a:t>
            </a:fld>
            <a:endParaRPr lang="en-US"/>
          </a:p>
        </p:txBody>
      </p:sp>
    </p:spTree>
    <p:extLst>
      <p:ext uri="{BB962C8B-B14F-4D97-AF65-F5344CB8AC3E}">
        <p14:creationId xmlns:p14="http://schemas.microsoft.com/office/powerpoint/2010/main" val="3505157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85663-9378-4432-AEEC-9F7EE46FADE9}" type="slidenum">
              <a:rPr lang="en-US" smtClean="0"/>
              <a:t>21</a:t>
            </a:fld>
            <a:endParaRPr lang="en-US"/>
          </a:p>
        </p:txBody>
      </p:sp>
    </p:spTree>
    <p:extLst>
      <p:ext uri="{BB962C8B-B14F-4D97-AF65-F5344CB8AC3E}">
        <p14:creationId xmlns:p14="http://schemas.microsoft.com/office/powerpoint/2010/main" val="2251992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In a recent survey of senior executives, over half said that the most important</a:t>
            </a:r>
          </a:p>
          <a:p>
            <a:pPr eaLnBrk="1" hangingPunct="1"/>
            <a:r>
              <a:rPr lang="en-US" dirty="0">
                <a:cs typeface="Arial" charset="0"/>
              </a:rPr>
              <a:t>driver of innovation for companies was a supportive corporate culture. What does an innovative culture look like? According to Swedish researcher </a:t>
            </a:r>
            <a:r>
              <a:rPr lang="en-US" dirty="0" err="1">
                <a:cs typeface="Arial" charset="0"/>
              </a:rPr>
              <a:t>Goran</a:t>
            </a:r>
            <a:r>
              <a:rPr lang="en-US" dirty="0">
                <a:cs typeface="Arial" charset="0"/>
              </a:rPr>
              <a:t> </a:t>
            </a:r>
            <a:r>
              <a:rPr lang="en-US" dirty="0" err="1">
                <a:cs typeface="Arial" charset="0"/>
              </a:rPr>
              <a:t>Ekvall</a:t>
            </a:r>
            <a:r>
              <a:rPr lang="en-US" dirty="0">
                <a:cs typeface="Arial" charset="0"/>
              </a:rPr>
              <a:t>, it would be characterized by the following:</a:t>
            </a:r>
          </a:p>
          <a:p>
            <a:pPr eaLnBrk="1" hangingPunct="1"/>
            <a:endParaRPr lang="en-US" dirty="0">
              <a:cs typeface="Arial" charset="0"/>
            </a:endParaRPr>
          </a:p>
          <a:p>
            <a:pPr marL="0" lvl="1" eaLnBrk="1" hangingPunct="1"/>
            <a:r>
              <a:rPr lang="en-US" b="1" dirty="0">
                <a:cs typeface="Arial" charset="0"/>
              </a:rPr>
              <a:t>Challenge and involvement</a:t>
            </a:r>
            <a:r>
              <a:rPr lang="en-US" dirty="0">
                <a:cs typeface="Arial" charset="0"/>
              </a:rPr>
              <a:t>—Are employees involved in, motivated by, and committed to long-term goals and success of the organization?</a:t>
            </a:r>
          </a:p>
          <a:p>
            <a:pPr marL="0" lvl="1" eaLnBrk="1" hangingPunct="1"/>
            <a:endParaRPr lang="en-US" dirty="0">
              <a:cs typeface="Arial" charset="0"/>
            </a:endParaRPr>
          </a:p>
          <a:p>
            <a:pPr marL="0" lvl="1" eaLnBrk="1" hangingPunct="1"/>
            <a:r>
              <a:rPr lang="en-US" b="1" dirty="0">
                <a:cs typeface="Arial" charset="0"/>
              </a:rPr>
              <a:t>Freedom</a:t>
            </a:r>
            <a:r>
              <a:rPr lang="en-US" dirty="0">
                <a:cs typeface="Arial" charset="0"/>
              </a:rPr>
              <a:t>—Can employees independently define their work, exercise discretion, and take initiative in their day-to-day activities?</a:t>
            </a:r>
          </a:p>
          <a:p>
            <a:pPr marL="0" lvl="1" eaLnBrk="1" hangingPunct="1"/>
            <a:endParaRPr lang="en-US" dirty="0">
              <a:cs typeface="Arial" charset="0"/>
            </a:endParaRPr>
          </a:p>
          <a:p>
            <a:pPr marL="0" lvl="1" eaLnBrk="1" hangingPunct="1"/>
            <a:r>
              <a:rPr lang="en-US" b="1" dirty="0">
                <a:cs typeface="Arial" charset="0"/>
              </a:rPr>
              <a:t>Trust and openness</a:t>
            </a:r>
            <a:r>
              <a:rPr lang="en-US" dirty="0">
                <a:cs typeface="Arial" charset="0"/>
              </a:rPr>
              <a:t>—Are employees supportive and respectful to each other?</a:t>
            </a:r>
          </a:p>
          <a:p>
            <a:pPr marL="0" lvl="1" eaLnBrk="1" hangingPunct="1"/>
            <a:endParaRPr lang="en-US" dirty="0">
              <a:cs typeface="Arial" charset="0"/>
            </a:endParaRPr>
          </a:p>
          <a:p>
            <a:pPr eaLnBrk="1" hangingPunct="1"/>
            <a:r>
              <a:rPr lang="en-US" b="1" dirty="0">
                <a:cs typeface="Arial" charset="0"/>
              </a:rPr>
              <a:t>Idea time</a:t>
            </a:r>
            <a:r>
              <a:rPr lang="en-US" dirty="0">
                <a:cs typeface="Arial" charset="0"/>
              </a:rPr>
              <a:t>—Do individuals have time to elaborate on new ideas before taking action?</a:t>
            </a:r>
          </a:p>
          <a:p>
            <a:pPr eaLnBrk="1" hangingPunct="1"/>
            <a:endParaRPr lang="en-US" dirty="0">
              <a:cs typeface="Arial" charset="0"/>
            </a:endParaRPr>
          </a:p>
          <a:p>
            <a:pPr eaLnBrk="1" hangingPunct="1"/>
            <a:r>
              <a:rPr lang="en-US" b="1" dirty="0">
                <a:cs typeface="Arial" charset="0"/>
              </a:rPr>
              <a:t>Playfulness/humor</a:t>
            </a:r>
            <a:r>
              <a:rPr lang="en-US" dirty="0">
                <a:cs typeface="Arial" charset="0"/>
              </a:rPr>
              <a:t>—Is the workplace spontaneous and fun?</a:t>
            </a:r>
          </a:p>
          <a:p>
            <a:pPr eaLnBrk="1" hangingPunct="1"/>
            <a:endParaRPr lang="en-US" b="1" dirty="0">
              <a:cs typeface="Arial" charset="0"/>
            </a:endParaRPr>
          </a:p>
          <a:p>
            <a:pPr eaLnBrk="1" hangingPunct="1"/>
            <a:r>
              <a:rPr lang="en-US" b="1" dirty="0">
                <a:cs typeface="Arial" charset="0"/>
              </a:rPr>
              <a:t>Conflict resolution</a:t>
            </a:r>
            <a:r>
              <a:rPr lang="en-US" dirty="0">
                <a:cs typeface="Arial" charset="0"/>
              </a:rPr>
              <a:t>—Do individuals make decisions and resolve issues based on</a:t>
            </a:r>
          </a:p>
          <a:p>
            <a:pPr eaLnBrk="1" hangingPunct="1"/>
            <a:r>
              <a:rPr lang="en-US" dirty="0">
                <a:cs typeface="Arial" charset="0"/>
              </a:rPr>
              <a:t>the good of the organization versus personal interest?</a:t>
            </a:r>
          </a:p>
          <a:p>
            <a:pPr eaLnBrk="1" hangingPunct="1"/>
            <a:endParaRPr lang="en-US" b="1" dirty="0">
              <a:cs typeface="Arial" charset="0"/>
            </a:endParaRPr>
          </a:p>
          <a:p>
            <a:pPr eaLnBrk="1" hangingPunct="1"/>
            <a:r>
              <a:rPr lang="en-US" b="1" dirty="0">
                <a:cs typeface="Arial" charset="0"/>
              </a:rPr>
              <a:t>Debates</a:t>
            </a:r>
            <a:r>
              <a:rPr lang="en-US" dirty="0">
                <a:cs typeface="Arial" charset="0"/>
              </a:rPr>
              <a:t>—Are employees allowed to express opinions and put forth ideas for</a:t>
            </a:r>
          </a:p>
          <a:p>
            <a:pPr eaLnBrk="1" hangingPunct="1"/>
            <a:r>
              <a:rPr lang="en-US" dirty="0">
                <a:cs typeface="Arial" charset="0"/>
              </a:rPr>
              <a:t>consideration and review?</a:t>
            </a:r>
          </a:p>
          <a:p>
            <a:pPr eaLnBrk="1" hangingPunct="1"/>
            <a:endParaRPr lang="en-US" b="1" dirty="0">
              <a:cs typeface="Arial" charset="0"/>
            </a:endParaRPr>
          </a:p>
          <a:p>
            <a:pPr eaLnBrk="1" hangingPunct="1"/>
            <a:r>
              <a:rPr lang="en-US" b="1" dirty="0">
                <a:cs typeface="Arial" charset="0"/>
              </a:rPr>
              <a:t>Risk-taking</a:t>
            </a:r>
            <a:r>
              <a:rPr lang="en-US" dirty="0">
                <a:cs typeface="Arial" charset="0"/>
              </a:rPr>
              <a:t>—Do managers tolerate uncertainty and ambiguity, and are</a:t>
            </a:r>
          </a:p>
          <a:p>
            <a:pPr eaLnBrk="1" hangingPunct="1"/>
            <a:r>
              <a:rPr lang="en-US" dirty="0">
                <a:cs typeface="Arial" charset="0"/>
              </a:rPr>
              <a:t>employees rewarded for taking risks</a:t>
            </a:r>
          </a:p>
          <a:p>
            <a:pPr eaLnBrk="1" hangingPunct="1"/>
            <a:endParaRPr lang="en-US" dirty="0">
              <a:cs typeface="Arial" charset="0"/>
            </a:endParaRPr>
          </a:p>
          <a:p>
            <a:endParaRPr lang="en-US" dirty="0"/>
          </a:p>
        </p:txBody>
      </p:sp>
      <p:sp>
        <p:nvSpPr>
          <p:cNvPr id="4" name="Slide Number Placeholder 3"/>
          <p:cNvSpPr>
            <a:spLocks noGrp="1"/>
          </p:cNvSpPr>
          <p:nvPr>
            <p:ph type="sldNum" sz="quarter" idx="10"/>
          </p:nvPr>
        </p:nvSpPr>
        <p:spPr/>
        <p:txBody>
          <a:bodyPr/>
          <a:lstStyle/>
          <a:p>
            <a:fld id="{43F85663-9378-4432-AEEC-9F7EE46FADE9}" type="slidenum">
              <a:rPr lang="en-US" smtClean="0"/>
              <a:t>22</a:t>
            </a:fld>
            <a:endParaRPr lang="en-US"/>
          </a:p>
        </p:txBody>
      </p:sp>
    </p:spTree>
    <p:extLst>
      <p:ext uri="{BB962C8B-B14F-4D97-AF65-F5344CB8AC3E}">
        <p14:creationId xmlns:p14="http://schemas.microsoft.com/office/powerpoint/2010/main" val="829628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85663-9378-4432-AEEC-9F7EE46FADE9}" type="slidenum">
              <a:rPr lang="en-US" smtClean="0"/>
              <a:t>23</a:t>
            </a:fld>
            <a:endParaRPr lang="en-US"/>
          </a:p>
        </p:txBody>
      </p:sp>
    </p:spTree>
    <p:extLst>
      <p:ext uri="{BB962C8B-B14F-4D97-AF65-F5344CB8AC3E}">
        <p14:creationId xmlns:p14="http://schemas.microsoft.com/office/powerpoint/2010/main" val="2542498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In reality, managers are  neither all-powerful nor helpless. But their decisions and actions are constrained. As you can see in Exhibit 2-1, external constraints come from</a:t>
            </a:r>
          </a:p>
          <a:p>
            <a:pPr eaLnBrk="1" hangingPunct="1"/>
            <a:r>
              <a:rPr lang="en-US" dirty="0">
                <a:cs typeface="Arial" charset="0"/>
              </a:rPr>
              <a:t>the organization’s environment and internal constraints come from the organization’s culture.</a:t>
            </a:r>
          </a:p>
          <a:p>
            <a:endParaRPr lang="en-US" b="1" dirty="0"/>
          </a:p>
        </p:txBody>
      </p:sp>
      <p:sp>
        <p:nvSpPr>
          <p:cNvPr id="4" name="Slide Number Placeholder 3"/>
          <p:cNvSpPr>
            <a:spLocks noGrp="1"/>
          </p:cNvSpPr>
          <p:nvPr>
            <p:ph type="sldNum" sz="quarter" idx="10"/>
          </p:nvPr>
        </p:nvSpPr>
        <p:spPr/>
        <p:txBody>
          <a:bodyPr/>
          <a:lstStyle/>
          <a:p>
            <a:fld id="{43F85663-9378-4432-AEEC-9F7EE46FADE9}" type="slidenum">
              <a:rPr lang="en-US" smtClean="0"/>
              <a:t>4</a:t>
            </a:fld>
            <a:endParaRPr lang="en-US"/>
          </a:p>
        </p:txBody>
      </p:sp>
    </p:spTree>
    <p:extLst>
      <p:ext uri="{BB962C8B-B14F-4D97-AF65-F5344CB8AC3E}">
        <p14:creationId xmlns:p14="http://schemas.microsoft.com/office/powerpoint/2010/main" val="209976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The term </a:t>
            </a:r>
            <a:r>
              <a:rPr lang="en-US" sz="1200" b="1" dirty="0">
                <a:latin typeface="Times New Roman" panose="02020603050405020304" pitchFamily="18" charset="0"/>
                <a:cs typeface="Times New Roman" panose="02020603050405020304" pitchFamily="18" charset="0"/>
              </a:rPr>
              <a:t>external environment </a:t>
            </a:r>
            <a:r>
              <a:rPr lang="en-US" sz="1200" dirty="0">
                <a:latin typeface="Times New Roman" panose="02020603050405020304" pitchFamily="18" charset="0"/>
                <a:cs typeface="Times New Roman" panose="02020603050405020304" pitchFamily="18" charset="0"/>
              </a:rPr>
              <a:t>refers to factors and forces outside the organization that affect its performance. As shown in Exhibit 2-2, it includes several different</a:t>
            </a:r>
          </a:p>
          <a:p>
            <a:r>
              <a:rPr lang="en-US" sz="1200" dirty="0">
                <a:latin typeface="Times New Roman" panose="02020603050405020304" pitchFamily="18" charset="0"/>
                <a:cs typeface="Times New Roman" panose="02020603050405020304" pitchFamily="18" charset="0"/>
              </a:rPr>
              <a:t>components.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economic component encompasses factors such as interest rates, inflation, changes in disposable income, stock market fluctuations, and business</a:t>
            </a:r>
          </a:p>
          <a:p>
            <a:r>
              <a:rPr lang="en-US" sz="1200" dirty="0">
                <a:latin typeface="Times New Roman" panose="02020603050405020304" pitchFamily="18" charset="0"/>
                <a:cs typeface="Times New Roman" panose="02020603050405020304" pitchFamily="18" charset="0"/>
              </a:rPr>
              <a:t>cycle stages.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demographic component is concerned with trends in population characteristics such as age, race, gender, education level, geographic location, income, and family composition. The political/legal component looks at federal, state, and local laws as well as global laws and laws of other countries. It also includes a country’s political conditions and stability.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sociocultural component is concerned with societal and cultural factors such as values, attitudes, trends, traditions, lifestyles, beliefs, tastes, and patterns of behavior.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technological component is concerned with scientific or industrial innovations.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And the global component encompasses those issues associated with globalization and a world economy</a:t>
            </a:r>
          </a:p>
          <a:p>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43F85663-9378-4432-AEEC-9F7EE46FADE9}" type="slidenum">
              <a:rPr lang="en-US" smtClean="0"/>
              <a:t>5</a:t>
            </a:fld>
            <a:endParaRPr lang="en-US"/>
          </a:p>
        </p:txBody>
      </p:sp>
    </p:spTree>
    <p:extLst>
      <p:ext uri="{BB962C8B-B14F-4D97-AF65-F5344CB8AC3E}">
        <p14:creationId xmlns:p14="http://schemas.microsoft.com/office/powerpoint/2010/main" val="3492823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began with turmoil in home mortgage markets in the United States when many homeowners found themselves unable to make their payments. The problems soon</a:t>
            </a:r>
          </a:p>
          <a:p>
            <a:pPr eaLnBrk="1" hangingPunct="1"/>
            <a:r>
              <a:rPr lang="en-US" dirty="0">
                <a:cs typeface="Arial" charset="0"/>
              </a:rPr>
              <a:t>affected businesses as credit markets collapsed. All of a sudden, credit was no longer readily available to fund business activities. It didn’t take long for these economic</a:t>
            </a:r>
          </a:p>
          <a:p>
            <a:pPr eaLnBrk="1" hangingPunct="1"/>
            <a:r>
              <a:rPr lang="en-US" dirty="0">
                <a:cs typeface="Arial" charset="0"/>
              </a:rPr>
              <a:t>troubles to spread worldwide.</a:t>
            </a:r>
          </a:p>
          <a:p>
            <a:pPr eaLnBrk="1" hangingPunct="1"/>
            <a:endParaRPr lang="en-US" dirty="0">
              <a:cs typeface="Arial" charset="0"/>
            </a:endParaRPr>
          </a:p>
          <a:p>
            <a:pPr eaLnBrk="1" hangingPunct="1"/>
            <a:r>
              <a:rPr lang="en-US" dirty="0">
                <a:cs typeface="Arial" charset="0"/>
              </a:rPr>
              <a:t>As economic growth has languished and sputtered, and as people’s belief that anyone could grab hold of an opportunity and have a decent shot at prosperity</a:t>
            </a:r>
          </a:p>
          <a:p>
            <a:pPr eaLnBrk="1" hangingPunct="1"/>
            <a:r>
              <a:rPr lang="en-US" dirty="0">
                <a:cs typeface="Arial" charset="0"/>
              </a:rPr>
              <a:t>has wavered, social discontent over growing income gaps has increased. The bottom line is that business leaders need to recognize how societal attitudes in the</a:t>
            </a:r>
          </a:p>
          <a:p>
            <a:pPr eaLnBrk="1" hangingPunct="1"/>
            <a:r>
              <a:rPr lang="en-US" dirty="0">
                <a:cs typeface="Arial" charset="0"/>
              </a:rPr>
              <a:t>economic context also may create constraints as they make decisions and manage their businesses</a:t>
            </a:r>
          </a:p>
          <a:p>
            <a:endParaRPr lang="en-US" dirty="0"/>
          </a:p>
        </p:txBody>
      </p:sp>
      <p:sp>
        <p:nvSpPr>
          <p:cNvPr id="4" name="Slide Number Placeholder 3"/>
          <p:cNvSpPr>
            <a:spLocks noGrp="1"/>
          </p:cNvSpPr>
          <p:nvPr>
            <p:ph type="sldNum" sz="quarter" idx="10"/>
          </p:nvPr>
        </p:nvSpPr>
        <p:spPr/>
        <p:txBody>
          <a:bodyPr/>
          <a:lstStyle/>
          <a:p>
            <a:fld id="{43F85663-9378-4432-AEEC-9F7EE46FADE9}" type="slidenum">
              <a:rPr lang="en-US" smtClean="0"/>
              <a:t>6</a:t>
            </a:fld>
            <a:endParaRPr lang="en-US"/>
          </a:p>
        </p:txBody>
      </p:sp>
    </p:spTree>
    <p:extLst>
      <p:ext uri="{BB962C8B-B14F-4D97-AF65-F5344CB8AC3E}">
        <p14:creationId xmlns:p14="http://schemas.microsoft.com/office/powerpoint/2010/main" val="200703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Demographic age cohorts are important to our study of management because large numbers of people at certain stages in the life cycle can constrain decisions and actions taken by businesses, governments, educational institutions, and other organizations.</a:t>
            </a:r>
          </a:p>
          <a:p>
            <a:endParaRPr lang="en-US" dirty="0"/>
          </a:p>
        </p:txBody>
      </p:sp>
      <p:sp>
        <p:nvSpPr>
          <p:cNvPr id="4" name="Slide Number Placeholder 3"/>
          <p:cNvSpPr>
            <a:spLocks noGrp="1"/>
          </p:cNvSpPr>
          <p:nvPr>
            <p:ph type="sldNum" sz="quarter" idx="10"/>
          </p:nvPr>
        </p:nvSpPr>
        <p:spPr/>
        <p:txBody>
          <a:bodyPr/>
          <a:lstStyle/>
          <a:p>
            <a:fld id="{43F85663-9378-4432-AEEC-9F7EE46FADE9}" type="slidenum">
              <a:rPr lang="en-US" smtClean="0"/>
              <a:t>7</a:t>
            </a:fld>
            <a:endParaRPr lang="en-US"/>
          </a:p>
        </p:txBody>
      </p:sp>
    </p:spTree>
    <p:extLst>
      <p:ext uri="{BB962C8B-B14F-4D97-AF65-F5344CB8AC3E}">
        <p14:creationId xmlns:p14="http://schemas.microsoft.com/office/powerpoint/2010/main" val="291729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As any or all external environmental conditions (economic, demographic, technological, globalization, etc.) change, one of the most powerful constraints managers face is the impact of such changes on jobs and employment—both in poor conditions and in good conditions. The power of this constraint became painfully obvious during the recent global recession as millions of jobs were eliminated and unemployment rates rose to levels not seen in many years. Economists now predict that about a quarter of the 8.4 million jobs eliminated in the</a:t>
            </a:r>
          </a:p>
          <a:p>
            <a:pPr eaLnBrk="1" hangingPunct="1"/>
            <a:r>
              <a:rPr lang="en-US" dirty="0">
                <a:cs typeface="Arial" charset="0"/>
              </a:rPr>
              <a:t>United States during this most recent economic downturn won’t be coming back and will instead be replaced by other types of work in growing industries</a:t>
            </a:r>
          </a:p>
          <a:p>
            <a:endParaRPr lang="en-US" dirty="0"/>
          </a:p>
          <a:p>
            <a:endParaRPr lang="en-US" dirty="0"/>
          </a:p>
        </p:txBody>
      </p:sp>
      <p:sp>
        <p:nvSpPr>
          <p:cNvPr id="4" name="Slide Number Placeholder 3"/>
          <p:cNvSpPr>
            <a:spLocks noGrp="1"/>
          </p:cNvSpPr>
          <p:nvPr>
            <p:ph type="sldNum" sz="quarter" idx="10"/>
          </p:nvPr>
        </p:nvSpPr>
        <p:spPr/>
        <p:txBody>
          <a:bodyPr/>
          <a:lstStyle/>
          <a:p>
            <a:fld id="{43F85663-9378-4432-AEEC-9F7EE46FADE9}" type="slidenum">
              <a:rPr lang="en-US" smtClean="0"/>
              <a:t>8</a:t>
            </a:fld>
            <a:endParaRPr lang="en-US"/>
          </a:p>
        </p:txBody>
      </p:sp>
    </p:spTree>
    <p:extLst>
      <p:ext uri="{BB962C8B-B14F-4D97-AF65-F5344CB8AC3E}">
        <p14:creationId xmlns:p14="http://schemas.microsoft.com/office/powerpoint/2010/main" val="4103317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85663-9378-4432-AEEC-9F7EE46FADE9}" type="slidenum">
              <a:rPr lang="en-US" smtClean="0"/>
              <a:t>9</a:t>
            </a:fld>
            <a:endParaRPr lang="en-US"/>
          </a:p>
        </p:txBody>
      </p:sp>
    </p:spTree>
    <p:extLst>
      <p:ext uri="{BB962C8B-B14F-4D97-AF65-F5344CB8AC3E}">
        <p14:creationId xmlns:p14="http://schemas.microsoft.com/office/powerpoint/2010/main" val="4020510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In many organizations, one cultural dimension often is emphasized more than the others and essentially shapes the organization’s personality and the way organizational members work. For instance, at Sony Corporation, the focus is product innovation (innovation and risk taking). The company “lives and breathes” new product development and employees’ work behaviors support that goal. </a:t>
            </a:r>
          </a:p>
          <a:p>
            <a:pPr eaLnBrk="1" hangingPunct="1"/>
            <a:endParaRPr lang="en-US" dirty="0">
              <a:cs typeface="Arial" charset="0"/>
            </a:endParaRPr>
          </a:p>
          <a:p>
            <a:pPr eaLnBrk="1" hangingPunct="1"/>
            <a:r>
              <a:rPr lang="en-US" dirty="0">
                <a:cs typeface="Arial" charset="0"/>
              </a:rPr>
              <a:t>In contrast, Southwest Airlines has made its employees a central part of its culture (people orientation). Exhibit 2-6 describes how the dimensions can create significantly</a:t>
            </a:r>
          </a:p>
          <a:p>
            <a:pPr eaLnBrk="1" hangingPunct="1"/>
            <a:r>
              <a:rPr lang="en-US" dirty="0">
                <a:cs typeface="Arial" charset="0"/>
              </a:rPr>
              <a:t>different cultures.</a:t>
            </a:r>
          </a:p>
          <a:p>
            <a:pPr eaLnBrk="1" hangingPunct="1"/>
            <a:endParaRPr lang="en-US" dirty="0">
              <a:cs typeface="Arial" charset="0"/>
            </a:endParaRPr>
          </a:p>
          <a:p>
            <a:pPr eaLnBrk="1" hangingPunct="1"/>
            <a:r>
              <a:rPr lang="en-US" dirty="0">
                <a:cs typeface="Arial" charset="0"/>
              </a:rPr>
              <a:t>Exhibit 2-6 describes how the dimensions can create significantly different cultures.</a:t>
            </a:r>
          </a:p>
          <a:p>
            <a:endParaRPr lang="en-US" dirty="0"/>
          </a:p>
        </p:txBody>
      </p:sp>
      <p:sp>
        <p:nvSpPr>
          <p:cNvPr id="4" name="Slide Number Placeholder 3"/>
          <p:cNvSpPr>
            <a:spLocks noGrp="1"/>
          </p:cNvSpPr>
          <p:nvPr>
            <p:ph type="sldNum" sz="quarter" idx="10"/>
          </p:nvPr>
        </p:nvSpPr>
        <p:spPr/>
        <p:txBody>
          <a:bodyPr/>
          <a:lstStyle/>
          <a:p>
            <a:fld id="{43F85663-9378-4432-AEEC-9F7EE46FADE9}" type="slidenum">
              <a:rPr lang="en-US" smtClean="0"/>
              <a:t>15</a:t>
            </a:fld>
            <a:endParaRPr lang="en-US"/>
          </a:p>
        </p:txBody>
      </p:sp>
    </p:spTree>
    <p:extLst>
      <p:ext uri="{BB962C8B-B14F-4D97-AF65-F5344CB8AC3E}">
        <p14:creationId xmlns:p14="http://schemas.microsoft.com/office/powerpoint/2010/main" val="1404225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The original source of the culture usually reflects the vision of the founders.  Once the culture is in place, however, certain organizational practices help maintain it. For instance, during the employee selection process, managers typically judge job candidates not only on the job requirements, but also on how well they might fit into the organization. The actions of top managers also have a major impact on the organization’s culture. Through what they say and how they behave, top managers establish norms that filter down through the organization and can have a positive effect on employees’ behaviors. Finally, organizations help employees adapt to the culture through </a:t>
            </a:r>
            <a:r>
              <a:rPr lang="en-US" b="1" dirty="0">
                <a:cs typeface="Arial" charset="0"/>
              </a:rPr>
              <a:t>socialization</a:t>
            </a:r>
            <a:r>
              <a:rPr lang="en-US" dirty="0">
                <a:cs typeface="Arial" charset="0"/>
              </a:rPr>
              <a:t>, a process that helps new employees learn the organization’s way of doing things. For instance, new employees at Starbucks stores go through 24 hours of intensive training that helps turn them into brewing consultants (baristas).</a:t>
            </a:r>
          </a:p>
          <a:p>
            <a:endParaRPr lang="en-US" dirty="0"/>
          </a:p>
        </p:txBody>
      </p:sp>
      <p:sp>
        <p:nvSpPr>
          <p:cNvPr id="4" name="Slide Number Placeholder 3"/>
          <p:cNvSpPr>
            <a:spLocks noGrp="1"/>
          </p:cNvSpPr>
          <p:nvPr>
            <p:ph type="sldNum" sz="quarter" idx="10"/>
          </p:nvPr>
        </p:nvSpPr>
        <p:spPr/>
        <p:txBody>
          <a:bodyPr/>
          <a:lstStyle/>
          <a:p>
            <a:fld id="{43F85663-9378-4432-AEEC-9F7EE46FADE9}" type="slidenum">
              <a:rPr lang="en-US" smtClean="0"/>
              <a:t>17</a:t>
            </a:fld>
            <a:endParaRPr lang="en-US"/>
          </a:p>
        </p:txBody>
      </p:sp>
    </p:spTree>
    <p:extLst>
      <p:ext uri="{BB962C8B-B14F-4D97-AF65-F5344CB8AC3E}">
        <p14:creationId xmlns:p14="http://schemas.microsoft.com/office/powerpoint/2010/main" val="2913294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2/8/2024</a:t>
            </a:fld>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487656" y="241270"/>
              <a:ext cx="3445328" cy="523220"/>
            </a:xfrm>
            <a:prstGeom prst="rect">
              <a:avLst/>
            </a:prstGeom>
            <a:noFill/>
          </p:spPr>
          <p:txBody>
            <a:bodyPr wrap="square" rtlCol="0">
              <a:spAutoFit/>
            </a:bodyPr>
            <a:lstStyle/>
            <a:p>
              <a:r>
                <a:rPr lang="en-US" sz="1400" dirty="0">
                  <a:solidFill>
                    <a:schemeClr val="bg1"/>
                  </a:solidFill>
                  <a:latin typeface="Helvetica"/>
                  <a:cs typeface="Helvetica"/>
                </a:rPr>
                <a:t>Kwame Nkrumah University of </a:t>
              </a:r>
            </a:p>
            <a:p>
              <a:r>
                <a:rPr lang="en-US" sz="1400" dirty="0">
                  <a:solidFill>
                    <a:schemeClr val="bg1"/>
                  </a:solidFill>
                  <a:latin typeface="Helvetica"/>
                  <a:cs typeface="Helvetica"/>
                </a:rPr>
                <a:t>Science &amp; Technology, Kumasi, Ghana</a:t>
              </a:r>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lvl1pPr>
              <a:defRPr>
                <a:solidFill>
                  <a:srgbClr val="008000"/>
                </a:solidFill>
              </a:defRPr>
            </a:lvl1pPr>
          </a:lstStyle>
          <a:p>
            <a:pPr algn="l"/>
            <a:r>
              <a:rPr lang="en-US">
                <a:latin typeface="Helvetica"/>
                <a:cs typeface="Helvetica"/>
              </a:rPr>
              <a:t>Click to edit Master title style</a:t>
            </a:r>
            <a:endParaRPr lang="en-US" dirty="0">
              <a:latin typeface="Helvetica"/>
              <a:cs typeface="Helvetica"/>
            </a:endParaRP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a:solidFill>
                  <a:schemeClr val="tx1"/>
                </a:solidFill>
                <a:latin typeface="Helvetica"/>
                <a:cs typeface="Helvetica"/>
              </a:rPr>
              <a:t>Click to edit Master subtitle style</a:t>
            </a:r>
            <a:endParaRPr lang="en-US" sz="2400" b="1" dirty="0">
              <a:latin typeface="Helvetica"/>
              <a:cs typeface="Helvetica"/>
            </a:endParaRPr>
          </a:p>
        </p:txBody>
      </p:sp>
    </p:spTree>
    <p:extLst>
      <p:ext uri="{BB962C8B-B14F-4D97-AF65-F5344CB8AC3E}">
        <p14:creationId xmlns:p14="http://schemas.microsoft.com/office/powerpoint/2010/main" val="102668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27829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41281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67079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pic>
          <p:nvPicPr>
            <p:cNvPr id="12" name="Picture 1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3" name="Text Placeholder 2">
            <a:extLst>
              <a:ext uri="{FF2B5EF4-FFF2-40B4-BE49-F238E27FC236}">
                <a16:creationId xmlns:a16="http://schemas.microsoft.com/office/drawing/2014/main" id="{E14AD37C-C236-486D-9BF1-DC21FAE88452}"/>
              </a:ext>
            </a:extLst>
          </p:cNvPr>
          <p:cNvSpPr>
            <a:spLocks noGrp="1"/>
          </p:cNvSpPr>
          <p:nvPr>
            <p:ph type="body" sz="quarter" idx="13"/>
          </p:nvPr>
        </p:nvSpPr>
        <p:spPr>
          <a:xfrm>
            <a:off x="457200" y="1744663"/>
            <a:ext cx="8229600" cy="3836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4">
            <a:extLst>
              <a:ext uri="{FF2B5EF4-FFF2-40B4-BE49-F238E27FC236}">
                <a16:creationId xmlns:a16="http://schemas.microsoft.com/office/drawing/2014/main" id="{F2F08E7E-5127-4FC1-A2DE-54095FBCB5AF}"/>
              </a:ext>
            </a:extLst>
          </p:cNvPr>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a:t>Click to edit Master title style</a:t>
            </a:r>
          </a:p>
        </p:txBody>
      </p:sp>
      <p:sp>
        <p:nvSpPr>
          <p:cNvPr id="16" name="Date Placeholder 15">
            <a:extLst>
              <a:ext uri="{FF2B5EF4-FFF2-40B4-BE49-F238E27FC236}">
                <a16:creationId xmlns:a16="http://schemas.microsoft.com/office/drawing/2014/main" id="{0E835741-2818-41A7-A39D-09F4DC0A9C95}"/>
              </a:ext>
            </a:extLst>
          </p:cNvPr>
          <p:cNvSpPr>
            <a:spLocks noGrp="1"/>
          </p:cNvSpPr>
          <p:nvPr>
            <p:ph type="dt" sz="half" idx="14"/>
          </p:nvPr>
        </p:nvSpPr>
        <p:spPr/>
        <p:txBody>
          <a:bodyPr/>
          <a:lstStyle/>
          <a:p>
            <a:fld id="{E2D751C0-DD79-0043-A8DE-0BFEC2DE753E}" type="datetimeFigureOut">
              <a:rPr lang="en-US" smtClean="0"/>
              <a:t>2/8/2024</a:t>
            </a:fld>
            <a:endParaRPr lang="en-US"/>
          </a:p>
        </p:txBody>
      </p:sp>
      <p:sp>
        <p:nvSpPr>
          <p:cNvPr id="17" name="Footer Placeholder 16">
            <a:extLst>
              <a:ext uri="{FF2B5EF4-FFF2-40B4-BE49-F238E27FC236}">
                <a16:creationId xmlns:a16="http://schemas.microsoft.com/office/drawing/2014/main" id="{172CCE80-D7F0-4B69-ADF5-D23CD30779BA}"/>
              </a:ext>
            </a:extLst>
          </p:cNvPr>
          <p:cNvSpPr>
            <a:spLocks noGrp="1"/>
          </p:cNvSpPr>
          <p:nvPr>
            <p:ph type="ftr" sz="quarter" idx="15"/>
          </p:nvPr>
        </p:nvSpPr>
        <p:spPr/>
        <p:txBody>
          <a:bodyPr/>
          <a:lstStyle/>
          <a:p>
            <a:endParaRPr lang="en-US"/>
          </a:p>
        </p:txBody>
      </p:sp>
      <p:sp>
        <p:nvSpPr>
          <p:cNvPr id="18" name="Slide Number Placeholder 17">
            <a:extLst>
              <a:ext uri="{FF2B5EF4-FFF2-40B4-BE49-F238E27FC236}">
                <a16:creationId xmlns:a16="http://schemas.microsoft.com/office/drawing/2014/main" id="{51A482A7-BC66-4BFB-9C6B-8B4F395D8DEC}"/>
              </a:ext>
            </a:extLst>
          </p:cNvPr>
          <p:cNvSpPr>
            <a:spLocks noGrp="1"/>
          </p:cNvSpPr>
          <p:nvPr>
            <p:ph type="sldNum" sz="quarter" idx="16"/>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79390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8F1B97-032E-4FF1-ABD6-5A7530DEBB2A}"/>
              </a:ext>
            </a:extLst>
          </p:cNvPr>
          <p:cNvSpPr>
            <a:spLocks noGrp="1"/>
          </p:cNvSpPr>
          <p:nvPr>
            <p:ph type="dt" sz="half" idx="10"/>
          </p:nvPr>
        </p:nvSpPr>
        <p:spPr/>
        <p:txBody>
          <a:bodyPr/>
          <a:lstStyle/>
          <a:p>
            <a:fld id="{E2D751C0-DD79-0043-A8DE-0BFEC2DE753E}" type="datetimeFigureOut">
              <a:rPr lang="en-US" smtClean="0"/>
              <a:t>2/8/2024</a:t>
            </a:fld>
            <a:endParaRPr lang="en-US"/>
          </a:p>
        </p:txBody>
      </p:sp>
      <p:sp>
        <p:nvSpPr>
          <p:cNvPr id="4" name="Footer Placeholder 3">
            <a:extLst>
              <a:ext uri="{FF2B5EF4-FFF2-40B4-BE49-F238E27FC236}">
                <a16:creationId xmlns:a16="http://schemas.microsoft.com/office/drawing/2014/main" id="{976C2568-2A22-4CFF-9EB9-E5F99D83B5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C95F1C-5F86-474E-B461-C7F1BDB95AF8}"/>
              </a:ext>
            </a:extLst>
          </p:cNvPr>
          <p:cNvSpPr>
            <a:spLocks noGrp="1"/>
          </p:cNvSpPr>
          <p:nvPr>
            <p:ph type="sldNum" sz="quarter" idx="12"/>
          </p:nvPr>
        </p:nvSpPr>
        <p:spPr/>
        <p:txBody>
          <a:bodyPr/>
          <a:lstStyle/>
          <a:p>
            <a:fld id="{F4801FD5-11B4-DE43-ACA2-E85EEB9A6F9C}" type="slidenum">
              <a:rPr lang="en-US" smtClean="0"/>
              <a:t>‹#›</a:t>
            </a:fld>
            <a:endParaRPr lang="en-US"/>
          </a:p>
        </p:txBody>
      </p:sp>
      <p:sp>
        <p:nvSpPr>
          <p:cNvPr id="7" name="Content Placeholder 6">
            <a:extLst>
              <a:ext uri="{FF2B5EF4-FFF2-40B4-BE49-F238E27FC236}">
                <a16:creationId xmlns:a16="http://schemas.microsoft.com/office/drawing/2014/main" id="{077E2E0F-57D7-409F-B1FE-17BE22AE479D}"/>
              </a:ext>
            </a:extLst>
          </p:cNvPr>
          <p:cNvSpPr>
            <a:spLocks noGrp="1"/>
          </p:cNvSpPr>
          <p:nvPr>
            <p:ph sz="quarter" idx="13"/>
          </p:nvPr>
        </p:nvSpPr>
        <p:spPr>
          <a:xfrm>
            <a:off x="628650" y="1997075"/>
            <a:ext cx="7886700" cy="3930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2507F24E-C622-4DC8-A5DF-70454F2B7932}"/>
              </a:ext>
            </a:extLst>
          </p:cNvPr>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a:t>Click to edit Master title style</a:t>
            </a:r>
          </a:p>
        </p:txBody>
      </p:sp>
    </p:spTree>
    <p:extLst>
      <p:ext uri="{BB962C8B-B14F-4D97-AF65-F5344CB8AC3E}">
        <p14:creationId xmlns:p14="http://schemas.microsoft.com/office/powerpoint/2010/main" val="109047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rgbClr val="008000"/>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751C0-DD79-0043-A8DE-0BFEC2DE753E}"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13021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D751C0-DD79-0043-A8DE-0BFEC2DE753E}"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2156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D751C0-DD79-0043-A8DE-0BFEC2DE753E}"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150187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E2D751C0-DD79-0043-A8DE-0BFEC2DE753E}"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01FD5-11B4-DE43-ACA2-E85EEB9A6F9C}" type="slidenum">
              <a:rPr lang="en-US" smtClean="0"/>
              <a:t>‹#›</a:t>
            </a:fld>
            <a:endParaRPr lang="en-US"/>
          </a:p>
        </p:txBody>
      </p:sp>
      <p:sp>
        <p:nvSpPr>
          <p:cNvPr id="7" name="Content Placeholder 6">
            <a:extLst>
              <a:ext uri="{FF2B5EF4-FFF2-40B4-BE49-F238E27FC236}">
                <a16:creationId xmlns:a16="http://schemas.microsoft.com/office/drawing/2014/main" id="{A93919DF-D041-47A2-98C7-3F0707BFA930}"/>
              </a:ext>
            </a:extLst>
          </p:cNvPr>
          <p:cNvSpPr>
            <a:spLocks noGrp="1"/>
          </p:cNvSpPr>
          <p:nvPr>
            <p:ph sz="quarter" idx="13"/>
          </p:nvPr>
        </p:nvSpPr>
        <p:spPr>
          <a:xfrm>
            <a:off x="457200" y="1808163"/>
            <a:ext cx="8308975" cy="388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1190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01FD5-11B4-DE43-ACA2-E85EEB9A6F9C}" type="slidenum">
              <a:rPr lang="en-US" smtClean="0"/>
              <a:t>‹#›</a:t>
            </a:fld>
            <a:endParaRPr lang="en-US"/>
          </a:p>
        </p:txBody>
      </p:sp>
      <p:sp>
        <p:nvSpPr>
          <p:cNvPr id="5" name="Title 4">
            <a:extLst>
              <a:ext uri="{FF2B5EF4-FFF2-40B4-BE49-F238E27FC236}">
                <a16:creationId xmlns:a16="http://schemas.microsoft.com/office/drawing/2014/main" id="{FEBD3FE7-79B2-41A5-B6B5-08DA402429E0}"/>
              </a:ext>
            </a:extLst>
          </p:cNvPr>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1116A63E-5885-4AF0-B161-747709CBCB16}"/>
              </a:ext>
            </a:extLst>
          </p:cNvPr>
          <p:cNvSpPr>
            <a:spLocks noGrp="1"/>
          </p:cNvSpPr>
          <p:nvPr>
            <p:ph sz="quarter" idx="13"/>
          </p:nvPr>
        </p:nvSpPr>
        <p:spPr>
          <a:xfrm>
            <a:off x="628650" y="2165350"/>
            <a:ext cx="7886700" cy="3605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266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91427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hyperlink" Target="https://www.facebook.com/knust.Ghana/"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hyperlink" Target="https://twitter.com/_knust_"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www.knust.edu.gh/" TargetMode="Externa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oup 6"/>
          <p:cNvGrpSpPr/>
          <p:nvPr/>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KNUST_logo Vector.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15"/>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pic>
          <p:nvPicPr>
            <p:cNvPr id="12" name="Picture 11">
              <a:hlinkClick r:id="rId16"/>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18"/>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751C0-DD79-0043-A8DE-0BFEC2DE753E}" type="datetimeFigureOut">
              <a:rPr lang="en-US" smtClean="0"/>
              <a:t>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01FD5-11B4-DE43-ACA2-E85EEB9A6F9C}" type="slidenum">
              <a:rPr lang="en-US" smtClean="0"/>
              <a:t>‹#›</a:t>
            </a:fld>
            <a:endParaRPr lang="en-US"/>
          </a:p>
        </p:txBody>
      </p:sp>
    </p:spTree>
    <p:extLst>
      <p:ext uri="{BB962C8B-B14F-4D97-AF65-F5344CB8AC3E}">
        <p14:creationId xmlns:p14="http://schemas.microsoft.com/office/powerpoint/2010/main" val="2954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4446" y="4160661"/>
            <a:ext cx="7772400" cy="1470025"/>
          </a:xfrm>
        </p:spPr>
        <p:txBody>
          <a:bodyPr>
            <a:noAutofit/>
          </a:bodyPr>
          <a:lstStyle/>
          <a:p>
            <a:r>
              <a:rPr lang="en-US" sz="2800" b="1" dirty="0">
                <a:latin typeface="Times New Roman" panose="02020603050405020304" pitchFamily="18" charset="0"/>
                <a:cs typeface="Times New Roman" panose="02020603050405020304" pitchFamily="18" charset="0"/>
              </a:rPr>
              <a:t>CONSTRAINTS AND CHALLENGES FOR THE GLOBAL MANAGER</a:t>
            </a:r>
          </a:p>
        </p:txBody>
      </p:sp>
      <p:sp>
        <p:nvSpPr>
          <p:cNvPr id="5" name="Text Placeholder 4"/>
          <p:cNvSpPr>
            <a:spLocks noGrp="1"/>
          </p:cNvSpPr>
          <p:nvPr>
            <p:ph type="subTitle" idx="1"/>
          </p:nvPr>
        </p:nvSpPr>
        <p:spPr>
          <a:xfrm>
            <a:off x="3645876" y="2176643"/>
            <a:ext cx="2063262" cy="691297"/>
          </a:xfrm>
        </p:spPr>
        <p:txBody>
          <a:bodyPr>
            <a:normAutofit fontScale="25000" lnSpcReduction="20000"/>
          </a:bodyPr>
          <a:lstStyle/>
          <a:p>
            <a:endParaRPr lang="en-US" sz="3200"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sz="11200" b="1" dirty="0">
                <a:solidFill>
                  <a:srgbClr val="FF0000"/>
                </a:solidFill>
                <a:latin typeface="Times New Roman" panose="02020603050405020304" pitchFamily="18" charset="0"/>
                <a:cs typeface="Times New Roman" panose="02020603050405020304" pitchFamily="18" charset="0"/>
              </a:rPr>
              <a:t> UNIT 2</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129" y="4674026"/>
            <a:ext cx="1177071" cy="11770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2509" y="1759082"/>
            <a:ext cx="3407700" cy="197388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46" y="1380185"/>
            <a:ext cx="3245476" cy="2163651"/>
          </a:xfrm>
          <a:prstGeom prst="rect">
            <a:avLst/>
          </a:prstGeom>
        </p:spPr>
      </p:pic>
    </p:spTree>
    <p:extLst>
      <p:ext uri="{BB962C8B-B14F-4D97-AF65-F5344CB8AC3E}">
        <p14:creationId xmlns:p14="http://schemas.microsoft.com/office/powerpoint/2010/main" val="232428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EXHIBIT 2-3</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ENVIRONMENTAL UNCERTAINTY MATRIX</a:t>
            </a:r>
          </a:p>
        </p:txBody>
      </p:sp>
      <p:pic>
        <p:nvPicPr>
          <p:cNvPr id="4" name="Picture 3"/>
          <p:cNvPicPr>
            <a:picLocks noGrp="1" noChangeAspect="1" noChangeArrowheads="1"/>
          </p:cNvPicPr>
          <p:nvPr/>
        </p:nvPicPr>
        <p:blipFill>
          <a:blip r:embed="rId2"/>
          <a:srcRect/>
          <a:stretch>
            <a:fillRect/>
          </a:stretch>
        </p:blipFill>
        <p:spPr bwMode="auto">
          <a:xfrm>
            <a:off x="139700" y="1371600"/>
            <a:ext cx="8866188" cy="4648200"/>
          </a:xfrm>
          <a:prstGeom prst="rect">
            <a:avLst/>
          </a:prstGeom>
          <a:noFill/>
          <a:ln w="9525">
            <a:noFill/>
            <a:miter lim="800000"/>
            <a:headEnd/>
            <a:tailEnd/>
          </a:ln>
        </p:spPr>
      </p:pic>
    </p:spTree>
    <p:extLst>
      <p:ext uri="{BB962C8B-B14F-4D97-AF65-F5344CB8AC3E}">
        <p14:creationId xmlns:p14="http://schemas.microsoft.com/office/powerpoint/2010/main" val="174140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1" y="1256983"/>
            <a:ext cx="5873262" cy="4163767"/>
          </a:xfrm>
        </p:spPr>
        <p:txBody>
          <a:bodyPr>
            <a:noAutofit/>
          </a:bodyPr>
          <a:lstStyle/>
          <a:p>
            <a:r>
              <a:rPr lang="en-US" sz="2600" b="1" dirty="0">
                <a:latin typeface="Times New Roman" panose="02020603050405020304" pitchFamily="18" charset="0"/>
                <a:cs typeface="Times New Roman" panose="02020603050405020304" pitchFamily="18" charset="0"/>
              </a:rPr>
              <a:t>Managing Stakeholder Relationships</a:t>
            </a:r>
          </a:p>
          <a:p>
            <a:pPr marL="0" indent="0">
              <a:buNone/>
            </a:pPr>
            <a:r>
              <a:rPr lang="en-US" sz="2600" b="1" dirty="0">
                <a:latin typeface="Times New Roman" panose="02020603050405020304" pitchFamily="18" charset="0"/>
                <a:cs typeface="Times New Roman" panose="02020603050405020304" pitchFamily="18" charset="0"/>
              </a:rPr>
              <a:t>Stakeholders </a:t>
            </a:r>
            <a:r>
              <a:rPr lang="en-US" sz="2600" dirty="0">
                <a:latin typeface="Times New Roman" panose="02020603050405020304" pitchFamily="18" charset="0"/>
                <a:cs typeface="Times New Roman" panose="02020603050405020304" pitchFamily="18" charset="0"/>
              </a:rPr>
              <a:t>are any constituencies in the organization’s environment affected by an organization’s decisions and actions. These groups have a stake in or are significantly influenced by what the organization does. In turn, these groups can influence the organization. The idea that organizations have stakeholders is now widely accepted by both management academics and practicing managers</a:t>
            </a:r>
          </a:p>
          <a:p>
            <a:endParaRPr lang="en-US" sz="2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HOW THE EXTERNAL ENVIRONMENT  AFFECTS MANAGERS CONT’D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1472" y="1589918"/>
            <a:ext cx="2389648" cy="3713602"/>
          </a:xfrm>
          <a:prstGeom prst="rect">
            <a:avLst/>
          </a:prstGeom>
        </p:spPr>
      </p:pic>
    </p:spTree>
    <p:extLst>
      <p:ext uri="{BB962C8B-B14F-4D97-AF65-F5344CB8AC3E}">
        <p14:creationId xmlns:p14="http://schemas.microsoft.com/office/powerpoint/2010/main" val="158837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14605"/>
            <a:ext cx="7886700" cy="1325563"/>
          </a:xfrm>
        </p:spPr>
        <p:txBody>
          <a:bodyPr/>
          <a:lstStyle/>
          <a:p>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EXHIBIT 2-4 ORGANIZATIONAL STAKEHOLDERS</a:t>
            </a:r>
          </a:p>
        </p:txBody>
      </p:sp>
      <p:pic>
        <p:nvPicPr>
          <p:cNvPr id="4" name="Picture 4"/>
          <p:cNvPicPr>
            <a:picLocks noGrp="1" noChangeAspect="1" noChangeArrowheads="1"/>
          </p:cNvPicPr>
          <p:nvPr/>
        </p:nvPicPr>
        <p:blipFill>
          <a:blip r:embed="rId2"/>
          <a:srcRect/>
          <a:stretch>
            <a:fillRect/>
          </a:stretch>
        </p:blipFill>
        <p:spPr bwMode="auto">
          <a:xfrm>
            <a:off x="838200" y="1222693"/>
            <a:ext cx="7467600" cy="4522787"/>
          </a:xfrm>
          <a:prstGeom prst="rect">
            <a:avLst/>
          </a:prstGeom>
          <a:noFill/>
          <a:ln w="9525">
            <a:noFill/>
            <a:miter lim="800000"/>
            <a:headEnd/>
            <a:tailEnd/>
          </a:ln>
        </p:spPr>
      </p:pic>
    </p:spTree>
    <p:extLst>
      <p:ext uri="{BB962C8B-B14F-4D97-AF65-F5344CB8AC3E}">
        <p14:creationId xmlns:p14="http://schemas.microsoft.com/office/powerpoint/2010/main" val="3063565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744663"/>
            <a:ext cx="4816426" cy="4234106"/>
          </a:xfrm>
        </p:spPr>
        <p:txBody>
          <a:bodyPr>
            <a:normAutofit fontScale="85000" lnSpcReduction="10000"/>
          </a:bodyPr>
          <a:lstStyle/>
          <a:p>
            <a:pPr eaLnBrk="0" hangingPunct="0">
              <a:buFont typeface="Arial" charset="0"/>
              <a:buChar char="•"/>
            </a:pPr>
            <a:r>
              <a:rPr lang="en-US" b="1" dirty="0">
                <a:latin typeface="Times New Roman" panose="02020603050405020304" pitchFamily="18" charset="0"/>
                <a:cs typeface="Times New Roman" panose="02020603050405020304" pitchFamily="18" charset="0"/>
              </a:rPr>
              <a:t>Organizational Culture - </a:t>
            </a:r>
            <a:r>
              <a:rPr lang="en-US" dirty="0">
                <a:latin typeface="Times New Roman" panose="02020603050405020304" pitchFamily="18" charset="0"/>
                <a:cs typeface="Times New Roman" panose="02020603050405020304" pitchFamily="18" charset="0"/>
              </a:rPr>
              <a:t>The shared values, principles, traditions, and ways of doing things that influence the way organizational members act.</a:t>
            </a:r>
          </a:p>
          <a:p>
            <a:pPr eaLnBrk="0" hangingPunct="0">
              <a:buFont typeface="Arial" charset="0"/>
              <a:buChar char="•"/>
            </a:pPr>
            <a:r>
              <a:rPr lang="en-US" b="1" dirty="0">
                <a:latin typeface="Times New Roman" panose="02020603050405020304" pitchFamily="18" charset="0"/>
                <a:cs typeface="Times New Roman" panose="02020603050405020304" pitchFamily="18" charset="0"/>
              </a:rPr>
              <a:t>Strong Cultures - </a:t>
            </a:r>
            <a:r>
              <a:rPr lang="en-US" dirty="0">
                <a:latin typeface="Times New Roman" panose="02020603050405020304" pitchFamily="18" charset="0"/>
                <a:cs typeface="Times New Roman" panose="02020603050405020304" pitchFamily="18" charset="0"/>
              </a:rPr>
              <a:t>Organizational cultures in which key values are intensely held and widely shared.</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WHAT IS ORGANIZATIONAL CULTURE?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626" y="1505243"/>
            <a:ext cx="3689252" cy="4348235"/>
          </a:xfrm>
          <a:prstGeom prst="rect">
            <a:avLst/>
          </a:prstGeom>
        </p:spPr>
      </p:pic>
    </p:spTree>
    <p:extLst>
      <p:ext uri="{BB962C8B-B14F-4D97-AF65-F5344CB8AC3E}">
        <p14:creationId xmlns:p14="http://schemas.microsoft.com/office/powerpoint/2010/main" val="2696883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EXHIBIT 2-5</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DIMENSIONS OF ORGANIZATIONAL CULTURE</a:t>
            </a:r>
          </a:p>
        </p:txBody>
      </p:sp>
      <p:pic>
        <p:nvPicPr>
          <p:cNvPr id="4" name="Picture 3"/>
          <p:cNvPicPr>
            <a:picLocks noGrp="1" noChangeAspect="1" noChangeArrowheads="1"/>
          </p:cNvPicPr>
          <p:nvPr/>
        </p:nvPicPr>
        <p:blipFill>
          <a:blip r:embed="rId2"/>
          <a:srcRect/>
          <a:stretch>
            <a:fillRect/>
          </a:stretch>
        </p:blipFill>
        <p:spPr bwMode="auto">
          <a:xfrm>
            <a:off x="1038225" y="1562100"/>
            <a:ext cx="6895953" cy="4412025"/>
          </a:xfrm>
          <a:prstGeom prst="rect">
            <a:avLst/>
          </a:prstGeom>
          <a:noFill/>
          <a:ln w="9525">
            <a:noFill/>
            <a:miter lim="800000"/>
            <a:headEnd/>
            <a:tailEnd/>
          </a:ln>
        </p:spPr>
      </p:pic>
    </p:spTree>
    <p:extLst>
      <p:ext uri="{BB962C8B-B14F-4D97-AF65-F5344CB8AC3E}">
        <p14:creationId xmlns:p14="http://schemas.microsoft.com/office/powerpoint/2010/main" val="1522823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EXHIBIT 2-6</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CONTRASTING ORGANIZATIONAL CULTURES</a:t>
            </a:r>
          </a:p>
        </p:txBody>
      </p:sp>
      <p:pic>
        <p:nvPicPr>
          <p:cNvPr id="4" name="Picture 2"/>
          <p:cNvPicPr>
            <a:picLocks noChangeAspect="1" noChangeArrowheads="1"/>
          </p:cNvPicPr>
          <p:nvPr/>
        </p:nvPicPr>
        <p:blipFill>
          <a:blip r:embed="rId3"/>
          <a:srcRect b="56451"/>
          <a:stretch>
            <a:fillRect/>
          </a:stretch>
        </p:blipFill>
        <p:spPr bwMode="auto">
          <a:xfrm>
            <a:off x="514203" y="1949254"/>
            <a:ext cx="7724775" cy="2095500"/>
          </a:xfrm>
          <a:prstGeom prst="rect">
            <a:avLst/>
          </a:prstGeom>
          <a:noFill/>
          <a:ln w="9525">
            <a:noFill/>
            <a:miter lim="800000"/>
            <a:headEnd/>
            <a:tailEnd/>
          </a:ln>
        </p:spPr>
      </p:pic>
      <p:pic>
        <p:nvPicPr>
          <p:cNvPr id="5" name="Picture 5"/>
          <p:cNvPicPr>
            <a:picLocks noChangeAspect="1" noChangeArrowheads="1"/>
          </p:cNvPicPr>
          <p:nvPr/>
        </p:nvPicPr>
        <p:blipFill>
          <a:blip r:embed="rId4"/>
          <a:srcRect/>
          <a:stretch>
            <a:fillRect/>
          </a:stretch>
        </p:blipFill>
        <p:spPr bwMode="auto">
          <a:xfrm>
            <a:off x="692833" y="4044754"/>
            <a:ext cx="7546145" cy="1779271"/>
          </a:xfrm>
          <a:prstGeom prst="rect">
            <a:avLst/>
          </a:prstGeom>
          <a:noFill/>
          <a:ln w="9525">
            <a:noFill/>
            <a:miter lim="800000"/>
            <a:headEnd/>
            <a:tailEnd/>
          </a:ln>
        </p:spPr>
      </p:pic>
    </p:spTree>
    <p:extLst>
      <p:ext uri="{BB962C8B-B14F-4D97-AF65-F5344CB8AC3E}">
        <p14:creationId xmlns:p14="http://schemas.microsoft.com/office/powerpoint/2010/main" val="243178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EXHIBIT 2-7</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STRONG VERSUS WEAK CULTURES</a:t>
            </a:r>
          </a:p>
        </p:txBody>
      </p:sp>
      <p:pic>
        <p:nvPicPr>
          <p:cNvPr id="4" name="Picture 2"/>
          <p:cNvPicPr>
            <a:picLocks noChangeAspect="1" noChangeArrowheads="1"/>
          </p:cNvPicPr>
          <p:nvPr/>
        </p:nvPicPr>
        <p:blipFill>
          <a:blip r:embed="rId2"/>
          <a:srcRect/>
          <a:stretch>
            <a:fillRect/>
          </a:stretch>
        </p:blipFill>
        <p:spPr bwMode="auto">
          <a:xfrm>
            <a:off x="76200" y="1885950"/>
            <a:ext cx="9082088" cy="3524250"/>
          </a:xfrm>
          <a:prstGeom prst="rect">
            <a:avLst/>
          </a:prstGeom>
          <a:noFill/>
          <a:ln w="9525">
            <a:noFill/>
            <a:miter lim="800000"/>
            <a:headEnd/>
            <a:tailEnd/>
          </a:ln>
        </p:spPr>
      </p:pic>
    </p:spTree>
    <p:extLst>
      <p:ext uri="{BB962C8B-B14F-4D97-AF65-F5344CB8AC3E}">
        <p14:creationId xmlns:p14="http://schemas.microsoft.com/office/powerpoint/2010/main" val="2094811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744663"/>
            <a:ext cx="4790049" cy="4065294"/>
          </a:xfrm>
        </p:spPr>
        <p:txBody>
          <a:bodyPr>
            <a:normAutofit fontScale="92500" lnSpcReduction="10000"/>
          </a:bodyPr>
          <a:lstStyle/>
          <a:p>
            <a:pPr eaLnBrk="0" hangingPunct="0">
              <a:spcBef>
                <a:spcPct val="25000"/>
              </a:spcBef>
              <a:buFont typeface="Arial" charset="0"/>
              <a:buChar char="•"/>
            </a:pPr>
            <a:r>
              <a:rPr lang="en-US" dirty="0">
                <a:latin typeface="Times New Roman" panose="02020603050405020304" pitchFamily="18" charset="0"/>
                <a:cs typeface="Times New Roman" panose="02020603050405020304" pitchFamily="18" charset="0"/>
              </a:rPr>
              <a:t>Organization founder</a:t>
            </a:r>
          </a:p>
          <a:p>
            <a:pPr eaLnBrk="0" hangingPunct="0">
              <a:spcBef>
                <a:spcPct val="25000"/>
              </a:spcBef>
              <a:buFont typeface="Arial" charset="0"/>
              <a:buChar char="•"/>
            </a:pPr>
            <a:r>
              <a:rPr lang="en-US" dirty="0">
                <a:latin typeface="Times New Roman" panose="02020603050405020304" pitchFamily="18" charset="0"/>
                <a:cs typeface="Times New Roman" panose="02020603050405020304" pitchFamily="18" charset="0"/>
              </a:rPr>
              <a:t>Vision and mission</a:t>
            </a:r>
          </a:p>
          <a:p>
            <a:pPr eaLnBrk="0" hangingPunct="0">
              <a:spcBef>
                <a:spcPct val="25000"/>
              </a:spcBef>
              <a:buFont typeface="Arial" charset="0"/>
              <a:buChar char="•"/>
            </a:pPr>
            <a:r>
              <a:rPr lang="en-US" dirty="0">
                <a:latin typeface="Times New Roman" panose="02020603050405020304" pitchFamily="18" charset="0"/>
                <a:cs typeface="Times New Roman" panose="02020603050405020304" pitchFamily="18" charset="0"/>
              </a:rPr>
              <a:t>Past practices</a:t>
            </a:r>
          </a:p>
          <a:p>
            <a:pPr eaLnBrk="0" hangingPunct="0">
              <a:spcBef>
                <a:spcPct val="25000"/>
              </a:spcBef>
              <a:buFont typeface="Arial" charset="0"/>
              <a:buChar char="•"/>
            </a:pPr>
            <a:r>
              <a:rPr lang="en-US" dirty="0">
                <a:latin typeface="Times New Roman" panose="02020603050405020304" pitchFamily="18" charset="0"/>
                <a:cs typeface="Times New Roman" panose="02020603050405020304" pitchFamily="18" charset="0"/>
              </a:rPr>
              <a:t>Top management behavior </a:t>
            </a:r>
            <a:endParaRPr lang="en-US" b="1" dirty="0">
              <a:latin typeface="Times New Roman" panose="02020603050405020304" pitchFamily="18" charset="0"/>
              <a:cs typeface="Times New Roman" panose="02020603050405020304" pitchFamily="18" charset="0"/>
            </a:endParaRPr>
          </a:p>
          <a:p>
            <a:pPr eaLnBrk="0" hangingPunct="0">
              <a:buFont typeface="Arial" charset="0"/>
              <a:buChar char="•"/>
            </a:pPr>
            <a:r>
              <a:rPr lang="en-US" b="1" dirty="0">
                <a:latin typeface="Times New Roman" panose="02020603050405020304" pitchFamily="18" charset="0"/>
                <a:cs typeface="Times New Roman" panose="02020603050405020304" pitchFamily="18" charset="0"/>
              </a:rPr>
              <a:t>Socialization - </a:t>
            </a:r>
            <a:r>
              <a:rPr lang="en-US" dirty="0">
                <a:latin typeface="Times New Roman" panose="02020603050405020304" pitchFamily="18" charset="0"/>
                <a:cs typeface="Times New Roman" panose="02020603050405020304" pitchFamily="18" charset="0"/>
              </a:rPr>
              <a:t>The process that helps employees adapt to the organization’s culture.</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WHERE DOES CULTURE COME FROM?</a:t>
            </a:r>
          </a:p>
        </p:txBody>
      </p:sp>
      <p:pic>
        <p:nvPicPr>
          <p:cNvPr id="4" name="Picture 3"/>
          <p:cNvPicPr>
            <a:picLocks noChangeAspect="1" noChangeArrowheads="1"/>
          </p:cNvPicPr>
          <p:nvPr/>
        </p:nvPicPr>
        <p:blipFill>
          <a:blip r:embed="rId3"/>
          <a:srcRect/>
          <a:stretch>
            <a:fillRect/>
          </a:stretch>
        </p:blipFill>
        <p:spPr bwMode="auto">
          <a:xfrm>
            <a:off x="5430130" y="2254250"/>
            <a:ext cx="3237620" cy="2654300"/>
          </a:xfrm>
          <a:prstGeom prst="rect">
            <a:avLst/>
          </a:prstGeom>
          <a:noFill/>
          <a:ln w="9525">
            <a:noFill/>
            <a:miter lim="800000"/>
            <a:headEnd/>
            <a:tailEnd/>
          </a:ln>
        </p:spPr>
      </p:pic>
    </p:spTree>
    <p:extLst>
      <p:ext uri="{BB962C8B-B14F-4D97-AF65-F5344CB8AC3E}">
        <p14:creationId xmlns:p14="http://schemas.microsoft.com/office/powerpoint/2010/main" val="85578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EXHIBIT 2-8</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ESTABLISHING AND MAINTAINING CULTURE</a:t>
            </a:r>
          </a:p>
        </p:txBody>
      </p:sp>
      <p:pic>
        <p:nvPicPr>
          <p:cNvPr id="4" name="Picture 3"/>
          <p:cNvPicPr>
            <a:picLocks noGrp="1" noChangeAspect="1" noChangeArrowheads="1"/>
          </p:cNvPicPr>
          <p:nvPr/>
        </p:nvPicPr>
        <p:blipFill>
          <a:blip r:embed="rId2"/>
          <a:srcRect r="4167"/>
          <a:stretch>
            <a:fillRect/>
          </a:stretch>
        </p:blipFill>
        <p:spPr bwMode="auto">
          <a:xfrm>
            <a:off x="239713" y="2476500"/>
            <a:ext cx="8664575" cy="1905000"/>
          </a:xfrm>
          <a:prstGeom prst="rect">
            <a:avLst/>
          </a:prstGeom>
          <a:noFill/>
          <a:ln w="9525">
            <a:noFill/>
            <a:miter lim="800000"/>
            <a:headEnd/>
            <a:tailEnd/>
          </a:ln>
        </p:spPr>
      </p:pic>
    </p:spTree>
    <p:extLst>
      <p:ext uri="{BB962C8B-B14F-4D97-AF65-F5344CB8AC3E}">
        <p14:creationId xmlns:p14="http://schemas.microsoft.com/office/powerpoint/2010/main" val="1273909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19393" y="1690688"/>
            <a:ext cx="5193616" cy="4161472"/>
          </a:xfrm>
        </p:spPr>
        <p:txBody>
          <a:bodyPr>
            <a:normAutofit fontScale="70000" lnSpcReduction="20000"/>
          </a:bodyPr>
          <a:lstStyle/>
          <a:p>
            <a:pPr eaLnBrk="0" hangingPunct="0">
              <a:buFont typeface="Arial" charset="0"/>
              <a:buChar char="•"/>
            </a:pPr>
            <a:r>
              <a:rPr lang="en-US" b="1" dirty="0">
                <a:latin typeface="Times New Roman" panose="02020603050405020304" pitchFamily="18" charset="0"/>
                <a:cs typeface="Times New Roman" panose="02020603050405020304" pitchFamily="18" charset="0"/>
              </a:rPr>
              <a:t>Stories - </a:t>
            </a:r>
            <a:r>
              <a:rPr lang="en-US" dirty="0">
                <a:latin typeface="Times New Roman" panose="02020603050405020304" pitchFamily="18" charset="0"/>
                <a:cs typeface="Times New Roman" panose="02020603050405020304" pitchFamily="18" charset="0"/>
              </a:rPr>
              <a:t>Narratives of significant events or people, e.g. organization founders, rule breaking, reaction to past mistakes etc.</a:t>
            </a:r>
          </a:p>
          <a:p>
            <a:pPr eaLnBrk="0" hangingPunct="0">
              <a:buFont typeface="Arial" charset="0"/>
              <a:buChar char="•"/>
            </a:pPr>
            <a:r>
              <a:rPr lang="en-US" b="1" dirty="0">
                <a:latin typeface="Times New Roman" panose="02020603050405020304" pitchFamily="18" charset="0"/>
                <a:cs typeface="Times New Roman" panose="02020603050405020304" pitchFamily="18" charset="0"/>
              </a:rPr>
              <a:t>Rituals - </a:t>
            </a:r>
            <a:r>
              <a:rPr lang="en-US" dirty="0">
                <a:latin typeface="Times New Roman" panose="02020603050405020304" pitchFamily="18" charset="0"/>
                <a:cs typeface="Times New Roman" panose="02020603050405020304" pitchFamily="18" charset="0"/>
              </a:rPr>
              <a:t>Sequences of activities that express and reinforce the important values and goals of the organization</a:t>
            </a:r>
          </a:p>
          <a:p>
            <a:pPr eaLnBrk="0" hangingPunct="0">
              <a:buFont typeface="Arial" charset="0"/>
              <a:buChar char="•"/>
            </a:pPr>
            <a:r>
              <a:rPr lang="en-US" b="1" dirty="0">
                <a:latin typeface="Times New Roman" panose="02020603050405020304" pitchFamily="18" charset="0"/>
                <a:cs typeface="Times New Roman" panose="02020603050405020304" pitchFamily="18" charset="0"/>
              </a:rPr>
              <a:t>Material Artifacts and Symbols</a:t>
            </a:r>
            <a:r>
              <a:rPr lang="en-US" dirty="0">
                <a:latin typeface="Times New Roman" panose="02020603050405020304" pitchFamily="18" charset="0"/>
                <a:cs typeface="Times New Roman" panose="02020603050405020304" pitchFamily="18" charset="0"/>
              </a:rPr>
              <a:t> - Convey the kinds of behavior that are expected, e.g. risk taking, participation, authority, etc.</a:t>
            </a:r>
            <a:endParaRPr lang="en-US" b="1" dirty="0">
              <a:latin typeface="Times New Roman" panose="02020603050405020304" pitchFamily="18" charset="0"/>
              <a:cs typeface="Times New Roman" panose="02020603050405020304" pitchFamily="18" charset="0"/>
            </a:endParaRPr>
          </a:p>
          <a:p>
            <a:pPr eaLnBrk="0" hangingPunct="0">
              <a:buFont typeface="Arial" charset="0"/>
              <a:buChar char="•"/>
            </a:pPr>
            <a:r>
              <a:rPr lang="en-US" b="1" dirty="0">
                <a:latin typeface="Times New Roman" panose="02020603050405020304" pitchFamily="18" charset="0"/>
                <a:cs typeface="Times New Roman" panose="02020603050405020304" pitchFamily="18" charset="0"/>
              </a:rPr>
              <a:t>Language</a:t>
            </a:r>
            <a:r>
              <a:rPr lang="en-US" dirty="0">
                <a:latin typeface="Times New Roman" panose="02020603050405020304" pitchFamily="18" charset="0"/>
                <a:cs typeface="Times New Roman" panose="02020603050405020304" pitchFamily="18" charset="0"/>
              </a:rPr>
              <a:t> - Acts as a common denominator that bonds members</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HOW DO EMPLOYEES LEARN CULTURE?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009" y="1815758"/>
            <a:ext cx="2902341" cy="3318950"/>
          </a:xfrm>
          <a:prstGeom prst="rect">
            <a:avLst/>
          </a:prstGeom>
        </p:spPr>
      </p:pic>
    </p:spTree>
    <p:extLst>
      <p:ext uri="{BB962C8B-B14F-4D97-AF65-F5344CB8AC3E}">
        <p14:creationId xmlns:p14="http://schemas.microsoft.com/office/powerpoint/2010/main" val="3684338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E09B-01AB-4021-AEEF-B33D3464AC40}"/>
              </a:ext>
            </a:extLst>
          </p:cNvPr>
          <p:cNvSpPr>
            <a:spLocks noGrp="1"/>
          </p:cNvSpPr>
          <p:nvPr>
            <p:ph type="title"/>
          </p:nvPr>
        </p:nvSpPr>
        <p:spPr>
          <a:xfrm>
            <a:off x="457200" y="274638"/>
            <a:ext cx="8229600" cy="1143000"/>
          </a:xfrm>
          <a:prstGeom prst="rect">
            <a:avLst/>
          </a:prstGeom>
        </p:spPr>
        <p:txBody>
          <a:bodyPr/>
          <a:lstStyle/>
          <a:p>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LEARNING OUTCOMES</a:t>
            </a:r>
          </a:p>
        </p:txBody>
      </p:sp>
      <p:sp>
        <p:nvSpPr>
          <p:cNvPr id="3" name="Text Placeholder 2">
            <a:extLst>
              <a:ext uri="{FF2B5EF4-FFF2-40B4-BE49-F238E27FC236}">
                <a16:creationId xmlns:a16="http://schemas.microsoft.com/office/drawing/2014/main" id="{F8114919-D8AC-41D6-942D-C149AC9AA7E4}"/>
              </a:ext>
            </a:extLst>
          </p:cNvPr>
          <p:cNvSpPr>
            <a:spLocks noGrp="1"/>
          </p:cNvSpPr>
          <p:nvPr>
            <p:ph type="body" sz="quarter" idx="13"/>
          </p:nvPr>
        </p:nvSpPr>
        <p:spPr/>
        <p:txBody>
          <a:bodyPr>
            <a:normAutofit/>
          </a:bodyPr>
          <a:lstStyle/>
          <a:p>
            <a:pPr>
              <a:buNone/>
            </a:pPr>
            <a:r>
              <a:rPr lang="en-US" sz="2800" b="1" dirty="0">
                <a:latin typeface="Times New Roman" panose="02020603050405020304" pitchFamily="18" charset="0"/>
                <a:cs typeface="Times New Roman" panose="02020603050405020304" pitchFamily="18" charset="0"/>
              </a:rPr>
              <a:t>Contrast </a:t>
            </a:r>
            <a:r>
              <a:rPr lang="en-US" sz="2800" dirty="0">
                <a:latin typeface="Times New Roman" panose="02020603050405020304" pitchFamily="18" charset="0"/>
                <a:cs typeface="Times New Roman" panose="02020603050405020304" pitchFamily="18" charset="0"/>
              </a:rPr>
              <a:t>the actions of managers according to the omnipotent and symbolic views.</a:t>
            </a:r>
          </a:p>
          <a:p>
            <a:pPr>
              <a:buNone/>
            </a:pPr>
            <a:r>
              <a:rPr lang="en-US" sz="2800" b="1" dirty="0">
                <a:latin typeface="Times New Roman" panose="02020603050405020304" pitchFamily="18" charset="0"/>
                <a:cs typeface="Times New Roman" panose="02020603050405020304" pitchFamily="18" charset="0"/>
              </a:rPr>
              <a:t>Describe </a:t>
            </a:r>
            <a:r>
              <a:rPr lang="en-US" sz="2800" dirty="0">
                <a:latin typeface="Times New Roman" panose="02020603050405020304" pitchFamily="18" charset="0"/>
                <a:cs typeface="Times New Roman" panose="02020603050405020304" pitchFamily="18" charset="0"/>
              </a:rPr>
              <a:t>the constraints and challenges facing managers in today’s external environment.</a:t>
            </a:r>
          </a:p>
          <a:p>
            <a:pPr>
              <a:buNone/>
            </a:pPr>
            <a:r>
              <a:rPr lang="en-US" sz="2800" b="1" dirty="0">
                <a:latin typeface="Times New Roman" panose="02020603050405020304" pitchFamily="18" charset="0"/>
                <a:cs typeface="Times New Roman" panose="02020603050405020304" pitchFamily="18" charset="0"/>
              </a:rPr>
              <a:t>Discuss </a:t>
            </a:r>
            <a:r>
              <a:rPr lang="en-US" sz="2800" dirty="0">
                <a:latin typeface="Times New Roman" panose="02020603050405020304" pitchFamily="18" charset="0"/>
                <a:cs typeface="Times New Roman" panose="02020603050405020304" pitchFamily="18" charset="0"/>
              </a:rPr>
              <a:t>the characteristics and importance of organizational culture.</a:t>
            </a:r>
          </a:p>
          <a:p>
            <a:pPr>
              <a:buNone/>
            </a:pPr>
            <a:r>
              <a:rPr lang="en-US" sz="2800" b="1" dirty="0">
                <a:latin typeface="Times New Roman" panose="02020603050405020304" pitchFamily="18" charset="0"/>
                <a:cs typeface="Times New Roman" panose="02020603050405020304" pitchFamily="18" charset="0"/>
              </a:rPr>
              <a:t>Describe </a:t>
            </a:r>
            <a:r>
              <a:rPr lang="en-US" sz="2800" dirty="0">
                <a:latin typeface="Times New Roman" panose="02020603050405020304" pitchFamily="18" charset="0"/>
                <a:cs typeface="Times New Roman" panose="02020603050405020304" pitchFamily="18" charset="0"/>
              </a:rPr>
              <a:t>current issues in organizational culture.</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51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744663"/>
            <a:ext cx="5732585" cy="4065294"/>
          </a:xfrm>
        </p:spPr>
        <p:txBody>
          <a:bodyPr>
            <a:normAutofit fontScale="92500" lnSpcReduction="10000"/>
          </a:bodyPr>
          <a:lstStyle/>
          <a:p>
            <a:pPr eaLnBrk="0" hangingPunct="0">
              <a:spcBef>
                <a:spcPct val="40000"/>
              </a:spcBef>
              <a:buFont typeface="Arial" charset="0"/>
              <a:buChar char="•"/>
            </a:pPr>
            <a:r>
              <a:rPr lang="en-US" dirty="0">
                <a:latin typeface="Times New Roman" panose="02020603050405020304" pitchFamily="18" charset="0"/>
                <a:cs typeface="Times New Roman" panose="02020603050405020304" pitchFamily="18" charset="0"/>
              </a:rPr>
              <a:t>Cultural Constraints on Managers</a:t>
            </a:r>
          </a:p>
          <a:p>
            <a:pPr lvl="1" eaLnBrk="0" hangingPunct="0">
              <a:spcBef>
                <a:spcPct val="40000"/>
              </a:spcBef>
              <a:buFont typeface="Arial" charset="0"/>
              <a:buChar char="–"/>
            </a:pPr>
            <a:r>
              <a:rPr lang="en-US" dirty="0">
                <a:latin typeface="Times New Roman" panose="02020603050405020304" pitchFamily="18" charset="0"/>
                <a:cs typeface="Times New Roman" panose="02020603050405020304" pitchFamily="18" charset="0"/>
              </a:rPr>
              <a:t>Whatever managerial actions the organization recognizes as proper or improper on its behalf</a:t>
            </a:r>
          </a:p>
          <a:p>
            <a:pPr lvl="1" eaLnBrk="0" hangingPunct="0">
              <a:spcBef>
                <a:spcPct val="40000"/>
              </a:spcBef>
              <a:buFont typeface="Arial" charset="0"/>
              <a:buChar char="–"/>
            </a:pPr>
            <a:r>
              <a:rPr lang="en-US" dirty="0">
                <a:latin typeface="Times New Roman" panose="02020603050405020304" pitchFamily="18" charset="0"/>
                <a:cs typeface="Times New Roman" panose="02020603050405020304" pitchFamily="18" charset="0"/>
              </a:rPr>
              <a:t>Whatever organizational activities the organization values and encourages</a:t>
            </a:r>
          </a:p>
          <a:p>
            <a:pPr lvl="1" eaLnBrk="0" hangingPunct="0">
              <a:spcBef>
                <a:spcPct val="40000"/>
              </a:spcBef>
              <a:buFont typeface="Arial" charset="0"/>
              <a:buChar char="–"/>
            </a:pPr>
            <a:r>
              <a:rPr lang="en-US" dirty="0">
                <a:latin typeface="Times New Roman" panose="02020603050405020304" pitchFamily="18" charset="0"/>
                <a:cs typeface="Times New Roman" panose="02020603050405020304" pitchFamily="18" charset="0"/>
              </a:rPr>
              <a:t>The overall strength or weakness of the organizational culture</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HOW DOES CULTURE AFFECT MANAGERS?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785" y="1997611"/>
            <a:ext cx="2785403" cy="3574513"/>
          </a:xfrm>
          <a:prstGeom prst="rect">
            <a:avLst/>
          </a:prstGeom>
        </p:spPr>
      </p:pic>
    </p:spTree>
    <p:extLst>
      <p:ext uri="{BB962C8B-B14F-4D97-AF65-F5344CB8AC3E}">
        <p14:creationId xmlns:p14="http://schemas.microsoft.com/office/powerpoint/2010/main" val="3766118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EXHIBIT 2-9</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MANAGERIAL DECISIONS AFFECTED BY CULTURE</a:t>
            </a:r>
          </a:p>
        </p:txBody>
      </p:sp>
      <p:pic>
        <p:nvPicPr>
          <p:cNvPr id="4" name="Picture 4"/>
          <p:cNvPicPr>
            <a:picLocks noGrp="1" noChangeAspect="1" noChangeArrowheads="1"/>
          </p:cNvPicPr>
          <p:nvPr/>
        </p:nvPicPr>
        <p:blipFill>
          <a:blip r:embed="rId3"/>
          <a:srcRect/>
          <a:stretch>
            <a:fillRect/>
          </a:stretch>
        </p:blipFill>
        <p:spPr bwMode="auto">
          <a:xfrm>
            <a:off x="912813" y="1479550"/>
            <a:ext cx="7319962" cy="4540250"/>
          </a:xfrm>
          <a:prstGeom prst="rect">
            <a:avLst/>
          </a:prstGeom>
          <a:noFill/>
          <a:ln w="9525">
            <a:noFill/>
            <a:miter lim="800000"/>
            <a:headEnd/>
            <a:tailEnd/>
          </a:ln>
        </p:spPr>
      </p:pic>
    </p:spTree>
    <p:extLst>
      <p:ext uri="{BB962C8B-B14F-4D97-AF65-F5344CB8AC3E}">
        <p14:creationId xmlns:p14="http://schemas.microsoft.com/office/powerpoint/2010/main" val="4222027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lnSpcReduction="20000"/>
          </a:bodyPr>
          <a:lstStyle/>
          <a:p>
            <a:pPr eaLnBrk="0" hangingPunct="0">
              <a:buFont typeface="Arial" charset="0"/>
              <a:buChar char="•"/>
            </a:pPr>
            <a:r>
              <a:rPr lang="en-US" dirty="0">
                <a:latin typeface="Times New Roman" panose="02020603050405020304" pitchFamily="18" charset="0"/>
                <a:cs typeface="Times New Roman" panose="02020603050405020304" pitchFamily="18" charset="0"/>
              </a:rPr>
              <a:t>What does an innovative culture look like?</a:t>
            </a:r>
          </a:p>
          <a:p>
            <a:pPr lvl="1" eaLnBrk="0" hangingPunct="0">
              <a:buFont typeface="Arial" charset="0"/>
              <a:buChar char="–"/>
            </a:pPr>
            <a:r>
              <a:rPr lang="en-US" dirty="0">
                <a:latin typeface="Times New Roman" panose="02020603050405020304" pitchFamily="18" charset="0"/>
                <a:cs typeface="Times New Roman" panose="02020603050405020304" pitchFamily="18" charset="0"/>
              </a:rPr>
              <a:t>Challenge and involvement</a:t>
            </a:r>
          </a:p>
          <a:p>
            <a:pPr lvl="1" eaLnBrk="0" hangingPunct="0">
              <a:buFont typeface="Arial" charset="0"/>
              <a:buChar char="–"/>
            </a:pPr>
            <a:r>
              <a:rPr lang="en-US" dirty="0">
                <a:latin typeface="Times New Roman" panose="02020603050405020304" pitchFamily="18" charset="0"/>
                <a:cs typeface="Times New Roman" panose="02020603050405020304" pitchFamily="18" charset="0"/>
              </a:rPr>
              <a:t>Freedom</a:t>
            </a:r>
          </a:p>
          <a:p>
            <a:pPr lvl="1" eaLnBrk="0" hangingPunct="0">
              <a:buFont typeface="Arial" charset="0"/>
              <a:buChar char="–"/>
            </a:pPr>
            <a:r>
              <a:rPr lang="en-US" dirty="0">
                <a:latin typeface="Times New Roman" panose="02020603050405020304" pitchFamily="18" charset="0"/>
                <a:cs typeface="Times New Roman" panose="02020603050405020304" pitchFamily="18" charset="0"/>
              </a:rPr>
              <a:t>Trust and openness </a:t>
            </a:r>
          </a:p>
          <a:p>
            <a:pPr lvl="1" eaLnBrk="0" hangingPunct="0">
              <a:buFont typeface="Arial" charset="0"/>
              <a:buChar char="–"/>
            </a:pPr>
            <a:r>
              <a:rPr lang="en-US" dirty="0">
                <a:latin typeface="Times New Roman" panose="02020603050405020304" pitchFamily="18" charset="0"/>
                <a:cs typeface="Times New Roman" panose="02020603050405020304" pitchFamily="18" charset="0"/>
              </a:rPr>
              <a:t>Idea time</a:t>
            </a:r>
          </a:p>
          <a:p>
            <a:pPr lvl="1" eaLnBrk="0" hangingPunct="0">
              <a:buFont typeface="Arial" charset="0"/>
              <a:buChar char="–"/>
            </a:pPr>
            <a:r>
              <a:rPr lang="en-US" dirty="0">
                <a:latin typeface="Times New Roman" panose="02020603050405020304" pitchFamily="18" charset="0"/>
                <a:cs typeface="Times New Roman" panose="02020603050405020304" pitchFamily="18" charset="0"/>
              </a:rPr>
              <a:t>Playfulness/humor</a:t>
            </a:r>
          </a:p>
          <a:p>
            <a:pPr lvl="1" eaLnBrk="0" hangingPunct="0">
              <a:buFont typeface="Arial" charset="0"/>
              <a:buChar char="–"/>
            </a:pPr>
            <a:r>
              <a:rPr lang="en-US" dirty="0">
                <a:latin typeface="Times New Roman" panose="02020603050405020304" pitchFamily="18" charset="0"/>
                <a:cs typeface="Times New Roman" panose="02020603050405020304" pitchFamily="18" charset="0"/>
              </a:rPr>
              <a:t>Conflict resolution</a:t>
            </a:r>
          </a:p>
          <a:p>
            <a:pPr lvl="1" eaLnBrk="0" hangingPunct="0">
              <a:buFont typeface="Arial" charset="0"/>
              <a:buChar char="–"/>
            </a:pPr>
            <a:r>
              <a:rPr lang="en-US" dirty="0">
                <a:latin typeface="Times New Roman" panose="02020603050405020304" pitchFamily="18" charset="0"/>
                <a:cs typeface="Times New Roman" panose="02020603050405020304" pitchFamily="18" charset="0"/>
              </a:rPr>
              <a:t>Debates</a:t>
            </a:r>
          </a:p>
          <a:p>
            <a:pPr lvl="1" eaLnBrk="0" hangingPunct="0">
              <a:buFont typeface="Arial" charset="0"/>
              <a:buChar char="–"/>
            </a:pPr>
            <a:r>
              <a:rPr lang="en-US" dirty="0">
                <a:latin typeface="Times New Roman" panose="02020603050405020304" pitchFamily="18" charset="0"/>
                <a:cs typeface="Times New Roman" panose="02020603050405020304" pitchFamily="18" charset="0"/>
              </a:rPr>
              <a:t>Risk-taking</a:t>
            </a:r>
          </a:p>
          <a:p>
            <a:pPr lvl="1" eaLnBrk="0" hangingPunct="0">
              <a:buFont typeface="Arial" charset="0"/>
              <a:buChar char="–"/>
            </a:pPr>
            <a:endParaRPr lang="en-US" dirty="0">
              <a:latin typeface="Times New Roman" panose="02020603050405020304" pitchFamily="18" charset="0"/>
              <a:cs typeface="Times New Roman" panose="02020603050405020304" pitchFamily="18" charset="0"/>
            </a:endParaRPr>
          </a:p>
          <a:p>
            <a:pPr lvl="1" eaLnBrk="0" hangingPunct="0">
              <a:buFont typeface="Arial"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CREATING AN INNOVATIVE CULTURE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624" y="2121363"/>
            <a:ext cx="2619375" cy="1743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8144" y="4059847"/>
            <a:ext cx="2316480" cy="1837944"/>
          </a:xfrm>
          <a:prstGeom prst="rect">
            <a:avLst/>
          </a:prstGeom>
        </p:spPr>
      </p:pic>
    </p:spTree>
    <p:extLst>
      <p:ext uri="{BB962C8B-B14F-4D97-AF65-F5344CB8AC3E}">
        <p14:creationId xmlns:p14="http://schemas.microsoft.com/office/powerpoint/2010/main" val="94691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EXHIBIT 2-10</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CREATING A CUSTOMER-RESPONSIVE CULTURE</a:t>
            </a:r>
          </a:p>
        </p:txBody>
      </p:sp>
      <p:sp>
        <p:nvSpPr>
          <p:cNvPr id="4"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dirty="0">
                <a:solidFill>
                  <a:srgbClr val="7F7F7F"/>
                </a:solidFill>
                <a:latin typeface="Times New Roman" panose="02020603050405020304" pitchFamily="18" charset="0"/>
                <a:cs typeface="Times New Roman" panose="02020603050405020304" pitchFamily="18" charset="0"/>
              </a:rPr>
              <a:t>How Do You Create a Customer Responsive Culture?</a:t>
            </a:r>
          </a:p>
          <a:p>
            <a:pPr marL="742950" lvl="1" indent="-285750" eaLnBrk="0" hangingPunct="0">
              <a:spcBef>
                <a:spcPct val="35000"/>
              </a:spcBef>
              <a:buFont typeface="Arial" charset="0"/>
              <a:buChar char="–"/>
            </a:pPr>
            <a:r>
              <a:rPr lang="en-US" sz="2800" dirty="0">
                <a:latin typeface="Times New Roman" panose="02020603050405020304" pitchFamily="18" charset="0"/>
                <a:cs typeface="Times New Roman" panose="02020603050405020304" pitchFamily="18" charset="0"/>
              </a:rPr>
              <a:t>Hire the right type of employees (those with a strong interest in serving customers)</a:t>
            </a:r>
          </a:p>
          <a:p>
            <a:pPr marL="742950" lvl="1" indent="-285750" eaLnBrk="0" hangingPunct="0">
              <a:spcBef>
                <a:spcPct val="35000"/>
              </a:spcBef>
              <a:buFont typeface="Arial" charset="0"/>
              <a:buChar char="–"/>
            </a:pPr>
            <a:r>
              <a:rPr lang="en-US" sz="2800" dirty="0">
                <a:latin typeface="Times New Roman" panose="02020603050405020304" pitchFamily="18" charset="0"/>
                <a:cs typeface="Times New Roman" panose="02020603050405020304" pitchFamily="18" charset="0"/>
              </a:rPr>
              <a:t>Have few rigid rules, procedures, and regulations</a:t>
            </a:r>
          </a:p>
          <a:p>
            <a:pPr marL="742950" lvl="1" indent="-285750" eaLnBrk="0" hangingPunct="0">
              <a:spcBef>
                <a:spcPct val="35000"/>
              </a:spcBef>
              <a:buFont typeface="Arial" charset="0"/>
              <a:buChar char="–"/>
            </a:pPr>
            <a:r>
              <a:rPr lang="en-US" sz="2800" dirty="0">
                <a:latin typeface="Times New Roman" panose="02020603050405020304" pitchFamily="18" charset="0"/>
                <a:cs typeface="Times New Roman" panose="02020603050405020304" pitchFamily="18" charset="0"/>
              </a:rPr>
              <a:t>Use widespread empowerment of employees</a:t>
            </a:r>
          </a:p>
          <a:p>
            <a:pPr marL="742950" lvl="1" indent="-285750" eaLnBrk="0" hangingPunct="0">
              <a:spcBef>
                <a:spcPct val="35000"/>
              </a:spcBef>
              <a:buFont typeface="Arial" charset="0"/>
              <a:buChar char="–"/>
            </a:pPr>
            <a:r>
              <a:rPr lang="en-US" sz="2800" dirty="0">
                <a:latin typeface="Times New Roman" panose="02020603050405020304" pitchFamily="18" charset="0"/>
                <a:cs typeface="Times New Roman" panose="02020603050405020304" pitchFamily="18" charset="0"/>
              </a:rPr>
              <a:t>Have good listening skills in relating to customers’ messages</a:t>
            </a:r>
          </a:p>
          <a:p>
            <a:pPr marL="342900" indent="-342900" eaLnBrk="0" hangingPunct="0">
              <a:spcBef>
                <a:spcPct val="20000"/>
              </a:spcBef>
              <a:buFont typeface="Arial" charset="0"/>
              <a:buChar char="•"/>
            </a:pP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charset="0"/>
              <a:buChar char="•"/>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557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744663"/>
            <a:ext cx="5549705" cy="4205971"/>
          </a:xfrm>
        </p:spPr>
        <p:txBody>
          <a:bodyPr>
            <a:normAutofit fontScale="85000" lnSpcReduction="10000"/>
          </a:bodyPr>
          <a:lstStyle/>
          <a:p>
            <a:pPr>
              <a:defRPr/>
            </a:pPr>
            <a:r>
              <a:rPr lang="en-US" sz="2800" b="1" dirty="0">
                <a:latin typeface="Times New Roman" panose="02020603050405020304" pitchFamily="18" charset="0"/>
                <a:cs typeface="Times New Roman" panose="02020603050405020304" pitchFamily="18" charset="0"/>
              </a:rPr>
              <a:t>Workplace Spirituality </a:t>
            </a:r>
            <a:r>
              <a:rPr lang="en-US" sz="2800" dirty="0">
                <a:latin typeface="Times New Roman" panose="02020603050405020304" pitchFamily="18" charset="0"/>
                <a:cs typeface="Times New Roman" panose="02020603050405020304" pitchFamily="18" charset="0"/>
              </a:rPr>
              <a:t>- a culture where organizational values promote a sense of purpose through meaningful work that takes place in the context of community</a:t>
            </a:r>
          </a:p>
          <a:p>
            <a:pPr marL="111125" indent="-111125">
              <a:spcBef>
                <a:spcPct val="30000"/>
              </a:spcBef>
              <a:defRPr/>
            </a:pPr>
            <a:r>
              <a:rPr lang="en-US" sz="2800" dirty="0">
                <a:latin typeface="Times New Roman" panose="02020603050405020304" pitchFamily="18" charset="0"/>
                <a:cs typeface="Times New Roman" panose="02020603050405020304" pitchFamily="18" charset="0"/>
              </a:rPr>
              <a:t>Characteristics of a Spiritual Organization</a:t>
            </a:r>
            <a:endParaRPr lang="en-US" dirty="0">
              <a:latin typeface="Times New Roman" panose="02020603050405020304" pitchFamily="18" charset="0"/>
              <a:cs typeface="Times New Roman" panose="02020603050405020304" pitchFamily="18" charset="0"/>
            </a:endParaRPr>
          </a:p>
          <a:p>
            <a:pPr marL="633413" lvl="1">
              <a:spcBef>
                <a:spcPct val="30000"/>
              </a:spcBef>
              <a:defRPr/>
            </a:pPr>
            <a:r>
              <a:rPr lang="en-US" sz="2400" dirty="0">
                <a:latin typeface="Times New Roman" panose="02020603050405020304" pitchFamily="18" charset="0"/>
                <a:cs typeface="Times New Roman" panose="02020603050405020304" pitchFamily="18" charset="0"/>
              </a:rPr>
              <a:t>Strong sense of purpose</a:t>
            </a:r>
          </a:p>
          <a:p>
            <a:pPr marL="633413" lvl="1">
              <a:spcBef>
                <a:spcPct val="30000"/>
              </a:spcBef>
              <a:defRPr/>
            </a:pPr>
            <a:r>
              <a:rPr lang="en-US" sz="2400" dirty="0">
                <a:latin typeface="Times New Roman" panose="02020603050405020304" pitchFamily="18" charset="0"/>
                <a:cs typeface="Times New Roman" panose="02020603050405020304" pitchFamily="18" charset="0"/>
              </a:rPr>
              <a:t>Focus on individual development</a:t>
            </a:r>
          </a:p>
          <a:p>
            <a:pPr marL="633413" lvl="1">
              <a:spcBef>
                <a:spcPct val="30000"/>
              </a:spcBef>
              <a:defRPr/>
            </a:pPr>
            <a:r>
              <a:rPr lang="en-US" sz="2400" dirty="0">
                <a:latin typeface="Times New Roman" panose="02020603050405020304" pitchFamily="18" charset="0"/>
                <a:cs typeface="Times New Roman" panose="02020603050405020304" pitchFamily="18" charset="0"/>
              </a:rPr>
              <a:t>Trust and openness</a:t>
            </a:r>
          </a:p>
          <a:p>
            <a:pPr marL="633413" lvl="1">
              <a:spcBef>
                <a:spcPct val="30000"/>
              </a:spcBef>
              <a:defRPr/>
            </a:pPr>
            <a:r>
              <a:rPr lang="en-US" sz="2400" dirty="0">
                <a:latin typeface="Times New Roman" panose="02020603050405020304" pitchFamily="18" charset="0"/>
                <a:cs typeface="Times New Roman" panose="02020603050405020304" pitchFamily="18" charset="0"/>
              </a:rPr>
              <a:t>Employee empowerment</a:t>
            </a:r>
          </a:p>
          <a:p>
            <a:pPr marL="633413" lvl="1">
              <a:spcBef>
                <a:spcPct val="30000"/>
              </a:spcBef>
              <a:defRPr/>
            </a:pPr>
            <a:r>
              <a:rPr lang="en-US" sz="2400" dirty="0">
                <a:latin typeface="Times New Roman" panose="02020603050405020304" pitchFamily="18" charset="0"/>
                <a:cs typeface="Times New Roman" panose="02020603050405020304" pitchFamily="18" charset="0"/>
              </a:rPr>
              <a:t>Toleration of employees’ expression</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SPIRITUALITY AND ORGANIZATIONAL CULTURE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905" y="1430729"/>
            <a:ext cx="2062111" cy="11577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1743" y="4516461"/>
            <a:ext cx="2063339" cy="12646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0838" y="2883876"/>
            <a:ext cx="2294244" cy="1262575"/>
          </a:xfrm>
          <a:prstGeom prst="rect">
            <a:avLst/>
          </a:prstGeom>
        </p:spPr>
      </p:pic>
    </p:spTree>
    <p:extLst>
      <p:ext uri="{BB962C8B-B14F-4D97-AF65-F5344CB8AC3E}">
        <p14:creationId xmlns:p14="http://schemas.microsoft.com/office/powerpoint/2010/main" val="2979510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THE OMEGA TEST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4483" y="402677"/>
            <a:ext cx="1876097" cy="18760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4731">
            <a:off x="6620566" y="4350087"/>
            <a:ext cx="2493284" cy="139623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40726"/>
            <a:ext cx="1923393" cy="1166858"/>
          </a:xfrm>
          <a:prstGeom prst="rect">
            <a:avLst/>
          </a:prstGeom>
        </p:spPr>
      </p:pic>
      <p:sp>
        <p:nvSpPr>
          <p:cNvPr id="8" name="Text Placeholder 1"/>
          <p:cNvSpPr>
            <a:spLocks noGrp="1"/>
          </p:cNvSpPr>
          <p:nvPr>
            <p:ph type="body" sz="quarter" idx="13"/>
          </p:nvPr>
        </p:nvSpPr>
        <p:spPr>
          <a:xfrm>
            <a:off x="1614389" y="1273854"/>
            <a:ext cx="5754414" cy="4304643"/>
          </a:xfrm>
        </p:spPr>
        <p:txBody>
          <a:bodyPr>
            <a:normAutofit/>
          </a:bodyPr>
          <a:lstStyle/>
          <a:p>
            <a:pPr marL="0" indent="0" algn="ctr">
              <a:buNone/>
            </a:pPr>
            <a:r>
              <a:rPr lang="en-US" sz="4400" dirty="0">
                <a:latin typeface="Times New Roman" panose="02020603050405020304" pitchFamily="18" charset="0"/>
                <a:cs typeface="Times New Roman" panose="02020603050405020304" pitchFamily="18" charset="0"/>
              </a:rPr>
              <a:t>Describe the two perspectives on how much impact managers have on an organization’s success or failure.</a:t>
            </a:r>
          </a:p>
        </p:txBody>
      </p:sp>
    </p:spTree>
    <p:extLst>
      <p:ext uri="{BB962C8B-B14F-4D97-AF65-F5344CB8AC3E}">
        <p14:creationId xmlns:p14="http://schemas.microsoft.com/office/powerpoint/2010/main" val="4204309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2103120"/>
            <a:ext cx="6797040" cy="3621405"/>
          </a:xfrm>
          <a:prstGeom prst="rect">
            <a:avLst/>
          </a:prstGeom>
        </p:spPr>
      </p:pic>
      <p:sp>
        <p:nvSpPr>
          <p:cNvPr id="3" name="Title 2"/>
          <p:cNvSpPr>
            <a:spLocks noGrp="1"/>
          </p:cNvSpPr>
          <p:nvPr>
            <p:ph type="title"/>
          </p:nvPr>
        </p:nvSpPr>
        <p:spPr/>
        <p:txBody>
          <a:bodyPr/>
          <a:lstStyle/>
          <a:p>
            <a:br>
              <a:rPr lang="en-US" b="1" dirty="0">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ANY QUESTION?</a:t>
            </a:r>
          </a:p>
        </p:txBody>
      </p:sp>
    </p:spTree>
    <p:extLst>
      <p:ext uri="{BB962C8B-B14F-4D97-AF65-F5344CB8AC3E}">
        <p14:creationId xmlns:p14="http://schemas.microsoft.com/office/powerpoint/2010/main" val="1529678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0"/>
            <a:ext cx="7886700" cy="1509395"/>
          </a:xfrm>
        </p:spPr>
        <p:txBody>
          <a:bodyPr/>
          <a:lstStyle/>
          <a:p>
            <a:br>
              <a:rPr lang="en-US" b="1" dirty="0">
                <a:solidFill>
                  <a:srgbClr val="00B050"/>
                </a:solidFill>
                <a:latin typeface="Times New Roman" panose="02020603050405020304" pitchFamily="18" charset="0"/>
                <a:cs typeface="Times New Roman" panose="02020603050405020304" pitchFamily="18" charset="0"/>
              </a:rPr>
            </a:br>
            <a:r>
              <a:rPr lang="en-US" b="1" dirty="0">
                <a:solidFill>
                  <a:srgbClr val="00B050"/>
                </a:solidFill>
                <a:latin typeface="Times New Roman" panose="02020603050405020304" pitchFamily="18" charset="0"/>
                <a:cs typeface="Times New Roman" panose="02020603050405020304" pitchFamily="18" charset="0"/>
              </a:rPr>
              <a:t>END OF LESSON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61436">
            <a:off x="2670028" y="2210174"/>
            <a:ext cx="3961100" cy="3404582"/>
          </a:xfrm>
          <a:prstGeom prst="rect">
            <a:avLst/>
          </a:prstGeom>
        </p:spPr>
      </p:pic>
    </p:spTree>
    <p:extLst>
      <p:ext uri="{BB962C8B-B14F-4D97-AF65-F5344CB8AC3E}">
        <p14:creationId xmlns:p14="http://schemas.microsoft.com/office/powerpoint/2010/main" val="380226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pPr eaLnBrk="0" hangingPunct="0">
              <a:buFont typeface="Arial" charset="0"/>
              <a:buChar char="•"/>
            </a:pPr>
            <a:r>
              <a:rPr lang="en-US" sz="2800" b="1" dirty="0">
                <a:latin typeface="Times New Roman" panose="02020603050405020304" pitchFamily="18" charset="0"/>
                <a:cs typeface="Times New Roman" panose="02020603050405020304" pitchFamily="18" charset="0"/>
              </a:rPr>
              <a:t>Omnipotent View of Management - </a:t>
            </a:r>
            <a:r>
              <a:rPr lang="en-US" sz="2800" dirty="0">
                <a:latin typeface="Times New Roman" panose="02020603050405020304" pitchFamily="18" charset="0"/>
                <a:cs typeface="Times New Roman" panose="02020603050405020304" pitchFamily="18" charset="0"/>
              </a:rPr>
              <a:t>the view that managers are directly responsible for an organization’s success or failure.</a:t>
            </a:r>
          </a:p>
          <a:p>
            <a:pPr eaLnBrk="0" hangingPunct="0">
              <a:buFont typeface="Arial" charset="0"/>
              <a:buChar char="•"/>
            </a:pPr>
            <a:r>
              <a:rPr lang="en-US" sz="2800" b="1" dirty="0">
                <a:latin typeface="Times New Roman" panose="02020603050405020304" pitchFamily="18" charset="0"/>
                <a:cs typeface="Times New Roman" panose="02020603050405020304" pitchFamily="18" charset="0"/>
              </a:rPr>
              <a:t>Symbolic view of Management - </a:t>
            </a:r>
            <a:r>
              <a:rPr lang="en-US" sz="2800" dirty="0">
                <a:latin typeface="Times New Roman" panose="02020603050405020304" pitchFamily="18" charset="0"/>
                <a:cs typeface="Times New Roman" panose="02020603050405020304" pitchFamily="18" charset="0"/>
              </a:rPr>
              <a:t>the view that much of an organization’s success or failure is due to external forces outside managers’ control.</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THE MANAGER: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OMNIPOTENT OR SYMBOLIC?</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9441" y="4674026"/>
            <a:ext cx="1889760" cy="1177071"/>
          </a:xfrm>
          <a:prstGeom prst="rect">
            <a:avLst/>
          </a:prstGeom>
        </p:spPr>
      </p:pic>
    </p:spTree>
    <p:extLst>
      <p:ext uri="{BB962C8B-B14F-4D97-AF65-F5344CB8AC3E}">
        <p14:creationId xmlns:p14="http://schemas.microsoft.com/office/powerpoint/2010/main" val="123375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EXHIBIT 2-1</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CONSTRAINTS ON MANAGERIAL DISCRETION</a:t>
            </a:r>
          </a:p>
        </p:txBody>
      </p:sp>
      <p:pic>
        <p:nvPicPr>
          <p:cNvPr id="4" name="Picture 3"/>
          <p:cNvPicPr>
            <a:picLocks noGrp="1" noChangeAspect="1" noChangeArrowheads="1"/>
          </p:cNvPicPr>
          <p:nvPr/>
        </p:nvPicPr>
        <p:blipFill>
          <a:blip r:embed="rId3"/>
          <a:srcRect/>
          <a:stretch>
            <a:fillRect/>
          </a:stretch>
        </p:blipFill>
        <p:spPr bwMode="auto">
          <a:xfrm>
            <a:off x="82550" y="2659063"/>
            <a:ext cx="8977313" cy="1539875"/>
          </a:xfrm>
          <a:prstGeom prst="rect">
            <a:avLst/>
          </a:prstGeom>
          <a:noFill/>
          <a:ln w="9525">
            <a:noFill/>
            <a:miter lim="800000"/>
            <a:headEnd/>
            <a:tailEnd/>
          </a:ln>
        </p:spPr>
      </p:pic>
    </p:spTree>
    <p:extLst>
      <p:ext uri="{BB962C8B-B14F-4D97-AF65-F5344CB8AC3E}">
        <p14:creationId xmlns:p14="http://schemas.microsoft.com/office/powerpoint/2010/main" val="159865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EXHIBIT 2-2</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COMPONENTS OF EXTERNAL ENVIRONMENT</a:t>
            </a:r>
          </a:p>
        </p:txBody>
      </p:sp>
      <p:pic>
        <p:nvPicPr>
          <p:cNvPr id="4" name="Picture 3"/>
          <p:cNvPicPr>
            <a:picLocks noGrp="1" noChangeAspect="1" noChangeArrowheads="1"/>
          </p:cNvPicPr>
          <p:nvPr/>
        </p:nvPicPr>
        <p:blipFill>
          <a:blip r:embed="rId3"/>
          <a:srcRect/>
          <a:stretch>
            <a:fillRect/>
          </a:stretch>
        </p:blipFill>
        <p:spPr bwMode="auto">
          <a:xfrm>
            <a:off x="1468238" y="1876131"/>
            <a:ext cx="5537473" cy="3863487"/>
          </a:xfrm>
          <a:prstGeom prst="rect">
            <a:avLst/>
          </a:prstGeom>
          <a:noFill/>
          <a:ln w="9525">
            <a:noFill/>
            <a:miter lim="800000"/>
            <a:headEnd/>
            <a:tailEnd/>
          </a:ln>
        </p:spPr>
      </p:pic>
    </p:spTree>
    <p:extLst>
      <p:ext uri="{BB962C8B-B14F-4D97-AF65-F5344CB8AC3E}">
        <p14:creationId xmlns:p14="http://schemas.microsoft.com/office/powerpoint/2010/main" val="274478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lnSpcReduction="10000"/>
          </a:bodyPr>
          <a:lstStyle/>
          <a:p>
            <a:pPr eaLnBrk="0" hangingPunct="0">
              <a:buFont typeface="Arial" charset="0"/>
              <a:buChar char="•"/>
            </a:pPr>
            <a:r>
              <a:rPr lang="en-US" b="1" dirty="0">
                <a:latin typeface="Times New Roman" panose="02020603050405020304" pitchFamily="18" charset="0"/>
                <a:cs typeface="Times New Roman" panose="02020603050405020304" pitchFamily="18" charset="0"/>
              </a:rPr>
              <a:t>Global economic recession </a:t>
            </a:r>
            <a:r>
              <a:rPr lang="en-US" dirty="0">
                <a:latin typeface="Times New Roman" panose="02020603050405020304" pitchFamily="18" charset="0"/>
                <a:cs typeface="Times New Roman" panose="02020603050405020304" pitchFamily="18" charset="0"/>
              </a:rPr>
              <a:t>- began with US home mortgage and soon affected businesses as credit markets collapsed. It did not take long for these economic trouble to spread worldwide.</a:t>
            </a:r>
          </a:p>
          <a:p>
            <a:pPr eaLnBrk="0" hangingPunct="0">
              <a:buFont typeface="Arial" charset="0"/>
              <a:buChar char="•"/>
            </a:pPr>
            <a:r>
              <a:rPr lang="en-US" b="1" dirty="0">
                <a:latin typeface="Times New Roman" panose="02020603050405020304" pitchFamily="18" charset="0"/>
                <a:cs typeface="Times New Roman" panose="02020603050405020304" pitchFamily="18" charset="0"/>
              </a:rPr>
              <a:t>Economic inequality - </a:t>
            </a:r>
            <a:r>
              <a:rPr lang="en-US" dirty="0">
                <a:latin typeface="Times New Roman" panose="02020603050405020304" pitchFamily="18" charset="0"/>
                <a:cs typeface="Times New Roman" panose="02020603050405020304" pitchFamily="18" charset="0"/>
              </a:rPr>
              <a:t>As economic growth has languished and sputtered, social discontent over growing income gaps has increased.</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THE ECONOMIC ENVIRONMENT</a:t>
            </a:r>
          </a:p>
        </p:txBody>
      </p:sp>
    </p:spTree>
    <p:extLst>
      <p:ext uri="{BB962C8B-B14F-4D97-AF65-F5344CB8AC3E}">
        <p14:creationId xmlns:p14="http://schemas.microsoft.com/office/powerpoint/2010/main" val="393500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744664"/>
            <a:ext cx="5788855" cy="3713602"/>
          </a:xfrm>
        </p:spPr>
        <p:txBody>
          <a:bodyPr>
            <a:normAutofit fontScale="92500" lnSpcReduction="10000"/>
          </a:bodyPr>
          <a:lstStyle/>
          <a:p>
            <a:pPr eaLnBrk="0" hangingPunct="0">
              <a:buFont typeface="Arial" charset="0"/>
              <a:buChar char="•"/>
            </a:pPr>
            <a:r>
              <a:rPr lang="en-US" dirty="0">
                <a:latin typeface="Times New Roman" panose="02020603050405020304" pitchFamily="18" charset="0"/>
                <a:cs typeface="Times New Roman" panose="02020603050405020304" pitchFamily="18" charset="0"/>
              </a:rPr>
              <a:t>Baby Boomers - those individuals born between 1946 and 1964</a:t>
            </a:r>
          </a:p>
          <a:p>
            <a:pPr eaLnBrk="0" hangingPunct="0">
              <a:buFont typeface="Arial" charset="0"/>
              <a:buChar char="•"/>
            </a:pPr>
            <a:r>
              <a:rPr lang="en-US" dirty="0">
                <a:latin typeface="Times New Roman" panose="02020603050405020304" pitchFamily="18" charset="0"/>
                <a:cs typeface="Times New Roman" panose="02020603050405020304" pitchFamily="18" charset="0"/>
              </a:rPr>
              <a:t>Gen Y (or the “</a:t>
            </a:r>
            <a:r>
              <a:rPr lang="en-US" dirty="0" err="1">
                <a:latin typeface="Times New Roman" panose="02020603050405020304" pitchFamily="18" charset="0"/>
                <a:cs typeface="Times New Roman" panose="02020603050405020304" pitchFamily="18" charset="0"/>
              </a:rPr>
              <a:t>Millennials</a:t>
            </a:r>
            <a:r>
              <a:rPr lang="en-US" dirty="0">
                <a:latin typeface="Times New Roman" panose="02020603050405020304" pitchFamily="18" charset="0"/>
                <a:cs typeface="Times New Roman" panose="02020603050405020304" pitchFamily="18" charset="0"/>
              </a:rPr>
              <a:t>”) - those individuals born between 1978 and 1994.</a:t>
            </a:r>
          </a:p>
          <a:p>
            <a:pPr eaLnBrk="0" hangingPunct="0">
              <a:buFont typeface="Arial" charset="0"/>
              <a:buChar char="•"/>
            </a:pPr>
            <a:r>
              <a:rPr lang="en-US" dirty="0">
                <a:latin typeface="Times New Roman" panose="02020603050405020304" pitchFamily="18" charset="0"/>
                <a:cs typeface="Times New Roman" panose="02020603050405020304" pitchFamily="18" charset="0"/>
              </a:rPr>
              <a:t>Post-</a:t>
            </a:r>
            <a:r>
              <a:rPr lang="en-US" dirty="0" err="1">
                <a:latin typeface="Times New Roman" panose="02020603050405020304" pitchFamily="18" charset="0"/>
                <a:cs typeface="Times New Roman" panose="02020603050405020304" pitchFamily="18" charset="0"/>
              </a:rPr>
              <a:t>Millennials</a:t>
            </a:r>
            <a:r>
              <a:rPr lang="en-US" dirty="0">
                <a:latin typeface="Times New Roman" panose="02020603050405020304" pitchFamily="18" charset="0"/>
                <a:cs typeface="Times New Roman" panose="02020603050405020304" pitchFamily="18" charset="0"/>
              </a:rPr>
              <a:t> - the youngest identified age group, basically teens and middle-</a:t>
            </a:r>
            <a:r>
              <a:rPr lang="en-US" dirty="0" err="1">
                <a:latin typeface="Times New Roman" panose="02020603050405020304" pitchFamily="18" charset="0"/>
                <a:cs typeface="Times New Roman" panose="02020603050405020304" pitchFamily="18" charset="0"/>
              </a:rPr>
              <a:t>schoolers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THE DEMOGRAPHIC ENVIRONMENT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631" y="1972920"/>
            <a:ext cx="2403719" cy="3133651"/>
          </a:xfrm>
          <a:prstGeom prst="rect">
            <a:avLst/>
          </a:prstGeom>
        </p:spPr>
      </p:pic>
    </p:spTree>
    <p:extLst>
      <p:ext uri="{BB962C8B-B14F-4D97-AF65-F5344CB8AC3E}">
        <p14:creationId xmlns:p14="http://schemas.microsoft.com/office/powerpoint/2010/main" val="282485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744663"/>
            <a:ext cx="6098345" cy="3657331"/>
          </a:xfrm>
        </p:spPr>
        <p:txBody>
          <a:bodyPr/>
          <a:lstStyle/>
          <a:p>
            <a:pPr>
              <a:defRPr/>
            </a:pPr>
            <a:r>
              <a:rPr lang="en-US" dirty="0">
                <a:latin typeface="Times New Roman" panose="02020603050405020304" pitchFamily="18" charset="0"/>
                <a:cs typeface="Times New Roman" panose="02020603050405020304" pitchFamily="18" charset="0"/>
              </a:rPr>
              <a:t>Jobs and employment - As external environmental conditions one of the most powerful constraints managers face is the impact of such changes on jobs and employment</a:t>
            </a:r>
          </a:p>
          <a:p>
            <a:pPr marL="0" indent="0">
              <a:buFont typeface="Arial" pitchFamily="34" charset="0"/>
              <a:buNone/>
              <a:defRP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HOW THE EXTERNAL ENVIRONMENT AFFECTS MANAGERS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406" y="2954215"/>
            <a:ext cx="2438400" cy="2720458"/>
          </a:xfrm>
          <a:prstGeom prst="rect">
            <a:avLst/>
          </a:prstGeom>
        </p:spPr>
      </p:pic>
    </p:spTree>
    <p:extLst>
      <p:ext uri="{BB962C8B-B14F-4D97-AF65-F5344CB8AC3E}">
        <p14:creationId xmlns:p14="http://schemas.microsoft.com/office/powerpoint/2010/main" val="246678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79828" y="1744663"/>
            <a:ext cx="6133514" cy="3836987"/>
          </a:xfrm>
        </p:spPr>
        <p:txBody>
          <a:bodyPr>
            <a:normAutofit fontScale="92500" lnSpcReduction="10000"/>
          </a:bodyPr>
          <a:lstStyle/>
          <a:p>
            <a:pPr eaLnBrk="0" hangingPunct="0">
              <a:buFont typeface="Arial" charset="0"/>
              <a:buChar char="•"/>
            </a:pPr>
            <a:r>
              <a:rPr lang="en-US" b="1" dirty="0">
                <a:latin typeface="Times New Roman" panose="02020603050405020304" pitchFamily="18" charset="0"/>
                <a:cs typeface="Times New Roman" panose="02020603050405020304" pitchFamily="18" charset="0"/>
              </a:rPr>
              <a:t>Environmental Uncertainty - </a:t>
            </a:r>
            <a:r>
              <a:rPr lang="en-US" dirty="0">
                <a:latin typeface="Times New Roman" panose="02020603050405020304" pitchFamily="18" charset="0"/>
                <a:cs typeface="Times New Roman" panose="02020603050405020304" pitchFamily="18" charset="0"/>
              </a:rPr>
              <a:t>the degree of change and complexity in an organization’s environment.</a:t>
            </a:r>
          </a:p>
          <a:p>
            <a:pPr eaLnBrk="0" hangingPunct="0">
              <a:buFont typeface="Arial" charset="0"/>
              <a:buChar char="•"/>
            </a:pPr>
            <a:r>
              <a:rPr lang="en-US" b="1" dirty="0">
                <a:latin typeface="Times New Roman" panose="02020603050405020304" pitchFamily="18" charset="0"/>
                <a:cs typeface="Times New Roman" panose="02020603050405020304" pitchFamily="18" charset="0"/>
              </a:rPr>
              <a:t>Environmental Complexity - </a:t>
            </a:r>
            <a:r>
              <a:rPr lang="en-US" dirty="0">
                <a:latin typeface="Times New Roman" panose="02020603050405020304" pitchFamily="18" charset="0"/>
                <a:cs typeface="Times New Roman" panose="02020603050405020304" pitchFamily="18" charset="0"/>
              </a:rPr>
              <a:t>the number of components in an organization’s environment and the extent of the organization’s knowledge about those components.</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HOW THE EXTERNAL ENVIRONMENT  AFFECTS MANAGERS CONT’D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798" y="1473408"/>
            <a:ext cx="2209563" cy="14704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5798" y="4138664"/>
            <a:ext cx="2401824" cy="1194816"/>
          </a:xfrm>
          <a:prstGeom prst="rect">
            <a:avLst/>
          </a:prstGeom>
        </p:spPr>
      </p:pic>
    </p:spTree>
    <p:extLst>
      <p:ext uri="{BB962C8B-B14F-4D97-AF65-F5344CB8AC3E}">
        <p14:creationId xmlns:p14="http://schemas.microsoft.com/office/powerpoint/2010/main" val="2528623944"/>
      </p:ext>
    </p:extLst>
  </p:cSld>
  <p:clrMapOvr>
    <a:masterClrMapping/>
  </p:clrMapOvr>
</p:sld>
</file>

<file path=ppt/theme/theme1.xml><?xml version="1.0" encoding="utf-8"?>
<a:theme xmlns:a="http://schemas.openxmlformats.org/drawingml/2006/main" name="UNIT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NUST Template-edited.potx" id="{1FB1775B-6FD5-4250-BD18-788BE5D8CB77}" vid="{29C07B30-C1C3-423F-9B96-AB2A5A1C97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 2</Template>
  <TotalTime>456</TotalTime>
  <Words>2170</Words>
  <Application>Microsoft Office PowerPoint</Application>
  <PresentationFormat>On-screen Show (4:3)</PresentationFormat>
  <Paragraphs>164</Paragraphs>
  <Slides>27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Helvetica</vt:lpstr>
      <vt:lpstr>Times New Roman</vt:lpstr>
      <vt:lpstr>UNIT 2</vt:lpstr>
      <vt:lpstr>CONSTRAINTS AND CHALLENGES FOR THE GLOBAL MANAGER</vt:lpstr>
      <vt:lpstr> LEARNING OUTCOMES</vt:lpstr>
      <vt:lpstr>THE MANAGER:  OMNIPOTENT OR SYMBOLIC?</vt:lpstr>
      <vt:lpstr>EXHIBIT 2-1 CONSTRAINTS ON MANAGERIAL DISCRETION</vt:lpstr>
      <vt:lpstr>EXHIBIT 2-2 COMPONENTS OF EXTERNAL ENVIRONMENT</vt:lpstr>
      <vt:lpstr> THE ECONOMIC ENVIRONMENT</vt:lpstr>
      <vt:lpstr> THE DEMOGRAPHIC ENVIRONMENT</vt:lpstr>
      <vt:lpstr>HOW THE EXTERNAL ENVIRONMENT AFFECTS MANAGERS</vt:lpstr>
      <vt:lpstr>HOW THE EXTERNAL ENVIRONMENT  AFFECTS MANAGERS CONT’D</vt:lpstr>
      <vt:lpstr>EXHIBIT 2-3 ENVIRONMENTAL UNCERTAINTY MATRIX</vt:lpstr>
      <vt:lpstr>HOW THE EXTERNAL ENVIRONMENT  AFFECTS MANAGERS CONT’D</vt:lpstr>
      <vt:lpstr>  EXHIBIT 2-4 ORGANIZATIONAL STAKEHOLDERS</vt:lpstr>
      <vt:lpstr> WHAT IS ORGANIZATIONAL CULTURE?</vt:lpstr>
      <vt:lpstr>EXHIBIT 2-5 DIMENSIONS OF ORGANIZATIONAL CULTURE</vt:lpstr>
      <vt:lpstr>EXHIBIT 2-6 CONTRASTING ORGANIZATIONAL CULTURES</vt:lpstr>
      <vt:lpstr>EXHIBIT 2-7 STRONG VERSUS WEAK CULTURES</vt:lpstr>
      <vt:lpstr> WHERE DOES CULTURE COME FROM?</vt:lpstr>
      <vt:lpstr>EXHIBIT 2-8 ESTABLISHING AND MAINTAINING CULTURE</vt:lpstr>
      <vt:lpstr>HOW DO EMPLOYEES LEARN CULTURE?</vt:lpstr>
      <vt:lpstr>HOW DOES CULTURE AFFECT MANAGERS?</vt:lpstr>
      <vt:lpstr>EXHIBIT 2-9 MANAGERIAL DECISIONS AFFECTED BY CULTURE</vt:lpstr>
      <vt:lpstr> CREATING AN INNOVATIVE CULTURE</vt:lpstr>
      <vt:lpstr>EXHIBIT 2-10 CREATING A CUSTOMER-RESPONSIVE CULTURE</vt:lpstr>
      <vt:lpstr>SPIRITUALITY AND ORGANIZATIONAL CULTURE</vt:lpstr>
      <vt:lpstr>THE OMEGA TEST </vt:lpstr>
      <vt:lpstr> ANY QUESTION?</vt:lpstr>
      <vt:lpstr> END OF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Charlotte Adjanor-Doku</dc:creator>
  <cp:lastModifiedBy>User</cp:lastModifiedBy>
  <cp:revision>44</cp:revision>
  <dcterms:created xsi:type="dcterms:W3CDTF">2022-02-26T12:22:51Z</dcterms:created>
  <dcterms:modified xsi:type="dcterms:W3CDTF">2024-02-08T16:06:54Z</dcterms:modified>
</cp:coreProperties>
</file>