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8" r:id="rId2"/>
    <p:sldId id="259" r:id="rId3"/>
    <p:sldId id="260" r:id="rId4"/>
    <p:sldId id="261" r:id="rId5"/>
    <p:sldId id="262" r:id="rId6"/>
    <p:sldId id="285" r:id="rId7"/>
    <p:sldId id="290" r:id="rId8"/>
    <p:sldId id="291" r:id="rId9"/>
    <p:sldId id="292" r:id="rId10"/>
    <p:sldId id="263" r:id="rId11"/>
    <p:sldId id="264" r:id="rId12"/>
    <p:sldId id="265" r:id="rId13"/>
    <p:sldId id="268" r:id="rId14"/>
    <p:sldId id="269" r:id="rId15"/>
    <p:sldId id="275" r:id="rId16"/>
    <p:sldId id="276" r:id="rId17"/>
    <p:sldId id="277" r:id="rId18"/>
    <p:sldId id="278" r:id="rId19"/>
    <p:sldId id="279" r:id="rId20"/>
    <p:sldId id="280" r:id="rId21"/>
    <p:sldId id="281" r:id="rId22"/>
    <p:sldId id="282" r:id="rId23"/>
    <p:sldId id="28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2" autoAdjust="0"/>
  </p:normalViewPr>
  <p:slideViewPr>
    <p:cSldViewPr snapToGrid="0" snapToObjects="1">
      <p:cViewPr varScale="1">
        <p:scale>
          <a:sx n="78" d="100"/>
          <a:sy n="78" d="100"/>
        </p:scale>
        <p:origin x="1200"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5BA184-6992-4122-9FC8-42BA52997938}" type="datetimeFigureOut">
              <a:rPr lang="en-US" smtClean="0"/>
              <a:t>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696C63-C027-4480-9B39-733324507D50}" type="slidenum">
              <a:rPr lang="en-US" smtClean="0"/>
              <a:t>‹#›</a:t>
            </a:fld>
            <a:endParaRPr lang="en-US"/>
          </a:p>
        </p:txBody>
      </p:sp>
    </p:spTree>
    <p:extLst>
      <p:ext uri="{BB962C8B-B14F-4D97-AF65-F5344CB8AC3E}">
        <p14:creationId xmlns:p14="http://schemas.microsoft.com/office/powerpoint/2010/main" val="2680853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a:lstStyle/>
          <a:p>
            <a:pPr eaLnBrk="1" hangingPunct="1"/>
            <a:r>
              <a:rPr lang="en-US">
                <a:cs typeface="Arial" charset="0"/>
              </a:rPr>
              <a:t>Diversity has been “one of the most popular business topics over the last two decades. It ranks with modern business disciplines such as quality, leadership, and ethics. Despite this popularity, it’s also one of the most controversial and least understood topics. With its basis in civil rights legislation and social justice, the word </a:t>
            </a:r>
            <a:r>
              <a:rPr lang="en-US" i="1">
                <a:cs typeface="Arial" charset="0"/>
              </a:rPr>
              <a:t>diversity </a:t>
            </a:r>
            <a:r>
              <a:rPr lang="en-US">
                <a:cs typeface="Arial" charset="0"/>
              </a:rPr>
              <a:t>often invokes a variety of attitudes and emotional responses in people. </a:t>
            </a:r>
          </a:p>
          <a:p>
            <a:pPr eaLnBrk="1" hangingPunct="1"/>
            <a:endParaRPr lang="en-US">
              <a:cs typeface="Arial" charset="0"/>
            </a:endParaRPr>
          </a:p>
          <a:p>
            <a:pPr eaLnBrk="1" hangingPunct="1"/>
            <a:r>
              <a:rPr lang="en-US">
                <a:cs typeface="Arial" charset="0"/>
              </a:rPr>
              <a:t>So, what’s our definition of </a:t>
            </a:r>
            <a:r>
              <a:rPr lang="en-US" b="1">
                <a:cs typeface="Arial" charset="0"/>
              </a:rPr>
              <a:t>workplace diversity</a:t>
            </a:r>
            <a:r>
              <a:rPr lang="en-US">
                <a:cs typeface="Arial" charset="0"/>
              </a:rPr>
              <a:t>? We’re defining it as the ways in which people in an organization are different from and similar to one another. Notice that our definition not only focuses on the differences, but the similarities, of employees. This reinforces our belief that managers and organizations should view employees as having qualities in common as well as differences that separate them.</a:t>
            </a:r>
          </a:p>
          <a:p>
            <a:pPr eaLnBrk="1" hangingPunct="1"/>
            <a:endParaRPr lang="en-US">
              <a:cs typeface="Arial" charset="0"/>
            </a:endParaRPr>
          </a:p>
          <a:p>
            <a:pPr eaLnBrk="1" hangingPunct="1"/>
            <a:endParaRPr lang="en-US">
              <a:cs typeface="Arial" charset="0"/>
            </a:endParaRPr>
          </a:p>
        </p:txBody>
      </p:sp>
      <p:sp>
        <p:nvSpPr>
          <p:cNvPr id="4" name="Slide Number Placeholder 3"/>
          <p:cNvSpPr>
            <a:spLocks noGrp="1"/>
          </p:cNvSpPr>
          <p:nvPr>
            <p:ph type="sldNum" sz="quarter" idx="5"/>
          </p:nvPr>
        </p:nvSpPr>
        <p:spPr/>
        <p:txBody>
          <a:bodyPr/>
          <a:lstStyle/>
          <a:p>
            <a:pPr>
              <a:defRPr/>
            </a:pPr>
            <a:fld id="{9EB8D1F0-107F-427E-9460-0BF921AB4D02}"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a:lstStyle/>
          <a:p>
            <a:pPr eaLnBrk="1" hangingPunct="1"/>
            <a:r>
              <a:rPr lang="en-US" b="1">
                <a:cs typeface="Arial" charset="0"/>
              </a:rPr>
              <a:t>Total population of the United States: </a:t>
            </a:r>
            <a:r>
              <a:rPr lang="en-US">
                <a:cs typeface="Arial" charset="0"/>
              </a:rPr>
              <a:t>The total population is projected to increase to 438 million by the year 2050, up from 296 million in 2005; 82 percent of that increase will be due to immigrants and their U.S.-born descendants. Nearly one in five Americans will be an immigrant in 2050, compared with one in eight in 2005.</a:t>
            </a:r>
          </a:p>
          <a:p>
            <a:pPr eaLnBrk="1" hangingPunct="1"/>
            <a:endParaRPr lang="en-US">
              <a:cs typeface="Arial" charset="0"/>
            </a:endParaRPr>
          </a:p>
          <a:p>
            <a:pPr eaLnBrk="1" hangingPunct="1"/>
            <a:r>
              <a:rPr lang="en-US">
                <a:cs typeface="Arial" charset="0"/>
              </a:rPr>
              <a:t>In addition to total population changes, the components of that population are projected to change as well. The main changes will be in the percentages of the Hispanic and white population. But the data also indicate that the Asian population will almost double The median age of the U.S. population stands at 36.9 years, up from 36.2 years in 2001. By 2050 one in every five persons will be aged 65 or over.</a:t>
            </a:r>
          </a:p>
        </p:txBody>
      </p:sp>
      <p:sp>
        <p:nvSpPr>
          <p:cNvPr id="4" name="Slide Number Placeholder 3"/>
          <p:cNvSpPr>
            <a:spLocks noGrp="1"/>
          </p:cNvSpPr>
          <p:nvPr>
            <p:ph type="sldNum" sz="quarter" idx="5"/>
          </p:nvPr>
        </p:nvSpPr>
        <p:spPr/>
        <p:txBody>
          <a:bodyPr/>
          <a:lstStyle/>
          <a:p>
            <a:pPr>
              <a:defRPr/>
            </a:pPr>
            <a:fld id="{0ABDBDC0-6F66-479D-8CF5-CEA39A8CFE4F}"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a:lstStyle/>
          <a:p>
            <a:pPr eaLnBrk="1" hangingPunct="1"/>
            <a:r>
              <a:rPr lang="en-US">
                <a:cs typeface="Arial" charset="0"/>
              </a:rPr>
              <a:t>How much do </a:t>
            </a:r>
            <a:r>
              <a:rPr lang="en-US" i="1">
                <a:cs typeface="Arial" charset="0"/>
              </a:rPr>
              <a:t>you </a:t>
            </a:r>
            <a:r>
              <a:rPr lang="en-US">
                <a:cs typeface="Arial" charset="0"/>
              </a:rPr>
              <a:t>know about global aging? (Our guess is . . . probably not much!) Take the quiz in Exhibit 4-4—no peeking at the answers beforehand—and see how well you scored.</a:t>
            </a:r>
          </a:p>
        </p:txBody>
      </p:sp>
      <p:sp>
        <p:nvSpPr>
          <p:cNvPr id="4" name="Slide Number Placeholder 3"/>
          <p:cNvSpPr>
            <a:spLocks noGrp="1"/>
          </p:cNvSpPr>
          <p:nvPr>
            <p:ph type="sldNum" sz="quarter" idx="5"/>
          </p:nvPr>
        </p:nvSpPr>
        <p:spPr/>
        <p:txBody>
          <a:bodyPr/>
          <a:lstStyle/>
          <a:p>
            <a:pPr>
              <a:defRPr/>
            </a:pPr>
            <a:fld id="{8CA29047-5C70-4143-A830-7E15FE667A23}"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a:lstStyle/>
          <a:p>
            <a:pPr eaLnBrk="1" hangingPunct="1"/>
            <a:r>
              <a:rPr lang="en-US">
                <a:cs typeface="Arial" charset="0"/>
              </a:rPr>
              <a:t>Are you surprised by some of the answers?</a:t>
            </a:r>
          </a:p>
        </p:txBody>
      </p:sp>
      <p:sp>
        <p:nvSpPr>
          <p:cNvPr id="4" name="Slide Number Placeholder 3"/>
          <p:cNvSpPr>
            <a:spLocks noGrp="1"/>
          </p:cNvSpPr>
          <p:nvPr>
            <p:ph type="sldNum" sz="quarter" idx="5"/>
          </p:nvPr>
        </p:nvSpPr>
        <p:spPr/>
        <p:txBody>
          <a:bodyPr/>
          <a:lstStyle/>
          <a:p>
            <a:pPr>
              <a:defRPr/>
            </a:pPr>
            <a:fld id="{E7B2C788-A400-45DB-9674-B584466943AF}"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a:lstStyle/>
          <a:p>
            <a:pPr eaLnBrk="1" hangingPunct="1"/>
            <a:r>
              <a:rPr lang="en-US">
                <a:cs typeface="Arial" charset="0"/>
              </a:rPr>
              <a:t>Despite the benefits that we know workforce diversity brings to organizations, managers still face challenges in creating accommodating and safe work environments for diverse employees. </a:t>
            </a:r>
          </a:p>
          <a:p>
            <a:pPr eaLnBrk="1" hangingPunct="1"/>
            <a:endParaRPr lang="en-US">
              <a:cs typeface="Arial" charset="0"/>
            </a:endParaRPr>
          </a:p>
          <a:p>
            <a:pPr eaLnBrk="1" hangingPunct="1"/>
            <a:r>
              <a:rPr lang="en-US" b="1">
                <a:cs typeface="Arial" charset="0"/>
              </a:rPr>
              <a:t>Bias </a:t>
            </a:r>
            <a:r>
              <a:rPr lang="en-US">
                <a:cs typeface="Arial" charset="0"/>
              </a:rPr>
              <a:t>is a term that describes a tendency or preference toward a particular perspective or ideology. It’s generally seen as a “one-sided” perspective. Our personal biases cause us to have preconceived opinions about people or things. Such preconceived opinions can create all kinds of inaccurate judgments and attitudes. One outcome of our personal biases can be </a:t>
            </a:r>
            <a:r>
              <a:rPr lang="en-US" b="1">
                <a:cs typeface="Arial" charset="0"/>
              </a:rPr>
              <a:t>prejudice</a:t>
            </a:r>
            <a:r>
              <a:rPr lang="en-US">
                <a:cs typeface="Arial" charset="0"/>
              </a:rPr>
              <a:t>, a preconceived belief, opinion, or judgment toward a person or a group of people. Our prejudice can be based on all the types of diversity we discussed: race, gender, ethnicity, age, disability, religion, sexual orientation, or even other personal characteristics</a:t>
            </a:r>
          </a:p>
        </p:txBody>
      </p:sp>
      <p:sp>
        <p:nvSpPr>
          <p:cNvPr id="4" name="Slide Number Placeholder 3"/>
          <p:cNvSpPr>
            <a:spLocks noGrp="1"/>
          </p:cNvSpPr>
          <p:nvPr>
            <p:ph type="sldNum" sz="quarter" idx="5"/>
          </p:nvPr>
        </p:nvSpPr>
        <p:spPr/>
        <p:txBody>
          <a:bodyPr/>
          <a:lstStyle/>
          <a:p>
            <a:pPr>
              <a:defRPr/>
            </a:pPr>
            <a:fld id="{49788E27-7E4D-4DD5-8226-A6CB37891D13}"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a:lstStyle/>
          <a:p>
            <a:pPr eaLnBrk="1" hangingPunct="1"/>
            <a:r>
              <a:rPr lang="en-US">
                <a:cs typeface="Arial" charset="0"/>
              </a:rPr>
              <a:t>A major factor in prejudice is </a:t>
            </a:r>
            <a:r>
              <a:rPr lang="en-US" b="1">
                <a:cs typeface="Arial" charset="0"/>
              </a:rPr>
              <a:t>stereotyping</a:t>
            </a:r>
            <a:r>
              <a:rPr lang="en-US">
                <a:cs typeface="Arial" charset="0"/>
              </a:rPr>
              <a:t>, which is judging a person on the basis of one’s perception of a group to which he or she belongs. For instance, “Married persons are more stable employees than single persons” is an example of stereotyping. Keep in mind, though, that not all stereotypes are inaccurate. However, many stereotypes aren’t factual and distort our judgment.</a:t>
            </a:r>
          </a:p>
          <a:p>
            <a:pPr eaLnBrk="1" hangingPunct="1"/>
            <a:endParaRPr lang="en-US">
              <a:cs typeface="Arial" charset="0"/>
            </a:endParaRPr>
          </a:p>
          <a:p>
            <a:pPr eaLnBrk="1" hangingPunct="1"/>
            <a:r>
              <a:rPr lang="en-US">
                <a:cs typeface="Arial" charset="0"/>
              </a:rPr>
              <a:t>Both prejudice and stereotyping can lead to someone treating others who are members of a particular group unequally. That’s </a:t>
            </a:r>
            <a:r>
              <a:rPr lang="en-US" b="1">
                <a:cs typeface="Arial" charset="0"/>
              </a:rPr>
              <a:t>discrimination</a:t>
            </a:r>
            <a:r>
              <a:rPr lang="en-US">
                <a:cs typeface="Arial" charset="0"/>
              </a:rPr>
              <a:t>, which is when someone acts out their prejudicial attitudes toward people who are the targets of their prejudice.</a:t>
            </a:r>
          </a:p>
          <a:p>
            <a:pPr eaLnBrk="1" hangingPunct="1"/>
            <a:endParaRPr lang="en-US">
              <a:cs typeface="Arial" charset="0"/>
            </a:endParaRPr>
          </a:p>
          <a:p>
            <a:pPr eaLnBrk="1" hangingPunct="1"/>
            <a:r>
              <a:rPr lang="en-US">
                <a:cs typeface="Arial" charset="0"/>
              </a:rPr>
              <a:t>In the 1980s, the term </a:t>
            </a:r>
            <a:r>
              <a:rPr lang="en-US" b="1">
                <a:cs typeface="Arial" charset="0"/>
              </a:rPr>
              <a:t>glass ceiling</a:t>
            </a:r>
            <a:r>
              <a:rPr lang="en-US">
                <a:cs typeface="Arial" charset="0"/>
              </a:rPr>
              <a:t>, first used in a </a:t>
            </a:r>
            <a:r>
              <a:rPr lang="en-US" i="1">
                <a:cs typeface="Arial" charset="0"/>
              </a:rPr>
              <a:t>Wall Street Journal </a:t>
            </a:r>
            <a:r>
              <a:rPr lang="en-US">
                <a:cs typeface="Arial" charset="0"/>
              </a:rPr>
              <a:t>article, refers to the invisible barrier that separates women and minorities from top management</a:t>
            </a:r>
          </a:p>
          <a:p>
            <a:pPr eaLnBrk="1" hangingPunct="1"/>
            <a:r>
              <a:rPr lang="en-US">
                <a:cs typeface="Arial" charset="0"/>
              </a:rPr>
              <a:t>positions.  The idea of a “ceiling” means something is blocking upward movement and the idea of “glass” is that whatever’s blocking the way isn’t immediately apparent.</a:t>
            </a:r>
          </a:p>
        </p:txBody>
      </p:sp>
      <p:sp>
        <p:nvSpPr>
          <p:cNvPr id="4" name="Slide Number Placeholder 3"/>
          <p:cNvSpPr>
            <a:spLocks noGrp="1"/>
          </p:cNvSpPr>
          <p:nvPr>
            <p:ph type="sldNum" sz="quarter" idx="5"/>
          </p:nvPr>
        </p:nvSpPr>
        <p:spPr/>
        <p:txBody>
          <a:bodyPr/>
          <a:lstStyle/>
          <a:p>
            <a:pPr>
              <a:defRPr/>
            </a:pPr>
            <a:fld id="{D3C2DF93-578E-4783-997E-FB972BCB5A02}"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a:lstStyle/>
          <a:p>
            <a:pPr eaLnBrk="1" hangingPunct="1"/>
            <a:r>
              <a:rPr lang="en-US">
                <a:cs typeface="Arial" charset="0"/>
              </a:rPr>
              <a:t>The fact is that federal laws have</a:t>
            </a:r>
            <a:r>
              <a:rPr lang="en-US" i="1">
                <a:cs typeface="Arial" charset="0"/>
              </a:rPr>
              <a:t> </a:t>
            </a:r>
            <a:r>
              <a:rPr lang="en-US">
                <a:cs typeface="Arial" charset="0"/>
              </a:rPr>
              <a:t>contributed to some of the social change we’ve seen over the last 50-plus years. Failure to comply with federal laws, can be costly and damaging to an organization’s bottom line and reputation. It’s important that managers know what they can and cannot do legally and ensure that all employees understand as well.</a:t>
            </a:r>
          </a:p>
          <a:p>
            <a:pPr eaLnBrk="1" hangingPunct="1"/>
            <a:endParaRPr lang="en-US">
              <a:cs typeface="Arial" charset="0"/>
            </a:endParaRPr>
          </a:p>
          <a:p>
            <a:pPr eaLnBrk="1" hangingPunct="1"/>
            <a:r>
              <a:rPr lang="en-US">
                <a:cs typeface="Arial" charset="0"/>
              </a:rPr>
              <a:t>However, effectively managing workplace diversity needs to be more than understanding and complying with federal laws. Organizations that are successful at managing diversity use additional diversity initiatives and programs.</a:t>
            </a:r>
          </a:p>
        </p:txBody>
      </p:sp>
      <p:sp>
        <p:nvSpPr>
          <p:cNvPr id="4" name="Slide Number Placeholder 3"/>
          <p:cNvSpPr>
            <a:spLocks noGrp="1"/>
          </p:cNvSpPr>
          <p:nvPr>
            <p:ph type="sldNum" sz="quarter" idx="5"/>
          </p:nvPr>
        </p:nvSpPr>
        <p:spPr/>
        <p:txBody>
          <a:bodyPr/>
          <a:lstStyle/>
          <a:p>
            <a:pPr>
              <a:defRPr/>
            </a:pPr>
            <a:fld id="{BA6106B1-CE61-4DE7-AD41-6495B9073EE8}"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a:lstStyle/>
          <a:p>
            <a:pPr eaLnBrk="1" hangingPunct="1"/>
            <a:r>
              <a:rPr lang="en-US">
                <a:cs typeface="Arial" charset="0"/>
              </a:rPr>
              <a:t>Exhibit 4-8 describes the major equal employment opportunity laws with which organizations must comply.</a:t>
            </a:r>
          </a:p>
        </p:txBody>
      </p:sp>
      <p:sp>
        <p:nvSpPr>
          <p:cNvPr id="4" name="Slide Number Placeholder 3"/>
          <p:cNvSpPr>
            <a:spLocks noGrp="1"/>
          </p:cNvSpPr>
          <p:nvPr>
            <p:ph type="sldNum" sz="quarter" idx="5"/>
          </p:nvPr>
        </p:nvSpPr>
        <p:spPr/>
        <p:txBody>
          <a:bodyPr/>
          <a:lstStyle/>
          <a:p>
            <a:pPr>
              <a:defRPr/>
            </a:pPr>
            <a:fld id="{FC05F429-504E-419A-853B-5D15B12DA54C}"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a:lstStyle/>
          <a:p>
            <a:pPr eaLnBrk="1" hangingPunct="1"/>
            <a:endParaRPr lang="en-GB">
              <a:cs typeface="Arial" charset="0"/>
            </a:endParaRPr>
          </a:p>
        </p:txBody>
      </p:sp>
      <p:sp>
        <p:nvSpPr>
          <p:cNvPr id="4" name="Slide Number Placeholder 3"/>
          <p:cNvSpPr>
            <a:spLocks noGrp="1"/>
          </p:cNvSpPr>
          <p:nvPr>
            <p:ph type="sldNum" sz="quarter" idx="5"/>
          </p:nvPr>
        </p:nvSpPr>
        <p:spPr/>
        <p:txBody>
          <a:bodyPr/>
          <a:lstStyle/>
          <a:p>
            <a:pPr>
              <a:defRPr/>
            </a:pPr>
            <a:fld id="{DB6343F1-95DD-4BFB-AEB2-5FF9FF6507D4}"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a:lstStyle/>
          <a:p>
            <a:pPr eaLnBrk="1" hangingPunct="1"/>
            <a:r>
              <a:rPr lang="en-US">
                <a:cs typeface="Arial" charset="0"/>
              </a:rPr>
              <a:t>A sustainable diversity and inclusion strategy must play a central role in decision making at the highest leadership level and filter down to every level of the company</a:t>
            </a:r>
          </a:p>
          <a:p>
            <a:pPr eaLnBrk="1" hangingPunct="1"/>
            <a:endParaRPr lang="en-US">
              <a:cs typeface="Arial" charset="0"/>
            </a:endParaRPr>
          </a:p>
          <a:p>
            <a:pPr eaLnBrk="1" hangingPunct="1"/>
            <a:r>
              <a:rPr lang="en-US" b="1">
                <a:cs typeface="Arial" charset="0"/>
              </a:rPr>
              <a:t>Mentoring </a:t>
            </a:r>
            <a:r>
              <a:rPr lang="en-US">
                <a:cs typeface="Arial" charset="0"/>
              </a:rPr>
              <a:t>is a process whereby an experienced organizational member (a mentor) provides advice and guidance to a less-experienced member (a protégé). Mentors usually provide two unique forms of mentoring functions: career development and social support.</a:t>
            </a:r>
          </a:p>
          <a:p>
            <a:pPr eaLnBrk="1" hangingPunct="1"/>
            <a:endParaRPr lang="en-US">
              <a:cs typeface="Arial" charset="0"/>
            </a:endParaRPr>
          </a:p>
          <a:p>
            <a:pPr eaLnBrk="1" hangingPunct="1"/>
            <a:r>
              <a:rPr lang="en-US">
                <a:cs typeface="Arial" charset="0"/>
              </a:rPr>
              <a:t>The challenge for organizations is to find ways for employees to be effective in dealing with others who aren’t like them. </a:t>
            </a:r>
            <a:r>
              <a:rPr lang="en-US" b="1">
                <a:cs typeface="Arial" charset="0"/>
              </a:rPr>
              <a:t>Diversity skills training</a:t>
            </a:r>
            <a:r>
              <a:rPr lang="en-US">
                <a:cs typeface="Arial" charset="0"/>
              </a:rPr>
              <a:t> is  specialized training to educate employees about the importance of diversity and teach them skills for working in a diverse workplace</a:t>
            </a:r>
          </a:p>
        </p:txBody>
      </p:sp>
      <p:sp>
        <p:nvSpPr>
          <p:cNvPr id="4" name="Slide Number Placeholder 3"/>
          <p:cNvSpPr>
            <a:spLocks noGrp="1"/>
          </p:cNvSpPr>
          <p:nvPr>
            <p:ph type="sldNum" sz="quarter" idx="5"/>
          </p:nvPr>
        </p:nvSpPr>
        <p:spPr/>
        <p:txBody>
          <a:bodyPr/>
          <a:lstStyle/>
          <a:p>
            <a:pPr>
              <a:defRPr/>
            </a:pPr>
            <a:fld id="{49B5C553-2790-4E75-A55A-CDA708E18FB3}"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a:lstStyle/>
          <a:p>
            <a:pPr eaLnBrk="1" hangingPunct="1"/>
            <a:r>
              <a:rPr lang="en-US" b="1">
                <a:cs typeface="Arial" charset="0"/>
              </a:rPr>
              <a:t>Employee resource groups</a:t>
            </a:r>
            <a:r>
              <a:rPr lang="en-US">
                <a:cs typeface="Arial" charset="0"/>
              </a:rPr>
              <a:t> are made up of employees connected by some common dimension of diversity. Such groups typically are formed by the employees themselves, not the organizations. However, it’s important for organizations to recognize and support these groups.</a:t>
            </a:r>
          </a:p>
        </p:txBody>
      </p:sp>
      <p:sp>
        <p:nvSpPr>
          <p:cNvPr id="4" name="Slide Number Placeholder 3"/>
          <p:cNvSpPr>
            <a:spLocks noGrp="1"/>
          </p:cNvSpPr>
          <p:nvPr>
            <p:ph type="sldNum" sz="quarter" idx="5"/>
          </p:nvPr>
        </p:nvSpPr>
        <p:spPr/>
        <p:txBody>
          <a:bodyPr/>
          <a:lstStyle/>
          <a:p>
            <a:pPr>
              <a:defRPr/>
            </a:pPr>
            <a:fld id="{E8450AA4-F3E3-4700-B6D9-A7D9C8614026}"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a:lstStyle/>
          <a:p>
            <a:pPr eaLnBrk="1" hangingPunct="1"/>
            <a:r>
              <a:rPr lang="en-US">
                <a:cs typeface="Arial" charset="0"/>
              </a:rPr>
              <a:t>Diversity has traditionally been considered a term used by human resources departments, associated with fair hiring practices, discrimination, and inequality. But diversity today is considered to be so much more. Exhibit 4-1 illustrates an historical overview of how the concept and meaning of workforce diversity has evolved.</a:t>
            </a:r>
          </a:p>
        </p:txBody>
      </p:sp>
      <p:sp>
        <p:nvSpPr>
          <p:cNvPr id="4" name="Slide Number Placeholder 3"/>
          <p:cNvSpPr>
            <a:spLocks noGrp="1"/>
          </p:cNvSpPr>
          <p:nvPr>
            <p:ph type="sldNum" sz="quarter" idx="5"/>
          </p:nvPr>
        </p:nvSpPr>
        <p:spPr/>
        <p:txBody>
          <a:bodyPr/>
          <a:lstStyle/>
          <a:p>
            <a:pPr>
              <a:defRPr/>
            </a:pPr>
            <a:fld id="{A9B620A8-C341-4509-90A7-4FC4D611FC20}" type="slidenum">
              <a:rPr lang="en-US" smtClean="0"/>
              <a:pPr>
                <a:defRPr/>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a:lstStyle/>
          <a:p>
            <a:pPr eaLnBrk="1" hangingPunct="1"/>
            <a:r>
              <a:rPr lang="en-US" sz="1000" dirty="0">
                <a:cs typeface="Arial" charset="0"/>
              </a:rPr>
              <a:t>The demographic characteristics that we tend to think of when we think of diversity—age, race, gender, ethnicity, and so on—are just the tip of the iceberg. These demographic differences reflect </a:t>
            </a:r>
            <a:r>
              <a:rPr lang="en-US" sz="1000" b="1" dirty="0">
                <a:cs typeface="Arial" charset="0"/>
              </a:rPr>
              <a:t>surface-level diversity</a:t>
            </a:r>
            <a:r>
              <a:rPr lang="en-US" sz="1000" dirty="0">
                <a:cs typeface="Arial" charset="0"/>
              </a:rPr>
              <a:t>, which are easily perceived differences that may trigger certain stereotypes but that do not necessarily reflect the ways people think or feel. Such surface-level differences in characteristics can affect the way people perceive others, especially when it comes to assumptions or stereotyping.</a:t>
            </a:r>
          </a:p>
          <a:p>
            <a:pPr eaLnBrk="1" hangingPunct="1"/>
            <a:endParaRPr lang="en-US" sz="1000" dirty="0">
              <a:cs typeface="Arial" charset="0"/>
            </a:endParaRPr>
          </a:p>
          <a:p>
            <a:pPr eaLnBrk="1" hangingPunct="1"/>
            <a:r>
              <a:rPr lang="en-US" sz="1000" dirty="0">
                <a:cs typeface="Arial" charset="0"/>
              </a:rPr>
              <a:t>As people get to know one another, these surface-level differences become less important and </a:t>
            </a:r>
            <a:r>
              <a:rPr lang="en-US" sz="1000" b="1" dirty="0">
                <a:cs typeface="Arial" charset="0"/>
              </a:rPr>
              <a:t>deep-level diversity</a:t>
            </a:r>
            <a:r>
              <a:rPr lang="en-US" sz="1000" dirty="0">
                <a:cs typeface="Arial" charset="0"/>
              </a:rPr>
              <a:t>—differences in values, personality, and work preferences—becomes more important. These deep-level differences can affect the way people view organizational work rewards, communicate, react to leaders, negotiate, and generally behave at work.</a:t>
            </a:r>
          </a:p>
        </p:txBody>
      </p:sp>
      <p:sp>
        <p:nvSpPr>
          <p:cNvPr id="4" name="Slide Number Placeholder 3"/>
          <p:cNvSpPr>
            <a:spLocks noGrp="1"/>
          </p:cNvSpPr>
          <p:nvPr>
            <p:ph type="sldNum" sz="quarter" idx="5"/>
          </p:nvPr>
        </p:nvSpPr>
        <p:spPr/>
        <p:txBody>
          <a:bodyPr/>
          <a:lstStyle/>
          <a:p>
            <a:pPr>
              <a:defRPr/>
            </a:pPr>
            <a:fld id="{4E04A498-1D7F-4B16-95F8-9B94D9A1F0E5}" type="slidenum">
              <a:rPr lang="en-US" smtClean="0"/>
              <a:pPr>
                <a:defRPr/>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a:lstStyle/>
          <a:p>
            <a:pPr eaLnBrk="1" hangingPunct="1"/>
            <a:r>
              <a:rPr lang="en-US">
                <a:cs typeface="Arial" charset="0"/>
              </a:rPr>
              <a:t>Diversity is a big issue, and an important issue, in today’s workplaces. What types of dissimilarities—that is, diversity—do we find in those workplaces? Exhibit 4-5 shows several types of workplace diversity.</a:t>
            </a:r>
          </a:p>
        </p:txBody>
      </p:sp>
      <p:sp>
        <p:nvSpPr>
          <p:cNvPr id="4" name="Slide Number Placeholder 3"/>
          <p:cNvSpPr>
            <a:spLocks noGrp="1"/>
          </p:cNvSpPr>
          <p:nvPr>
            <p:ph type="sldNum" sz="quarter" idx="5"/>
          </p:nvPr>
        </p:nvSpPr>
        <p:spPr/>
        <p:txBody>
          <a:bodyPr/>
          <a:lstStyle/>
          <a:p>
            <a:pPr>
              <a:defRPr/>
            </a:pPr>
            <a:fld id="{79538915-0198-46C5-8EE3-C6A2299255BF}" type="slidenum">
              <a:rPr lang="en-US" smtClean="0"/>
              <a:pPr>
                <a:defRPr/>
              </a:pPr>
              <a:t>6</a:t>
            </a:fld>
            <a:endParaRPr lang="en-US" dirty="0"/>
          </a:p>
        </p:txBody>
      </p:sp>
    </p:spTree>
    <p:extLst>
      <p:ext uri="{BB962C8B-B14F-4D97-AF65-F5344CB8AC3E}">
        <p14:creationId xmlns:p14="http://schemas.microsoft.com/office/powerpoint/2010/main" val="77983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a:lstStyle/>
          <a:p>
            <a:pPr eaLnBrk="1" hangingPunct="1"/>
            <a:r>
              <a:rPr lang="en-US">
                <a:cs typeface="Arial" charset="0"/>
              </a:rPr>
              <a:t>The aging population is a major critical shift taking place in the workforce. With many of the nearly 85 million baby boomers still employed and active in the workforce,  managers must ensure that those employees are not discriminated against because of age. Both Title VII of the Civil Rights Act of 1964 and the Age Discrimination in Employment Act of 1967 prohibit age discrimination.</a:t>
            </a:r>
          </a:p>
          <a:p>
            <a:pPr eaLnBrk="1" hangingPunct="1"/>
            <a:endParaRPr lang="en-US">
              <a:cs typeface="Arial" charset="0"/>
            </a:endParaRPr>
          </a:p>
          <a:p>
            <a:pPr eaLnBrk="1" hangingPunct="1"/>
            <a:r>
              <a:rPr lang="en-US">
                <a:cs typeface="Arial" charset="0"/>
              </a:rPr>
              <a:t>Women (49.8%) and men (50.2%) now each make up almost half of the workforce. Yet, gender diversity issues are still quite prevalent in organizations. Take the gender pay gap. The latest information on the ratio of women’s to men’s median weekly earnings showed the figure at 80.2; the ratio for median annual earnings stood at 77.1.   It’s important for organizations to explore the strengths that both women and men bring to an organization and the barriers they face in contributing fully to organizational efforts. And, it’s important to note that many companies </a:t>
            </a:r>
            <a:r>
              <a:rPr lang="en-US" i="1">
                <a:cs typeface="Arial" charset="0"/>
              </a:rPr>
              <a:t>are </a:t>
            </a:r>
            <a:r>
              <a:rPr lang="en-US">
                <a:cs typeface="Arial" charset="0"/>
              </a:rPr>
              <a:t>“grooming more women for the corner office.” In fact, recent research by McKinsey &amp; Co found that 24 percent of senior vice .presidents at 58 big companies are women</a:t>
            </a:r>
          </a:p>
        </p:txBody>
      </p:sp>
      <p:sp>
        <p:nvSpPr>
          <p:cNvPr id="4" name="Slide Number Placeholder 3"/>
          <p:cNvSpPr>
            <a:spLocks noGrp="1"/>
          </p:cNvSpPr>
          <p:nvPr>
            <p:ph type="sldNum" sz="quarter" idx="5"/>
          </p:nvPr>
        </p:nvSpPr>
        <p:spPr/>
        <p:txBody>
          <a:bodyPr/>
          <a:lstStyle/>
          <a:p>
            <a:pPr>
              <a:defRPr/>
            </a:pPr>
            <a:fld id="{B64AF7A5-6558-4313-8D0F-631AB8D6389A}" type="slidenum">
              <a:rPr lang="en-US" smtClean="0"/>
              <a:pPr>
                <a:defRPr/>
              </a:pPr>
              <a:t>7</a:t>
            </a:fld>
            <a:endParaRPr lang="en-US" dirty="0"/>
          </a:p>
        </p:txBody>
      </p:sp>
    </p:spTree>
    <p:extLst>
      <p:ext uri="{BB962C8B-B14F-4D97-AF65-F5344CB8AC3E}">
        <p14:creationId xmlns:p14="http://schemas.microsoft.com/office/powerpoint/2010/main" val="3697964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a:lstStyle/>
          <a:p>
            <a:pPr eaLnBrk="1" hangingPunct="1"/>
            <a:r>
              <a:rPr lang="en-US">
                <a:cs typeface="Arial" charset="0"/>
              </a:rPr>
              <a:t>Race and ethnicity are important types of diversity in organizations. We define </a:t>
            </a:r>
            <a:r>
              <a:rPr lang="en-US" b="1">
                <a:cs typeface="Arial" charset="0"/>
              </a:rPr>
              <a:t>race </a:t>
            </a:r>
            <a:r>
              <a:rPr lang="en-US">
                <a:cs typeface="Arial" charset="0"/>
              </a:rPr>
              <a:t>as the biological heritage (including physical characteristics such as one’s skin color and associated traits) that people use to identify themselves. Most people identify themselves as part of a racial group. Such racial classifications are an integral part of a country’s cultural, social, and legal environments.</a:t>
            </a:r>
          </a:p>
          <a:p>
            <a:pPr eaLnBrk="1" hangingPunct="1"/>
            <a:endParaRPr lang="en-US">
              <a:cs typeface="Arial" charset="0"/>
            </a:endParaRPr>
          </a:p>
          <a:p>
            <a:pPr eaLnBrk="1" hangingPunct="1"/>
            <a:r>
              <a:rPr lang="en-US" b="1">
                <a:cs typeface="Arial" charset="0"/>
              </a:rPr>
              <a:t>Ethnicity </a:t>
            </a:r>
            <a:r>
              <a:rPr lang="en-US">
                <a:cs typeface="Arial" charset="0"/>
              </a:rPr>
              <a:t>is related to race, but it refers to social traits—such as one’s cultural background or allegiance—that are shared by a human population</a:t>
            </a:r>
          </a:p>
        </p:txBody>
      </p:sp>
      <p:sp>
        <p:nvSpPr>
          <p:cNvPr id="4" name="Slide Number Placeholder 3"/>
          <p:cNvSpPr>
            <a:spLocks noGrp="1"/>
          </p:cNvSpPr>
          <p:nvPr>
            <p:ph type="sldNum" sz="quarter" idx="5"/>
          </p:nvPr>
        </p:nvSpPr>
        <p:spPr/>
        <p:txBody>
          <a:bodyPr/>
          <a:lstStyle/>
          <a:p>
            <a:pPr>
              <a:defRPr/>
            </a:pPr>
            <a:fld id="{8BE4DCD4-20D7-4E07-B025-72A27FC0AC2D}" type="slidenum">
              <a:rPr lang="en-US" smtClean="0"/>
              <a:pPr>
                <a:defRPr/>
              </a:pPr>
              <a:t>8</a:t>
            </a:fld>
            <a:endParaRPr lang="en-US" dirty="0"/>
          </a:p>
        </p:txBody>
      </p:sp>
    </p:spTree>
    <p:extLst>
      <p:ext uri="{BB962C8B-B14F-4D97-AF65-F5344CB8AC3E}">
        <p14:creationId xmlns:p14="http://schemas.microsoft.com/office/powerpoint/2010/main" val="3052938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a:lstStyle/>
          <a:p>
            <a:pPr eaLnBrk="1" hangingPunct="1"/>
            <a:r>
              <a:rPr lang="en-US">
                <a:cs typeface="Arial" charset="0"/>
              </a:rPr>
              <a:t>People with disabilities are the largest minority in the United States. Estimates vary, but it’s believed that there are some 19.8 million working-age Americans with disabilities. And that number continues to increase as military troops return from Iraq and Afghanistan. </a:t>
            </a:r>
          </a:p>
          <a:p>
            <a:pPr eaLnBrk="1" hangingPunct="1"/>
            <a:endParaRPr lang="en-US">
              <a:cs typeface="Arial" charset="0"/>
            </a:endParaRPr>
          </a:p>
          <a:p>
            <a:pPr eaLnBrk="1" hangingPunct="1"/>
            <a:r>
              <a:rPr lang="en-US">
                <a:cs typeface="Arial" charset="0"/>
              </a:rPr>
              <a:t>1990 was a watershed year for persons with disabilities. That was the year the Americans with Disabilities Act (ADA) became law. ADA prohibits discrimination against an individual who is “regarded as” having a disability and requires employers to make reasonable accommodations so their workplaces are accessible to people with physical or mental disabilities and enable them to effectively perform their jobs.</a:t>
            </a:r>
          </a:p>
          <a:p>
            <a:pPr eaLnBrk="1" hangingPunct="1"/>
            <a:endParaRPr lang="en-US">
              <a:cs typeface="Arial" charset="0"/>
            </a:endParaRPr>
          </a:p>
          <a:p>
            <a:pPr eaLnBrk="1" hangingPunct="1"/>
            <a:r>
              <a:rPr lang="en-US">
                <a:cs typeface="Arial" charset="0"/>
              </a:rPr>
              <a:t>Title VII of the Civil Rights Act prohibits discrimination on the basis of religion (as well as race/ethnicity, country of origin, and sex). Today, it seems that the greatest religious diversity issue in the United States revolves around Islam, especially after 9/11. Islam is one of the world’s most popular religions, and some 2 million Muslims live in the United States. For the most part, U.S. Muslims have attitudes similar to those of other U.S. citizens. However, there are real and perceived differences.</a:t>
            </a:r>
          </a:p>
        </p:txBody>
      </p:sp>
      <p:sp>
        <p:nvSpPr>
          <p:cNvPr id="4" name="Slide Number Placeholder 3"/>
          <p:cNvSpPr>
            <a:spLocks noGrp="1"/>
          </p:cNvSpPr>
          <p:nvPr>
            <p:ph type="sldNum" sz="quarter" idx="5"/>
          </p:nvPr>
        </p:nvSpPr>
        <p:spPr/>
        <p:txBody>
          <a:bodyPr/>
          <a:lstStyle/>
          <a:p>
            <a:pPr>
              <a:defRPr/>
            </a:pPr>
            <a:fld id="{99B5A7F3-6251-40BA-9F7D-9DEF913B45C8}" type="slidenum">
              <a:rPr lang="en-US" smtClean="0"/>
              <a:pPr>
                <a:defRPr/>
              </a:pPr>
              <a:t>9</a:t>
            </a:fld>
            <a:endParaRPr lang="en-US" dirty="0"/>
          </a:p>
        </p:txBody>
      </p:sp>
    </p:spTree>
    <p:extLst>
      <p:ext uri="{BB962C8B-B14F-4D97-AF65-F5344CB8AC3E}">
        <p14:creationId xmlns:p14="http://schemas.microsoft.com/office/powerpoint/2010/main" val="1592119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a:lstStyle/>
          <a:p>
            <a:pPr eaLnBrk="1" hangingPunct="1"/>
            <a:r>
              <a:rPr lang="en-US">
                <a:cs typeface="Arial" charset="0"/>
              </a:rPr>
              <a:t>Diversity </a:t>
            </a:r>
            <a:r>
              <a:rPr lang="en-US" i="1">
                <a:cs typeface="Arial" charset="0"/>
              </a:rPr>
              <a:t>is</a:t>
            </a:r>
            <a:r>
              <a:rPr lang="en-US">
                <a:cs typeface="Arial" charset="0"/>
              </a:rPr>
              <a:t>, after all, about people, both inside and outside the organization. The people management benefits that organizations get because of their workforce diversity efforts revolve around attracting and retaining a talented workforce.</a:t>
            </a:r>
          </a:p>
          <a:p>
            <a:pPr eaLnBrk="1" hangingPunct="1"/>
            <a:endParaRPr lang="en-US">
              <a:cs typeface="Arial" charset="0"/>
            </a:endParaRPr>
          </a:p>
          <a:p>
            <a:pPr eaLnBrk="1" hangingPunct="1"/>
            <a:r>
              <a:rPr lang="en-US">
                <a:cs typeface="Arial" charset="0"/>
              </a:rPr>
              <a:t>Performance benefits that organizations get from workforce diversity include cost savings and improvements in organizational functioning. The cost savings can be significant when organizations that cultivate a diverse workforce reduce employee turnover, absenteeism, and the chance of lawsuits.</a:t>
            </a:r>
          </a:p>
          <a:p>
            <a:pPr eaLnBrk="1" hangingPunct="1"/>
            <a:endParaRPr lang="en-US">
              <a:cs typeface="Arial" charset="0"/>
            </a:endParaRPr>
          </a:p>
          <a:p>
            <a:pPr eaLnBrk="1" hangingPunct="1"/>
            <a:r>
              <a:rPr lang="en-US">
                <a:cs typeface="Arial" charset="0"/>
              </a:rPr>
              <a:t>Organizations also benefit strategically from a diverse workforce. You have to look at managing workforce diversity as the key to extracting the best talent, performance, market share, and suppliers from a diverse country and world. One important strategic benefit is that with a diverse workforce, organizations can better anticipate and respond to changing consumer needs. Diverse employees bring a variety of points of view and approaches to opportunities, which can improve how the organization markets to diverse consumers</a:t>
            </a:r>
          </a:p>
          <a:p>
            <a:pPr eaLnBrk="1" hangingPunct="1"/>
            <a:endParaRPr lang="en-US">
              <a:cs typeface="Arial" charset="0"/>
            </a:endParaRPr>
          </a:p>
        </p:txBody>
      </p:sp>
      <p:sp>
        <p:nvSpPr>
          <p:cNvPr id="4" name="Slide Number Placeholder 3"/>
          <p:cNvSpPr>
            <a:spLocks noGrp="1"/>
          </p:cNvSpPr>
          <p:nvPr>
            <p:ph type="sldNum" sz="quarter" idx="5"/>
          </p:nvPr>
        </p:nvSpPr>
        <p:spPr/>
        <p:txBody>
          <a:bodyPr/>
          <a:lstStyle/>
          <a:p>
            <a:pPr>
              <a:defRPr/>
            </a:pPr>
            <a:fld id="{0750AB1F-5C6A-4727-A730-F2A3D6BF143D}"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a:lstStyle/>
          <a:p>
            <a:pPr eaLnBrk="1" hangingPunct="1"/>
            <a:r>
              <a:rPr lang="en-US">
                <a:cs typeface="Arial" charset="0"/>
              </a:rPr>
              <a:t>Many companies are experiencing the benefits that diversity can bring. Exhibit 4-2  looks at </a:t>
            </a:r>
            <a:r>
              <a:rPr lang="en-US" i="1">
                <a:cs typeface="Arial" charset="0"/>
              </a:rPr>
              <a:t>why </a:t>
            </a:r>
            <a:r>
              <a:rPr lang="en-US">
                <a:cs typeface="Arial" charset="0"/>
              </a:rPr>
              <a:t>workforce diversity is so important to organizations. The benefits fall into three main categories: people management, organizational performance, and strategic. </a:t>
            </a:r>
          </a:p>
        </p:txBody>
      </p:sp>
      <p:sp>
        <p:nvSpPr>
          <p:cNvPr id="4" name="Slide Number Placeholder 3"/>
          <p:cNvSpPr>
            <a:spLocks noGrp="1"/>
          </p:cNvSpPr>
          <p:nvPr>
            <p:ph type="sldNum" sz="quarter" idx="5"/>
          </p:nvPr>
        </p:nvSpPr>
        <p:spPr/>
        <p:txBody>
          <a:bodyPr/>
          <a:lstStyle/>
          <a:p>
            <a:pPr>
              <a:defRPr/>
            </a:pPr>
            <a:fld id="{D18EC66D-6F19-4FD0-8526-F42FFF7ACDA3}"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2/8/2024</a:t>
            </a:fld>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487656" y="241270"/>
              <a:ext cx="3445328" cy="523220"/>
            </a:xfrm>
            <a:prstGeom prst="rect">
              <a:avLst/>
            </a:prstGeom>
            <a:noFill/>
          </p:spPr>
          <p:txBody>
            <a:bodyPr wrap="square" rtlCol="0">
              <a:spAutoFit/>
            </a:bodyPr>
            <a:lstStyle/>
            <a:p>
              <a:r>
                <a:rPr lang="en-US" sz="1400" dirty="0">
                  <a:solidFill>
                    <a:schemeClr val="bg1"/>
                  </a:solidFill>
                  <a:latin typeface="Helvetica"/>
                  <a:cs typeface="Helvetica"/>
                </a:rPr>
                <a:t>Kwame Nkrumah University of </a:t>
              </a:r>
            </a:p>
            <a:p>
              <a:r>
                <a:rPr lang="en-US" sz="1400" dirty="0">
                  <a:solidFill>
                    <a:schemeClr val="bg1"/>
                  </a:solidFill>
                  <a:latin typeface="Helvetica"/>
                  <a:cs typeface="Helvetica"/>
                </a:rPr>
                <a:t>Science &amp; Technology, Kumasi, Ghana</a:t>
              </a:r>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lvl1pPr>
              <a:defRPr>
                <a:solidFill>
                  <a:srgbClr val="008000"/>
                </a:solidFill>
              </a:defRPr>
            </a:lvl1pPr>
          </a:lstStyle>
          <a:p>
            <a:pPr algn="l"/>
            <a:r>
              <a:rPr lang="en-US">
                <a:latin typeface="Helvetica"/>
                <a:cs typeface="Helvetica"/>
              </a:rPr>
              <a:t>Click to edit Master title style</a:t>
            </a:r>
            <a:endParaRPr lang="en-US" dirty="0">
              <a:latin typeface="Helvetica"/>
              <a:cs typeface="Helvetica"/>
            </a:endParaRP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a:solidFill>
                  <a:schemeClr val="tx1"/>
                </a:solidFill>
                <a:latin typeface="Helvetica"/>
                <a:cs typeface="Helvetica"/>
              </a:rPr>
              <a:t>Click to edit Master subtitle style</a:t>
            </a:r>
            <a:endParaRPr lang="en-US" sz="2400" b="1" dirty="0">
              <a:latin typeface="Helvetica"/>
              <a:cs typeface="Helvetica"/>
            </a:endParaRPr>
          </a:p>
        </p:txBody>
      </p:sp>
    </p:spTree>
    <p:extLst>
      <p:ext uri="{BB962C8B-B14F-4D97-AF65-F5344CB8AC3E}">
        <p14:creationId xmlns:p14="http://schemas.microsoft.com/office/powerpoint/2010/main" val="102668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27829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41281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67079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pic>
          <p:nvPicPr>
            <p:cNvPr id="12" name="Picture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3" name="Text Placeholder 2">
            <a:extLst>
              <a:ext uri="{FF2B5EF4-FFF2-40B4-BE49-F238E27FC236}">
                <a16:creationId xmlns:a16="http://schemas.microsoft.com/office/drawing/2014/main" id="{E14AD37C-C236-486D-9BF1-DC21FAE88452}"/>
              </a:ext>
            </a:extLst>
          </p:cNvPr>
          <p:cNvSpPr>
            <a:spLocks noGrp="1"/>
          </p:cNvSpPr>
          <p:nvPr>
            <p:ph type="body" sz="quarter" idx="13"/>
          </p:nvPr>
        </p:nvSpPr>
        <p:spPr>
          <a:xfrm>
            <a:off x="457200" y="1744663"/>
            <a:ext cx="8229600" cy="3836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4">
            <a:extLst>
              <a:ext uri="{FF2B5EF4-FFF2-40B4-BE49-F238E27FC236}">
                <a16:creationId xmlns:a16="http://schemas.microsoft.com/office/drawing/2014/main" id="{F2F08E7E-5127-4FC1-A2DE-54095FBCB5AF}"/>
              </a:ext>
            </a:extLst>
          </p:cNvPr>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a:t>Click to edit Master title style</a:t>
            </a:r>
          </a:p>
        </p:txBody>
      </p:sp>
      <p:sp>
        <p:nvSpPr>
          <p:cNvPr id="16" name="Date Placeholder 15">
            <a:extLst>
              <a:ext uri="{FF2B5EF4-FFF2-40B4-BE49-F238E27FC236}">
                <a16:creationId xmlns:a16="http://schemas.microsoft.com/office/drawing/2014/main" id="{0E835741-2818-41A7-A39D-09F4DC0A9C95}"/>
              </a:ext>
            </a:extLst>
          </p:cNvPr>
          <p:cNvSpPr>
            <a:spLocks noGrp="1"/>
          </p:cNvSpPr>
          <p:nvPr>
            <p:ph type="dt" sz="half" idx="14"/>
          </p:nvPr>
        </p:nvSpPr>
        <p:spPr/>
        <p:txBody>
          <a:bodyPr/>
          <a:lstStyle/>
          <a:p>
            <a:fld id="{E2D751C0-DD79-0043-A8DE-0BFEC2DE753E}" type="datetimeFigureOut">
              <a:rPr lang="en-US" smtClean="0"/>
              <a:t>2/8/2024</a:t>
            </a:fld>
            <a:endParaRPr lang="en-US"/>
          </a:p>
        </p:txBody>
      </p:sp>
      <p:sp>
        <p:nvSpPr>
          <p:cNvPr id="17" name="Footer Placeholder 16">
            <a:extLst>
              <a:ext uri="{FF2B5EF4-FFF2-40B4-BE49-F238E27FC236}">
                <a16:creationId xmlns:a16="http://schemas.microsoft.com/office/drawing/2014/main" id="{172CCE80-D7F0-4B69-ADF5-D23CD30779BA}"/>
              </a:ext>
            </a:extLst>
          </p:cNvPr>
          <p:cNvSpPr>
            <a:spLocks noGrp="1"/>
          </p:cNvSpPr>
          <p:nvPr>
            <p:ph type="ftr" sz="quarter" idx="15"/>
          </p:nvPr>
        </p:nvSpPr>
        <p:spPr/>
        <p:txBody>
          <a:bodyPr/>
          <a:lstStyle/>
          <a:p>
            <a:endParaRPr lang="en-US"/>
          </a:p>
        </p:txBody>
      </p:sp>
      <p:sp>
        <p:nvSpPr>
          <p:cNvPr id="18" name="Slide Number Placeholder 17">
            <a:extLst>
              <a:ext uri="{FF2B5EF4-FFF2-40B4-BE49-F238E27FC236}">
                <a16:creationId xmlns:a16="http://schemas.microsoft.com/office/drawing/2014/main" id="{51A482A7-BC66-4BFB-9C6B-8B4F395D8DEC}"/>
              </a:ext>
            </a:extLst>
          </p:cNvPr>
          <p:cNvSpPr>
            <a:spLocks noGrp="1"/>
          </p:cNvSpPr>
          <p:nvPr>
            <p:ph type="sldNum" sz="quarter" idx="16"/>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7939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8F1B97-032E-4FF1-ABD6-5A7530DEBB2A}"/>
              </a:ext>
            </a:extLst>
          </p:cNvPr>
          <p:cNvSpPr>
            <a:spLocks noGrp="1"/>
          </p:cNvSpPr>
          <p:nvPr>
            <p:ph type="dt" sz="half" idx="10"/>
          </p:nvPr>
        </p:nvSpPr>
        <p:spPr/>
        <p:txBody>
          <a:bodyPr/>
          <a:lstStyle/>
          <a:p>
            <a:fld id="{E2D751C0-DD79-0043-A8DE-0BFEC2DE753E}" type="datetimeFigureOut">
              <a:rPr lang="en-US" smtClean="0"/>
              <a:t>2/8/2024</a:t>
            </a:fld>
            <a:endParaRPr lang="en-US"/>
          </a:p>
        </p:txBody>
      </p:sp>
      <p:sp>
        <p:nvSpPr>
          <p:cNvPr id="4" name="Footer Placeholder 3">
            <a:extLst>
              <a:ext uri="{FF2B5EF4-FFF2-40B4-BE49-F238E27FC236}">
                <a16:creationId xmlns:a16="http://schemas.microsoft.com/office/drawing/2014/main" id="{976C2568-2A22-4CFF-9EB9-E5F99D83B5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C95F1C-5F86-474E-B461-C7F1BDB95AF8}"/>
              </a:ext>
            </a:extLst>
          </p:cNvPr>
          <p:cNvSpPr>
            <a:spLocks noGrp="1"/>
          </p:cNvSpPr>
          <p:nvPr>
            <p:ph type="sldNum" sz="quarter" idx="12"/>
          </p:nvPr>
        </p:nvSpPr>
        <p:spPr/>
        <p:txBody>
          <a:bodyPr/>
          <a:lstStyle/>
          <a:p>
            <a:fld id="{F4801FD5-11B4-DE43-ACA2-E85EEB9A6F9C}" type="slidenum">
              <a:rPr lang="en-US" smtClean="0"/>
              <a:t>‹#›</a:t>
            </a:fld>
            <a:endParaRPr lang="en-US"/>
          </a:p>
        </p:txBody>
      </p:sp>
      <p:sp>
        <p:nvSpPr>
          <p:cNvPr id="7" name="Content Placeholder 6">
            <a:extLst>
              <a:ext uri="{FF2B5EF4-FFF2-40B4-BE49-F238E27FC236}">
                <a16:creationId xmlns:a16="http://schemas.microsoft.com/office/drawing/2014/main" id="{077E2E0F-57D7-409F-B1FE-17BE22AE479D}"/>
              </a:ext>
            </a:extLst>
          </p:cNvPr>
          <p:cNvSpPr>
            <a:spLocks noGrp="1"/>
          </p:cNvSpPr>
          <p:nvPr>
            <p:ph sz="quarter" idx="13"/>
          </p:nvPr>
        </p:nvSpPr>
        <p:spPr>
          <a:xfrm>
            <a:off x="628650" y="1997075"/>
            <a:ext cx="7886700" cy="3930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2507F24E-C622-4DC8-A5DF-70454F2B7932}"/>
              </a:ext>
            </a:extLst>
          </p:cNvPr>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a:t>Click to edit Master title style</a:t>
            </a:r>
          </a:p>
        </p:txBody>
      </p:sp>
    </p:spTree>
    <p:extLst>
      <p:ext uri="{BB962C8B-B14F-4D97-AF65-F5344CB8AC3E}">
        <p14:creationId xmlns:p14="http://schemas.microsoft.com/office/powerpoint/2010/main" val="109047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rgbClr val="008000"/>
                </a:solidFill>
              </a:defRPr>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751C0-DD79-0043-A8DE-0BFEC2DE753E}"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13021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751C0-DD79-0043-A8DE-0BFEC2DE753E}"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21567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751C0-DD79-0043-A8DE-0BFEC2DE753E}"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1501875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E2D751C0-DD79-0043-A8DE-0BFEC2DE753E}"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01FD5-11B4-DE43-ACA2-E85EEB9A6F9C}" type="slidenum">
              <a:rPr lang="en-US" smtClean="0"/>
              <a:t>‹#›</a:t>
            </a:fld>
            <a:endParaRPr lang="en-US"/>
          </a:p>
        </p:txBody>
      </p:sp>
      <p:sp>
        <p:nvSpPr>
          <p:cNvPr id="7" name="Content Placeholder 6">
            <a:extLst>
              <a:ext uri="{FF2B5EF4-FFF2-40B4-BE49-F238E27FC236}">
                <a16:creationId xmlns:a16="http://schemas.microsoft.com/office/drawing/2014/main" id="{A93919DF-D041-47A2-98C7-3F0707BFA930}"/>
              </a:ext>
            </a:extLst>
          </p:cNvPr>
          <p:cNvSpPr>
            <a:spLocks noGrp="1"/>
          </p:cNvSpPr>
          <p:nvPr>
            <p:ph sz="quarter" idx="13"/>
          </p:nvPr>
        </p:nvSpPr>
        <p:spPr>
          <a:xfrm>
            <a:off x="457200" y="1808163"/>
            <a:ext cx="8308975" cy="388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190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01FD5-11B4-DE43-ACA2-E85EEB9A6F9C}" type="slidenum">
              <a:rPr lang="en-US" smtClean="0"/>
              <a:t>‹#›</a:t>
            </a:fld>
            <a:endParaRPr lang="en-US"/>
          </a:p>
        </p:txBody>
      </p:sp>
      <p:sp>
        <p:nvSpPr>
          <p:cNvPr id="5" name="Title 4">
            <a:extLst>
              <a:ext uri="{FF2B5EF4-FFF2-40B4-BE49-F238E27FC236}">
                <a16:creationId xmlns:a16="http://schemas.microsoft.com/office/drawing/2014/main" id="{FEBD3FE7-79B2-41A5-B6B5-08DA402429E0}"/>
              </a:ext>
            </a:extLst>
          </p:cNvPr>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1116A63E-5885-4AF0-B161-747709CBCB16}"/>
              </a:ext>
            </a:extLst>
          </p:cNvPr>
          <p:cNvSpPr>
            <a:spLocks noGrp="1"/>
          </p:cNvSpPr>
          <p:nvPr>
            <p:ph sz="quarter" idx="13"/>
          </p:nvPr>
        </p:nvSpPr>
        <p:spPr>
          <a:xfrm>
            <a:off x="628650" y="2165350"/>
            <a:ext cx="7886700" cy="3605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2669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91427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hyperlink" Target="https://www.facebook.com/knust.Ghana/"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hyperlink" Target="https://twitter.com/_knust_"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www.knust.edu.gh/" TargetMode="Externa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oup 6"/>
          <p:cNvGrpSpPr/>
          <p:nvPr/>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KNUST_logo Vector.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15"/>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pic>
          <p:nvPicPr>
            <p:cNvPr id="12" name="Picture 11">
              <a:hlinkClick r:id="rId16"/>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18"/>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751C0-DD79-0043-A8DE-0BFEC2DE753E}" type="datetimeFigureOut">
              <a:rPr lang="en-US" smtClean="0"/>
              <a:t>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01FD5-11B4-DE43-ACA2-E85EEB9A6F9C}" type="slidenum">
              <a:rPr lang="en-US" smtClean="0"/>
              <a:t>‹#›</a:t>
            </a:fld>
            <a:endParaRPr lang="en-US"/>
          </a:p>
        </p:txBody>
      </p:sp>
    </p:spTree>
    <p:extLst>
      <p:ext uri="{BB962C8B-B14F-4D97-AF65-F5344CB8AC3E}">
        <p14:creationId xmlns:p14="http://schemas.microsoft.com/office/powerpoint/2010/main" val="2954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71600" y="4066877"/>
            <a:ext cx="7772400" cy="1470025"/>
          </a:xfrm>
        </p:spPr>
        <p:txBody>
          <a:bodyPr>
            <a:noAutofit/>
          </a:bodyPr>
          <a:lstStyle/>
          <a:p>
            <a:pPr algn="l"/>
            <a:r>
              <a:rPr lang="en-US" sz="2800" b="1" dirty="0">
                <a:latin typeface="Times New Roman" panose="02020603050405020304" pitchFamily="18" charset="0"/>
                <a:cs typeface="Times New Roman" panose="02020603050405020304" pitchFamily="18" charset="0"/>
              </a:rPr>
              <a:t>                   DIVERSE WORKFORCE</a:t>
            </a:r>
          </a:p>
        </p:txBody>
      </p:sp>
      <p:sp>
        <p:nvSpPr>
          <p:cNvPr id="5" name="Text Placeholder 4"/>
          <p:cNvSpPr>
            <a:spLocks noGrp="1"/>
          </p:cNvSpPr>
          <p:nvPr>
            <p:ph type="subTitle" idx="1"/>
          </p:nvPr>
        </p:nvSpPr>
        <p:spPr>
          <a:xfrm>
            <a:off x="3645876" y="2176643"/>
            <a:ext cx="2063262" cy="691297"/>
          </a:xfrm>
        </p:spPr>
        <p:txBody>
          <a:bodyPr>
            <a:normAutofit fontScale="25000" lnSpcReduction="20000"/>
          </a:bodyPr>
          <a:lstStyle/>
          <a:p>
            <a:endParaRPr lang="en-US" sz="3200"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sz="11200" b="1" dirty="0">
                <a:solidFill>
                  <a:srgbClr val="FF0000"/>
                </a:solidFill>
                <a:latin typeface="Times New Roman" panose="02020603050405020304" pitchFamily="18" charset="0"/>
                <a:cs typeface="Times New Roman" panose="02020603050405020304" pitchFamily="18" charset="0"/>
              </a:rPr>
              <a:t> 	UNIT 4</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2129" y="4674026"/>
            <a:ext cx="1177071" cy="117707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267" y="1201124"/>
            <a:ext cx="3882175" cy="271578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4942" y="1474079"/>
            <a:ext cx="2845722" cy="2442828"/>
          </a:xfrm>
          <a:prstGeom prst="rect">
            <a:avLst/>
          </a:prstGeom>
        </p:spPr>
      </p:pic>
    </p:spTree>
    <p:extLst>
      <p:ext uri="{BB962C8B-B14F-4D97-AF65-F5344CB8AC3E}">
        <p14:creationId xmlns:p14="http://schemas.microsoft.com/office/powerpoint/2010/main" val="2873759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744663"/>
            <a:ext cx="6325737" cy="4041988"/>
          </a:xfrm>
        </p:spPr>
        <p:txBody>
          <a:bodyPr>
            <a:normAutofit fontScale="85000" lnSpcReduction="20000"/>
          </a:bodyPr>
          <a:lstStyle/>
          <a:p>
            <a:pPr eaLnBrk="0" hangingPunct="0">
              <a:buFont typeface="Arial" charset="0"/>
              <a:buChar char="•"/>
            </a:pPr>
            <a:r>
              <a:rPr lang="en-US" b="1" dirty="0">
                <a:latin typeface="Times New Roman" panose="02020603050405020304" pitchFamily="18" charset="0"/>
                <a:cs typeface="Times New Roman" panose="02020603050405020304" pitchFamily="18" charset="0"/>
              </a:rPr>
              <a:t>People Management </a:t>
            </a:r>
            <a:r>
              <a:rPr lang="en-US" dirty="0">
                <a:latin typeface="Times New Roman" panose="02020603050405020304" pitchFamily="18" charset="0"/>
                <a:cs typeface="Times New Roman" panose="02020603050405020304" pitchFamily="18" charset="0"/>
              </a:rPr>
              <a:t>- diversity </a:t>
            </a:r>
            <a:r>
              <a:rPr lang="en-US" i="1" dirty="0">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after all, about people, both inside and outside the organization.</a:t>
            </a:r>
          </a:p>
          <a:p>
            <a:pPr eaLnBrk="0" hangingPunct="0">
              <a:buFont typeface="Arial" charset="0"/>
              <a:buChar char="•"/>
            </a:pPr>
            <a:r>
              <a:rPr lang="en-US" b="1" dirty="0">
                <a:latin typeface="Times New Roman" panose="02020603050405020304" pitchFamily="18" charset="0"/>
                <a:cs typeface="Times New Roman" panose="02020603050405020304" pitchFamily="18" charset="0"/>
              </a:rPr>
              <a:t>Organizational Performance - </a:t>
            </a:r>
            <a:r>
              <a:rPr lang="en-US" dirty="0">
                <a:latin typeface="Times New Roman" panose="02020603050405020304" pitchFamily="18" charset="0"/>
                <a:cs typeface="Times New Roman" panose="02020603050405020304" pitchFamily="18" charset="0"/>
              </a:rPr>
              <a:t>cost savings include reducing employee turnover, absenteeism, and the chance of lawsuits</a:t>
            </a:r>
            <a:endParaRPr lang="en-US" b="1" dirty="0">
              <a:latin typeface="Times New Roman" panose="02020603050405020304" pitchFamily="18" charset="0"/>
              <a:cs typeface="Times New Roman" panose="02020603050405020304" pitchFamily="18" charset="0"/>
            </a:endParaRPr>
          </a:p>
          <a:p>
            <a:pPr eaLnBrk="0" hangingPunct="0">
              <a:buFont typeface="Arial" charset="0"/>
              <a:buChar char="•"/>
            </a:pPr>
            <a:r>
              <a:rPr lang="en-US" b="1" dirty="0">
                <a:latin typeface="Times New Roman" panose="02020603050405020304" pitchFamily="18" charset="0"/>
                <a:cs typeface="Times New Roman" panose="02020603050405020304" pitchFamily="18" charset="0"/>
              </a:rPr>
              <a:t>Strategic</a:t>
            </a:r>
            <a:r>
              <a:rPr lang="en-US" dirty="0">
                <a:latin typeface="Times New Roman" panose="02020603050405020304" pitchFamily="18" charset="0"/>
                <a:cs typeface="Times New Roman" panose="02020603050405020304" pitchFamily="18" charset="0"/>
              </a:rPr>
              <a:t> - workforce diversity is a key to extracting the best talent performance, market share, and suppliers from a diverse country and world.</a:t>
            </a:r>
          </a:p>
          <a:p>
            <a:endParaRPr lang="en-US" dirty="0">
              <a:latin typeface="Times New Roman" panose="02020603050405020304" pitchFamily="18" charset="0"/>
              <a:cs typeface="Times New Roman" panose="02020603050405020304" pitchFamily="18" charset="0"/>
            </a:endParaRPr>
          </a:p>
        </p:txBody>
      </p:sp>
      <p:sp>
        <p:nvSpPr>
          <p:cNvPr id="37889" name="Rectangle 2"/>
          <p:cNvSpPr>
            <a:spLocks noGrp="1" noChangeArrowheads="1"/>
          </p:cNvSpPr>
          <p:nvPr>
            <p:ph type="title"/>
          </p:nvPr>
        </p:nvSpPr>
        <p:spPr>
          <a:prstGeom prst="rect">
            <a:avLst/>
          </a:prstGeom>
        </p:spPr>
        <p:txBody>
          <a:bodyPr/>
          <a:lstStyle/>
          <a:p>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WHY IS MANAGING WORKFORCE DIVERSITY SO IMPORTANT?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063" y="2000249"/>
            <a:ext cx="2082419" cy="3554389"/>
          </a:xfrm>
          <a:prstGeom prst="rect">
            <a:avLst/>
          </a:prstGeom>
        </p:spPr>
      </p:pic>
    </p:spTree>
    <p:extLst>
      <p:ext uri="{BB962C8B-B14F-4D97-AF65-F5344CB8AC3E}">
        <p14:creationId xmlns:p14="http://schemas.microsoft.com/office/powerpoint/2010/main" val="169221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9937" name="Rectangle 2"/>
          <p:cNvSpPr>
            <a:spLocks noGrp="1" noChangeArrowheads="1"/>
          </p:cNvSpPr>
          <p:nvPr>
            <p:ph type="title"/>
          </p:nvPr>
        </p:nvSpPr>
        <p:spPr>
          <a:prstGeom prst="rect">
            <a:avLst/>
          </a:prstGeom>
        </p:spPr>
        <p:txBody>
          <a:bodyPr/>
          <a:lstStyle/>
          <a:p>
            <a:r>
              <a:rPr lang="en-US" sz="2400" b="1" dirty="0">
                <a:latin typeface="Times New Roman" panose="02020603050405020304" pitchFamily="18" charset="0"/>
                <a:cs typeface="Times New Roman" panose="02020603050405020304" pitchFamily="18" charset="0"/>
              </a:rPr>
              <a:t>EXHIBIT 4-2</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BENEFITS OF WORKFORCE DIVERSITY</a:t>
            </a:r>
          </a:p>
        </p:txBody>
      </p:sp>
      <p:pic>
        <p:nvPicPr>
          <p:cNvPr id="39938" name="Picture 3"/>
          <p:cNvPicPr>
            <a:picLocks noGrp="1" noChangeAspect="1" noChangeArrowheads="1"/>
          </p:cNvPicPr>
          <p:nvPr/>
        </p:nvPicPr>
        <p:blipFill>
          <a:blip r:embed="rId3"/>
          <a:srcRect/>
          <a:stretch>
            <a:fillRect/>
          </a:stretch>
        </p:blipFill>
        <p:spPr bwMode="auto">
          <a:xfrm>
            <a:off x="490538" y="1600200"/>
            <a:ext cx="8162925" cy="4267200"/>
          </a:xfrm>
          <a:prstGeom prst="rect">
            <a:avLst/>
          </a:prstGeom>
          <a:noFill/>
          <a:ln w="9525">
            <a:noFill/>
            <a:miter lim="800000"/>
            <a:headEnd/>
            <a:tailEnd/>
          </a:ln>
        </p:spPr>
      </p:pic>
    </p:spTree>
    <p:extLst>
      <p:ext uri="{BB962C8B-B14F-4D97-AF65-F5344CB8AC3E}">
        <p14:creationId xmlns:p14="http://schemas.microsoft.com/office/powerpoint/2010/main" val="134399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744663"/>
            <a:ext cx="5411337" cy="3836987"/>
          </a:xfrm>
        </p:spPr>
        <p:txBody>
          <a:bodyPr>
            <a:normAutofit fontScale="85000" lnSpcReduction="20000"/>
          </a:bodyPr>
          <a:lstStyle/>
          <a:p>
            <a:pPr eaLnBrk="0" hangingPunct="0">
              <a:buFont typeface="Arial" charset="0"/>
              <a:buChar char="•"/>
            </a:pPr>
            <a:r>
              <a:rPr lang="en-US" dirty="0">
                <a:latin typeface="Times New Roman" panose="02020603050405020304" pitchFamily="18" charset="0"/>
                <a:cs typeface="Times New Roman" panose="02020603050405020304" pitchFamily="18" charset="0"/>
              </a:rPr>
              <a:t>Characteristics of the U.S. Population</a:t>
            </a:r>
          </a:p>
          <a:p>
            <a:pPr lvl="1" eaLnBrk="0" hangingPunct="0">
              <a:buFont typeface="Arial" charset="0"/>
              <a:buChar char="–"/>
            </a:pPr>
            <a:r>
              <a:rPr lang="en-US" b="1" dirty="0">
                <a:latin typeface="Times New Roman" panose="02020603050405020304" pitchFamily="18" charset="0"/>
                <a:cs typeface="Times New Roman" panose="02020603050405020304" pitchFamily="18" charset="0"/>
              </a:rPr>
              <a:t>Total population of the United States </a:t>
            </a:r>
            <a:r>
              <a:rPr lang="en-US" dirty="0">
                <a:latin typeface="Times New Roman" panose="02020603050405020304" pitchFamily="18" charset="0"/>
                <a:cs typeface="Times New Roman" panose="02020603050405020304" pitchFamily="18" charset="0"/>
              </a:rPr>
              <a:t>projected to increase to 438 million by the year 2050</a:t>
            </a:r>
          </a:p>
          <a:p>
            <a:pPr lvl="1" eaLnBrk="0" hangingPunct="0">
              <a:buFont typeface="Arial" charset="0"/>
              <a:buChar char="–"/>
            </a:pPr>
            <a:r>
              <a:rPr lang="en-US" b="1" dirty="0">
                <a:latin typeface="Times New Roman" panose="02020603050405020304" pitchFamily="18" charset="0"/>
                <a:cs typeface="Times New Roman" panose="02020603050405020304" pitchFamily="18" charset="0"/>
              </a:rPr>
              <a:t>Racial/ethnic groups - </a:t>
            </a:r>
            <a:r>
              <a:rPr lang="en-US" dirty="0">
                <a:latin typeface="Times New Roman" panose="02020603050405020304" pitchFamily="18" charset="0"/>
                <a:cs typeface="Times New Roman" panose="02020603050405020304" pitchFamily="18" charset="0"/>
              </a:rPr>
              <a:t>changes in the percentages of the Hispanic and white population</a:t>
            </a:r>
          </a:p>
          <a:p>
            <a:pPr lvl="1" eaLnBrk="0" hangingPunct="0">
              <a:buFont typeface="Arial" charset="0"/>
              <a:buChar char="–"/>
            </a:pPr>
            <a:r>
              <a:rPr lang="en-US" b="1" dirty="0">
                <a:latin typeface="Times New Roman" panose="02020603050405020304" pitchFamily="18" charset="0"/>
                <a:cs typeface="Times New Roman" panose="02020603050405020304" pitchFamily="18" charset="0"/>
              </a:rPr>
              <a:t>Aging population - </a:t>
            </a:r>
            <a:r>
              <a:rPr lang="en-US" dirty="0">
                <a:latin typeface="Times New Roman" panose="02020603050405020304" pitchFamily="18" charset="0"/>
                <a:cs typeface="Times New Roman" panose="02020603050405020304" pitchFamily="18" charset="0"/>
              </a:rPr>
              <a:t>median age of 36.9 years up from 36.2 years in 2001</a:t>
            </a:r>
          </a:p>
          <a:p>
            <a:endParaRPr lang="en-US" dirty="0">
              <a:latin typeface="Times New Roman" panose="02020603050405020304" pitchFamily="18" charset="0"/>
              <a:cs typeface="Times New Roman" panose="02020603050405020304" pitchFamily="18" charset="0"/>
            </a:endParaRPr>
          </a:p>
        </p:txBody>
      </p:sp>
      <p:sp>
        <p:nvSpPr>
          <p:cNvPr id="41985" name="Rectangle 2"/>
          <p:cNvSpPr>
            <a:spLocks noGrp="1" noChangeArrowheads="1"/>
          </p:cNvSpPr>
          <p:nvPr>
            <p:ph type="title"/>
          </p:nvPr>
        </p:nvSpPr>
        <p:spPr>
          <a:prstGeom prst="rect">
            <a:avLst/>
          </a:prstGeom>
        </p:spPr>
        <p:txBody>
          <a:bodyPr/>
          <a:lstStyle/>
          <a:p>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THE CHANGING WORKPLACE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9300" y="4403463"/>
            <a:ext cx="3314700" cy="1381125"/>
          </a:xfrm>
          <a:prstGeom prst="rect">
            <a:avLst/>
          </a:prstGeom>
        </p:spPr>
      </p:pic>
    </p:spTree>
    <p:extLst>
      <p:ext uri="{BB962C8B-B14F-4D97-AF65-F5344CB8AC3E}">
        <p14:creationId xmlns:p14="http://schemas.microsoft.com/office/powerpoint/2010/main" val="225640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prstGeom prst="rect">
            <a:avLst/>
          </a:prstGeom>
        </p:spPr>
        <p:txBody>
          <a:bodyPr/>
          <a:lstStyle/>
          <a:p>
            <a:r>
              <a:rPr lang="en-US" sz="2400" b="1" dirty="0">
                <a:latin typeface="Times New Roman" panose="02020603050405020304" pitchFamily="18" charset="0"/>
                <a:cs typeface="Times New Roman" panose="02020603050405020304" pitchFamily="18" charset="0"/>
              </a:rPr>
              <a:t>EXHIBIT 4-4</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GLOBAL AGING: HOW MUCH DO YOU KNOW?</a:t>
            </a:r>
          </a:p>
        </p:txBody>
      </p:sp>
      <p:pic>
        <p:nvPicPr>
          <p:cNvPr id="48131" name="Picture 5"/>
          <p:cNvPicPr>
            <a:picLocks noChangeAspect="1" noChangeArrowheads="1"/>
          </p:cNvPicPr>
          <p:nvPr/>
        </p:nvPicPr>
        <p:blipFill>
          <a:blip r:embed="rId3"/>
          <a:srcRect/>
          <a:stretch>
            <a:fillRect/>
          </a:stretch>
        </p:blipFill>
        <p:spPr bwMode="auto">
          <a:xfrm>
            <a:off x="928048" y="1404580"/>
            <a:ext cx="6862549" cy="4286155"/>
          </a:xfrm>
          <a:prstGeom prst="rect">
            <a:avLst/>
          </a:prstGeom>
          <a:noFill/>
          <a:ln w="9525">
            <a:noFill/>
            <a:miter lim="800000"/>
            <a:headEnd/>
            <a:tailEnd/>
          </a:ln>
        </p:spPr>
      </p:pic>
    </p:spTree>
    <p:extLst>
      <p:ext uri="{BB962C8B-B14F-4D97-AF65-F5344CB8AC3E}">
        <p14:creationId xmlns:p14="http://schemas.microsoft.com/office/powerpoint/2010/main" val="509779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prstGeom prst="rect">
            <a:avLst/>
          </a:prstGeom>
        </p:spPr>
        <p:txBody>
          <a:bodyPr/>
          <a:lstStyle/>
          <a:p>
            <a:r>
              <a:rPr lang="en-US" sz="2000" b="1" dirty="0">
                <a:latin typeface="Times New Roman" panose="02020603050405020304" pitchFamily="18" charset="0"/>
                <a:cs typeface="Times New Roman" panose="02020603050405020304" pitchFamily="18" charset="0"/>
              </a:rPr>
              <a:t>EXHIBIT 4-4</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GLOBAL AGING: HOW MUCH DO YOU KNOW? (CONT.)</a:t>
            </a:r>
          </a:p>
        </p:txBody>
      </p:sp>
      <p:pic>
        <p:nvPicPr>
          <p:cNvPr id="50179" name="Picture 5"/>
          <p:cNvPicPr>
            <a:picLocks noChangeAspect="1" noChangeArrowheads="1"/>
          </p:cNvPicPr>
          <p:nvPr/>
        </p:nvPicPr>
        <p:blipFill>
          <a:blip r:embed="rId3"/>
          <a:srcRect/>
          <a:stretch>
            <a:fillRect/>
          </a:stretch>
        </p:blipFill>
        <p:spPr bwMode="auto">
          <a:xfrm>
            <a:off x="762000" y="1147550"/>
            <a:ext cx="7924800" cy="4814888"/>
          </a:xfrm>
          <a:prstGeom prst="rect">
            <a:avLst/>
          </a:prstGeom>
          <a:noFill/>
          <a:ln w="9525">
            <a:noFill/>
            <a:miter lim="800000"/>
            <a:headEnd/>
            <a:tailEnd/>
          </a:ln>
        </p:spPr>
      </p:pic>
    </p:spTree>
    <p:extLst>
      <p:ext uri="{BB962C8B-B14F-4D97-AF65-F5344CB8AC3E}">
        <p14:creationId xmlns:p14="http://schemas.microsoft.com/office/powerpoint/2010/main" val="1817718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pPr marL="0" indent="0" eaLnBrk="0" hangingPunct="0">
              <a:buNone/>
            </a:pPr>
            <a:r>
              <a:rPr lang="en-US" b="1" dirty="0">
                <a:latin typeface="Times New Roman" panose="02020603050405020304" pitchFamily="18" charset="0"/>
                <a:cs typeface="Times New Roman" panose="02020603050405020304" pitchFamily="18" charset="0"/>
              </a:rPr>
              <a:t>1. Personal Bias</a:t>
            </a:r>
          </a:p>
          <a:p>
            <a:pPr lvl="1" eaLnBrk="0" hangingPunct="0">
              <a:buFont typeface="Arial" charset="0"/>
              <a:buChar char="–"/>
            </a:pPr>
            <a:r>
              <a:rPr lang="en-US" b="1" dirty="0">
                <a:latin typeface="Times New Roman" panose="02020603050405020304" pitchFamily="18" charset="0"/>
                <a:cs typeface="Times New Roman" panose="02020603050405020304" pitchFamily="18" charset="0"/>
              </a:rPr>
              <a:t>Bias - </a:t>
            </a:r>
            <a:r>
              <a:rPr lang="en-US" dirty="0">
                <a:latin typeface="Times New Roman" panose="02020603050405020304" pitchFamily="18" charset="0"/>
                <a:cs typeface="Times New Roman" panose="02020603050405020304" pitchFamily="18" charset="0"/>
              </a:rPr>
              <a:t>a tendency or preference toward a particular perspective or ideology. One outcome of our personal biases can be </a:t>
            </a:r>
            <a:r>
              <a:rPr lang="en-US" b="1" dirty="0">
                <a:latin typeface="Times New Roman" panose="02020603050405020304" pitchFamily="18" charset="0"/>
                <a:cs typeface="Times New Roman" panose="02020603050405020304" pitchFamily="18" charset="0"/>
              </a:rPr>
              <a:t>prejudice - </a:t>
            </a:r>
            <a:r>
              <a:rPr lang="en-US" dirty="0">
                <a:latin typeface="Times New Roman" panose="02020603050405020304" pitchFamily="18" charset="0"/>
                <a:cs typeface="Times New Roman" panose="02020603050405020304" pitchFamily="18" charset="0"/>
              </a:rPr>
              <a:t>a pre-conceived belief, opinion, or judgment toward a person or a group of people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62465" name="Rectangle 2"/>
          <p:cNvSpPr>
            <a:spLocks noGrp="1" noChangeArrowheads="1"/>
          </p:cNvSpPr>
          <p:nvPr>
            <p:ph type="title"/>
          </p:nvPr>
        </p:nvSpPr>
        <p:spPr>
          <a:prstGeom prst="rect">
            <a:avLst/>
          </a:prstGeom>
        </p:spPr>
        <p:txBody>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CHALLENGES IN MANAGING DIVERSITY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6140" y="4385589"/>
            <a:ext cx="2857500" cy="1600200"/>
          </a:xfrm>
          <a:prstGeom prst="rect">
            <a:avLst/>
          </a:prstGeom>
        </p:spPr>
      </p:pic>
    </p:spTree>
    <p:extLst>
      <p:ext uri="{BB962C8B-B14F-4D97-AF65-F5344CB8AC3E}">
        <p14:creationId xmlns:p14="http://schemas.microsoft.com/office/powerpoint/2010/main" val="3778784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266991"/>
            <a:ext cx="8536675" cy="4287647"/>
          </a:xfrm>
        </p:spPr>
        <p:txBody>
          <a:bodyPr>
            <a:noAutofit/>
          </a:bodyPr>
          <a:lstStyle/>
          <a:p>
            <a:pPr marL="0" indent="0" eaLnBrk="0" hangingPunct="0">
              <a:buNone/>
            </a:pPr>
            <a:r>
              <a:rPr lang="en-US" sz="2400" dirty="0">
                <a:latin typeface="Times New Roman" panose="02020603050405020304" pitchFamily="18" charset="0"/>
                <a:cs typeface="Times New Roman" panose="02020603050405020304" pitchFamily="18" charset="0"/>
              </a:rPr>
              <a:t>A major factor in prejudice is </a:t>
            </a:r>
            <a:r>
              <a:rPr lang="en-US" sz="2400" b="1" dirty="0">
                <a:latin typeface="Times New Roman" panose="02020603050405020304" pitchFamily="18" charset="0"/>
                <a:cs typeface="Times New Roman" panose="02020603050405020304" pitchFamily="18" charset="0"/>
              </a:rPr>
              <a:t>Stereotyping - </a:t>
            </a:r>
            <a:r>
              <a:rPr lang="en-US" sz="2400" dirty="0">
                <a:latin typeface="Times New Roman" panose="02020603050405020304" pitchFamily="18" charset="0"/>
                <a:cs typeface="Times New Roman" panose="02020603050405020304" pitchFamily="18" charset="0"/>
              </a:rPr>
              <a:t>judging a person based on a prejudicial perception of a group to which that person belongs. </a:t>
            </a:r>
          </a:p>
          <a:p>
            <a:pPr marL="0" indent="0">
              <a:buNone/>
            </a:pPr>
            <a:r>
              <a:rPr lang="en-US" sz="2400" dirty="0">
                <a:latin typeface="Times New Roman" panose="02020603050405020304" pitchFamily="18" charset="0"/>
                <a:cs typeface="Times New Roman" panose="02020603050405020304" pitchFamily="18" charset="0"/>
              </a:rPr>
              <a:t>Both prejudice and stereotyping can lead to someone treating others who are members of a particular group unequally. That’s what we call </a:t>
            </a:r>
            <a:r>
              <a:rPr lang="en-US" sz="2400" b="1" dirty="0">
                <a:latin typeface="Times New Roman" panose="02020603050405020304" pitchFamily="18" charset="0"/>
                <a:cs typeface="Times New Roman" panose="02020603050405020304" pitchFamily="18" charset="0"/>
              </a:rPr>
              <a:t>Discrimination - </a:t>
            </a:r>
            <a:r>
              <a:rPr lang="en-US" sz="2400" dirty="0">
                <a:latin typeface="Times New Roman" panose="02020603050405020304" pitchFamily="18" charset="0"/>
                <a:cs typeface="Times New Roman" panose="02020603050405020304" pitchFamily="18" charset="0"/>
              </a:rPr>
              <a:t>when someone acts out their prejudicial attitudes toward people who are the targets of their prejudice. </a:t>
            </a:r>
          </a:p>
          <a:p>
            <a:pPr eaLnBrk="0" hangingPunct="0">
              <a:buFont typeface="Arial" charset="0"/>
              <a:buChar char="•"/>
            </a:pPr>
            <a:endParaRPr lang="en-US" sz="2400" b="1" dirty="0">
              <a:latin typeface="Times New Roman" panose="02020603050405020304" pitchFamily="18" charset="0"/>
              <a:cs typeface="Times New Roman" panose="02020603050405020304" pitchFamily="18" charset="0"/>
            </a:endParaRPr>
          </a:p>
          <a:p>
            <a:pPr marL="0" indent="0" eaLnBrk="0" hangingPunct="0">
              <a:buNone/>
            </a:pPr>
            <a:r>
              <a:rPr lang="en-US" sz="2400" b="1" dirty="0">
                <a:latin typeface="Times New Roman" panose="02020603050405020304" pitchFamily="18" charset="0"/>
                <a:cs typeface="Times New Roman" panose="02020603050405020304" pitchFamily="18" charset="0"/>
              </a:rPr>
              <a:t>2. Glass Ceiling - </a:t>
            </a:r>
            <a:r>
              <a:rPr lang="en-US" sz="2400" dirty="0">
                <a:latin typeface="Times New Roman" panose="02020603050405020304" pitchFamily="18" charset="0"/>
                <a:cs typeface="Times New Roman" panose="02020603050405020304" pitchFamily="18" charset="0"/>
              </a:rPr>
              <a:t>the invisible barrier that separates women and minorities from top management positions.</a:t>
            </a:r>
          </a:p>
          <a:p>
            <a:endParaRPr lang="en-US" sz="2400" dirty="0">
              <a:latin typeface="Times New Roman" panose="02020603050405020304" pitchFamily="18" charset="0"/>
              <a:cs typeface="Times New Roman" panose="02020603050405020304" pitchFamily="18" charset="0"/>
            </a:endParaRPr>
          </a:p>
        </p:txBody>
      </p:sp>
      <p:sp>
        <p:nvSpPr>
          <p:cNvPr id="64513" name="Rectangle 2"/>
          <p:cNvSpPr>
            <a:spLocks noGrp="1" noChangeArrowheads="1"/>
          </p:cNvSpPr>
          <p:nvPr>
            <p:ph type="title"/>
          </p:nvPr>
        </p:nvSpPr>
        <p:spPr>
          <a:prstGeom prst="rect">
            <a:avLst/>
          </a:prstGeom>
        </p:spPr>
        <p:txBody>
          <a:bodyPr/>
          <a:lstStyle/>
          <a:p>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CHALLENGES IN MANAGING DIVERSITY  (CONT.)</a:t>
            </a:r>
          </a:p>
        </p:txBody>
      </p:sp>
    </p:spTree>
    <p:extLst>
      <p:ext uri="{BB962C8B-B14F-4D97-AF65-F5344CB8AC3E}">
        <p14:creationId xmlns:p14="http://schemas.microsoft.com/office/powerpoint/2010/main" val="85500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744664"/>
            <a:ext cx="8058150" cy="3086644"/>
          </a:xfrm>
        </p:spPr>
        <p:txBody>
          <a:bodyPr>
            <a:normAutofit fontScale="85000" lnSpcReduction="10000"/>
          </a:bodyPr>
          <a:lstStyle/>
          <a:p>
            <a:pPr eaLnBrk="0" hangingPunct="0">
              <a:buFont typeface="Arial" charset="0"/>
              <a:buChar char="•"/>
            </a:pPr>
            <a:r>
              <a:rPr lang="en-US" dirty="0">
                <a:latin typeface="Times New Roman" panose="02020603050405020304" pitchFamily="18" charset="0"/>
                <a:cs typeface="Times New Roman" panose="02020603050405020304" pitchFamily="18" charset="0"/>
              </a:rPr>
              <a:t>Federal laws have</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contributed to some of the social change we have seen over the last 50-plus years</a:t>
            </a:r>
          </a:p>
          <a:p>
            <a:pPr eaLnBrk="0" hangingPunct="0">
              <a:buFont typeface="Arial" charset="0"/>
              <a:buChar char="•"/>
            </a:pPr>
            <a:r>
              <a:rPr lang="en-US" dirty="0">
                <a:latin typeface="Times New Roman" panose="02020603050405020304" pitchFamily="18" charset="0"/>
                <a:cs typeface="Times New Roman" panose="02020603050405020304" pitchFamily="18" charset="0"/>
              </a:rPr>
              <a:t>Workplace diversity needs to be more than understanding and complying with federal laws. </a:t>
            </a:r>
          </a:p>
          <a:p>
            <a:pPr eaLnBrk="0" hangingPunct="0">
              <a:buFont typeface="Arial" charset="0"/>
              <a:buChar char="•"/>
            </a:pPr>
            <a:r>
              <a:rPr lang="en-US" dirty="0">
                <a:latin typeface="Times New Roman" panose="02020603050405020304" pitchFamily="18" charset="0"/>
                <a:cs typeface="Times New Roman" panose="02020603050405020304" pitchFamily="18" charset="0"/>
              </a:rPr>
              <a:t>Organizations that are successful at managing diversity use additional diversity initiatives and programs</a:t>
            </a:r>
          </a:p>
          <a:p>
            <a:endParaRPr lang="en-US" dirty="0">
              <a:latin typeface="Times New Roman" panose="02020603050405020304" pitchFamily="18" charset="0"/>
              <a:cs typeface="Times New Roman" panose="02020603050405020304" pitchFamily="18" charset="0"/>
            </a:endParaRPr>
          </a:p>
        </p:txBody>
      </p:sp>
      <p:sp>
        <p:nvSpPr>
          <p:cNvPr id="66561" name="Rectangle 2"/>
          <p:cNvSpPr>
            <a:spLocks noGrp="1" noChangeArrowheads="1"/>
          </p:cNvSpPr>
          <p:nvPr>
            <p:ph type="title"/>
          </p:nvPr>
        </p:nvSpPr>
        <p:spPr>
          <a:prstGeom prst="rect">
            <a:avLst/>
          </a:prstGeom>
        </p:spPr>
        <p:txBody>
          <a:bodyPr/>
          <a:lstStyle/>
          <a:p>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THE LEGAL ASPECT OF WORKPLACE DIVERSITY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0173" y="4333874"/>
            <a:ext cx="3213692" cy="1589253"/>
          </a:xfrm>
          <a:prstGeom prst="rect">
            <a:avLst/>
          </a:prstGeom>
        </p:spPr>
      </p:pic>
    </p:spTree>
    <p:extLst>
      <p:ext uri="{BB962C8B-B14F-4D97-AF65-F5344CB8AC3E}">
        <p14:creationId xmlns:p14="http://schemas.microsoft.com/office/powerpoint/2010/main" val="576924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68609" name="Rectangle 2"/>
          <p:cNvSpPr>
            <a:spLocks noGrp="1" noChangeArrowheads="1"/>
          </p:cNvSpPr>
          <p:nvPr>
            <p:ph type="title"/>
          </p:nvPr>
        </p:nvSpPr>
        <p:spPr>
          <a:prstGeom prst="rect">
            <a:avLst/>
          </a:prstGeom>
        </p:spPr>
        <p:txBody>
          <a:bodyPr/>
          <a:lstStyle/>
          <a:p>
            <a:r>
              <a:rPr lang="en-US" sz="2400" b="1" dirty="0">
                <a:latin typeface="Times New Roman" panose="02020603050405020304" pitchFamily="18" charset="0"/>
                <a:cs typeface="Times New Roman" panose="02020603050405020304" pitchFamily="18" charset="0"/>
              </a:rPr>
              <a:t>EXHIBIT 4-8</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MAJOR EQUAL EMPLOYMENT OPPORTUNITY LAWS</a:t>
            </a:r>
          </a:p>
        </p:txBody>
      </p:sp>
      <p:sp>
        <p:nvSpPr>
          <p:cNvPr id="68610"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GB" sz="3200"/>
          </a:p>
        </p:txBody>
      </p:sp>
      <p:pic>
        <p:nvPicPr>
          <p:cNvPr id="68611" name="Picture 2"/>
          <p:cNvPicPr>
            <a:picLocks noChangeAspect="1" noChangeArrowheads="1"/>
          </p:cNvPicPr>
          <p:nvPr/>
        </p:nvPicPr>
        <p:blipFill>
          <a:blip r:embed="rId3"/>
          <a:srcRect b="50000"/>
          <a:stretch>
            <a:fillRect/>
          </a:stretch>
        </p:blipFill>
        <p:spPr bwMode="auto">
          <a:xfrm>
            <a:off x="304800" y="1746250"/>
            <a:ext cx="8602663" cy="3816350"/>
          </a:xfrm>
          <a:prstGeom prst="rect">
            <a:avLst/>
          </a:prstGeom>
          <a:noFill/>
          <a:ln w="9525">
            <a:noFill/>
            <a:miter lim="800000"/>
            <a:headEnd/>
            <a:tailEnd/>
          </a:ln>
        </p:spPr>
      </p:pic>
    </p:spTree>
    <p:extLst>
      <p:ext uri="{BB962C8B-B14F-4D97-AF65-F5344CB8AC3E}">
        <p14:creationId xmlns:p14="http://schemas.microsoft.com/office/powerpoint/2010/main" val="3432426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70657" name="Rectangle 2"/>
          <p:cNvSpPr>
            <a:spLocks noGrp="1" noChangeArrowheads="1"/>
          </p:cNvSpPr>
          <p:nvPr>
            <p:ph type="title"/>
          </p:nvPr>
        </p:nvSpPr>
        <p:spPr>
          <a:prstGeom prst="rect">
            <a:avLst/>
          </a:prstGeom>
        </p:spPr>
        <p:txBody>
          <a:bodyPr/>
          <a:lstStyle/>
          <a:p>
            <a:r>
              <a:rPr lang="en-US" sz="2400" b="1" dirty="0">
                <a:latin typeface="Times New Roman" panose="02020603050405020304" pitchFamily="18" charset="0"/>
                <a:cs typeface="Times New Roman" panose="02020603050405020304" pitchFamily="18" charset="0"/>
              </a:rPr>
              <a:t>EXHIBIT 4-8</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MAJOR EQUAL EMPLOYMENT OPPORTUNITY LAWS (CONT.)</a:t>
            </a:r>
          </a:p>
        </p:txBody>
      </p:sp>
      <p:sp>
        <p:nvSpPr>
          <p:cNvPr id="70658" name="Rectangle 3"/>
          <p:cNvSpPr txBox="1">
            <a:spLocks/>
          </p:cNvSpPr>
          <p:nvPr/>
        </p:nvSpPr>
        <p:spPr bwMode="auto">
          <a:xfrm>
            <a:off x="457200" y="1600200"/>
            <a:ext cx="8229600" cy="4525963"/>
          </a:xfrm>
          <a:prstGeom prst="rect">
            <a:avLst/>
          </a:prstGeom>
          <a:noFill/>
          <a:ln w="9525">
            <a:noFill/>
            <a:miter lim="800000"/>
            <a:headEnd/>
            <a:tailEnd/>
          </a:ln>
        </p:spPr>
        <p:txBody>
          <a:bodyPr/>
          <a:lstStyle/>
          <a:p>
            <a:pPr marL="342900" indent="-342900" eaLnBrk="0" hangingPunct="0">
              <a:spcBef>
                <a:spcPct val="20000"/>
              </a:spcBef>
              <a:buFont typeface="Arial" charset="0"/>
              <a:buChar char="•"/>
            </a:pPr>
            <a:endParaRPr lang="en-GB" sz="3200"/>
          </a:p>
        </p:txBody>
      </p:sp>
      <p:pic>
        <p:nvPicPr>
          <p:cNvPr id="70659" name="Picture 2"/>
          <p:cNvPicPr>
            <a:picLocks noChangeAspect="1" noChangeArrowheads="1"/>
          </p:cNvPicPr>
          <p:nvPr/>
        </p:nvPicPr>
        <p:blipFill>
          <a:blip r:embed="rId3"/>
          <a:srcRect t="50000"/>
          <a:stretch>
            <a:fillRect/>
          </a:stretch>
        </p:blipFill>
        <p:spPr bwMode="auto">
          <a:xfrm>
            <a:off x="300038" y="1752600"/>
            <a:ext cx="8586787" cy="3810000"/>
          </a:xfrm>
          <a:prstGeom prst="rect">
            <a:avLst/>
          </a:prstGeom>
          <a:noFill/>
          <a:ln w="9525">
            <a:noFill/>
            <a:miter lim="800000"/>
            <a:headEnd/>
            <a:tailEnd/>
          </a:ln>
        </p:spPr>
      </p:pic>
    </p:spTree>
    <p:extLst>
      <p:ext uri="{BB962C8B-B14F-4D97-AF65-F5344CB8AC3E}">
        <p14:creationId xmlns:p14="http://schemas.microsoft.com/office/powerpoint/2010/main" val="401851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3"/>
          </p:nvPr>
        </p:nvSpPr>
        <p:spPr>
          <a:prstGeom prst="rect">
            <a:avLst/>
          </a:prstGeom>
        </p:spPr>
        <p:txBody>
          <a:bodyPr>
            <a:normAutofit fontScale="85000" lnSpcReduction="20000"/>
          </a:bodyPr>
          <a:lstStyle/>
          <a:p>
            <a:pPr eaLnBrk="1" hangingPunct="1">
              <a:buFont typeface="Arial" pitchFamily="34" charset="0"/>
              <a:buNone/>
              <a:defRPr/>
            </a:pPr>
            <a:r>
              <a:rPr lang="en-US" b="1" i="0" dirty="0">
                <a:latin typeface="Times New Roman" panose="02020603050405020304" pitchFamily="18" charset="0"/>
                <a:cs typeface="Times New Roman" panose="02020603050405020304" pitchFamily="18" charset="0"/>
              </a:rPr>
              <a:t>Define </a:t>
            </a:r>
            <a:r>
              <a:rPr lang="en-US" i="0" dirty="0">
                <a:latin typeface="Times New Roman" panose="02020603050405020304" pitchFamily="18" charset="0"/>
                <a:cs typeface="Times New Roman" panose="02020603050405020304" pitchFamily="18" charset="0"/>
              </a:rPr>
              <a:t>workplace</a:t>
            </a:r>
            <a:r>
              <a:rPr lang="en-US" b="1" i="0" dirty="0">
                <a:latin typeface="Times New Roman" panose="02020603050405020304" pitchFamily="18" charset="0"/>
                <a:cs typeface="Times New Roman" panose="02020603050405020304" pitchFamily="18" charset="0"/>
              </a:rPr>
              <a:t> </a:t>
            </a:r>
            <a:r>
              <a:rPr lang="en-US" i="0" dirty="0">
                <a:latin typeface="Times New Roman" panose="02020603050405020304" pitchFamily="18" charset="0"/>
                <a:cs typeface="Times New Roman" panose="02020603050405020304" pitchFamily="18" charset="0"/>
              </a:rPr>
              <a:t>diversity and explain why managing it is so important</a:t>
            </a:r>
            <a:endParaRPr lang="en-US" b="1" i="0" dirty="0">
              <a:latin typeface="Times New Roman" panose="02020603050405020304" pitchFamily="18" charset="0"/>
              <a:cs typeface="Times New Roman" panose="02020603050405020304" pitchFamily="18" charset="0"/>
            </a:endParaRPr>
          </a:p>
          <a:p>
            <a:pPr eaLnBrk="1" hangingPunct="1">
              <a:buFont typeface="Arial" pitchFamily="34" charset="0"/>
              <a:buNone/>
              <a:defRPr/>
            </a:pPr>
            <a:r>
              <a:rPr lang="en-US" b="1" i="0" dirty="0">
                <a:latin typeface="Times New Roman" panose="02020603050405020304" pitchFamily="18" charset="0"/>
                <a:cs typeface="Times New Roman" panose="02020603050405020304" pitchFamily="18" charset="0"/>
              </a:rPr>
              <a:t>Describe </a:t>
            </a:r>
            <a:r>
              <a:rPr lang="en-US" i="0" dirty="0">
                <a:latin typeface="Times New Roman" panose="02020603050405020304" pitchFamily="18" charset="0"/>
                <a:cs typeface="Times New Roman" panose="02020603050405020304" pitchFamily="18" charset="0"/>
              </a:rPr>
              <a:t>the</a:t>
            </a:r>
            <a:r>
              <a:rPr lang="en-US" b="1" i="0" dirty="0">
                <a:latin typeface="Times New Roman" panose="02020603050405020304" pitchFamily="18" charset="0"/>
                <a:cs typeface="Times New Roman" panose="02020603050405020304" pitchFamily="18" charset="0"/>
              </a:rPr>
              <a:t> </a:t>
            </a:r>
            <a:r>
              <a:rPr lang="en-US" i="0" dirty="0">
                <a:latin typeface="Times New Roman" panose="02020603050405020304" pitchFamily="18" charset="0"/>
                <a:cs typeface="Times New Roman" panose="02020603050405020304" pitchFamily="18" charset="0"/>
              </a:rPr>
              <a:t>changing workplaces in the United States and around the world</a:t>
            </a:r>
          </a:p>
          <a:p>
            <a:pPr eaLnBrk="1" hangingPunct="1">
              <a:buFont typeface="Arial" pitchFamily="34" charset="0"/>
              <a:buNone/>
              <a:defRPr/>
            </a:pPr>
            <a:r>
              <a:rPr lang="en-US" b="1" i="0" dirty="0">
                <a:latin typeface="Times New Roman" panose="02020603050405020304" pitchFamily="18" charset="0"/>
                <a:cs typeface="Times New Roman" panose="02020603050405020304" pitchFamily="18" charset="0"/>
              </a:rPr>
              <a:t>Explain </a:t>
            </a:r>
            <a:r>
              <a:rPr lang="en-US" i="0" dirty="0">
                <a:latin typeface="Times New Roman" panose="02020603050405020304" pitchFamily="18" charset="0"/>
                <a:cs typeface="Times New Roman" panose="02020603050405020304" pitchFamily="18" charset="0"/>
              </a:rPr>
              <a:t>the</a:t>
            </a:r>
            <a:r>
              <a:rPr lang="en-US" b="1" i="0" dirty="0">
                <a:latin typeface="Times New Roman" panose="02020603050405020304" pitchFamily="18" charset="0"/>
                <a:cs typeface="Times New Roman" panose="02020603050405020304" pitchFamily="18" charset="0"/>
              </a:rPr>
              <a:t> </a:t>
            </a:r>
            <a:r>
              <a:rPr lang="en-US" i="0" dirty="0">
                <a:latin typeface="Times New Roman" panose="02020603050405020304" pitchFamily="18" charset="0"/>
                <a:cs typeface="Times New Roman" panose="02020603050405020304" pitchFamily="18" charset="0"/>
              </a:rPr>
              <a:t>different types of diversity found in workplaces</a:t>
            </a:r>
          </a:p>
          <a:p>
            <a:pPr eaLnBrk="1" hangingPunct="1">
              <a:buFont typeface="Arial" pitchFamily="34" charset="0"/>
              <a:buNone/>
              <a:defRPr/>
            </a:pPr>
            <a:r>
              <a:rPr lang="en-US" b="1" i="0" dirty="0">
                <a:latin typeface="Times New Roman" panose="02020603050405020304" pitchFamily="18" charset="0"/>
                <a:cs typeface="Times New Roman" panose="02020603050405020304" pitchFamily="18" charset="0"/>
              </a:rPr>
              <a:t>Discuss </a:t>
            </a:r>
            <a:r>
              <a:rPr lang="en-US" i="0" dirty="0">
                <a:latin typeface="Times New Roman" panose="02020603050405020304" pitchFamily="18" charset="0"/>
                <a:cs typeface="Times New Roman" panose="02020603050405020304" pitchFamily="18" charset="0"/>
              </a:rPr>
              <a:t>the</a:t>
            </a:r>
            <a:r>
              <a:rPr lang="en-US" b="1" i="0" dirty="0">
                <a:latin typeface="Times New Roman" panose="02020603050405020304" pitchFamily="18" charset="0"/>
                <a:cs typeface="Times New Roman" panose="02020603050405020304" pitchFamily="18" charset="0"/>
              </a:rPr>
              <a:t> </a:t>
            </a:r>
            <a:r>
              <a:rPr lang="en-US" i="0" dirty="0">
                <a:latin typeface="Times New Roman" panose="02020603050405020304" pitchFamily="18" charset="0"/>
                <a:cs typeface="Times New Roman" panose="02020603050405020304" pitchFamily="18" charset="0"/>
              </a:rPr>
              <a:t>challenges managers face in managing diversity</a:t>
            </a:r>
            <a:endParaRPr lang="en-US" b="1" i="0" dirty="0">
              <a:latin typeface="Times New Roman" panose="02020603050405020304" pitchFamily="18" charset="0"/>
              <a:cs typeface="Times New Roman" panose="02020603050405020304" pitchFamily="18" charset="0"/>
            </a:endParaRPr>
          </a:p>
          <a:p>
            <a:pPr eaLnBrk="1" hangingPunct="1">
              <a:buFont typeface="Arial" pitchFamily="34" charset="0"/>
              <a:buNone/>
              <a:defRPr/>
            </a:pPr>
            <a:r>
              <a:rPr lang="en-US" b="1" i="0" dirty="0">
                <a:latin typeface="Times New Roman" panose="02020603050405020304" pitchFamily="18" charset="0"/>
                <a:cs typeface="Times New Roman" panose="02020603050405020304" pitchFamily="18" charset="0"/>
              </a:rPr>
              <a:t>Describe </a:t>
            </a:r>
            <a:r>
              <a:rPr lang="en-US" i="0" dirty="0">
                <a:latin typeface="Times New Roman" panose="02020603050405020304" pitchFamily="18" charset="0"/>
                <a:cs typeface="Times New Roman" panose="02020603050405020304" pitchFamily="18" charset="0"/>
              </a:rPr>
              <a:t>various</a:t>
            </a:r>
            <a:r>
              <a:rPr lang="en-US" b="1" i="0" dirty="0">
                <a:latin typeface="Times New Roman" panose="02020603050405020304" pitchFamily="18" charset="0"/>
                <a:cs typeface="Times New Roman" panose="02020603050405020304" pitchFamily="18" charset="0"/>
              </a:rPr>
              <a:t> </a:t>
            </a:r>
            <a:r>
              <a:rPr lang="en-US" i="0" dirty="0">
                <a:latin typeface="Times New Roman" panose="02020603050405020304" pitchFamily="18" charset="0"/>
                <a:cs typeface="Times New Roman" panose="02020603050405020304" pitchFamily="18" charset="0"/>
              </a:rPr>
              <a:t>workplace diversity management initiatives</a:t>
            </a:r>
          </a:p>
          <a:p>
            <a:pPr marL="457200" indent="-457200" eaLnBrk="1" hangingPunct="1">
              <a:buFont typeface="Arial" pitchFamily="34" charset="0"/>
              <a:buChar char="•"/>
              <a:defRPr/>
            </a:pPr>
            <a:endParaRPr lang="en-US" i="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628650" y="365126"/>
            <a:ext cx="7886700" cy="806852"/>
          </a:xfrm>
        </p:spPr>
        <p:txBody>
          <a:bodyPr/>
          <a:lstStyle/>
          <a:p>
            <a:r>
              <a:rPr lang="en-US" sz="3200" b="1" dirty="0">
                <a:latin typeface="Times New Roman" panose="02020603050405020304" pitchFamily="18" charset="0"/>
                <a:cs typeface="Times New Roman" panose="02020603050405020304" pitchFamily="18" charset="0"/>
              </a:rPr>
              <a:t>LEARNING OUTCOMES</a:t>
            </a:r>
          </a:p>
        </p:txBody>
      </p:sp>
    </p:spTree>
    <p:extLst>
      <p:ext uri="{BB962C8B-B14F-4D97-AF65-F5344CB8AC3E}">
        <p14:creationId xmlns:p14="http://schemas.microsoft.com/office/powerpoint/2010/main" val="4017064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744663"/>
            <a:ext cx="8229600" cy="3032053"/>
          </a:xfrm>
        </p:spPr>
        <p:txBody>
          <a:bodyPr>
            <a:normAutofit fontScale="85000" lnSpcReduction="10000"/>
          </a:bodyPr>
          <a:lstStyle/>
          <a:p>
            <a:pPr eaLnBrk="0" hangingPunct="0">
              <a:buFont typeface="Arial" charset="0"/>
              <a:buChar char="•"/>
            </a:pPr>
            <a:r>
              <a:rPr lang="en-US" b="1" dirty="0">
                <a:latin typeface="Times New Roman" panose="02020603050405020304" pitchFamily="18" charset="0"/>
                <a:cs typeface="Times New Roman" panose="02020603050405020304" pitchFamily="18" charset="0"/>
              </a:rPr>
              <a:t>Mentoring - </a:t>
            </a:r>
            <a:r>
              <a:rPr lang="en-US" dirty="0">
                <a:latin typeface="Times New Roman" panose="02020603050405020304" pitchFamily="18" charset="0"/>
                <a:cs typeface="Times New Roman" panose="02020603050405020304" pitchFamily="18" charset="0"/>
              </a:rPr>
              <a:t>a process whereby an experienced organizational member (a mentor) provides advice and guidance to a less-experienced member (a protégé).</a:t>
            </a:r>
          </a:p>
          <a:p>
            <a:pPr eaLnBrk="0" hangingPunct="0">
              <a:buFont typeface="Arial" charset="0"/>
              <a:buChar char="•"/>
            </a:pPr>
            <a:r>
              <a:rPr lang="en-US" b="1" dirty="0">
                <a:latin typeface="Times New Roman" panose="02020603050405020304" pitchFamily="18" charset="0"/>
                <a:cs typeface="Times New Roman" panose="02020603050405020304" pitchFamily="18" charset="0"/>
              </a:rPr>
              <a:t>Diversity Skills Training - </a:t>
            </a:r>
            <a:r>
              <a:rPr lang="en-US" dirty="0">
                <a:latin typeface="Times New Roman" panose="02020603050405020304" pitchFamily="18" charset="0"/>
                <a:cs typeface="Times New Roman" panose="02020603050405020304" pitchFamily="18" charset="0"/>
              </a:rPr>
              <a:t>specialized training to educate employees about the importance of diversity and to teach them skills for working in a diverse workplace</a:t>
            </a:r>
          </a:p>
          <a:p>
            <a:endParaRPr lang="en-US" dirty="0">
              <a:latin typeface="Times New Roman" panose="02020603050405020304" pitchFamily="18" charset="0"/>
              <a:cs typeface="Times New Roman" panose="02020603050405020304" pitchFamily="18" charset="0"/>
            </a:endParaRPr>
          </a:p>
        </p:txBody>
      </p:sp>
      <p:sp>
        <p:nvSpPr>
          <p:cNvPr id="72705" name="Rectangle 2"/>
          <p:cNvSpPr>
            <a:spLocks noGrp="1" noChangeArrowheads="1"/>
          </p:cNvSpPr>
          <p:nvPr>
            <p:ph type="title"/>
          </p:nvPr>
        </p:nvSpPr>
        <p:spPr>
          <a:prstGeom prst="rect">
            <a:avLst/>
          </a:prstGeom>
        </p:spPr>
        <p:txBody>
          <a:bodyPr/>
          <a:lstStyle/>
          <a:p>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TOP MANAGEMENT COMMITMENT TO DIVERSITY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2833" y="4067033"/>
            <a:ext cx="4344629" cy="1879273"/>
          </a:xfrm>
          <a:prstGeom prst="rect">
            <a:avLst/>
          </a:prstGeom>
        </p:spPr>
      </p:pic>
    </p:spTree>
    <p:extLst>
      <p:ext uri="{BB962C8B-B14F-4D97-AF65-F5344CB8AC3E}">
        <p14:creationId xmlns:p14="http://schemas.microsoft.com/office/powerpoint/2010/main" val="626747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648200" y="1744663"/>
            <a:ext cx="4038600" cy="3836987"/>
          </a:xfrm>
        </p:spPr>
        <p:txBody>
          <a:bodyPr/>
          <a:lstStyle/>
          <a:p>
            <a:r>
              <a:rPr lang="en-US" b="1" dirty="0">
                <a:latin typeface="Times New Roman" panose="02020603050405020304" pitchFamily="18" charset="0"/>
                <a:cs typeface="Times New Roman" panose="02020603050405020304" pitchFamily="18" charset="0"/>
              </a:rPr>
              <a:t>Employee Resource Groups - </a:t>
            </a:r>
            <a:r>
              <a:rPr lang="en-US" dirty="0">
                <a:latin typeface="Times New Roman" panose="02020603050405020304" pitchFamily="18" charset="0"/>
                <a:cs typeface="Times New Roman" panose="02020603050405020304" pitchFamily="18" charset="0"/>
              </a:rPr>
              <a:t>groups made up of employees connected by some common dimension of diversity.</a:t>
            </a:r>
          </a:p>
          <a:p>
            <a:endParaRPr lang="en-US" dirty="0"/>
          </a:p>
        </p:txBody>
      </p:sp>
      <p:sp>
        <p:nvSpPr>
          <p:cNvPr id="74753" name="Rectangle 2"/>
          <p:cNvSpPr>
            <a:spLocks noGrp="1" noChangeArrowheads="1"/>
          </p:cNvSpPr>
          <p:nvPr>
            <p:ph type="title"/>
          </p:nvPr>
        </p:nvSpPr>
        <p:spPr>
          <a:prstGeom prst="rect">
            <a:avLst/>
          </a:prstGeom>
        </p:spPr>
        <p:txBody>
          <a:bodyPr/>
          <a:lstStyle/>
          <a:p>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TOP MANAGEMENT COMMITMENT TO DIVERSITY (CONT.)</a:t>
            </a:r>
          </a:p>
        </p:txBody>
      </p:sp>
      <p:pic>
        <p:nvPicPr>
          <p:cNvPr id="74755" name="Picture 2"/>
          <p:cNvPicPr>
            <a:picLocks noChangeAspect="1" noChangeArrowheads="1"/>
          </p:cNvPicPr>
          <p:nvPr/>
        </p:nvPicPr>
        <p:blipFill>
          <a:blip r:embed="rId3"/>
          <a:srcRect l="19676"/>
          <a:stretch>
            <a:fillRect/>
          </a:stretch>
        </p:blipFill>
        <p:spPr bwMode="auto">
          <a:xfrm>
            <a:off x="80963" y="1752600"/>
            <a:ext cx="4491037" cy="3352800"/>
          </a:xfrm>
          <a:prstGeom prst="rect">
            <a:avLst/>
          </a:prstGeom>
          <a:noFill/>
          <a:ln w="9525">
            <a:noFill/>
            <a:miter lim="800000"/>
            <a:headEnd/>
            <a:tailEnd/>
          </a:ln>
        </p:spPr>
      </p:pic>
    </p:spTree>
    <p:extLst>
      <p:ext uri="{BB962C8B-B14F-4D97-AF65-F5344CB8AC3E}">
        <p14:creationId xmlns:p14="http://schemas.microsoft.com/office/powerpoint/2010/main" val="10247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720" y="2103120"/>
            <a:ext cx="6797040" cy="3621405"/>
          </a:xfrm>
          <a:prstGeom prst="rect">
            <a:avLst/>
          </a:prstGeom>
        </p:spPr>
      </p:pic>
      <p:sp>
        <p:nvSpPr>
          <p:cNvPr id="3" name="Title 2"/>
          <p:cNvSpPr>
            <a:spLocks noGrp="1"/>
          </p:cNvSpPr>
          <p:nvPr>
            <p:ph type="title"/>
          </p:nvPr>
        </p:nvSpPr>
        <p:spPr/>
        <p:txBody>
          <a:bodyPr/>
          <a:lstStyle/>
          <a:p>
            <a:br>
              <a:rPr lang="en-US" b="1" dirty="0">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ANY QUESTION?</a:t>
            </a:r>
          </a:p>
        </p:txBody>
      </p:sp>
    </p:spTree>
    <p:extLst>
      <p:ext uri="{BB962C8B-B14F-4D97-AF65-F5344CB8AC3E}">
        <p14:creationId xmlns:p14="http://schemas.microsoft.com/office/powerpoint/2010/main" val="1529678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0"/>
            <a:ext cx="7886700" cy="1509395"/>
          </a:xfrm>
        </p:spPr>
        <p:txBody>
          <a:bodyPr/>
          <a:lstStyle/>
          <a:p>
            <a:br>
              <a:rPr lang="en-US" b="1" dirty="0">
                <a:solidFill>
                  <a:srgbClr val="00B050"/>
                </a:solidFill>
                <a:latin typeface="Times New Roman" panose="02020603050405020304" pitchFamily="18" charset="0"/>
                <a:cs typeface="Times New Roman" panose="02020603050405020304" pitchFamily="18" charset="0"/>
              </a:rPr>
            </a:br>
            <a:r>
              <a:rPr lang="en-US" b="1" dirty="0">
                <a:solidFill>
                  <a:srgbClr val="00B050"/>
                </a:solidFill>
                <a:latin typeface="Times New Roman" panose="02020603050405020304" pitchFamily="18" charset="0"/>
                <a:cs typeface="Times New Roman" panose="02020603050405020304" pitchFamily="18" charset="0"/>
              </a:rPr>
              <a:t>END OF LESSON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61436">
            <a:off x="2670028" y="2210174"/>
            <a:ext cx="3961100" cy="3404582"/>
          </a:xfrm>
          <a:prstGeom prst="rect">
            <a:avLst/>
          </a:prstGeom>
        </p:spPr>
      </p:pic>
    </p:spTree>
    <p:extLst>
      <p:ext uri="{BB962C8B-B14F-4D97-AF65-F5344CB8AC3E}">
        <p14:creationId xmlns:p14="http://schemas.microsoft.com/office/powerpoint/2010/main" val="3802268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744663"/>
            <a:ext cx="3991970" cy="3714441"/>
          </a:xfrm>
        </p:spPr>
        <p:txBody>
          <a:bodyPr/>
          <a:lstStyle/>
          <a:p>
            <a:r>
              <a:rPr lang="en-US" b="1" dirty="0">
                <a:latin typeface="Times New Roman" panose="02020603050405020304" pitchFamily="18" charset="0"/>
                <a:cs typeface="Times New Roman" panose="02020603050405020304" pitchFamily="18" charset="0"/>
              </a:rPr>
              <a:t>Workforce Diversity - </a:t>
            </a:r>
            <a:r>
              <a:rPr lang="en-US" dirty="0">
                <a:latin typeface="Times New Roman" panose="02020603050405020304" pitchFamily="18" charset="0"/>
                <a:cs typeface="Times New Roman" panose="02020603050405020304" pitchFamily="18" charset="0"/>
              </a:rPr>
              <a:t>the ways in which people in an organization are different from and similar to one another.</a:t>
            </a:r>
          </a:p>
          <a:p>
            <a:endParaRPr lang="en-US" dirty="0">
              <a:latin typeface="Times New Roman" panose="02020603050405020304" pitchFamily="18" charset="0"/>
              <a:cs typeface="Times New Roman" panose="02020603050405020304" pitchFamily="18" charset="0"/>
            </a:endParaRPr>
          </a:p>
        </p:txBody>
      </p:sp>
      <p:sp>
        <p:nvSpPr>
          <p:cNvPr id="31745" name="Rectangle 2"/>
          <p:cNvSpPr>
            <a:spLocks noGrp="1" noChangeArrowheads="1"/>
          </p:cNvSpPr>
          <p:nvPr>
            <p:ph type="title"/>
          </p:nvPr>
        </p:nvSpPr>
        <p:spPr>
          <a:prstGeom prst="rect">
            <a:avLst/>
          </a:prstGeom>
        </p:spPr>
        <p:txBody>
          <a:bodyPr/>
          <a:lstStyle/>
          <a:p>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WHAT IS WORKPLACE DIVERSITY?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170" y="1690688"/>
            <a:ext cx="4640239" cy="4305301"/>
          </a:xfrm>
          <a:prstGeom prst="rect">
            <a:avLst/>
          </a:prstGeom>
        </p:spPr>
      </p:pic>
    </p:spTree>
    <p:extLst>
      <p:ext uri="{BB962C8B-B14F-4D97-AF65-F5344CB8AC3E}">
        <p14:creationId xmlns:p14="http://schemas.microsoft.com/office/powerpoint/2010/main" val="2377175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628650" y="365126"/>
            <a:ext cx="7886700" cy="832610"/>
          </a:xfrm>
          <a:prstGeom prst="rect">
            <a:avLst/>
          </a:prstGeom>
        </p:spPr>
        <p:txBody>
          <a:bodyPr/>
          <a:lstStyle/>
          <a:p>
            <a:r>
              <a:rPr lang="en-US" sz="2000" b="1" dirty="0">
                <a:latin typeface="Times New Roman" panose="02020603050405020304" pitchFamily="18" charset="0"/>
                <a:cs typeface="Times New Roman" panose="02020603050405020304" pitchFamily="18" charset="0"/>
              </a:rPr>
              <a:t>EXHIBIT 4-1</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TIMELINE OF THE EVOLUTION OF WORKFORCE DIVERSITY</a:t>
            </a:r>
          </a:p>
        </p:txBody>
      </p:sp>
      <p:pic>
        <p:nvPicPr>
          <p:cNvPr id="33794" name="Picture 3"/>
          <p:cNvPicPr>
            <a:picLocks noGrp="1" noChangeAspect="1" noChangeArrowheads="1"/>
          </p:cNvPicPr>
          <p:nvPr/>
        </p:nvPicPr>
        <p:blipFill>
          <a:blip r:embed="rId3"/>
          <a:srcRect b="16380"/>
          <a:stretch>
            <a:fillRect/>
          </a:stretch>
        </p:blipFill>
        <p:spPr bwMode="auto">
          <a:xfrm>
            <a:off x="954088" y="1470026"/>
            <a:ext cx="7237412" cy="4325468"/>
          </a:xfrm>
          <a:prstGeom prst="rect">
            <a:avLst/>
          </a:prstGeom>
          <a:noFill/>
          <a:ln w="9525">
            <a:noFill/>
            <a:miter lim="800000"/>
            <a:headEnd/>
            <a:tailEnd/>
          </a:ln>
        </p:spPr>
      </p:pic>
    </p:spTree>
    <p:extLst>
      <p:ext uri="{BB962C8B-B14F-4D97-AF65-F5344CB8AC3E}">
        <p14:creationId xmlns:p14="http://schemas.microsoft.com/office/powerpoint/2010/main" val="3933233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prstGeom prst="rect">
            <a:avLst/>
          </a:prstGeom>
        </p:spPr>
        <p:txBody>
          <a:bodyPr/>
          <a:lstStyle/>
          <a:p>
            <a:r>
              <a:rPr lang="en-US" sz="2800" b="1" dirty="0">
                <a:latin typeface="Times New Roman" panose="02020603050405020304" pitchFamily="18" charset="0"/>
                <a:cs typeface="Times New Roman" panose="02020603050405020304" pitchFamily="18" charset="0"/>
              </a:rPr>
              <a:t>TYPES OF WORKPLACE DIVERSITY</a:t>
            </a:r>
          </a:p>
        </p:txBody>
      </p:sp>
      <p:sp>
        <p:nvSpPr>
          <p:cNvPr id="35842" name="Content Placeholder 2"/>
          <p:cNvSpPr>
            <a:spLocks noGrp="1"/>
          </p:cNvSpPr>
          <p:nvPr/>
        </p:nvSpPr>
        <p:spPr bwMode="auto">
          <a:xfrm>
            <a:off x="533400" y="1646238"/>
            <a:ext cx="4038600" cy="4525962"/>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latin typeface="Times New Roman" panose="02020603050405020304" pitchFamily="18" charset="0"/>
                <a:cs typeface="Times New Roman" panose="02020603050405020304" pitchFamily="18" charset="0"/>
              </a:rPr>
              <a:t>Surface-level diversity- </a:t>
            </a:r>
          </a:p>
          <a:p>
            <a:pPr marL="342900" indent="-342900" eaLnBrk="0" hangingPunct="0">
              <a:spcBef>
                <a:spcPct val="20000"/>
              </a:spcBef>
              <a:buFont typeface="Arial" charset="0"/>
              <a:buNone/>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Easily perceived  differences that may trigger certain  stereotypes, but do not necessarily reflect the ways people think or feel.</a:t>
            </a:r>
          </a:p>
        </p:txBody>
      </p:sp>
      <p:sp>
        <p:nvSpPr>
          <p:cNvPr id="35843" name="Content Placeholder 3"/>
          <p:cNvSpPr>
            <a:spLocks noGrp="1"/>
          </p:cNvSpPr>
          <p:nvPr/>
        </p:nvSpPr>
        <p:spPr bwMode="auto">
          <a:xfrm>
            <a:off x="4419600" y="1646238"/>
            <a:ext cx="4267200" cy="4525962"/>
          </a:xfrm>
          <a:prstGeom prst="rect">
            <a:avLst/>
          </a:prstGeom>
          <a:noFill/>
          <a:ln w="9525">
            <a:noFill/>
            <a:miter lim="800000"/>
            <a:headEnd/>
            <a:tailEnd/>
          </a:ln>
        </p:spPr>
        <p:txBody>
          <a:bodyPr/>
          <a:lstStyle/>
          <a:p>
            <a:pPr marL="342900" indent="-342900" eaLnBrk="0" hangingPunct="0">
              <a:spcBef>
                <a:spcPct val="20000"/>
              </a:spcBef>
              <a:buFont typeface="Arial" charset="0"/>
              <a:buChar char="•"/>
            </a:pPr>
            <a:r>
              <a:rPr lang="en-US" sz="2800" b="1" dirty="0">
                <a:latin typeface="Times New Roman" panose="02020603050405020304" pitchFamily="18" charset="0"/>
                <a:cs typeface="Times New Roman" panose="02020603050405020304" pitchFamily="18" charset="0"/>
              </a:rPr>
              <a:t>Deep-level diversity -</a:t>
            </a:r>
          </a:p>
          <a:p>
            <a:pPr marL="342900" indent="-342900" eaLnBrk="0" hangingPunct="0">
              <a:spcBef>
                <a:spcPct val="20000"/>
              </a:spcBef>
              <a:buFont typeface="Arial" charset="0"/>
              <a:buNone/>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Differences in values, personality, and work preferences.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251" y="3864362"/>
            <a:ext cx="3327897" cy="1967180"/>
          </a:xfrm>
          <a:prstGeom prst="rect">
            <a:avLst/>
          </a:prstGeom>
        </p:spPr>
      </p:pic>
    </p:spTree>
    <p:extLst>
      <p:ext uri="{BB962C8B-B14F-4D97-AF65-F5344CB8AC3E}">
        <p14:creationId xmlns:p14="http://schemas.microsoft.com/office/powerpoint/2010/main" val="326183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prstGeom prst="rect">
            <a:avLst/>
          </a:prstGeom>
        </p:spPr>
        <p:txBody>
          <a:bodyPr/>
          <a:lstStyle/>
          <a:p>
            <a:r>
              <a:rPr lang="en-US" sz="2400" b="1" dirty="0">
                <a:latin typeface="Times New Roman" panose="02020603050405020304" pitchFamily="18" charset="0"/>
                <a:cs typeface="Times New Roman" panose="02020603050405020304" pitchFamily="18" charset="0"/>
              </a:rPr>
              <a:t>EXHIBIT 4-5</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TYPES OF DIVERSITY FOUND IN WORKPLACES</a:t>
            </a:r>
          </a:p>
        </p:txBody>
      </p:sp>
      <p:pic>
        <p:nvPicPr>
          <p:cNvPr id="52227" name="Picture 3"/>
          <p:cNvPicPr>
            <a:picLocks noGrp="1" noChangeAspect="1" noChangeArrowheads="1"/>
          </p:cNvPicPr>
          <p:nvPr/>
        </p:nvPicPr>
        <p:blipFill>
          <a:blip r:embed="rId3"/>
          <a:srcRect/>
          <a:stretch>
            <a:fillRect/>
          </a:stretch>
        </p:blipFill>
        <p:spPr bwMode="auto">
          <a:xfrm>
            <a:off x="1447800" y="1465263"/>
            <a:ext cx="6248400" cy="4130319"/>
          </a:xfrm>
          <a:prstGeom prst="rect">
            <a:avLst/>
          </a:prstGeom>
          <a:noFill/>
          <a:ln w="9525">
            <a:noFill/>
            <a:miter lim="800000"/>
            <a:headEnd/>
            <a:tailEnd/>
          </a:ln>
        </p:spPr>
      </p:pic>
    </p:spTree>
    <p:extLst>
      <p:ext uri="{BB962C8B-B14F-4D97-AF65-F5344CB8AC3E}">
        <p14:creationId xmlns:p14="http://schemas.microsoft.com/office/powerpoint/2010/main" val="3153104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1" y="1744663"/>
            <a:ext cx="5172058" cy="4041988"/>
          </a:xfrm>
        </p:spPr>
        <p:txBody>
          <a:bodyPr>
            <a:normAutofit fontScale="92500" lnSpcReduction="10000"/>
          </a:bodyPr>
          <a:lstStyle/>
          <a:p>
            <a:pPr eaLnBrk="0" hangingPunct="0">
              <a:buFont typeface="Arial" charset="0"/>
              <a:buChar char="•"/>
            </a:pPr>
            <a:r>
              <a:rPr lang="en-US" b="1" dirty="0">
                <a:latin typeface="Times New Roman" panose="02020603050405020304" pitchFamily="18" charset="0"/>
                <a:cs typeface="Times New Roman" panose="02020603050405020304" pitchFamily="18" charset="0"/>
              </a:rPr>
              <a:t>Age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Both Title VII of the </a:t>
            </a:r>
            <a:r>
              <a:rPr lang="en-US" i="1" dirty="0">
                <a:latin typeface="Times New Roman" panose="02020603050405020304" pitchFamily="18" charset="0"/>
                <a:cs typeface="Times New Roman" panose="02020603050405020304" pitchFamily="18" charset="0"/>
              </a:rPr>
              <a:t>Civil Rights Act of 1964</a:t>
            </a:r>
            <a:r>
              <a:rPr lang="en-US" dirty="0">
                <a:latin typeface="Times New Roman" panose="02020603050405020304" pitchFamily="18" charset="0"/>
                <a:cs typeface="Times New Roman" panose="02020603050405020304" pitchFamily="18" charset="0"/>
              </a:rPr>
              <a:t> and the </a:t>
            </a:r>
            <a:r>
              <a:rPr lang="en-US" i="1" dirty="0">
                <a:latin typeface="Times New Roman" panose="02020603050405020304" pitchFamily="18" charset="0"/>
                <a:cs typeface="Times New Roman" panose="02020603050405020304" pitchFamily="18" charset="0"/>
              </a:rPr>
              <a:t>Age Discrimination in Employment Act of 1967</a:t>
            </a:r>
            <a:r>
              <a:rPr lang="en-US" dirty="0">
                <a:latin typeface="Times New Roman" panose="02020603050405020304" pitchFamily="18" charset="0"/>
                <a:cs typeface="Times New Roman" panose="02020603050405020304" pitchFamily="18" charset="0"/>
              </a:rPr>
              <a:t> prohibit age discrimination.</a:t>
            </a:r>
          </a:p>
          <a:p>
            <a:pPr eaLnBrk="0" hangingPunct="0">
              <a:buFont typeface="Arial" charset="0"/>
              <a:buChar char="•"/>
            </a:pPr>
            <a:r>
              <a:rPr lang="en-US" b="1" dirty="0">
                <a:latin typeface="Times New Roman" panose="02020603050405020304" pitchFamily="18" charset="0"/>
                <a:cs typeface="Times New Roman" panose="02020603050405020304" pitchFamily="18" charset="0"/>
              </a:rPr>
              <a:t>Gender - </a:t>
            </a:r>
            <a:r>
              <a:rPr lang="en-US" dirty="0">
                <a:latin typeface="Times New Roman" panose="02020603050405020304" pitchFamily="18" charset="0"/>
                <a:cs typeface="Times New Roman" panose="02020603050405020304" pitchFamily="18" charset="0"/>
              </a:rPr>
              <a:t>Women (49.8%) and men (50.2%) now each make up almost half of the workforce.</a:t>
            </a:r>
          </a:p>
          <a:p>
            <a:endParaRPr lang="en-US" dirty="0">
              <a:latin typeface="Times New Roman" panose="02020603050405020304" pitchFamily="18" charset="0"/>
              <a:cs typeface="Times New Roman" panose="02020603050405020304" pitchFamily="18" charset="0"/>
            </a:endParaRPr>
          </a:p>
        </p:txBody>
      </p:sp>
      <p:sp>
        <p:nvSpPr>
          <p:cNvPr id="54273" name="Rectangle 2"/>
          <p:cNvSpPr>
            <a:spLocks noGrp="1" noChangeArrowheads="1"/>
          </p:cNvSpPr>
          <p:nvPr>
            <p:ph type="title"/>
          </p:nvPr>
        </p:nvSpPr>
        <p:spPr>
          <a:prstGeom prst="rect">
            <a:avLst/>
          </a:prstGeom>
        </p:spPr>
        <p:txBody>
          <a:bodyPr/>
          <a:lstStyle/>
          <a:p>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TYPES OF WORKPLACE DIVERSITY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258" y="1690689"/>
            <a:ext cx="3514742" cy="4095962"/>
          </a:xfrm>
          <a:prstGeom prst="rect">
            <a:avLst/>
          </a:prstGeom>
        </p:spPr>
      </p:pic>
    </p:spTree>
    <p:extLst>
      <p:ext uri="{BB962C8B-B14F-4D97-AF65-F5344CB8AC3E}">
        <p14:creationId xmlns:p14="http://schemas.microsoft.com/office/powerpoint/2010/main" val="2485737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pPr eaLnBrk="0" hangingPunct="0">
              <a:buFont typeface="Arial" charset="0"/>
              <a:buChar char="•"/>
            </a:pPr>
            <a:r>
              <a:rPr lang="en-US" sz="2800" b="1" dirty="0">
                <a:latin typeface="Times New Roman" panose="02020603050405020304" pitchFamily="18" charset="0"/>
                <a:cs typeface="Times New Roman" panose="02020603050405020304" pitchFamily="18" charset="0"/>
              </a:rPr>
              <a:t>Race - </a:t>
            </a:r>
            <a:r>
              <a:rPr lang="en-US" sz="2800" dirty="0">
                <a:latin typeface="Times New Roman" panose="02020603050405020304" pitchFamily="18" charset="0"/>
                <a:cs typeface="Times New Roman" panose="02020603050405020304" pitchFamily="18" charset="0"/>
              </a:rPr>
              <a:t>The biological heritage (including skin color and associated traits) that people use to identify themselves</a:t>
            </a:r>
          </a:p>
          <a:p>
            <a:pPr eaLnBrk="0" hangingPunct="0">
              <a:buFont typeface="Arial" charset="0"/>
              <a:buChar char="•"/>
            </a:pPr>
            <a:r>
              <a:rPr lang="en-US" sz="2800" b="1" dirty="0">
                <a:latin typeface="Times New Roman" panose="02020603050405020304" pitchFamily="18" charset="0"/>
                <a:cs typeface="Times New Roman" panose="02020603050405020304" pitchFamily="18" charset="0"/>
              </a:rPr>
              <a:t>Ethnicity - </a:t>
            </a:r>
            <a:r>
              <a:rPr lang="en-US" sz="2800" dirty="0">
                <a:latin typeface="Times New Roman" panose="02020603050405020304" pitchFamily="18" charset="0"/>
                <a:cs typeface="Times New Roman" panose="02020603050405020304" pitchFamily="18" charset="0"/>
              </a:rPr>
              <a:t>Social traits (such as cultural background or allegiance) that are shared by a human population</a:t>
            </a:r>
          </a:p>
          <a:p>
            <a:endParaRPr lang="en-US" sz="2800" dirty="0">
              <a:latin typeface="Times New Roman" panose="02020603050405020304" pitchFamily="18" charset="0"/>
              <a:cs typeface="Times New Roman" panose="02020603050405020304" pitchFamily="18" charset="0"/>
            </a:endParaRPr>
          </a:p>
        </p:txBody>
      </p:sp>
      <p:sp>
        <p:nvSpPr>
          <p:cNvPr id="56321" name="Rectangle 2"/>
          <p:cNvSpPr>
            <a:spLocks noGrp="1" noChangeArrowheads="1"/>
          </p:cNvSpPr>
          <p:nvPr>
            <p:ph type="title"/>
          </p:nvPr>
        </p:nvSpPr>
        <p:spPr>
          <a:prstGeom prst="rect">
            <a:avLst/>
          </a:prstGeom>
        </p:spPr>
        <p:txBody>
          <a:bodyPr/>
          <a:lstStyle/>
          <a:p>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TYPES OF WORKPLACE DIVERSITY (CONT.)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936" y="4115510"/>
            <a:ext cx="2524125" cy="1809750"/>
          </a:xfrm>
          <a:prstGeom prst="rect">
            <a:avLst/>
          </a:prstGeom>
        </p:spPr>
      </p:pic>
    </p:spTree>
    <p:extLst>
      <p:ext uri="{BB962C8B-B14F-4D97-AF65-F5344CB8AC3E}">
        <p14:creationId xmlns:p14="http://schemas.microsoft.com/office/powerpoint/2010/main" val="412834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457200" y="1744663"/>
            <a:ext cx="6735170" cy="3059349"/>
          </a:xfrm>
        </p:spPr>
        <p:txBody>
          <a:bodyPr>
            <a:normAutofit fontScale="92500" lnSpcReduction="20000"/>
          </a:bodyPr>
          <a:lstStyle/>
          <a:p>
            <a:pPr>
              <a:defRPr/>
            </a:pPr>
            <a:r>
              <a:rPr lang="en-US" b="1" dirty="0">
                <a:latin typeface="Times New Roman" panose="02020603050405020304" pitchFamily="18" charset="0"/>
                <a:cs typeface="Times New Roman" panose="02020603050405020304" pitchFamily="18" charset="0"/>
              </a:rPr>
              <a:t>Disability/Abilities</a:t>
            </a:r>
            <a:r>
              <a:rPr lang="en-US" dirty="0">
                <a:latin typeface="Times New Roman" panose="02020603050405020304" pitchFamily="18" charset="0"/>
                <a:cs typeface="Times New Roman" panose="02020603050405020304" pitchFamily="18" charset="0"/>
              </a:rPr>
              <a:t> - The </a:t>
            </a:r>
            <a:r>
              <a:rPr lang="en-US" i="1" dirty="0">
                <a:latin typeface="Times New Roman" panose="02020603050405020304" pitchFamily="18" charset="0"/>
                <a:cs typeface="Times New Roman" panose="02020603050405020304" pitchFamily="18" charset="0"/>
              </a:rPr>
              <a:t>Americans With Disabilities Act of 1990</a:t>
            </a:r>
            <a:r>
              <a:rPr lang="en-US" dirty="0">
                <a:latin typeface="Times New Roman" panose="02020603050405020304" pitchFamily="18" charset="0"/>
                <a:cs typeface="Times New Roman" panose="02020603050405020304" pitchFamily="18" charset="0"/>
              </a:rPr>
              <a:t> prohibits discrimination against persons with disabilities.</a:t>
            </a:r>
          </a:p>
          <a:p>
            <a:pPr>
              <a:defRPr/>
            </a:pPr>
            <a:r>
              <a:rPr lang="en-US" b="1" dirty="0">
                <a:latin typeface="Times New Roman" panose="02020603050405020304" pitchFamily="18" charset="0"/>
                <a:cs typeface="Times New Roman" panose="02020603050405020304" pitchFamily="18" charset="0"/>
              </a:rPr>
              <a:t>Religion - </a:t>
            </a:r>
            <a:r>
              <a:rPr lang="en-US" dirty="0">
                <a:latin typeface="Times New Roman" panose="02020603050405020304" pitchFamily="18" charset="0"/>
                <a:cs typeface="Times New Roman" panose="02020603050405020304" pitchFamily="18" charset="0"/>
              </a:rPr>
              <a:t>Title VII of the </a:t>
            </a:r>
            <a:r>
              <a:rPr lang="en-US" i="1" dirty="0">
                <a:latin typeface="Times New Roman" panose="02020603050405020304" pitchFamily="18" charset="0"/>
                <a:cs typeface="Times New Roman" panose="02020603050405020304" pitchFamily="18" charset="0"/>
              </a:rPr>
              <a:t>Civil Rights Act</a:t>
            </a:r>
            <a:r>
              <a:rPr lang="en-US" dirty="0">
                <a:latin typeface="Times New Roman" panose="02020603050405020304" pitchFamily="18" charset="0"/>
                <a:cs typeface="Times New Roman" panose="02020603050405020304" pitchFamily="18" charset="0"/>
              </a:rPr>
              <a:t> prohibits discrimination on the basis of religion.</a:t>
            </a:r>
          </a:p>
          <a:p>
            <a:endParaRPr lang="en-US" dirty="0">
              <a:latin typeface="Times New Roman" panose="02020603050405020304" pitchFamily="18" charset="0"/>
              <a:cs typeface="Times New Roman" panose="02020603050405020304" pitchFamily="18" charset="0"/>
            </a:endParaRPr>
          </a:p>
        </p:txBody>
      </p:sp>
      <p:sp>
        <p:nvSpPr>
          <p:cNvPr id="58369" name="Rectangle 2"/>
          <p:cNvSpPr>
            <a:spLocks noGrp="1" noChangeArrowheads="1"/>
          </p:cNvSpPr>
          <p:nvPr>
            <p:ph type="title"/>
          </p:nvPr>
        </p:nvSpPr>
        <p:spPr>
          <a:prstGeom prst="rect">
            <a:avLst/>
          </a:prstGeom>
        </p:spPr>
        <p:txBody>
          <a:bodyPr/>
          <a:lstStyle/>
          <a:p>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TYPES OF WORKPLACE DIVERSITY (CONT.)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814" y="4299995"/>
            <a:ext cx="3438383" cy="159924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0498" y="4610906"/>
            <a:ext cx="1954852" cy="97742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4780" y="2166369"/>
            <a:ext cx="1399109" cy="1399109"/>
          </a:xfrm>
          <a:prstGeom prst="rect">
            <a:avLst/>
          </a:prstGeom>
        </p:spPr>
      </p:pic>
    </p:spTree>
    <p:extLst>
      <p:ext uri="{BB962C8B-B14F-4D97-AF65-F5344CB8AC3E}">
        <p14:creationId xmlns:p14="http://schemas.microsoft.com/office/powerpoint/2010/main" val="1998853865"/>
      </p:ext>
    </p:extLst>
  </p:cSld>
  <p:clrMapOvr>
    <a:masterClrMapping/>
  </p:clrMapOvr>
</p:sld>
</file>

<file path=ppt/theme/theme1.xml><?xml version="1.0" encoding="utf-8"?>
<a:theme xmlns:a="http://schemas.openxmlformats.org/drawingml/2006/main" name="UNIT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KNUST Template-edited.potx" id="{1FB1775B-6FD5-4250-BD18-788BE5D8CB77}" vid="{29C07B30-C1C3-423F-9B96-AB2A5A1C976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UNIT 3</Template>
  <TotalTime>1006</TotalTime>
  <Words>2664</Words>
  <Application>Microsoft Office PowerPoint</Application>
  <PresentationFormat>On-screen Show (4:3)</PresentationFormat>
  <Paragraphs>129</Paragraphs>
  <Slides>23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Helvetica</vt:lpstr>
      <vt:lpstr>Times New Roman</vt:lpstr>
      <vt:lpstr>UNIT 3</vt:lpstr>
      <vt:lpstr>                   DIVERSE WORKFORCE</vt:lpstr>
      <vt:lpstr>LEARNING OUTCOMES</vt:lpstr>
      <vt:lpstr> WHAT IS WORKPLACE DIVERSITY?</vt:lpstr>
      <vt:lpstr>EXHIBIT 4-1 TIMELINE OF THE EVOLUTION OF WORKFORCE DIVERSITY</vt:lpstr>
      <vt:lpstr>TYPES OF WORKPLACE DIVERSITY</vt:lpstr>
      <vt:lpstr>EXHIBIT 4-5 TYPES OF DIVERSITY FOUND IN WORKPLACES</vt:lpstr>
      <vt:lpstr>  TYPES OF WORKPLACE DIVERSITY</vt:lpstr>
      <vt:lpstr> TYPES OF WORKPLACE DIVERSITY (CONT.)</vt:lpstr>
      <vt:lpstr>  TYPES OF WORKPLACE DIVERSITY (CONT.)</vt:lpstr>
      <vt:lpstr> WHY IS MANAGING WORKFORCE DIVERSITY SO IMPORTANT?</vt:lpstr>
      <vt:lpstr>EXHIBIT 4-2 BENEFITS OF WORKFORCE DIVERSITY</vt:lpstr>
      <vt:lpstr> THE CHANGING WORKPLACE</vt:lpstr>
      <vt:lpstr>EXHIBIT 4-4 GLOBAL AGING: HOW MUCH DO YOU KNOW?</vt:lpstr>
      <vt:lpstr>EXHIBIT 4-4 GLOBAL AGING: HOW MUCH DO YOU KNOW? (CONT.)</vt:lpstr>
      <vt:lpstr> CHALLENGES IN MANAGING DIVERSITY</vt:lpstr>
      <vt:lpstr> CHALLENGES IN MANAGING DIVERSITY  (CONT.)</vt:lpstr>
      <vt:lpstr> THE LEGAL ASPECT OF WORKPLACE DIVERSITY</vt:lpstr>
      <vt:lpstr>EXHIBIT 4-8 MAJOR EQUAL EMPLOYMENT OPPORTUNITY LAWS</vt:lpstr>
      <vt:lpstr>EXHIBIT 4-8 MAJOR EQUAL EMPLOYMENT OPPORTUNITY LAWS (CONT.)</vt:lpstr>
      <vt:lpstr> TOP MANAGEMENT COMMITMENT TO DIVERSITY</vt:lpstr>
      <vt:lpstr> TOP MANAGEMENT COMMITMENT TO DIVERSITY (CONT.)</vt:lpstr>
      <vt:lpstr> ANY QUESTION?</vt:lpstr>
      <vt:lpstr> END OF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MANAGEMENT</dc:title>
  <dc:creator>Charlotte Adjanor-Doku</dc:creator>
  <cp:lastModifiedBy>User</cp:lastModifiedBy>
  <cp:revision>45</cp:revision>
  <dcterms:created xsi:type="dcterms:W3CDTF">2022-02-28T13:07:29Z</dcterms:created>
  <dcterms:modified xsi:type="dcterms:W3CDTF">2024-02-08T15:16:54Z</dcterms:modified>
</cp:coreProperties>
</file>