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61" r:id="rId4"/>
    <p:sldId id="262" r:id="rId5"/>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58" r:id="rId40"/>
    <p:sldId id="25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2"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504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1E3BE1-B72A-426E-B811-8CC031A61C1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D3CFF2-BD6D-4947-AC12-62D0B93315C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ln>
        </p:spPr>
      </p:sp>
      <p:sp>
        <p:nvSpPr>
          <p:cNvPr id="32770"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Organizing </a:t>
            </a:r>
            <a:r>
              <a:rPr lang="en-US" smtClean="0">
                <a:cs typeface="Arial" panose="020B0604020202020204" pitchFamily="34" charset="0"/>
              </a:rPr>
              <a:t>is arranging and structuring work to accomplish organizational goals. It’s an important process during which managers</a:t>
            </a:r>
            <a:endParaRPr lang="en-US" smtClean="0">
              <a:cs typeface="Arial" panose="020B0604020202020204" pitchFamily="34" charset="0"/>
            </a:endParaRPr>
          </a:p>
          <a:p>
            <a:pPr eaLnBrk="1" hangingPunct="1"/>
            <a:r>
              <a:rPr lang="en-US" smtClean="0">
                <a:cs typeface="Arial" panose="020B0604020202020204" pitchFamily="34" charset="0"/>
              </a:rPr>
              <a:t>design an organization’s structure. </a:t>
            </a:r>
            <a:r>
              <a:rPr lang="en-US" b="1" smtClean="0">
                <a:cs typeface="Arial" panose="020B0604020202020204" pitchFamily="34" charset="0"/>
              </a:rPr>
              <a:t>Organizational structure </a:t>
            </a:r>
            <a:r>
              <a:rPr lang="en-US" smtClean="0">
                <a:cs typeface="Arial" panose="020B0604020202020204" pitchFamily="34" charset="0"/>
              </a:rPr>
              <a:t>is the formal arrangement of jobs within an organization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83B92674-E56A-4F07-88F7-06D754793541}"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ln>
        </p:spPr>
      </p:sp>
      <p:sp>
        <p:nvSpPr>
          <p:cNvPr id="5120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One popular departmentalization trend is the increasing use of customer departmentalization. Because getting and keeping customers is essential for success, this approach works well because it emphasizes monitoring and responding to changes in customers’ needs.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Another popular trend is the use of teams, especially as work tasks have become more complex and diverse skills are needed to accomplish those tasks.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One specific type of team that more organizations are using is a </a:t>
            </a:r>
            <a:r>
              <a:rPr lang="en-US" b="1" smtClean="0">
                <a:cs typeface="Arial" panose="020B0604020202020204" pitchFamily="34" charset="0"/>
              </a:rPr>
              <a:t>cross-functional team</a:t>
            </a:r>
            <a:r>
              <a:rPr lang="en-US" smtClean="0">
                <a:cs typeface="Arial" panose="020B0604020202020204" pitchFamily="34" charset="0"/>
              </a:rPr>
              <a:t>, a work team composed of individuals from various functional specialties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7A164F1-2C91-466E-8646-6439C9E48FDD}"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ln>
        </p:spPr>
      </p:sp>
      <p:sp>
        <p:nvSpPr>
          <p:cNvPr id="5325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a:t>
            </a:r>
            <a:r>
              <a:rPr lang="en-US" b="1" smtClean="0">
                <a:cs typeface="Arial" panose="020B0604020202020204" pitchFamily="34" charset="0"/>
              </a:rPr>
              <a:t>chain of command </a:t>
            </a:r>
            <a:r>
              <a:rPr lang="en-US" smtClean="0">
                <a:cs typeface="Arial" panose="020B0604020202020204" pitchFamily="34" charset="0"/>
              </a:rPr>
              <a:t>is the line of authority extending from upper organizational levels to lower levels, which clarifies who reports to whom. Managers need to consider it when organizing work because it helps employees with questions such as “Who do I report to?” or</a:t>
            </a:r>
            <a:endParaRPr lang="en-US" smtClean="0">
              <a:cs typeface="Arial" panose="020B0604020202020204" pitchFamily="34" charset="0"/>
            </a:endParaRPr>
          </a:p>
          <a:p>
            <a:pPr eaLnBrk="1" hangingPunct="1"/>
            <a:r>
              <a:rPr lang="en-US" smtClean="0">
                <a:cs typeface="Arial" panose="020B0604020202020204" pitchFamily="34" charset="0"/>
              </a:rPr>
              <a:t>“Who do I go to if I have a problem?” To understand the chain of command, you have to understand three other important concepts: authority, responsibility, and unity of command. Let’s look first at authority.</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1C724E3-6B2E-4CEE-9DA0-2ECED787AE6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ln>
        </p:spPr>
      </p:sp>
      <p:sp>
        <p:nvSpPr>
          <p:cNvPr id="55298"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Authority </a:t>
            </a:r>
            <a:r>
              <a:rPr lang="en-US" smtClean="0">
                <a:cs typeface="Arial" panose="020B0604020202020204" pitchFamily="34" charset="0"/>
              </a:rPr>
              <a:t>refers to the rights inherent in a managerial position to tell people what to do and to expect them to do it. Managers in the chain</a:t>
            </a:r>
            <a:endParaRPr lang="en-US" smtClean="0">
              <a:cs typeface="Arial" panose="020B0604020202020204" pitchFamily="34" charset="0"/>
            </a:endParaRPr>
          </a:p>
          <a:p>
            <a:pPr eaLnBrk="1" hangingPunct="1"/>
            <a:r>
              <a:rPr lang="en-US" smtClean="0">
                <a:cs typeface="Arial" panose="020B0604020202020204" pitchFamily="34" charset="0"/>
              </a:rPr>
              <a:t>of command have authority to do their job of coordinating and overseeing the work of others. Authority can be delegated downward to lower-level managers, giving them certain rights while also prescribing certain limits within which to operate.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Chester Barnard, proposed another perspective on authority. This view, the </a:t>
            </a:r>
            <a:r>
              <a:rPr lang="en-US" b="1" smtClean="0">
                <a:cs typeface="Arial" panose="020B0604020202020204" pitchFamily="34" charset="0"/>
              </a:rPr>
              <a:t>acceptance theory of authority</a:t>
            </a:r>
            <a:r>
              <a:rPr lang="en-US" smtClean="0">
                <a:cs typeface="Arial" panose="020B0604020202020204" pitchFamily="34" charset="0"/>
              </a:rPr>
              <a:t>, says that authority</a:t>
            </a:r>
            <a:endParaRPr lang="en-US" smtClean="0">
              <a:cs typeface="Arial" panose="020B0604020202020204" pitchFamily="34" charset="0"/>
            </a:endParaRPr>
          </a:p>
          <a:p>
            <a:pPr eaLnBrk="1" hangingPunct="1"/>
            <a:r>
              <a:rPr lang="en-US" smtClean="0">
                <a:cs typeface="Arial" panose="020B0604020202020204" pitchFamily="34" charset="0"/>
              </a:rPr>
              <a:t>comes from the willingness of subordinates to accept it. If an employee didn’t accept a manager’s order, there was no authority.</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7CCF470-DA83-48A9-B168-3D93E9AC931B}"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ln>
        </p:spPr>
      </p:sp>
      <p:sp>
        <p:nvSpPr>
          <p:cNvPr id="57346"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Line authority </a:t>
            </a:r>
            <a:r>
              <a:rPr lang="en-US" smtClean="0">
                <a:cs typeface="Arial" panose="020B0604020202020204" pitchFamily="34" charset="0"/>
              </a:rPr>
              <a:t>entitles a manager to direct the work of an employee. It is the employer–employee authority relationship that extends from the top of the organization to the lowest echelon, according to the chain of command, as shown in Exhibit 11-4. As a link in the chain of command, a manager with line authority has the right to direct the work of employees and to make certain decisions without consulting anyone.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As organizations get larger and more complex, line managers find that they do not have the time, expertise, or resources to get their jobs done effectively. In response, they create </a:t>
            </a:r>
            <a:r>
              <a:rPr lang="en-US" b="1" smtClean="0">
                <a:cs typeface="Arial" panose="020B0604020202020204" pitchFamily="34" charset="0"/>
              </a:rPr>
              <a:t>staff authority </a:t>
            </a:r>
            <a:r>
              <a:rPr lang="en-US" smtClean="0">
                <a:cs typeface="Arial" panose="020B0604020202020204" pitchFamily="34" charset="0"/>
              </a:rPr>
              <a:t>functions to support, assist, advise, and generally reduce some of their informational burdens. For instance, a hospital administrator who cannot effectively handle the purchasing of all the supplies the hospital needs creates a purchasing department, which is a staff function.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1A482C17-F2AD-4489-8388-C84BDF05B48D}"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ln>
        </p:spPr>
      </p:sp>
      <p:sp>
        <p:nvSpPr>
          <p:cNvPr id="59394"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90F89F1-7465-4377-8AC2-5E88694086E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ln>
        </p:spPr>
      </p:sp>
      <p:sp>
        <p:nvSpPr>
          <p:cNvPr id="61442"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EADB75E5-EB35-4E7F-B2D3-592AE410E893}"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ln>
        </p:spPr>
      </p:sp>
      <p:sp>
        <p:nvSpPr>
          <p:cNvPr id="6349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When managers use their authority to assign work to employees, those employees take on an obligation to perform those assigned duties. This obligation or expectation to perform is known as </a:t>
            </a:r>
            <a:r>
              <a:rPr lang="en-US" b="1" smtClean="0">
                <a:cs typeface="Arial" panose="020B0604020202020204" pitchFamily="34" charset="0"/>
              </a:rPr>
              <a:t>responsibility</a:t>
            </a:r>
            <a:r>
              <a:rPr lang="en-US" smtClean="0">
                <a:cs typeface="Arial" panose="020B0604020202020204" pitchFamily="34" charset="0"/>
              </a:rPr>
              <a:t>. And employees should be held accountable for their performance! Assigning work authority without  responsibility and accountability can create opportunities for abuse. Likewise, no one should be held responsible or accountable for work tasks over which he or she has no authority to complete those tasks.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Finally, the </a:t>
            </a:r>
            <a:r>
              <a:rPr lang="en-US" b="1" smtClean="0">
                <a:cs typeface="Arial" panose="020B0604020202020204" pitchFamily="34" charset="0"/>
              </a:rPr>
              <a:t>unity of command </a:t>
            </a:r>
            <a:r>
              <a:rPr lang="en-US" smtClean="0">
                <a:cs typeface="Arial" panose="020B0604020202020204" pitchFamily="34" charset="0"/>
              </a:rPr>
              <a:t>principle (one of Fayol’s 14 management principles) states that a person should report to only one manager.</a:t>
            </a:r>
            <a:endParaRPr lang="en-US" smtClean="0">
              <a:cs typeface="Arial" panose="020B0604020202020204" pitchFamily="34" charset="0"/>
            </a:endParaRPr>
          </a:p>
          <a:p>
            <a:pPr eaLnBrk="1" hangingPunct="1"/>
            <a:r>
              <a:rPr lang="en-US" smtClean="0">
                <a:cs typeface="Arial" panose="020B0604020202020204" pitchFamily="34" charset="0"/>
              </a:rPr>
              <a:t>Without unity of command, conflicting demands from multiple bosses may create problems.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E3D3A94-C133-4597-B9E2-51B2537C95C1}"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ln>
        </p:spPr>
      </p:sp>
      <p:sp>
        <p:nvSpPr>
          <p:cNvPr id="6553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How many employees can a manager efficiently and effectively manage? That’s what </a:t>
            </a:r>
            <a:r>
              <a:rPr lang="en-US" b="1" smtClean="0">
                <a:cs typeface="Arial" panose="020B0604020202020204" pitchFamily="34" charset="0"/>
              </a:rPr>
              <a:t>span of control </a:t>
            </a:r>
            <a:r>
              <a:rPr lang="en-US" smtClean="0">
                <a:cs typeface="Arial" panose="020B0604020202020204" pitchFamily="34" charset="0"/>
              </a:rPr>
              <a:t>is all about. The traditional view was that managers could not—and should not—directly supervise more than five or six subordinates. Determining the span of control is important because to a large degree, it determines the number of levels and managers in an organization—an important consideration in how efficient</a:t>
            </a:r>
            <a:endParaRPr lang="en-US" smtClean="0">
              <a:cs typeface="Arial" panose="020B0604020202020204" pitchFamily="34" charset="0"/>
            </a:endParaRPr>
          </a:p>
          <a:p>
            <a:pPr eaLnBrk="1" hangingPunct="1"/>
            <a:r>
              <a:rPr lang="en-US" smtClean="0">
                <a:cs typeface="Arial" panose="020B0604020202020204" pitchFamily="34" charset="0"/>
              </a:rPr>
              <a:t>an organization will be. All other things being equal, the wider or larger the span, the more efficient the organization.</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Assume two organizations both have approximately 4,100 employees. As Exhibit 11-6 shows, if one organization has a span of four and the other a span of eight, the organization with the wider span will have two fewer levels and approximately 800 fewer managers.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11549F3-6DC0-4701-BE33-814DFB9E512F}"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ln>
        </p:spPr>
      </p:sp>
      <p:sp>
        <p:nvSpPr>
          <p:cNvPr id="67586"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41391E1-BFE5-4872-A41C-A8B48BABC784}"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ln>
        </p:spPr>
      </p:sp>
      <p:sp>
        <p:nvSpPr>
          <p:cNvPr id="6963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“At what organizational level are decisions made?” </a:t>
            </a:r>
            <a:r>
              <a:rPr lang="en-US" b="1" smtClean="0">
                <a:cs typeface="Arial" panose="020B0604020202020204" pitchFamily="34" charset="0"/>
              </a:rPr>
              <a:t>Centralization </a:t>
            </a:r>
            <a:r>
              <a:rPr lang="en-US" smtClean="0">
                <a:cs typeface="Arial" panose="020B0604020202020204" pitchFamily="34" charset="0"/>
              </a:rPr>
              <a:t>is the degree to which decision making takes place at upper levels of the organization. If top managers make key decisions with little input from below, then the organization is more centralized. On the other hand, the more that lower-level employees provide input or actually make decisions, the more </a:t>
            </a:r>
            <a:r>
              <a:rPr lang="en-US" b="1" smtClean="0">
                <a:cs typeface="Arial" panose="020B0604020202020204" pitchFamily="34" charset="0"/>
              </a:rPr>
              <a:t>decentralization </a:t>
            </a:r>
            <a:r>
              <a:rPr lang="en-US" smtClean="0">
                <a:cs typeface="Arial" panose="020B0604020202020204" pitchFamily="34" charset="0"/>
              </a:rPr>
              <a:t>there is. Keep in mind that centralization-decentralization is not an either-or concept. The decision is relative, not absolute—that is, an organization is never completely centralized or decentralized.</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As organizations have become more flexible and responsive to environmental trends, there’s been a distinct shift toward decentralized decision making.  This trend, also known as </a:t>
            </a:r>
            <a:r>
              <a:rPr lang="en-US" b="1" smtClean="0">
                <a:cs typeface="Arial" panose="020B0604020202020204" pitchFamily="34" charset="0"/>
              </a:rPr>
              <a:t>employee empowerment</a:t>
            </a:r>
            <a:r>
              <a:rPr lang="en-US" smtClean="0">
                <a:cs typeface="Arial" panose="020B0604020202020204" pitchFamily="34" charset="0"/>
              </a:rPr>
              <a:t>, gives employees more authority (power) to make decisions.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BC1350F-98EF-4F6F-B260-82B42EA57B21}"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ln>
        </p:spPr>
      </p:sp>
      <p:sp>
        <p:nvSpPr>
          <p:cNvPr id="3481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Structure can be shown visually in an </a:t>
            </a:r>
            <a:r>
              <a:rPr lang="en-US" b="1" smtClean="0">
                <a:cs typeface="Arial" panose="020B0604020202020204" pitchFamily="34" charset="0"/>
              </a:rPr>
              <a:t>organizational chart</a:t>
            </a:r>
            <a:r>
              <a:rPr lang="en-US" smtClean="0">
                <a:cs typeface="Arial" panose="020B0604020202020204" pitchFamily="34" charset="0"/>
              </a:rPr>
              <a:t>, also serves many purposes. (See Exhibit 11-1.) When managers create or change the structure, they’re engaged in </a:t>
            </a:r>
            <a:r>
              <a:rPr lang="en-US" b="1" smtClean="0">
                <a:cs typeface="Arial" panose="020B0604020202020204" pitchFamily="34" charset="0"/>
              </a:rPr>
              <a:t>organizational design</a:t>
            </a:r>
            <a:r>
              <a:rPr lang="en-US" smtClean="0">
                <a:cs typeface="Arial" panose="020B0604020202020204" pitchFamily="34" charset="0"/>
              </a:rPr>
              <a:t>, a process that involves decisions about six key elements: work specialization, departmentalization, chain of command, span of control, centralization and decentralization, and formalization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6A9F91B3-1AC3-461E-8B03-A4F8BDE9470A}"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ln>
        </p:spPr>
      </p:sp>
      <p:sp>
        <p:nvSpPr>
          <p:cNvPr id="7168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Exhibit 11-7 lists some of the factors that affect an organization’s use of centralization or decentralization.</a:t>
            </a:r>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5E9BD39-0D8D-4C34-A803-40F175374E38}"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ln>
        </p:spPr>
      </p:sp>
      <p:sp>
        <p:nvSpPr>
          <p:cNvPr id="73730"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Formalization </a:t>
            </a:r>
            <a:r>
              <a:rPr lang="en-US" smtClean="0">
                <a:cs typeface="Arial" panose="020B0604020202020204" pitchFamily="34" charset="0"/>
              </a:rPr>
              <a:t>refers to how standardized an organization’s jobs are and the extent to which employee behavior is guided by rules and procedures. In highly formalized organizations, there are explicit job descriptions, numerous organizational rules, and clearly defined procedures covering work processes. Employees have little discretion over what’s done, when it’s done, and how it’s done. However, where formalization is low, employees have more discretion in how they do their work.</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1D9C6511-95A9-4883-A7CE-8A15075A4E87}"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ln>
        </p:spPr>
      </p:sp>
      <p:sp>
        <p:nvSpPr>
          <p:cNvPr id="7577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a:t>
            </a:r>
            <a:r>
              <a:rPr lang="en-US" b="1" smtClean="0">
                <a:cs typeface="Arial" panose="020B0604020202020204" pitchFamily="34" charset="0"/>
              </a:rPr>
              <a:t>mechanistic organization </a:t>
            </a:r>
            <a:r>
              <a:rPr lang="en-US" smtClean="0">
                <a:cs typeface="Arial" panose="020B0604020202020204" pitchFamily="34" charset="0"/>
              </a:rPr>
              <a:t>(or bureaucracy) was the natural result of combining the six elements of structure. Adhering to the chain-of-command principle ensured the existence of a formal hierarchy of authority, with each person controlled and supervised by one superior. Keeping the span of control small at increasingly higher levels in the organization created tall, impersonal structures. As the distance</a:t>
            </a:r>
            <a:endParaRPr lang="en-US" smtClean="0">
              <a:cs typeface="Arial" panose="020B0604020202020204" pitchFamily="34" charset="0"/>
            </a:endParaRPr>
          </a:p>
          <a:p>
            <a:pPr eaLnBrk="1" hangingPunct="1"/>
            <a:r>
              <a:rPr lang="en-US" smtClean="0">
                <a:cs typeface="Arial" panose="020B0604020202020204" pitchFamily="34" charset="0"/>
              </a:rPr>
              <a:t>between the top and the bottom of the organization expanded, top management would increasingly impose rules and regulations. Because top managers couldn’t control lower-level activities through direct observation and ensure the use of standard practices, they substituted rules and regulations.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a:t>
            </a:r>
            <a:r>
              <a:rPr lang="en-US" b="1" smtClean="0">
                <a:cs typeface="Arial" panose="020B0604020202020204" pitchFamily="34" charset="0"/>
              </a:rPr>
              <a:t>organic organization </a:t>
            </a:r>
            <a:r>
              <a:rPr lang="en-US" smtClean="0">
                <a:cs typeface="Arial" panose="020B0604020202020204" pitchFamily="34" charset="0"/>
              </a:rPr>
              <a:t>is a highly adaptive form that is as loose and flexible as the mechanistic organization is rigid and stable. Rather than having standardized jobs and regulations, the organic organization’s loose structure allows it to change rapidly as required.  It has division of labor, but the jobs people do are not standardized. Employees tend to be professionals who are technically proficient and trained</a:t>
            </a:r>
            <a:endParaRPr lang="en-US" smtClean="0">
              <a:cs typeface="Arial" panose="020B0604020202020204" pitchFamily="34" charset="0"/>
            </a:endParaRPr>
          </a:p>
          <a:p>
            <a:pPr eaLnBrk="1" hangingPunct="1"/>
            <a:r>
              <a:rPr lang="en-US" smtClean="0">
                <a:cs typeface="Arial" panose="020B0604020202020204" pitchFamily="34" charset="0"/>
              </a:rPr>
              <a:t>to handle diverse problems. They need few formal rules and little direct supervision because their training has instilled in them standards of professional conduct.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191E4AE-5938-42C1-9310-DE5CDD8A9EC6}"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ln>
        </p:spPr>
      </p:sp>
      <p:sp>
        <p:nvSpPr>
          <p:cNvPr id="7782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Basic organizational design revolves around two organizational forms, described in Exhibit 11-8</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C8A6544-6767-41E5-9AB1-73456FE3D7BC}"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ln>
        </p:spPr>
      </p:sp>
      <p:sp>
        <p:nvSpPr>
          <p:cNvPr id="7987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An organization’s structure should facilitate goal achievement. Because goals are an important part of the organization’s strategies, it’s only logical that strategy and structure are closely linked.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Research has shown that certain structural designs work best with different organizational strategies.  For instance, the flexibility and free-flowing information of the organic structure works well when an organization is pursuing meaningful and unique innovations. The mechanistic  organization with its efficiency, stability, and tight controls works best for companies wanting to tightly control costs.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A6B164B-C9AC-4C2F-9BF0-F9A2C618106C}"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ln>
        </p:spPr>
      </p:sp>
      <p:sp>
        <p:nvSpPr>
          <p:cNvPr id="8192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There’s considerable evidence that an organization’s size affects its structure.  Large organizations—typically considered to be those with more than 2,000 employees— tend to have more specialization, departmentalization, centralization, and rules and regulations than do small  organizations. However, once an organization grows past a certain size, size has less influence on structure. Why? Essentially, once there are around 2,000 employees, it’s already fairly mechanistic. Adding another 500 employees won’t impact the structure much. On the other</a:t>
            </a:r>
            <a:endParaRPr lang="en-US" smtClean="0">
              <a:cs typeface="Arial" panose="020B0604020202020204" pitchFamily="34" charset="0"/>
            </a:endParaRPr>
          </a:p>
          <a:p>
            <a:pPr eaLnBrk="1" hangingPunct="1"/>
            <a:r>
              <a:rPr lang="en-US" smtClean="0">
                <a:cs typeface="Arial" panose="020B0604020202020204" pitchFamily="34" charset="0"/>
              </a:rPr>
              <a:t>hand, adding 500 employees to an organization with only 300 employees is likely to make it more mechanistic.</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8051B8C-672F-42F4-8A52-22CD556DE389}"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ln>
        </p:spPr>
      </p:sp>
      <p:sp>
        <p:nvSpPr>
          <p:cNvPr id="8397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Every organization uses some form of technology to convert its inputs into outputs. The initial research on technology’s effect on structure can be traced to Joan Woodward, who studied small manufacturing firms in southern England to determine the extent to which structural design elements were related to organizational success.  She couldn’t find any consistent pattern until she divided the firms into three distinct technologies that had increasing levels of complexity and sophistication. The first category, </a:t>
            </a:r>
            <a:r>
              <a:rPr lang="en-US" b="1" smtClean="0">
                <a:cs typeface="Arial" panose="020B0604020202020204" pitchFamily="34" charset="0"/>
              </a:rPr>
              <a:t>unit production</a:t>
            </a:r>
            <a:r>
              <a:rPr lang="en-US" smtClean="0">
                <a:cs typeface="Arial" panose="020B0604020202020204" pitchFamily="34" charset="0"/>
              </a:rPr>
              <a:t>, described the production of items in units or small batches. The second category, </a:t>
            </a:r>
            <a:r>
              <a:rPr lang="en-US" b="1" smtClean="0">
                <a:cs typeface="Arial" panose="020B0604020202020204" pitchFamily="34" charset="0"/>
              </a:rPr>
              <a:t>mass production</a:t>
            </a:r>
            <a:r>
              <a:rPr lang="en-US" smtClean="0">
                <a:cs typeface="Arial" panose="020B0604020202020204" pitchFamily="34" charset="0"/>
              </a:rPr>
              <a:t>, described large batch manufacturing. Finally, the third and most technically complex group, </a:t>
            </a:r>
            <a:r>
              <a:rPr lang="en-US" b="1" smtClean="0">
                <a:cs typeface="Arial" panose="020B0604020202020204" pitchFamily="34" charset="0"/>
              </a:rPr>
              <a:t>process production</a:t>
            </a:r>
            <a:r>
              <a:rPr lang="en-US" smtClean="0">
                <a:cs typeface="Arial" panose="020B0604020202020204" pitchFamily="34" charset="0"/>
              </a:rPr>
              <a:t>, included continuous-process production. A summary of her findings is shown in Exhibit 11-9.</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4792EB40-351E-40DC-80CD-9C8D844BDFBC}"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ln>
        </p:spPr>
      </p:sp>
      <p:sp>
        <p:nvSpPr>
          <p:cNvPr id="86018"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A20AC75-2302-497A-8370-CA5BD44FD477}"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ln>
        </p:spPr>
      </p:sp>
      <p:sp>
        <p:nvSpPr>
          <p:cNvPr id="8806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Some organizations face stable and simple environments with little uncertainty; others face dynamic and complex environments with a lot of uncertainty. Managers try to minimize environmental uncertainty by adjusting the organization’s structure. The evidence on the environment-structure relationship helps explain why so many managers today are restructuring their organizations to be lean, fast, and flexible. Worldwide economic downturns, global competition, accelerated product innovation by competitors, and increased demands from customers for high quality and faster deliveries are examples of dynamic environmental forces. Mechanistic organizations are not equipped to respond to rapid environmental change and environmental uncertainty. As a result, we’re seeing organizations become more organic.</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DEF5DF0-5E5B-4EBF-A157-3B3BEF8365F0}"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ln>
        </p:spPr>
      </p:sp>
      <p:sp>
        <p:nvSpPr>
          <p:cNvPr id="9011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Most companies start as entrepreneurial ventures using a </a:t>
            </a:r>
            <a:r>
              <a:rPr lang="en-US" b="1" smtClean="0">
                <a:cs typeface="Arial" panose="020B0604020202020204" pitchFamily="34" charset="0"/>
              </a:rPr>
              <a:t>simple structure</a:t>
            </a:r>
            <a:r>
              <a:rPr lang="en-US" smtClean="0">
                <a:cs typeface="Arial" panose="020B0604020202020204" pitchFamily="34" charset="0"/>
              </a:rPr>
              <a:t>, an organizational design with low departmentalization, wide spans of control, authority centralized in a single person, and little formalization.   As employees are added, however, most don’t remain as simple structures. The structure tends to become more specialized and formalized.</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 </a:t>
            </a:r>
            <a:r>
              <a:rPr lang="en-US" b="1" smtClean="0">
                <a:cs typeface="Arial" panose="020B0604020202020204" pitchFamily="34" charset="0"/>
              </a:rPr>
              <a:t>functional structure </a:t>
            </a:r>
            <a:r>
              <a:rPr lang="en-US" smtClean="0">
                <a:cs typeface="Arial" panose="020B0604020202020204" pitchFamily="34" charset="0"/>
              </a:rPr>
              <a:t>is an organizational design that groups similar or related occupational specialties together. You can think of this structure as functional departmentalization applied to the entire organization.</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a:t>
            </a:r>
            <a:r>
              <a:rPr lang="en-US" b="1" smtClean="0">
                <a:cs typeface="Arial" panose="020B0604020202020204" pitchFamily="34" charset="0"/>
              </a:rPr>
              <a:t>divisional structure </a:t>
            </a:r>
            <a:r>
              <a:rPr lang="en-US" smtClean="0">
                <a:cs typeface="Arial" panose="020B0604020202020204" pitchFamily="34" charset="0"/>
              </a:rPr>
              <a:t>is an organizational structure made up of separate business units or divisions.   In this structure, each division has limited autonomy, with a division manager who has authority over his or her unit and is responsible for as an external overseer to coordinate and control the various divisions, and often provides support services such as financial and legal.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44FE0E98-1623-4D32-929D-650969DA9144}"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ln>
        </p:spPr>
      </p:sp>
      <p:sp>
        <p:nvSpPr>
          <p:cNvPr id="36866"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428C29D0-6E6D-4004-B761-5DAE4708823A}"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ln>
        </p:spPr>
      </p:sp>
      <p:sp>
        <p:nvSpPr>
          <p:cNvPr id="9216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When designing a structure, managers may choose one of the traditional organizational designs. These structures tend to be more mechanistic in nature. A summary of the strengths and weaknesses of each can be found in Exhibit 11-10.</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6610F11-56D6-4691-83F4-F598764F54F8}"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ln>
        </p:spPr>
      </p:sp>
      <p:sp>
        <p:nvSpPr>
          <p:cNvPr id="9421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key elements in organizational design are work specialization, chain of command, span of control, departmentalization, centralization-decentralization, and formalization. Traditionally, work specialization was viewed as a way to divide work activities into separate job tasks. Today’s view is that it is an important organizing mechanism but it can lead to problems. The chain of command and its companion concepts—authority, responsibility, and unity of command—were viewed as important ways of maintaining control in organizations. The contemporary</a:t>
            </a:r>
            <a:endParaRPr lang="en-US" smtClean="0">
              <a:cs typeface="Arial" panose="020B0604020202020204" pitchFamily="34" charset="0"/>
            </a:endParaRPr>
          </a:p>
          <a:p>
            <a:pPr eaLnBrk="1" hangingPunct="1"/>
            <a:r>
              <a:rPr lang="en-US" smtClean="0">
                <a:cs typeface="Arial" panose="020B0604020202020204" pitchFamily="34" charset="0"/>
              </a:rPr>
              <a:t>view is that they are less relevant in today’s organizations. The traditional view of span of control was that managers should directly supervise no more than five to six individuals. The contemporary view is that the span of control depends on the skills and abilities of the manager and the employees and on the characteristics of the situation.</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various forms of departmentalization are as follows: </a:t>
            </a:r>
            <a:r>
              <a:rPr lang="en-US" i="1" smtClean="0">
                <a:cs typeface="Arial" panose="020B0604020202020204" pitchFamily="34" charset="0"/>
              </a:rPr>
              <a:t>Functional </a:t>
            </a:r>
            <a:r>
              <a:rPr lang="en-US" smtClean="0">
                <a:cs typeface="Arial" panose="020B0604020202020204" pitchFamily="34" charset="0"/>
              </a:rPr>
              <a:t>groups jobs by functions performed; </a:t>
            </a:r>
            <a:r>
              <a:rPr lang="en-US" i="1" smtClean="0">
                <a:cs typeface="Arial" panose="020B0604020202020204" pitchFamily="34" charset="0"/>
              </a:rPr>
              <a:t>product </a:t>
            </a:r>
            <a:r>
              <a:rPr lang="en-US" smtClean="0">
                <a:cs typeface="Arial" panose="020B0604020202020204" pitchFamily="34" charset="0"/>
              </a:rPr>
              <a:t>groups jobs by product lines; </a:t>
            </a:r>
            <a:r>
              <a:rPr lang="en-US" i="1" smtClean="0">
                <a:cs typeface="Arial" panose="020B0604020202020204" pitchFamily="34" charset="0"/>
              </a:rPr>
              <a:t>geographical </a:t>
            </a:r>
            <a:r>
              <a:rPr lang="en-US" smtClean="0">
                <a:cs typeface="Arial" panose="020B0604020202020204" pitchFamily="34" charset="0"/>
              </a:rPr>
              <a:t>groups jobs by geographical region; </a:t>
            </a:r>
            <a:r>
              <a:rPr lang="en-US" i="1" smtClean="0">
                <a:cs typeface="Arial" panose="020B0604020202020204" pitchFamily="34" charset="0"/>
              </a:rPr>
              <a:t>process </a:t>
            </a:r>
            <a:r>
              <a:rPr lang="en-US" smtClean="0">
                <a:cs typeface="Arial" panose="020B0604020202020204" pitchFamily="34" charset="0"/>
              </a:rPr>
              <a:t>groups jobs on product or customer flow; and </a:t>
            </a:r>
            <a:r>
              <a:rPr lang="en-US" i="1" smtClean="0">
                <a:cs typeface="Arial" panose="020B0604020202020204" pitchFamily="34" charset="0"/>
              </a:rPr>
              <a:t>customer </a:t>
            </a:r>
            <a:r>
              <a:rPr lang="en-US" smtClean="0">
                <a:cs typeface="Arial" panose="020B0604020202020204" pitchFamily="34" charset="0"/>
              </a:rPr>
              <a:t>groups jobs on specific and unique customer groups.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Authority refers to the rights inherent in a managerial position to tell people what to do and to expect them to do it. The acceptance view of</a:t>
            </a:r>
            <a:endParaRPr lang="en-US" smtClean="0">
              <a:cs typeface="Arial" panose="020B0604020202020204" pitchFamily="34" charset="0"/>
            </a:endParaRPr>
          </a:p>
          <a:p>
            <a:pPr eaLnBrk="1" hangingPunct="1"/>
            <a:r>
              <a:rPr lang="en-US" smtClean="0">
                <a:cs typeface="Arial" panose="020B0604020202020204" pitchFamily="34" charset="0"/>
              </a:rPr>
              <a:t>authority says that authority comes from the willingness of subordinates to accept it. Line authority entitles a manager to direct the work of an employee. Staff authority refers to functions that support, assist, advise, and generally reduce some of managers’ informational burdens. Responsibility is the obligation or expectation to perform assigned duties. Unity of command states that a person should report to only one manager. Centralization-decentralization is a structural decision about who makes decisions—upper-level managers or lower-level employees. Formalization concerns the organization’s use of standardization and strict rules to provide consistency and control.</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804EB1E-5A91-4C60-B86E-B62616E882AF}"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ln>
        </p:spPr>
      </p:sp>
      <p:sp>
        <p:nvSpPr>
          <p:cNvPr id="9625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 mechanistic organization is a rigid and tightly controlled structure. An organic organization is highly adaptive and flexible.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11358317-EF34-42AF-8D8E-2D89D19D53A9}"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ln>
        </p:spPr>
      </p:sp>
      <p:sp>
        <p:nvSpPr>
          <p:cNvPr id="9830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An organization’s structure should support the strategy. If the strategy changes, the structure also should change. An organization’s size can affect its structure up to a certain point. Once an organization reaches a certain size (usually around 2,000 employees), it’s fairly mechanistic. An organization’s technology can affect its structure. An organic structure is most effective with unit production and process production technology. A mechanistic structure is most effective with mass production technology. The more uncertain an organization’s environment, the more it needs the flexibility of an organic design.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841BD05C-37B4-4C6F-91F6-54AB5DCEB24F}"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ln>
        </p:spPr>
      </p:sp>
      <p:sp>
        <p:nvSpPr>
          <p:cNvPr id="10035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 simple structure is one with low departmentalization, wide spans of control, authority centralized in a single person, and little formalization. A functional structure groups similar or related occupational specialties together. A divisional structure is made up of separate business units or divisions.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597AB76-6A1E-443A-958D-F4BCE34A0FAE}"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ln>
        </p:spPr>
      </p:sp>
      <p:sp>
        <p:nvSpPr>
          <p:cNvPr id="38914"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Work specialization</a:t>
            </a:r>
            <a:r>
              <a:rPr lang="en-US" smtClean="0">
                <a:cs typeface="Arial" panose="020B0604020202020204" pitchFamily="34" charset="0"/>
              </a:rPr>
              <a:t> is dividing work activities into separate job tasks. Individual employees “specialize” in doing part of an activity rather than the entire activity in order to increase work output. It’s also known as division of labor. Work specialization makes efficient use of the diversity of skills that workers have.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Early proponents of work specialization believed it could lead to great increases in productivity. At the beginning of the twentieth century, that generalization was reasonable. Because specialization was not widely practiced, its introduction almost always generated higher productivity.</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But, as Exhibit 11-2 illustrates, a good thing can be carried too far. At some point, the human diseconomies from division of labor—</a:t>
            </a:r>
            <a:endParaRPr lang="en-US" smtClean="0">
              <a:cs typeface="Arial" panose="020B0604020202020204" pitchFamily="34" charset="0"/>
            </a:endParaRPr>
          </a:p>
          <a:p>
            <a:pPr eaLnBrk="1" hangingPunct="1"/>
            <a:r>
              <a:rPr lang="en-US" smtClean="0">
                <a:cs typeface="Arial" panose="020B0604020202020204" pitchFamily="34" charset="0"/>
              </a:rPr>
              <a:t>boredom, fatigue, stress, low productivity, poor quality, increased absenteeism, and high turnover—exceed the economic advantages.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95522D0-BC88-451A-9336-16B60F7A7483}"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ln>
        </p:spPr>
      </p:sp>
      <p:sp>
        <p:nvSpPr>
          <p:cNvPr id="40962"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57D7B73-B883-4F51-AAC7-773E3B203CB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ln>
        </p:spPr>
      </p:sp>
      <p:sp>
        <p:nvSpPr>
          <p:cNvPr id="4301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How jobs are grouped together is called </a:t>
            </a:r>
            <a:r>
              <a:rPr lang="en-US" b="1" smtClean="0">
                <a:cs typeface="Arial" panose="020B0604020202020204" pitchFamily="34" charset="0"/>
              </a:rPr>
              <a:t>departmentalization</a:t>
            </a:r>
            <a:r>
              <a:rPr lang="en-US" smtClean="0">
                <a:cs typeface="Arial" panose="020B0604020202020204" pitchFamily="34" charset="0"/>
              </a:rPr>
              <a:t>. Five common forms of departmentalization are used, although an organization may develop its own unique classification. Exhibit 11-3 illustrates each type of departmentalization as well as the advantages</a:t>
            </a:r>
            <a:endParaRPr lang="en-US" smtClean="0">
              <a:cs typeface="Arial" panose="020B0604020202020204" pitchFamily="34" charset="0"/>
            </a:endParaRPr>
          </a:p>
          <a:p>
            <a:pPr eaLnBrk="1" hangingPunct="1"/>
            <a:r>
              <a:rPr lang="en-US" smtClean="0">
                <a:cs typeface="Arial" panose="020B0604020202020204" pitchFamily="34" charset="0"/>
              </a:rPr>
              <a:t>and disadvantages of each.</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FAB8FEC-BF43-47F6-AAC8-FC1DCE4DE56A}"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ln>
        </p:spPr>
      </p:sp>
      <p:sp>
        <p:nvSpPr>
          <p:cNvPr id="45058"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7465B44-D0C4-463F-B852-2D9A877E70CF}"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ln>
        </p:spPr>
      </p:sp>
      <p:sp>
        <p:nvSpPr>
          <p:cNvPr id="47106"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B083454-EE95-45C2-8179-87588DE0824E}"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ln>
        </p:spPr>
      </p:sp>
      <p:sp>
        <p:nvSpPr>
          <p:cNvPr id="49154"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92C08A6-029E-4605-A417-3C251898E988}"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4.png"/><Relationship Id="rId6" Type="http://schemas.openxmlformats.org/officeDocument/2006/relationships/hyperlink" Target="https://www.facebook.com/knust.Ghana/" TargetMode="External"/><Relationship Id="rId5" Type="http://schemas.openxmlformats.org/officeDocument/2006/relationships/image" Target="../media/image3.jpeg"/><Relationship Id="rId4" Type="http://schemas.openxmlformats.org/officeDocument/2006/relationships/hyperlink" Target="https://twitter.com/_knust_" TargetMode="External"/><Relationship Id="rId3" Type="http://schemas.openxmlformats.org/officeDocument/2006/relationships/hyperlink" Target="https://www.knust.edu.gh/"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Box 8"/>
            <p:cNvSpPr txBox="1"/>
            <p:nvPr/>
          </p:nvSpPr>
          <p:spPr>
            <a:xfrm>
              <a:off x="5487656" y="241270"/>
              <a:ext cx="3445328" cy="523220"/>
            </a:xfrm>
            <a:prstGeom prst="rect">
              <a:avLst/>
            </a:prstGeom>
            <a:noFill/>
          </p:spPr>
          <p:txBody>
            <a:bodyPr wrap="square" rtlCol="0">
              <a:spAutoFit/>
            </a:bodyPr>
            <a:lstStyle/>
            <a:p>
              <a:pPr defTabSz="457200"/>
              <a:r>
                <a:rPr lang="en-US" sz="1400" dirty="0">
                  <a:solidFill>
                    <a:prstClr val="white"/>
                  </a:solidFill>
                  <a:latin typeface="Helvetica"/>
                  <a:cs typeface="Helvetica"/>
                </a:rPr>
                <a:t>Kwame Nkrumah University of </a:t>
              </a:r>
              <a:endParaRPr lang="en-US" sz="1400" dirty="0">
                <a:solidFill>
                  <a:prstClr val="white"/>
                </a:solidFill>
                <a:latin typeface="Helvetica"/>
                <a:cs typeface="Helvetica"/>
              </a:endParaRPr>
            </a:p>
            <a:p>
              <a:pPr defTabSz="457200"/>
              <a:r>
                <a:rPr lang="en-US" sz="1400" dirty="0">
                  <a:solidFill>
                    <a:prstClr val="white"/>
                  </a:solidFill>
                  <a:latin typeface="Helvetica"/>
                  <a:cs typeface="Helvetica"/>
                </a:rPr>
                <a:t>Science &amp; Technology, Kumasi, Ghana</a:t>
              </a:r>
              <a:endParaRPr lang="en-US" sz="1400" dirty="0">
                <a:solidFill>
                  <a:prstClr val="white"/>
                </a:solidFill>
                <a:latin typeface="Helvetica"/>
                <a:cs typeface="Helvetica"/>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lvl1pPr>
              <a:defRPr>
                <a:solidFill>
                  <a:srgbClr val="008000"/>
                </a:solidFill>
              </a:defRPr>
            </a:lvl1pPr>
          </a:lstStyle>
          <a:p>
            <a:pPr algn="l"/>
            <a:r>
              <a:rPr lang="en-US" smtClean="0">
                <a:latin typeface="Helvetica"/>
                <a:cs typeface="Helvetica"/>
              </a:rPr>
              <a:t>Click to edit Master title style</a:t>
            </a:r>
            <a:endParaRPr lang="en-US" dirty="0">
              <a:latin typeface="Helvetica"/>
              <a:cs typeface="Helvetica"/>
            </a:endParaRP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smtClean="0">
                <a:solidFill>
                  <a:schemeClr val="tx1"/>
                </a:solidFill>
                <a:latin typeface="Helvetica"/>
                <a:cs typeface="Helvetica"/>
              </a:rPr>
              <a:t>Click to edit Master subtitle style</a:t>
            </a:r>
            <a:endParaRPr lang="en-US" sz="2400" b="1" dirty="0">
              <a:latin typeface="Helvetica"/>
              <a:cs typeface="Helvetic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3" name="Text Placeholder 2"/>
          <p:cNvSpPr>
            <a:spLocks noGrp="1"/>
          </p:cNvSpPr>
          <p:nvPr>
            <p:ph type="body" sz="quarter" idx="13"/>
          </p:nvPr>
        </p:nvSpPr>
        <p:spPr>
          <a:xfrm>
            <a:off x="457200" y="1744663"/>
            <a:ext cx="8229600" cy="38369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Title 1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16" name="Date Placeholder 15"/>
          <p:cNvSpPr>
            <a:spLocks noGrp="1"/>
          </p:cNvSpPr>
          <p:nvPr>
            <p:ph type="dt" sz="half" idx="14"/>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17" name="Footer Placeholder 16"/>
          <p:cNvSpPr>
            <a:spLocks noGrp="1"/>
          </p:cNvSpPr>
          <p:nvPr>
            <p:ph type="ftr" sz="quarter" idx="15"/>
          </p:nvPr>
        </p:nvSpPr>
        <p:spPr/>
        <p:txBody>
          <a:bodyPr/>
          <a:lstStyle/>
          <a:p>
            <a:endParaRPr lang="en-US">
              <a:solidFill>
                <a:prstClr val="black">
                  <a:tint val="75000"/>
                </a:prstClr>
              </a:solidFill>
            </a:endParaRPr>
          </a:p>
        </p:txBody>
      </p:sp>
      <p:sp>
        <p:nvSpPr>
          <p:cNvPr id="18" name="Slide Number Placeholder 17"/>
          <p:cNvSpPr>
            <a:spLocks noGrp="1"/>
          </p:cNvSpPr>
          <p:nvPr>
            <p:ph type="sldNum" sz="quarter" idx="16"/>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7" name="Content Placeholder 6"/>
          <p:cNvSpPr>
            <a:spLocks noGrp="1"/>
          </p:cNvSpPr>
          <p:nvPr>
            <p:ph sz="quarter" idx="13"/>
          </p:nvPr>
        </p:nvSpPr>
        <p:spPr>
          <a:xfrm>
            <a:off x="628650" y="1997075"/>
            <a:ext cx="7886700" cy="39306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Title 7"/>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rgbClr val="008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7" name="Content Placeholder 6"/>
          <p:cNvSpPr>
            <a:spLocks noGrp="1"/>
          </p:cNvSpPr>
          <p:nvPr>
            <p:ph sz="quarter" idx="13"/>
          </p:nvPr>
        </p:nvSpPr>
        <p:spPr>
          <a:xfrm>
            <a:off x="457200" y="1808163"/>
            <a:ext cx="8308975" cy="38877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5" name="Title 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7" name="Content Placeholder 6"/>
          <p:cNvSpPr>
            <a:spLocks noGrp="1"/>
          </p:cNvSpPr>
          <p:nvPr>
            <p:ph sz="quarter" idx="13"/>
          </p:nvPr>
        </p:nvSpPr>
        <p:spPr>
          <a:xfrm>
            <a:off x="628650" y="2165350"/>
            <a:ext cx="7886700" cy="36052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hyperlink" Target="https://www.facebook.com/knust.Ghana/" TargetMode="External"/><Relationship Id="rId17" Type="http://schemas.openxmlformats.org/officeDocument/2006/relationships/image" Target="../media/image3.jpeg"/><Relationship Id="rId16" Type="http://schemas.openxmlformats.org/officeDocument/2006/relationships/hyperlink" Target="https://twitter.com/_knust_" TargetMode="External"/><Relationship Id="rId15" Type="http://schemas.openxmlformats.org/officeDocument/2006/relationships/hyperlink" Target="https://www.knust.edu.gh/" TargetMode="Externa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7" name="Group 6"/>
          <p:cNvGrpSpPr/>
          <p:nvPr/>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15"/>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16"/>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18"/>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4495800"/>
            <a:ext cx="7772400" cy="1470025"/>
          </a:xfrm>
        </p:spPr>
        <p:txBody>
          <a:bodyPr>
            <a:noAutofit/>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FOUNDATIONS OF ORGANISATIONAL DESIGN</a:t>
            </a:r>
            <a:endParaRPr lang="en-US" sz="2800" b="1" dirty="0">
              <a:solidFill>
                <a:srgbClr val="00800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subTitle" idx="1"/>
          </p:nvPr>
        </p:nvSpPr>
        <p:spPr>
          <a:xfrm>
            <a:off x="2196365" y="1557771"/>
            <a:ext cx="6400800" cy="1599330"/>
          </a:xfrm>
        </p:spPr>
        <p:txBody>
          <a:bodyPr>
            <a:normAutofit/>
          </a:bodyPr>
          <a:lstStyle/>
          <a:p>
            <a:pPr algn="ctr"/>
            <a:endParaRPr lang="en-US" sz="2800" b="1" dirty="0" smtClean="0">
              <a:solidFill>
                <a:srgbClr val="FF0000"/>
              </a:solidFill>
              <a:latin typeface="Times New Roman" panose="02020603050405020304" pitchFamily="18" charset="0"/>
              <a:cs typeface="Times New Roman" panose="02020603050405020304" pitchFamily="18" charset="0"/>
            </a:endParaRPr>
          </a:p>
          <a:p>
            <a:pPr algn="ctr"/>
            <a:endParaRPr lang="en-US" sz="2800" b="1" dirty="0" smtClean="0">
              <a:solidFill>
                <a:srgbClr val="FF0000"/>
              </a:solidFill>
              <a:latin typeface="Times New Roman" panose="02020603050405020304" pitchFamily="18" charset="0"/>
              <a:cs typeface="Times New Roman" panose="02020603050405020304" pitchFamily="18" charset="0"/>
            </a:endParaRPr>
          </a:p>
          <a:p>
            <a:pPr algn="ctr"/>
            <a:r>
              <a:rPr lang="en-US" sz="2800" b="1" smtClean="0">
                <a:solidFill>
                  <a:srgbClr val="FF0000"/>
                </a:solidFill>
                <a:latin typeface="Times New Roman" panose="02020603050405020304" pitchFamily="18" charset="0"/>
                <a:cs typeface="Times New Roman" panose="02020603050405020304" pitchFamily="18" charset="0"/>
              </a:rPr>
              <a:t>UNIT </a:t>
            </a:r>
            <a:r>
              <a:rPr lang="en-US" sz="2800" b="1">
                <a:solidFill>
                  <a:srgbClr val="FF0000"/>
                </a:solidFill>
                <a:latin typeface="Times New Roman" panose="02020603050405020304" pitchFamily="18" charset="0"/>
                <a:cs typeface="Times New Roman" panose="02020603050405020304" pitchFamily="18" charset="0"/>
              </a:rPr>
              <a:t>6</a:t>
            </a:r>
            <a:endParaRPr lang="en-US" sz="28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42222" y="1285874"/>
            <a:ext cx="2143125" cy="2143125"/>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62" y="1091942"/>
            <a:ext cx="4212007" cy="281184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11-3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4608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46083" name="Picture 3"/>
          <p:cNvPicPr>
            <a:picLocks noGrp="1" noChangeAspect="1" noChangeArrowheads="1"/>
          </p:cNvPicPr>
          <p:nvPr/>
        </p:nvPicPr>
        <p:blipFill>
          <a:blip r:embed="rId1"/>
          <a:srcRect/>
          <a:stretch>
            <a:fillRect/>
          </a:stretch>
        </p:blipFill>
        <p:spPr bwMode="auto">
          <a:xfrm>
            <a:off x="96838" y="1524000"/>
            <a:ext cx="8948737" cy="3810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11-3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4813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48131" name="Picture 3"/>
          <p:cNvPicPr>
            <a:picLocks noGrp="1" noChangeAspect="1" noChangeArrowheads="1"/>
          </p:cNvPicPr>
          <p:nvPr/>
        </p:nvPicPr>
        <p:blipFill>
          <a:blip r:embed="rId1"/>
          <a:srcRect/>
          <a:stretch>
            <a:fillRect/>
          </a:stretch>
        </p:blipFill>
        <p:spPr bwMode="auto">
          <a:xfrm>
            <a:off x="6350" y="1277938"/>
            <a:ext cx="9131300" cy="43037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DEPARTMENTALIZATION TRENDS</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5017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Increasing use of customer departmentalization</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Cross-functional team - </a:t>
            </a:r>
            <a:r>
              <a:rPr lang="en-US" sz="3200" dirty="0">
                <a:latin typeface="Times New Roman" panose="02020603050405020304" pitchFamily="18" charset="0"/>
                <a:cs typeface="Times New Roman" panose="02020603050405020304" pitchFamily="18" charset="0"/>
              </a:rPr>
              <a:t>a work team composed of individuals from various functional specialties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628650" y="306482"/>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CHAIN OF COMMAND </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52226" name="Rectangle 3"/>
          <p:cNvSpPr txBox="1"/>
          <p:nvPr/>
        </p:nvSpPr>
        <p:spPr bwMode="auto">
          <a:xfrm>
            <a:off x="457200" y="1600200"/>
            <a:ext cx="8229600" cy="4525963"/>
          </a:xfrm>
          <a:prstGeom prst="rect">
            <a:avLst/>
          </a:prstGeom>
          <a:noFill/>
          <a:ln w="9525">
            <a:solidFill>
              <a:srgbClr val="008000"/>
            </a:solid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Chain of Command - </a:t>
            </a:r>
            <a:r>
              <a:rPr lang="en-US" sz="3200" dirty="0">
                <a:latin typeface="Times New Roman" panose="02020603050405020304" pitchFamily="18" charset="0"/>
                <a:cs typeface="Times New Roman" panose="02020603050405020304" pitchFamily="18" charset="0"/>
              </a:rPr>
              <a:t>the continuous line of authority that extends from upper levels of an organization to the lowest levels of the organization—clarifies who reports to whom</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628650" y="287147"/>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AUTHORITY</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5427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Authority - </a:t>
            </a:r>
            <a:r>
              <a:rPr lang="en-US" sz="3200" dirty="0">
                <a:latin typeface="Times New Roman" panose="02020603050405020304" pitchFamily="18" charset="0"/>
                <a:cs typeface="Times New Roman" panose="02020603050405020304" pitchFamily="18" charset="0"/>
              </a:rPr>
              <a:t>the rights inherent in a managerial position to tell people what to do and to expect them to do it.</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Acceptance theory of authority -  </a:t>
            </a:r>
            <a:r>
              <a:rPr lang="en-US" sz="3200" dirty="0">
                <a:latin typeface="Times New Roman" panose="02020603050405020304" pitchFamily="18" charset="0"/>
                <a:cs typeface="Times New Roman" panose="02020603050405020304" pitchFamily="18" charset="0"/>
              </a:rPr>
              <a:t>the view that authority comes from the willingness of subordinates to accept it.</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990600" y="274637"/>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AUTHORITY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5632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Line authority - </a:t>
            </a:r>
            <a:r>
              <a:rPr lang="en-US" sz="3200" dirty="0">
                <a:latin typeface="Times New Roman" panose="02020603050405020304" pitchFamily="18" charset="0"/>
                <a:cs typeface="Times New Roman" panose="02020603050405020304" pitchFamily="18" charset="0"/>
              </a:rPr>
              <a:t>authority that entitles a manager to direct the work of an employee</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Staff authority - </a:t>
            </a:r>
            <a:r>
              <a:rPr lang="en-US" sz="3200" dirty="0">
                <a:latin typeface="Times New Roman" panose="02020603050405020304" pitchFamily="18" charset="0"/>
                <a:cs typeface="Times New Roman" panose="02020603050405020304" pitchFamily="18" charset="0"/>
              </a:rPr>
              <a:t>positions with some authority that have been created to support, assist, and advise those holding line authority</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876300" y="304800"/>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11-4 CHAIN OF COMMAND AND LINE AUTHORITY</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pic>
        <p:nvPicPr>
          <p:cNvPr id="58370" name="Picture 3"/>
          <p:cNvPicPr>
            <a:picLocks noGrp="1" noChangeAspect="1" noChangeArrowheads="1"/>
          </p:cNvPicPr>
          <p:nvPr/>
        </p:nvPicPr>
        <p:blipFill>
          <a:blip r:embed="rId1"/>
          <a:srcRect/>
          <a:stretch>
            <a:fillRect/>
          </a:stretch>
        </p:blipFill>
        <p:spPr bwMode="auto">
          <a:xfrm>
            <a:off x="876300" y="1503363"/>
            <a:ext cx="7391400" cy="41354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11-5</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LINE VERSUS STAFF AUTHORITY</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pic>
        <p:nvPicPr>
          <p:cNvPr id="60418" name="Picture 3"/>
          <p:cNvPicPr>
            <a:picLocks noGrp="1" noChangeAspect="1" noChangeArrowheads="1"/>
          </p:cNvPicPr>
          <p:nvPr/>
        </p:nvPicPr>
        <p:blipFill>
          <a:blip r:embed="rId1"/>
          <a:srcRect/>
          <a:stretch>
            <a:fillRect/>
          </a:stretch>
        </p:blipFill>
        <p:spPr bwMode="auto">
          <a:xfrm>
            <a:off x="17463" y="1631950"/>
            <a:ext cx="9109075" cy="3854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RESPONSIBILITY AND UNITY OF COMMAND</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6246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a:t>Responsibility</a:t>
            </a:r>
            <a:r>
              <a:rPr lang="en-US" sz="3200"/>
              <a:t> - the obligation or expectation to perform.</a:t>
            </a:r>
            <a:endParaRPr lang="en-US" sz="3200"/>
          </a:p>
          <a:p>
            <a:pPr marL="342900" indent="-342900" eaLnBrk="0" hangingPunct="0">
              <a:spcBef>
                <a:spcPct val="20000"/>
              </a:spcBef>
              <a:buFont typeface="Arial" panose="020B0604020202020204" pitchFamily="34" charset="0"/>
              <a:buChar char="•"/>
            </a:pPr>
            <a:r>
              <a:rPr lang="en-US" sz="3200" b="1"/>
              <a:t>Unity of command - </a:t>
            </a:r>
            <a:r>
              <a:rPr lang="en-US" sz="3200"/>
              <a:t>the management principle that each person should report to only one manager</a:t>
            </a:r>
            <a:endParaRPr lang="en-US" sz="32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628650" y="274637"/>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SPAN OF CONTROL</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6451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90000"/>
              </a:lnSpc>
              <a:spcBef>
                <a:spcPct val="3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Span of Control - </a:t>
            </a:r>
            <a:r>
              <a:rPr lang="en-US" sz="3200" dirty="0">
                <a:latin typeface="Times New Roman" panose="02020603050405020304" pitchFamily="18" charset="0"/>
                <a:cs typeface="Times New Roman" panose="02020603050405020304" pitchFamily="18" charset="0"/>
              </a:rPr>
              <a:t>the number of employees who can be effectively and efficiently</a:t>
            </a:r>
            <a:r>
              <a:rPr lang="en-GB" altLang="en-US" sz="3200" dirty="0">
                <a:latin typeface="Times New Roman" panose="02020603050405020304" pitchFamily="18" charset="0"/>
                <a:cs typeface="Times New Roman" panose="02020603050405020304" pitchFamily="18" charset="0"/>
              </a:rPr>
              <a:t> be</a:t>
            </a:r>
            <a:r>
              <a:rPr lang="en-US" sz="3200" dirty="0">
                <a:latin typeface="Times New Roman" panose="02020603050405020304" pitchFamily="18" charset="0"/>
                <a:cs typeface="Times New Roman" panose="02020603050405020304" pitchFamily="18" charset="0"/>
              </a:rPr>
              <a:t> supervised by a manager</a:t>
            </a:r>
            <a:r>
              <a:rPr lang="en-US"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1"/>
          <p:cNvSpPr>
            <a:spLocks noGrp="1"/>
          </p:cNvSpPr>
          <p:nvPr>
            <p:ph type="body" sz="quarter" idx="4294967295"/>
          </p:nvPr>
        </p:nvSpPr>
        <p:spPr>
          <a:xfrm>
            <a:off x="914400" y="1219200"/>
            <a:ext cx="8229600" cy="3836988"/>
          </a:xfrm>
          <a:prstGeom prst="rect">
            <a:avLst/>
          </a:prstGeom>
        </p:spPr>
        <p:txBody>
          <a:bodyPr>
            <a:normAutofit/>
          </a:bodyPr>
          <a:lstStyle/>
          <a:p>
            <a:r>
              <a:rPr lang="en-US" dirty="0" smtClean="0">
                <a:latin typeface="Times New Roman" panose="02020603050405020304" pitchFamily="18" charset="0"/>
                <a:cs typeface="Times New Roman" panose="02020603050405020304" pitchFamily="18" charset="0"/>
              </a:rPr>
              <a:t>Describe six key elements in organizational design.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Contrast mechanistic and organic structures.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Discuss the contingency factors that favor either the mechanistic model or the organic model of organizational design.</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Describe traditional organizational designs.</a:t>
            </a:r>
            <a:endParaRPr lang="en-US" i="0"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idx="4294967295"/>
          </p:nvPr>
        </p:nvSpPr>
        <p:spPr>
          <a:xfrm>
            <a:off x="0" y="365125"/>
            <a:ext cx="7886700" cy="1325563"/>
          </a:xfrm>
          <a:prstGeom prst="rect">
            <a:avLst/>
          </a:prstGeom>
        </p:spPr>
        <p:txBody>
          <a:bodyPr/>
          <a:lstStyle/>
          <a:p>
            <a:r>
              <a:rPr lang="en-US" sz="3200" b="1" dirty="0" smtClean="0">
                <a:latin typeface="Times New Roman" panose="02020603050405020304" pitchFamily="18" charset="0"/>
                <a:cs typeface="Times New Roman" panose="02020603050405020304" pitchFamily="18" charset="0"/>
              </a:rPr>
              <a:t>LESSON OUTCOME</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11-6</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CONTRASTING SPANS OF CONTROL</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pic>
        <p:nvPicPr>
          <p:cNvPr id="66562" name="Picture 3"/>
          <p:cNvPicPr>
            <a:picLocks noGrp="1" noChangeAspect="1" noChangeArrowheads="1"/>
          </p:cNvPicPr>
          <p:nvPr/>
        </p:nvPicPr>
        <p:blipFill>
          <a:blip r:embed="rId1"/>
          <a:srcRect/>
          <a:stretch>
            <a:fillRect/>
          </a:stretch>
        </p:blipFill>
        <p:spPr bwMode="auto">
          <a:xfrm>
            <a:off x="188913" y="1600200"/>
            <a:ext cx="8766175" cy="4343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820572" y="457200"/>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CENTRALIZATION AND DECENTRALIZATION</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6861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Centralization - </a:t>
            </a:r>
            <a:r>
              <a:rPr lang="en-US" sz="2800" dirty="0">
                <a:latin typeface="Times New Roman" panose="02020603050405020304" pitchFamily="18" charset="0"/>
                <a:cs typeface="Times New Roman" panose="02020603050405020304" pitchFamily="18" charset="0"/>
              </a:rPr>
              <a:t>the degree to which decision making is concentrated at upper levels of the organization</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Decentralization  - </a:t>
            </a:r>
            <a:r>
              <a:rPr lang="en-US" sz="2800" dirty="0">
                <a:latin typeface="Times New Roman" panose="02020603050405020304" pitchFamily="18" charset="0"/>
                <a:cs typeface="Times New Roman" panose="02020603050405020304" pitchFamily="18" charset="0"/>
              </a:rPr>
              <a:t>the degree to which lower-level employees provide input or actually make decisions</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Employee empowerment</a:t>
            </a:r>
            <a:r>
              <a:rPr lang="en-US" sz="2800" dirty="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giving employees more authority (power) to make decisions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539087" y="232533"/>
            <a:ext cx="7886700" cy="1325563"/>
          </a:xfrm>
          <a:prstGeom prst="rect">
            <a:avLst/>
          </a:prstGeom>
        </p:spPr>
        <p:txBody>
          <a:bodyPr/>
          <a:lstStyle/>
          <a:p>
            <a:pPr algn="ctr"/>
            <a:r>
              <a:rPr lang="en-US" sz="2400" b="1" dirty="0" smtClean="0">
                <a:solidFill>
                  <a:srgbClr val="008000"/>
                </a:solidFill>
                <a:latin typeface="Times New Roman" panose="02020603050405020304" pitchFamily="18" charset="0"/>
                <a:cs typeface="Times New Roman" panose="02020603050405020304" pitchFamily="18" charset="0"/>
              </a:rPr>
              <a:t>EXHIBIT 11-7</a:t>
            </a:r>
            <a:br>
              <a:rPr lang="en-US" sz="2400" b="1" dirty="0" smtClean="0">
                <a:solidFill>
                  <a:srgbClr val="008000"/>
                </a:solidFill>
                <a:latin typeface="Times New Roman" panose="02020603050405020304" pitchFamily="18" charset="0"/>
                <a:cs typeface="Times New Roman" panose="02020603050405020304" pitchFamily="18" charset="0"/>
              </a:rPr>
            </a:br>
            <a:r>
              <a:rPr lang="en-US" sz="2400" b="1" dirty="0" smtClean="0">
                <a:solidFill>
                  <a:srgbClr val="008000"/>
                </a:solidFill>
                <a:latin typeface="Times New Roman" panose="02020603050405020304" pitchFamily="18" charset="0"/>
                <a:cs typeface="Times New Roman" panose="02020603050405020304" pitchFamily="18" charset="0"/>
              </a:rPr>
              <a:t>CENTRALIZATION OR DECENTRALIZATION</a:t>
            </a:r>
            <a:endParaRPr lang="en-US" sz="2400" b="1" dirty="0" smtClean="0">
              <a:solidFill>
                <a:srgbClr val="008000"/>
              </a:solidFill>
              <a:latin typeface="Times New Roman" panose="02020603050405020304" pitchFamily="18" charset="0"/>
              <a:cs typeface="Times New Roman" panose="02020603050405020304" pitchFamily="18" charset="0"/>
            </a:endParaRPr>
          </a:p>
        </p:txBody>
      </p:sp>
      <p:pic>
        <p:nvPicPr>
          <p:cNvPr id="70658" name="Picture 2"/>
          <p:cNvPicPr>
            <a:picLocks noChangeAspect="1" noChangeArrowheads="1"/>
          </p:cNvPicPr>
          <p:nvPr/>
        </p:nvPicPr>
        <p:blipFill>
          <a:blip r:embed="rId1"/>
          <a:srcRect/>
          <a:stretch>
            <a:fillRect/>
          </a:stretch>
        </p:blipFill>
        <p:spPr bwMode="auto">
          <a:xfrm>
            <a:off x="533400" y="1531938"/>
            <a:ext cx="8229600" cy="4716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FORMALIZATION</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7270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Formalization</a:t>
            </a:r>
            <a:r>
              <a:rPr lang="en-US" sz="3200" dirty="0">
                <a:latin typeface="Times New Roman" panose="02020603050405020304" pitchFamily="18" charset="0"/>
                <a:cs typeface="Times New Roman" panose="02020603050405020304" pitchFamily="18" charset="0"/>
              </a:rPr>
              <a:t> - the degree to which jobs within the organization are standardized and the extent to which employee behavior is guided by rules and procedures.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Highly formalized jobs offer little discretion over what is to be done.</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Low formalization means fewer constraints on how employees do their work.</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MECHANISTIC AND ORGANIC STRUCTURES</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7475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Mechanistic organization  - </a:t>
            </a:r>
            <a:r>
              <a:rPr lang="en-US" sz="2800" dirty="0">
                <a:latin typeface="Times New Roman" panose="02020603050405020304" pitchFamily="18" charset="0"/>
                <a:cs typeface="Times New Roman" panose="02020603050405020304" pitchFamily="18" charset="0"/>
              </a:rPr>
              <a:t>an organizational design that’s rigid and tightly controlled</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Organic organization  - </a:t>
            </a:r>
            <a:r>
              <a:rPr lang="en-US" sz="2800" dirty="0">
                <a:latin typeface="Times New Roman" panose="02020603050405020304" pitchFamily="18" charset="0"/>
                <a:cs typeface="Times New Roman" panose="02020603050405020304" pitchFamily="18" charset="0"/>
              </a:rPr>
              <a:t>an organizational design that’s highly adaptive and flexible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627062" y="381000"/>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11-8 MECHANISTIC VERSUS ORGANIC ORGANIZATIONS</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pic>
        <p:nvPicPr>
          <p:cNvPr id="76802" name="Picture 3"/>
          <p:cNvPicPr>
            <a:picLocks noGrp="1" noChangeAspect="1" noChangeArrowheads="1"/>
          </p:cNvPicPr>
          <p:nvPr/>
        </p:nvPicPr>
        <p:blipFill>
          <a:blip r:embed="rId1"/>
          <a:srcRect/>
          <a:stretch>
            <a:fillRect/>
          </a:stretch>
        </p:blipFill>
        <p:spPr bwMode="auto">
          <a:xfrm>
            <a:off x="225425" y="1905000"/>
            <a:ext cx="8689975"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CONTINGENCY FACTORS AFFECTING</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STRUCTURAL CHOICE</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78850" name="Rectangle 3"/>
          <p:cNvSpPr txBox="1"/>
          <p:nvPr/>
        </p:nvSpPr>
        <p:spPr bwMode="auto">
          <a:xfrm>
            <a:off x="457200" y="14478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Strategy and Structure</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Changes in corporate strategy should lead to changes in an organization’s structure that support the strategy.</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Certain structural designs work best with different organizational strategies</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organic structure works well for organizations pursuing meaningful and unique innovations</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mechanistic organization works best for companies wanting to tightly control costs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a:xfrm>
            <a:off x="800100" y="300795"/>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CONTINGENCY FACTORS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8089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5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Size and Structure - as an organization grows larger, its structure tends to change from organic to mechanistic with increased specialization, departmentalization, centralization, and rules/regulations.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idx="4294967295"/>
          </p:nvPr>
        </p:nvSpPr>
        <p:spPr>
          <a:xfrm>
            <a:off x="830807" y="381000"/>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CONTINGENCY FACTORS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8294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35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Technology and Structure</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5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Organizations adapt their structures to their technology.</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5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Woodward’s classification of firms based on the complexity of the technology employed:</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35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Unit production</a:t>
            </a:r>
            <a:r>
              <a:rPr lang="en-US" sz="2400" dirty="0">
                <a:latin typeface="Times New Roman" panose="02020603050405020304" pitchFamily="18" charset="0"/>
                <a:cs typeface="Times New Roman" panose="02020603050405020304" pitchFamily="18" charset="0"/>
              </a:rPr>
              <a:t> of single units or small batches</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35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Mass production</a:t>
            </a:r>
            <a:r>
              <a:rPr lang="en-US" sz="2400" dirty="0">
                <a:latin typeface="Times New Roman" panose="02020603050405020304" pitchFamily="18" charset="0"/>
                <a:cs typeface="Times New Roman" panose="02020603050405020304" pitchFamily="18" charset="0"/>
              </a:rPr>
              <a:t> of large batches of output</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35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Process production</a:t>
            </a:r>
            <a:r>
              <a:rPr lang="en-US" sz="2400" dirty="0">
                <a:latin typeface="Times New Roman" panose="02020603050405020304" pitchFamily="18" charset="0"/>
                <a:cs typeface="Times New Roman" panose="02020603050405020304" pitchFamily="18" charset="0"/>
              </a:rPr>
              <a:t> in continuous process of outputs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11-9 WOODWARD’S FINDINGS ON</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TECHNOLOGY AND STRUCTURE</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pic>
        <p:nvPicPr>
          <p:cNvPr id="84994" name="Picture 2"/>
          <p:cNvPicPr>
            <a:picLocks noChangeAspect="1" noChangeArrowheads="1"/>
          </p:cNvPicPr>
          <p:nvPr/>
        </p:nvPicPr>
        <p:blipFill>
          <a:blip r:embed="rId1"/>
          <a:srcRect/>
          <a:stretch>
            <a:fillRect/>
          </a:stretch>
        </p:blipFill>
        <p:spPr bwMode="auto">
          <a:xfrm>
            <a:off x="22225" y="1828800"/>
            <a:ext cx="9121775" cy="3624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DESIGNING ORGANIZATIONAL STRUCTURE</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3174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80000"/>
              </a:lnSpc>
              <a:spcBef>
                <a:spcPct val="35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Organizing - </a:t>
            </a:r>
            <a:r>
              <a:rPr lang="en-US" sz="3200" dirty="0">
                <a:latin typeface="Times New Roman" panose="02020603050405020304" pitchFamily="18" charset="0"/>
                <a:cs typeface="Times New Roman" panose="02020603050405020304" pitchFamily="18" charset="0"/>
              </a:rPr>
              <a:t>arranging and structuring work to accomplish an organization’s goals.</a:t>
            </a:r>
            <a:endParaRPr lang="en-US" sz="3200" dirty="0">
              <a:latin typeface="Times New Roman" panose="02020603050405020304" pitchFamily="18" charset="0"/>
              <a:cs typeface="Times New Roman" panose="02020603050405020304" pitchFamily="18" charset="0"/>
            </a:endParaRPr>
          </a:p>
          <a:p>
            <a:pPr marL="342900" indent="-342900" eaLnBrk="0" hangingPunct="0">
              <a:lnSpc>
                <a:spcPct val="80000"/>
              </a:lnSpc>
              <a:spcBef>
                <a:spcPct val="35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Organizational Structure - </a:t>
            </a:r>
            <a:r>
              <a:rPr lang="en-US" sz="3200" dirty="0">
                <a:latin typeface="Times New Roman" panose="02020603050405020304" pitchFamily="18" charset="0"/>
                <a:cs typeface="Times New Roman" panose="02020603050405020304" pitchFamily="18" charset="0"/>
              </a:rPr>
              <a:t>the formal arrangement of jobs within an organization.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idx="4294967295"/>
          </p:nvPr>
        </p:nvSpPr>
        <p:spPr>
          <a:xfrm>
            <a:off x="628650" y="274637"/>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CONTINGENCY FACTORS (CONT.)</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8704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5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Environmental Uncertainty and Structure</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5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Mechanistic organizational structures tend to be most effective in stable and simple environments.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5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flexibility of organic organizational structures is better suited for dynamic and complex environments.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idx="4294967295"/>
          </p:nvPr>
        </p:nvSpPr>
        <p:spPr>
          <a:xfrm>
            <a:off x="628650" y="287147"/>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TRADITIONAL ORGANIZATIONAL DESIGNS</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8909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Simple structure   - </a:t>
            </a:r>
            <a:r>
              <a:rPr lang="en-US" sz="2800" dirty="0">
                <a:latin typeface="Times New Roman" panose="02020603050405020304" pitchFamily="18" charset="0"/>
                <a:cs typeface="Times New Roman" panose="02020603050405020304" pitchFamily="18" charset="0"/>
              </a:rPr>
              <a:t>an organizational design with low departmentalization, wide spans of control, centralized authority, and little formalization</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Functional structure  - </a:t>
            </a:r>
            <a:r>
              <a:rPr lang="en-US" sz="2800" dirty="0">
                <a:latin typeface="Times New Roman" panose="02020603050405020304" pitchFamily="18" charset="0"/>
                <a:cs typeface="Times New Roman" panose="02020603050405020304" pitchFamily="18" charset="0"/>
              </a:rPr>
              <a:t>an organizational design that groups together similar or related occupational specialties</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Divisional structure - </a:t>
            </a:r>
            <a:r>
              <a:rPr lang="en-US" sz="2800" dirty="0">
                <a:latin typeface="Times New Roman" panose="02020603050405020304" pitchFamily="18" charset="0"/>
                <a:cs typeface="Times New Roman" panose="02020603050405020304" pitchFamily="18" charset="0"/>
              </a:rPr>
              <a:t>an organizational structure made up of separate, semi</a:t>
            </a:r>
            <a:r>
              <a:rPr lang="en-GB" altLang="en-US"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autonomous units or divisions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idx="4294967295"/>
          </p:nvPr>
        </p:nvSpPr>
        <p:spPr>
          <a:xfrm>
            <a:off x="627856" y="381000"/>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11-10</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TRADITIONAL ORGANIZATIONAL DESIGNS</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pic>
        <p:nvPicPr>
          <p:cNvPr id="91138" name="Picture 3"/>
          <p:cNvPicPr>
            <a:picLocks noGrp="1" noChangeAspect="1" noChangeArrowheads="1"/>
          </p:cNvPicPr>
          <p:nvPr/>
        </p:nvPicPr>
        <p:blipFill>
          <a:blip r:embed="rId1"/>
          <a:srcRect/>
          <a:stretch>
            <a:fillRect/>
          </a:stretch>
        </p:blipFill>
        <p:spPr bwMode="auto">
          <a:xfrm>
            <a:off x="427038" y="1524000"/>
            <a:ext cx="8288337"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a:xfrm>
            <a:off x="628650" y="457200"/>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REVIEW LEARNING OUTCOME 11.1</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93186" name="Rectangle 3"/>
          <p:cNvSpPr txBox="1"/>
          <p:nvPr/>
        </p:nvSpPr>
        <p:spPr bwMode="auto">
          <a:xfrm>
            <a:off x="457200" y="1447800"/>
            <a:ext cx="8229600" cy="4678363"/>
          </a:xfrm>
          <a:prstGeom prst="rect">
            <a:avLst/>
          </a:prstGeom>
          <a:noFill/>
          <a:ln w="9525">
            <a:noFill/>
            <a:miter lim="800000"/>
          </a:ln>
        </p:spPr>
        <p:txBody>
          <a:bodyPr/>
          <a:lstStyle/>
          <a:p>
            <a:pPr marL="342900" indent="-342900" eaLnBrk="0" hangingPunct="0">
              <a:lnSpc>
                <a:spcPct val="90000"/>
              </a:lnSpc>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Describe six key elements in organizational design.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key elements in organizational design are:</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Work specialization</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Chain of command</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Span of control</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Departmentalization</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Centralization-decentralization</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Formalization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a:xfrm>
            <a:off x="457200" y="457200"/>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REVIEW LEARNING OUTCOME 11.2</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9523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90000"/>
              </a:lnSpc>
              <a:spcBef>
                <a:spcPct val="3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Contrast mechanistic and organic structures.</a:t>
            </a:r>
            <a:endParaRPr lang="en-US" sz="3200" dirty="0">
              <a:latin typeface="Times New Roman" panose="02020603050405020304" pitchFamily="18" charset="0"/>
              <a:cs typeface="Times New Roman" panose="02020603050405020304" pitchFamily="18" charset="0"/>
            </a:endParaRPr>
          </a:p>
          <a:p>
            <a:pPr marL="742950" lvl="1" indent="-285750" eaLnBrk="0" hangingPunct="0">
              <a:lnSpc>
                <a:spcPct val="90000"/>
              </a:lnSpc>
              <a:spcBef>
                <a:spcPct val="3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Mechanistic organization -  a rigid and tightly controlled structure</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Organic organization - highly adaptive and flexible</a:t>
            </a:r>
            <a:endParaRPr lang="en-US" sz="8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a:xfrm>
            <a:off x="800100" y="457200"/>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REVIEW LEARNING OUTCOME 11.3</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9728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Discuss the contingency factors that favor either the mechanistic model or the organic model of organizational design.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Structural decisions are influenced by:</a:t>
            </a:r>
            <a:endParaRPr lang="en-US" sz="32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Overall strategy of the organization</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Size of the organization</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Technology use employed by the organization</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Degree of environmental uncertainty</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idx="4294967295"/>
          </p:nvPr>
        </p:nvSpPr>
        <p:spPr>
          <a:xfrm>
            <a:off x="457200" y="457200"/>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REVIEW LEARNING OUTCOME 11.4</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9933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lnSpc>
                <a:spcPct val="90000"/>
              </a:lnSpc>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Describe traditional organizational designs.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Simple structure - low departmentalization, wide spans of control, authority centralized in a single person, and little formalization. </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Functional structure  - groups similar or related occupational specialties together.</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Divisional structure is  made up of separate business units or divisions.</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8720" y="2103120"/>
            <a:ext cx="6797040" cy="3621405"/>
          </a:xfrm>
          <a:prstGeom prst="rect">
            <a:avLst/>
          </a:prstGeom>
        </p:spPr>
      </p:pic>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ANY QUESTION?</a:t>
            </a:r>
            <a:endParaRPr lang="en-US" sz="2800" b="1" dirty="0">
              <a:solidFill>
                <a:srgbClr val="008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END OF LESSON</a:t>
            </a:r>
            <a:endParaRPr lang="en-US" sz="2800" b="1" dirty="0">
              <a:solidFill>
                <a:srgbClr val="008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361436">
            <a:off x="2670028" y="2210174"/>
            <a:ext cx="3961100" cy="340458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DESIGNING ORGANIZATIONAL STRUCTURE</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3379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Organizational chart  - </a:t>
            </a:r>
            <a:r>
              <a:rPr lang="en-US" sz="2400" dirty="0">
                <a:latin typeface="Times New Roman" panose="02020603050405020304" pitchFamily="18" charset="0"/>
                <a:cs typeface="Times New Roman" panose="02020603050405020304" pitchFamily="18" charset="0"/>
              </a:rPr>
              <a:t>the visual representation of an organization’s structure.</a:t>
            </a:r>
            <a:endParaRPr lang="en-US" sz="2000" dirty="0">
              <a:latin typeface="Times New Roman" panose="02020603050405020304" pitchFamily="18" charset="0"/>
              <a:cs typeface="Times New Roman" panose="02020603050405020304" pitchFamily="18" charset="0"/>
            </a:endParaRPr>
          </a:p>
          <a:p>
            <a:pPr marL="342900" indent="-342900" eaLnBrk="0" hangingPunct="0">
              <a:lnSpc>
                <a:spcPct val="80000"/>
              </a:lnSpc>
              <a:spcBef>
                <a:spcPct val="35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Organizational Design</a:t>
            </a:r>
            <a:r>
              <a:rPr lang="en-US" sz="28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a process involving decisions about six key elements:</a:t>
            </a:r>
            <a:endParaRPr lang="en-US" sz="2000" dirty="0">
              <a:latin typeface="Times New Roman" panose="02020603050405020304" pitchFamily="18" charset="0"/>
              <a:cs typeface="Times New Roman" panose="02020603050405020304" pitchFamily="18" charset="0"/>
            </a:endParaRPr>
          </a:p>
          <a:p>
            <a:pPr marL="1143000" lvl="2" indent="-228600" eaLnBrk="0" hangingPunct="0">
              <a:lnSpc>
                <a:spcPct val="80000"/>
              </a:lnSpc>
              <a:spcBef>
                <a:spcPct val="35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Work specialization</a:t>
            </a:r>
            <a:endParaRPr lang="en-US" sz="2400" dirty="0">
              <a:latin typeface="Times New Roman" panose="02020603050405020304" pitchFamily="18" charset="0"/>
              <a:cs typeface="Times New Roman" panose="02020603050405020304" pitchFamily="18" charset="0"/>
            </a:endParaRPr>
          </a:p>
          <a:p>
            <a:pPr marL="1143000" lvl="2" indent="-228600" eaLnBrk="0" hangingPunct="0">
              <a:lnSpc>
                <a:spcPct val="80000"/>
              </a:lnSpc>
              <a:spcBef>
                <a:spcPct val="35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Departmentalization</a:t>
            </a:r>
            <a:endParaRPr lang="en-US" sz="2400" dirty="0">
              <a:latin typeface="Times New Roman" panose="02020603050405020304" pitchFamily="18" charset="0"/>
              <a:cs typeface="Times New Roman" panose="02020603050405020304" pitchFamily="18" charset="0"/>
            </a:endParaRPr>
          </a:p>
          <a:p>
            <a:pPr marL="1143000" lvl="2" indent="-228600" eaLnBrk="0" hangingPunct="0">
              <a:lnSpc>
                <a:spcPct val="80000"/>
              </a:lnSpc>
              <a:spcBef>
                <a:spcPct val="35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Chain of command</a:t>
            </a:r>
            <a:endParaRPr lang="en-US" sz="2400" dirty="0">
              <a:latin typeface="Times New Roman" panose="02020603050405020304" pitchFamily="18" charset="0"/>
              <a:cs typeface="Times New Roman" panose="02020603050405020304" pitchFamily="18" charset="0"/>
            </a:endParaRPr>
          </a:p>
          <a:p>
            <a:pPr marL="1143000" lvl="2" indent="-228600" eaLnBrk="0" hangingPunct="0">
              <a:lnSpc>
                <a:spcPct val="80000"/>
              </a:lnSpc>
              <a:spcBef>
                <a:spcPct val="35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Span of control</a:t>
            </a:r>
            <a:endParaRPr lang="en-US" sz="2400" dirty="0">
              <a:latin typeface="Times New Roman" panose="02020603050405020304" pitchFamily="18" charset="0"/>
              <a:cs typeface="Times New Roman" panose="02020603050405020304" pitchFamily="18" charset="0"/>
            </a:endParaRPr>
          </a:p>
          <a:p>
            <a:pPr marL="1143000" lvl="2" indent="-228600" eaLnBrk="0" hangingPunct="0">
              <a:lnSpc>
                <a:spcPct val="80000"/>
              </a:lnSpc>
              <a:spcBef>
                <a:spcPct val="35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Centralization and decentralization</a:t>
            </a:r>
            <a:endParaRPr lang="en-US" sz="2400" dirty="0">
              <a:latin typeface="Times New Roman" panose="02020603050405020304" pitchFamily="18" charset="0"/>
              <a:cs typeface="Times New Roman" panose="02020603050405020304" pitchFamily="18" charset="0"/>
            </a:endParaRPr>
          </a:p>
          <a:p>
            <a:pPr marL="1143000" lvl="2" indent="-228600" eaLnBrk="0" hangingPunct="0">
              <a:lnSpc>
                <a:spcPct val="80000"/>
              </a:lnSpc>
              <a:spcBef>
                <a:spcPct val="35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Formalization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11-1</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PURPOSES OF ORGANIZING</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pic>
        <p:nvPicPr>
          <p:cNvPr id="35842" name="Picture 2"/>
          <p:cNvPicPr>
            <a:picLocks noChangeAspect="1" noChangeArrowheads="1"/>
          </p:cNvPicPr>
          <p:nvPr/>
        </p:nvPicPr>
        <p:blipFill>
          <a:blip r:embed="rId1"/>
          <a:srcRect/>
          <a:stretch>
            <a:fillRect/>
          </a:stretch>
        </p:blipFill>
        <p:spPr bwMode="auto">
          <a:xfrm>
            <a:off x="174625" y="1905000"/>
            <a:ext cx="879475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0" y="365125"/>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ORGANIZATIONAL STRUCTURE</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37890" name="Rectangle 3"/>
          <p:cNvSpPr txBox="1"/>
          <p:nvPr/>
        </p:nvSpPr>
        <p:spPr bwMode="auto">
          <a:xfrm>
            <a:off x="609600" y="12954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Work specialization - </a:t>
            </a:r>
            <a:r>
              <a:rPr lang="en-US" sz="3200" dirty="0">
                <a:latin typeface="Times New Roman" panose="02020603050405020304" pitchFamily="18" charset="0"/>
                <a:cs typeface="Times New Roman" panose="02020603050405020304" pitchFamily="18" charset="0"/>
              </a:rPr>
              <a:t>dividing work activities into separate job tasks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Early proponents of work specialization believed it could lead to great increases in productivity</a:t>
            </a:r>
            <a:endParaRPr lang="en-US" sz="3200" dirty="0">
              <a:latin typeface="Times New Roman" panose="02020603050405020304" pitchFamily="18" charset="0"/>
              <a:cs typeface="Times New Roman" panose="02020603050405020304" pitchFamily="18" charset="0"/>
            </a:endParaRPr>
          </a:p>
          <a:p>
            <a:pPr marL="342900" lvl="1"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Overspecialization can result in human diseconomies such as boredom, fatigue, stress, poor quality, increased absenteeism, and higher turnover.</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609600" y="304800"/>
            <a:ext cx="7886700" cy="1325563"/>
          </a:xfrm>
          <a:prstGeom prst="rect">
            <a:avLst/>
          </a:prstGeom>
        </p:spPr>
        <p:txBody>
          <a:bodyPr/>
          <a:lstStyle/>
          <a:p>
            <a:pPr algn="ctr"/>
            <a:r>
              <a:rPr lang="en-US" sz="2400" b="1" dirty="0" smtClean="0">
                <a:solidFill>
                  <a:srgbClr val="008000"/>
                </a:solidFill>
                <a:latin typeface="Times New Roman" panose="02020603050405020304" pitchFamily="18" charset="0"/>
                <a:cs typeface="Times New Roman" panose="02020603050405020304" pitchFamily="18" charset="0"/>
              </a:rPr>
              <a:t>EXHIBIT 11-2 ECONOMIES AND DISECONOMIES OF WORK SPECIALIZATION</a:t>
            </a:r>
            <a:endParaRPr lang="en-US" sz="2400" b="1" dirty="0" smtClean="0">
              <a:solidFill>
                <a:srgbClr val="008000"/>
              </a:solidFill>
              <a:latin typeface="Times New Roman" panose="02020603050405020304" pitchFamily="18" charset="0"/>
              <a:cs typeface="Times New Roman" panose="02020603050405020304" pitchFamily="18" charset="0"/>
            </a:endParaRPr>
          </a:p>
        </p:txBody>
      </p:sp>
      <p:pic>
        <p:nvPicPr>
          <p:cNvPr id="39938" name="Picture 3"/>
          <p:cNvPicPr>
            <a:picLocks noGrp="1" noChangeAspect="1" noChangeArrowheads="1"/>
          </p:cNvPicPr>
          <p:nvPr/>
        </p:nvPicPr>
        <p:blipFill>
          <a:blip r:embed="rId1"/>
          <a:srcRect/>
          <a:stretch>
            <a:fillRect/>
          </a:stretch>
        </p:blipFill>
        <p:spPr bwMode="auto">
          <a:xfrm>
            <a:off x="914400" y="1447801"/>
            <a:ext cx="70104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507242" y="287147"/>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DEPARTMENTALIZATION</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41986" name="Rectangle 3"/>
          <p:cNvSpPr txBox="1"/>
          <p:nvPr/>
        </p:nvSpPr>
        <p:spPr bwMode="auto">
          <a:xfrm>
            <a:off x="457200" y="1600200"/>
            <a:ext cx="41148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dirty="0">
              <a:latin typeface="Times New Roman" panose="02020603050405020304" pitchFamily="18" charset="0"/>
              <a:cs typeface="Times New Roman" panose="02020603050405020304" pitchFamily="18" charset="0"/>
            </a:endParaRPr>
          </a:p>
        </p:txBody>
      </p:sp>
      <p:sp>
        <p:nvSpPr>
          <p:cNvPr id="41987" name="Content Placeholder 3"/>
          <p:cNvSpPr>
            <a:spLocks noGrp="1"/>
          </p:cNvSpPr>
          <p:nvPr/>
        </p:nvSpPr>
        <p:spPr bwMode="auto">
          <a:xfrm>
            <a:off x="533400" y="2789238"/>
            <a:ext cx="4038600" cy="3535362"/>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Functional </a:t>
            </a:r>
            <a:endParaRPr lang="en-US" sz="2400" b="1"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Grouping jobs by functions performed</a:t>
            </a:r>
            <a:endParaRPr lang="en-US" sz="20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Product</a:t>
            </a:r>
            <a:endParaRPr lang="en-US" sz="2400" b="1"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Grouping jobs by product line</a:t>
            </a:r>
            <a:endParaRPr lang="en-US" sz="20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Geographical</a:t>
            </a:r>
            <a:endParaRPr lang="en-US" sz="2400" b="1"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Grouping jobs on the basis of territory or geography</a:t>
            </a:r>
            <a:endParaRPr lang="en-US" sz="2000" dirty="0">
              <a:latin typeface="Times New Roman" panose="02020603050405020304" pitchFamily="18" charset="0"/>
              <a:cs typeface="Times New Roman" panose="02020603050405020304" pitchFamily="18" charset="0"/>
            </a:endParaRPr>
          </a:p>
        </p:txBody>
      </p:sp>
      <p:sp>
        <p:nvSpPr>
          <p:cNvPr id="41988" name="Content Placeholder 4"/>
          <p:cNvSpPr>
            <a:spLocks noGrp="1"/>
          </p:cNvSpPr>
          <p:nvPr/>
        </p:nvSpPr>
        <p:spPr bwMode="auto">
          <a:xfrm>
            <a:off x="4495800" y="2865438"/>
            <a:ext cx="4038600" cy="2392362"/>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Process </a:t>
            </a:r>
            <a:endParaRPr lang="en-US" sz="2400" b="1"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Grouping jobs on the basis of product or customer flow</a:t>
            </a:r>
            <a:endParaRPr lang="en-US" sz="20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Customer</a:t>
            </a:r>
            <a:endParaRPr lang="en-US" sz="2400" b="1"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Grouping jobs by type of customer and needs</a:t>
            </a:r>
            <a:endParaRPr lang="en-US" sz="20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41989" name="TextBox 1"/>
          <p:cNvSpPr txBox="1">
            <a:spLocks noChangeArrowheads="1"/>
          </p:cNvSpPr>
          <p:nvPr/>
        </p:nvSpPr>
        <p:spPr bwMode="auto">
          <a:xfrm>
            <a:off x="533400" y="1600200"/>
            <a:ext cx="8001000" cy="830263"/>
          </a:xfrm>
          <a:prstGeom prst="rect">
            <a:avLst/>
          </a:prstGeom>
          <a:noFill/>
          <a:ln w="9525">
            <a:noFill/>
            <a:miter lim="800000"/>
          </a:ln>
        </p:spPr>
        <p:txBody>
          <a:bodyPr>
            <a:spAutoFit/>
          </a:bodyPr>
          <a:lstStyle/>
          <a:p>
            <a:pPr marL="285750"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Departmentalization  - </a:t>
            </a:r>
            <a:r>
              <a:rPr lang="en-US" sz="2400" dirty="0">
                <a:latin typeface="Times New Roman" panose="02020603050405020304" pitchFamily="18" charset="0"/>
                <a:cs typeface="Times New Roman" panose="02020603050405020304" pitchFamily="18" charset="0"/>
              </a:rPr>
              <a:t>the basis by which jobs are grouped together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880849" y="274637"/>
            <a:ext cx="7886700" cy="1325563"/>
          </a:xfrm>
          <a:prstGeom prst="rect">
            <a:avLst/>
          </a:prstGeom>
        </p:spPr>
        <p:txBody>
          <a:bodyPr/>
          <a:lstStyle/>
          <a:p>
            <a:pPr algn="ctr"/>
            <a:r>
              <a:rPr lang="en-US" sz="2800" b="1" dirty="0" smtClean="0">
                <a:solidFill>
                  <a:srgbClr val="008000"/>
                </a:solidFill>
                <a:latin typeface="Times New Roman" panose="02020603050405020304" pitchFamily="18" charset="0"/>
                <a:cs typeface="Times New Roman" panose="02020603050405020304" pitchFamily="18" charset="0"/>
              </a:rPr>
              <a:t>EXHIBIT 11-3 THE FIVE COMMON</a:t>
            </a:r>
            <a:br>
              <a:rPr lang="en-US" sz="2800" b="1" dirty="0" smtClean="0">
                <a:solidFill>
                  <a:srgbClr val="008000"/>
                </a:solidFill>
                <a:latin typeface="Times New Roman" panose="02020603050405020304" pitchFamily="18" charset="0"/>
                <a:cs typeface="Times New Roman" panose="02020603050405020304" pitchFamily="18" charset="0"/>
              </a:rPr>
            </a:br>
            <a:r>
              <a:rPr lang="en-US" sz="2800" b="1" dirty="0" smtClean="0">
                <a:solidFill>
                  <a:srgbClr val="008000"/>
                </a:solidFill>
                <a:latin typeface="Times New Roman" panose="02020603050405020304" pitchFamily="18" charset="0"/>
                <a:cs typeface="Times New Roman" panose="02020603050405020304" pitchFamily="18" charset="0"/>
              </a:rPr>
              <a:t>FORMS OF DEPARTMENTALIZATION</a:t>
            </a:r>
            <a:endParaRPr lang="en-US" sz="2800" b="1" dirty="0" smtClean="0">
              <a:solidFill>
                <a:srgbClr val="008000"/>
              </a:solidFill>
              <a:latin typeface="Times New Roman" panose="02020603050405020304" pitchFamily="18" charset="0"/>
              <a:cs typeface="Times New Roman" panose="02020603050405020304" pitchFamily="18" charset="0"/>
            </a:endParaRPr>
          </a:p>
        </p:txBody>
      </p:sp>
      <p:sp>
        <p:nvSpPr>
          <p:cNvPr id="4403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44035" name="Picture 3"/>
          <p:cNvPicPr>
            <a:picLocks noGrp="1" noChangeAspect="1" noChangeArrowheads="1"/>
          </p:cNvPicPr>
          <p:nvPr/>
        </p:nvPicPr>
        <p:blipFill>
          <a:blip r:embed="rId1"/>
          <a:srcRect/>
          <a:stretch>
            <a:fillRect/>
          </a:stretch>
        </p:blipFill>
        <p:spPr bwMode="auto">
          <a:xfrm>
            <a:off x="381000" y="1477963"/>
            <a:ext cx="8382000" cy="4618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NUST Template-edi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6829</Words>
  <Application>WPS Presentation</Application>
  <PresentationFormat>On-screen Show (4:3)</PresentationFormat>
  <Paragraphs>192</Paragraphs>
  <Slides>38</Slides>
  <Notes>34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SimSun</vt:lpstr>
      <vt:lpstr>Wingdings</vt:lpstr>
      <vt:lpstr>Helvetica</vt:lpstr>
      <vt:lpstr>Arial</vt:lpstr>
      <vt:lpstr>Times New Roman</vt:lpstr>
      <vt:lpstr>Microsoft YaHei</vt:lpstr>
      <vt:lpstr>Arial Unicode MS</vt:lpstr>
      <vt:lpstr>Calibri</vt:lpstr>
      <vt:lpstr>KNUST Template-edited</vt:lpstr>
      <vt:lpstr>FOUNDATIONS OF ORGANISATIONAL DESIGN</vt:lpstr>
      <vt:lpstr>LESSON OUTCOME</vt:lpstr>
      <vt:lpstr>DESIGNING ORGANIZATIONAL STRUCTURE</vt:lpstr>
      <vt:lpstr>DESIGNING ORGANIZATIONAL STRUCTURE</vt:lpstr>
      <vt:lpstr>EXHIBIT 11-1 PURPOSES OF ORGANIZING</vt:lpstr>
      <vt:lpstr>ORGANIZATIONAL STRUCTURE</vt:lpstr>
      <vt:lpstr>EXHIBIT 11-2 ECONOMIES AND DISECONOMIES OF WORK SPECIALIZATION</vt:lpstr>
      <vt:lpstr>DEPARTMENTALIZATION</vt:lpstr>
      <vt:lpstr>EXHIBIT 11-3 THE FIVE COMMON FORMS OF DEPARTMENTALIZATION</vt:lpstr>
      <vt:lpstr>EXHIBIT 11-3 (CONT.)</vt:lpstr>
      <vt:lpstr>EXHIBIT 11-3 (CONT.)</vt:lpstr>
      <vt:lpstr>DEPARTMENTALIZATION TRENDS</vt:lpstr>
      <vt:lpstr> CHAIN OF COMMAND </vt:lpstr>
      <vt:lpstr> AUTHORITY</vt:lpstr>
      <vt:lpstr> AUTHORITY (CONT.)</vt:lpstr>
      <vt:lpstr>EXHIBIT 11-4 CHAIN OF COMMAND AND LINE AUTHORITY</vt:lpstr>
      <vt:lpstr>EXHIBIT 11-5 LINE VERSUS STAFF AUTHORITY</vt:lpstr>
      <vt:lpstr>RESPONSIBILITY AND UNITY OF COMMAND</vt:lpstr>
      <vt:lpstr> SPAN OF CONTROL</vt:lpstr>
      <vt:lpstr>EXHIBIT 11-6 CONTRASTING SPANS OF CONTROL</vt:lpstr>
      <vt:lpstr>CENTRALIZATION AND DECENTRALIZATION</vt:lpstr>
      <vt:lpstr>EXHIBIT 11-7 CENTRALIZATION OR DECENTRALIZATION</vt:lpstr>
      <vt:lpstr>FORMALIZATION</vt:lpstr>
      <vt:lpstr>MECHANISTIC AND ORGANIC STRUCTURES</vt:lpstr>
      <vt:lpstr>EXHIBIT 11-8 MECHANISTIC VERSUS ORGANIC ORGANIZATIONS</vt:lpstr>
      <vt:lpstr>CONTINGENCY FACTORS AFFECTING STRUCTURAL CHOICE</vt:lpstr>
      <vt:lpstr> CONTINGENCY FACTORS (CONT.)</vt:lpstr>
      <vt:lpstr> CONTINGENCY FACTORS (CONT.)</vt:lpstr>
      <vt:lpstr>EXHIBIT 11-9 WOODWARD’S FINDINGS ON TECHNOLOGY AND STRUCTURE</vt:lpstr>
      <vt:lpstr> CONTINGENCY FACTORS (CONT.)</vt:lpstr>
      <vt:lpstr> TRADITIONAL ORGANIZATIONAL DESIGNS</vt:lpstr>
      <vt:lpstr>EXHIBIT 11-10 TRADITIONAL ORGANIZATIONAL DESIGNS</vt:lpstr>
      <vt:lpstr>REVIEW LEARNING OUTCOME 11.1</vt:lpstr>
      <vt:lpstr> REVIEW LEARNING OUTCOME 11.2</vt:lpstr>
      <vt:lpstr> REVIEW LEARNING OUTCOME 11.3</vt:lpstr>
      <vt:lpstr> REVIEW LEARNING OUTCOME 11.4</vt:lpstr>
      <vt:lpstr> ANY QUESTION?</vt:lpstr>
      <vt:lpstr> END OF LESSON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FOUNDATIONS OF ORGANISATIONAL DESIGN</dc:title>
  <dc:creator>Charlotte Adjanor-Doku</dc:creator>
  <cp:lastModifiedBy>may</cp:lastModifiedBy>
  <cp:revision>9</cp:revision>
  <dcterms:created xsi:type="dcterms:W3CDTF">2022-03-09T15:25:00Z</dcterms:created>
  <dcterms:modified xsi:type="dcterms:W3CDTF">2023-03-13T19:53:24Z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2CA106698816442886EDB24B7560F450</vt:lpwstr>
  </property>
  <property fmtid="{D5CDD505-2E9C-101B-9397-08002B2CF9AE}" pid="3" name="KSOProductBuildVer">
    <vt:lpwstr>2057-11.2.0.11486</vt:lpwstr>
  </property>
</Properties>
</file>