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58" r:id="rId29"/>
    <p:sldId id="25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8" d="100"/>
          <a:sy n="78" d="100"/>
        </p:scale>
        <p:origin x="1176" y="66"/>
      </p:cViewPr>
      <p:guideLst>
        <p:guide orient="horz" pos="2160"/>
        <p:guide pos="2880"/>
      </p:guideLst>
    </p:cSldViewPr>
  </p:slideViewPr>
  <p:outlineViewPr>
    <p:cViewPr>
      <p:scale>
        <a:sx n="33" d="100"/>
        <a:sy n="33" d="100"/>
      </p:scale>
      <p:origin x="0" y="35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62DE2-DA1B-49F6-BB68-03FEB415B85E}" type="datetimeFigureOut">
              <a:rPr lang="en-US" smtClean="0"/>
              <a:t>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AC8F3-70FF-45F3-A3F0-F3D0B651678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ln>
        </p:spPr>
      </p:sp>
      <p:sp>
        <p:nvSpPr>
          <p:cNvPr id="32770" name="Notes Placeholder 2"/>
          <p:cNvSpPr>
            <a:spLocks noGrp="1"/>
          </p:cNvSpPr>
          <p:nvPr>
            <p:ph type="body" idx="1"/>
          </p:nvPr>
        </p:nvSpPr>
        <p:spPr bwMode="auto">
          <a:noFill/>
        </p:spPr>
        <p:txBody>
          <a:bodyPr/>
          <a:lstStyle/>
          <a:p>
            <a:pPr eaLnBrk="1" hangingPunct="1"/>
            <a:r>
              <a:rPr lang="en-US">
                <a:cs typeface="Arial" panose="020B0604020202020204" pitchFamily="34" charset="0"/>
              </a:rPr>
              <a:t>A </a:t>
            </a:r>
            <a:r>
              <a:rPr lang="en-US" b="1">
                <a:cs typeface="Arial" panose="020B0604020202020204" pitchFamily="34" charset="0"/>
              </a:rPr>
              <a:t>team structure </a:t>
            </a:r>
            <a:r>
              <a:rPr lang="en-US">
                <a:cs typeface="Arial" panose="020B0604020202020204" pitchFamily="34" charset="0"/>
              </a:rPr>
              <a:t>is one in which the entire organization is made up of work teams that do the organization’s work. In this structure, employee empowerment is crucial because no line of managerial authority flows from top to bottom. Rather, employee teams design and do work in the way they think is best, but the teams are also held responsible for all work performance results in their respective areas.</a:t>
            </a:r>
          </a:p>
          <a:p>
            <a:pPr eaLnBrk="1" hangingPunct="1"/>
            <a:endParaRPr lang="en-US">
              <a:cs typeface="Arial" panose="020B0604020202020204" pitchFamily="34" charset="0"/>
            </a:endParaRPr>
          </a:p>
          <a:p>
            <a:pPr eaLnBrk="1" hangingPunct="1"/>
            <a:r>
              <a:rPr lang="en-US">
                <a:cs typeface="Arial" panose="020B0604020202020204" pitchFamily="34" charset="0"/>
              </a:rPr>
              <a:t>Other popular contemporary designs are the matrix and project structures. The </a:t>
            </a:r>
            <a:r>
              <a:rPr lang="en-US" b="1">
                <a:cs typeface="Arial" panose="020B0604020202020204" pitchFamily="34" charset="0"/>
              </a:rPr>
              <a:t>matrix structure </a:t>
            </a:r>
            <a:r>
              <a:rPr lang="en-US">
                <a:cs typeface="Arial" panose="020B0604020202020204" pitchFamily="34" charset="0"/>
              </a:rPr>
              <a:t>assigns specialists from different functional departments to work on projects being led by a project manager. (See Exhibit 12-2.) One unique aspect of this design is that it creates a </a:t>
            </a:r>
            <a:r>
              <a:rPr lang="en-US" i="1">
                <a:cs typeface="Arial" panose="020B0604020202020204" pitchFamily="34" charset="0"/>
              </a:rPr>
              <a:t>dual chain of command </a:t>
            </a:r>
            <a:r>
              <a:rPr lang="en-US">
                <a:cs typeface="Arial" panose="020B0604020202020204" pitchFamily="34" charset="0"/>
              </a:rPr>
              <a:t>because employees in a matrix organization have two managers: their functional area manager and their product or project manager, who share authority. The project manager has authority over the functional members who are part of his or her project team in areas related to the project’s goals. However, any decisions about promotions, salary recommendations, and annual reviews typically</a:t>
            </a:r>
          </a:p>
          <a:p>
            <a:pPr eaLnBrk="1" hangingPunct="1"/>
            <a:r>
              <a:rPr lang="en-US">
                <a:cs typeface="Arial" panose="020B0604020202020204" pitchFamily="34" charset="0"/>
              </a:rPr>
              <a:t>remain the functional manager’s responsibility. The matrix design “violates” the unity of command principle, which says that each person should report to only one boss; however, it can—and does—work effectively if both managers communicate regularly, coordinate work demands on employees, and resolve conflicts together.</a:t>
            </a:r>
          </a:p>
        </p:txBody>
      </p:sp>
      <p:sp>
        <p:nvSpPr>
          <p:cNvPr id="4" name="Slide Number Placeholder 3"/>
          <p:cNvSpPr>
            <a:spLocks noGrp="1"/>
          </p:cNvSpPr>
          <p:nvPr>
            <p:ph type="sldNum" sz="quarter" idx="5"/>
          </p:nvPr>
        </p:nvSpPr>
        <p:spPr/>
        <p:txBody>
          <a:bodyPr/>
          <a:lstStyle/>
          <a:p>
            <a:pPr>
              <a:defRPr/>
            </a:pPr>
            <a:fld id="{4245FC63-E65A-4ACD-AA05-282DADBF53CC}" type="slidenum">
              <a:rPr lang="en-US" smtClean="0"/>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ln>
        </p:spPr>
      </p:sp>
      <p:sp>
        <p:nvSpPr>
          <p:cNvPr id="51202"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D44B24F-F7AA-4E14-9C46-79C88CFD3326}" type="slidenum">
              <a:rPr lang="en-US" smtClean="0"/>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ln>
        </p:spPr>
      </p:sp>
      <p:sp>
        <p:nvSpPr>
          <p:cNvPr id="53250" name="Notes Placeholder 2"/>
          <p:cNvSpPr>
            <a:spLocks noGrp="1"/>
          </p:cNvSpPr>
          <p:nvPr>
            <p:ph type="body" idx="1"/>
          </p:nvPr>
        </p:nvSpPr>
        <p:spPr bwMode="auto">
          <a:noFill/>
        </p:spPr>
        <p:txBody>
          <a:bodyPr/>
          <a:lstStyle/>
          <a:p>
            <a:pPr eaLnBrk="1" hangingPunct="1"/>
            <a:r>
              <a:rPr lang="en-US" b="1">
                <a:cs typeface="Arial" panose="020B0604020202020204" pitchFamily="34" charset="0"/>
              </a:rPr>
              <a:t>communities of practice</a:t>
            </a:r>
            <a:r>
              <a:rPr lang="en-US">
                <a:cs typeface="Arial" panose="020B0604020202020204" pitchFamily="34" charset="0"/>
              </a:rPr>
              <a:t>, are types of internal collaborations which are “groups of people who share a concern, a set of problems, or a passion about a topic, and who deepen their knowledge and expertise in that area by interacting on an ongoing basis.</a:t>
            </a:r>
          </a:p>
        </p:txBody>
      </p:sp>
      <p:sp>
        <p:nvSpPr>
          <p:cNvPr id="4" name="Slide Number Placeholder 3"/>
          <p:cNvSpPr>
            <a:spLocks noGrp="1"/>
          </p:cNvSpPr>
          <p:nvPr>
            <p:ph type="sldNum" sz="quarter" idx="5"/>
          </p:nvPr>
        </p:nvSpPr>
        <p:spPr/>
        <p:txBody>
          <a:bodyPr/>
          <a:lstStyle/>
          <a:p>
            <a:pPr>
              <a:defRPr/>
            </a:pPr>
            <a:fld id="{18EFD93E-3833-4E04-B282-EE3A4C078F89}" type="slidenum">
              <a:rPr lang="en-US" smtClean="0"/>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ln>
        </p:spPr>
      </p:sp>
      <p:sp>
        <p:nvSpPr>
          <p:cNvPr id="55298"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33FDCCB-DF9A-4B73-814A-D9BE73DE820E}" type="slidenum">
              <a:rPr lang="en-US" smtClean="0"/>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ln>
        </p:spPr>
      </p:sp>
      <p:sp>
        <p:nvSpPr>
          <p:cNvPr id="57346" name="Notes Placeholder 2"/>
          <p:cNvSpPr>
            <a:spLocks noGrp="1"/>
          </p:cNvSpPr>
          <p:nvPr>
            <p:ph type="body" idx="1"/>
          </p:nvPr>
        </p:nvSpPr>
        <p:spPr bwMode="auto">
          <a:noFill/>
        </p:spPr>
        <p:txBody>
          <a:bodyPr/>
          <a:lstStyle/>
          <a:p>
            <a:pPr eaLnBrk="1" hangingPunct="1"/>
            <a:r>
              <a:rPr lang="en-US">
                <a:cs typeface="Arial" panose="020B0604020202020204" pitchFamily="34" charset="0"/>
              </a:rPr>
              <a:t>Today, many companies are trying </a:t>
            </a:r>
            <a:r>
              <a:rPr lang="en-US" b="1">
                <a:cs typeface="Arial" panose="020B0604020202020204" pitchFamily="34" charset="0"/>
              </a:rPr>
              <a:t>open innovation</a:t>
            </a:r>
            <a:r>
              <a:rPr lang="en-US">
                <a:cs typeface="Arial" panose="020B0604020202020204" pitchFamily="34" charset="0"/>
              </a:rPr>
              <a:t>, opening up the search for new ideas beyond the organization’s boundaries and allowing innovations to easily transfer inward and outward. For instance, Procter &amp; Gamble, Starbucks, Dell, Best Buy, and Nike have all created digital platforms that allow customers to help them create new products and messages.</a:t>
            </a:r>
          </a:p>
          <a:p>
            <a:pPr eaLnBrk="1" hangingPunct="1"/>
            <a:endParaRPr lang="en-US">
              <a:cs typeface="Arial" panose="020B0604020202020204" pitchFamily="34" charset="0"/>
            </a:endParaRPr>
          </a:p>
          <a:p>
            <a:pPr eaLnBrk="1" hangingPunct="1"/>
            <a:r>
              <a:rPr lang="en-US">
                <a:cs typeface="Arial" panose="020B0604020202020204" pitchFamily="34" charset="0"/>
              </a:rPr>
              <a:t>In today’s environment, organizations are looking for advantages wherever they can get them. One way they can do this is with </a:t>
            </a:r>
            <a:r>
              <a:rPr lang="en-US" b="1">
                <a:cs typeface="Arial" panose="020B0604020202020204" pitchFamily="34" charset="0"/>
              </a:rPr>
              <a:t>strategic partnerships</a:t>
            </a:r>
            <a:r>
              <a:rPr lang="en-US">
                <a:cs typeface="Arial" panose="020B0604020202020204" pitchFamily="34" charset="0"/>
              </a:rPr>
              <a:t>, collaborative relationships between two or more organizations in which they combine their resources and capabilities for some business purpose.</a:t>
            </a:r>
          </a:p>
        </p:txBody>
      </p:sp>
      <p:sp>
        <p:nvSpPr>
          <p:cNvPr id="4" name="Slide Number Placeholder 3"/>
          <p:cNvSpPr>
            <a:spLocks noGrp="1"/>
          </p:cNvSpPr>
          <p:nvPr>
            <p:ph type="sldNum" sz="quarter" idx="5"/>
          </p:nvPr>
        </p:nvSpPr>
        <p:spPr/>
        <p:txBody>
          <a:bodyPr/>
          <a:lstStyle/>
          <a:p>
            <a:pPr>
              <a:defRPr/>
            </a:pPr>
            <a:fld id="{B58DD3FF-8B26-4709-BDF8-AA9DE373DB47}" type="slidenum">
              <a:rPr lang="en-US" smtClean="0"/>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14AA07F-81DE-4577-97D3-462B3C7DC498}" type="slidenum">
              <a:rPr lang="en-US" smtClean="0"/>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ln>
        </p:spPr>
      </p:sp>
      <p:sp>
        <p:nvSpPr>
          <p:cNvPr id="61442" name="Notes Placeholder 2"/>
          <p:cNvSpPr>
            <a:spLocks noGrp="1"/>
          </p:cNvSpPr>
          <p:nvPr>
            <p:ph type="body" idx="1"/>
          </p:nvPr>
        </p:nvSpPr>
        <p:spPr bwMode="auto">
          <a:noFill/>
        </p:spPr>
        <p:txBody>
          <a:bodyPr/>
          <a:lstStyle/>
          <a:p>
            <a:pPr eaLnBrk="1" hangingPunct="1"/>
            <a:r>
              <a:rPr lang="en-US" b="1">
                <a:cs typeface="Arial" panose="020B0604020202020204" pitchFamily="34" charset="0"/>
              </a:rPr>
              <a:t>Telecommuting </a:t>
            </a:r>
            <a:r>
              <a:rPr lang="en-US">
                <a:cs typeface="Arial" panose="020B0604020202020204" pitchFamily="34" charset="0"/>
              </a:rPr>
              <a:t>is a work arrangement in which employees work at home and are linked to the workplace by computer. Needless to say, not every job is a candidate for telecommuting, but many are.</a:t>
            </a:r>
          </a:p>
          <a:p>
            <a:pPr eaLnBrk="1" hangingPunct="1"/>
            <a:endParaRPr lang="en-US">
              <a:cs typeface="Arial" panose="020B0604020202020204" pitchFamily="34" charset="0"/>
            </a:endParaRPr>
          </a:p>
          <a:p>
            <a:pPr eaLnBrk="1" hangingPunct="1"/>
            <a:r>
              <a:rPr lang="en-US">
                <a:cs typeface="Arial" panose="020B0604020202020204" pitchFamily="34" charset="0"/>
              </a:rPr>
              <a:t>One approach to flexible work arrangements is a </a:t>
            </a:r>
            <a:r>
              <a:rPr lang="en-US" b="1">
                <a:cs typeface="Arial" panose="020B0604020202020204" pitchFamily="34" charset="0"/>
              </a:rPr>
              <a:t>compressed workweek</a:t>
            </a:r>
            <a:r>
              <a:rPr lang="en-US">
                <a:cs typeface="Arial" panose="020B0604020202020204" pitchFamily="34" charset="0"/>
              </a:rPr>
              <a:t>, a workweek where employees work longer hours per day but fewer days per week. The most common arrangement is four 10-hour days (a 4–40 program).</a:t>
            </a:r>
          </a:p>
          <a:p>
            <a:pPr eaLnBrk="1" hangingPunct="1"/>
            <a:endParaRPr lang="en-US">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7C59D58-8A26-49F3-86AD-E78048712BF9}" type="slidenum">
              <a:rPr lang="en-US" smtClean="0"/>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p:spPr>
      </p:sp>
      <p:sp>
        <p:nvSpPr>
          <p:cNvPr id="63490" name="Notes Placeholder 2"/>
          <p:cNvSpPr>
            <a:spLocks noGrp="1"/>
          </p:cNvSpPr>
          <p:nvPr>
            <p:ph type="body" idx="1"/>
          </p:nvPr>
        </p:nvSpPr>
        <p:spPr bwMode="auto">
          <a:noFill/>
        </p:spPr>
        <p:txBody>
          <a:bodyPr/>
          <a:lstStyle/>
          <a:p>
            <a:pPr eaLnBrk="1" hangingPunct="1"/>
            <a:r>
              <a:rPr lang="en-US">
                <a:cs typeface="Arial" panose="020B0604020202020204" pitchFamily="34" charset="0"/>
              </a:rPr>
              <a:t>Another alternative is </a:t>
            </a:r>
            <a:r>
              <a:rPr lang="en-US" b="1">
                <a:cs typeface="Arial" panose="020B0604020202020204" pitchFamily="34" charset="0"/>
              </a:rPr>
              <a:t>flextime </a:t>
            </a:r>
            <a:r>
              <a:rPr lang="en-US">
                <a:cs typeface="Arial" panose="020B0604020202020204" pitchFamily="34" charset="0"/>
              </a:rPr>
              <a:t>(also known as </a:t>
            </a:r>
            <a:r>
              <a:rPr lang="en-US" b="1">
                <a:cs typeface="Arial" panose="020B0604020202020204" pitchFamily="34" charset="0"/>
              </a:rPr>
              <a:t>flexible work hours</a:t>
            </a:r>
            <a:r>
              <a:rPr lang="en-US">
                <a:cs typeface="Arial" panose="020B0604020202020204" pitchFamily="34" charset="0"/>
              </a:rPr>
              <a:t>), a scheduling system in which employees are required to work a specific number of hours a week but are free to vary those hours within certain limits. A flextime schedule typically designates certain common core hours when all employees are required to be on the job, but allows starting, ending, and lunch-hour times to be flexible.</a:t>
            </a:r>
          </a:p>
          <a:p>
            <a:pPr eaLnBrk="1" hangingPunct="1"/>
            <a:endParaRPr lang="en-US" b="1">
              <a:cs typeface="Arial" panose="020B0604020202020204" pitchFamily="34" charset="0"/>
            </a:endParaRPr>
          </a:p>
          <a:p>
            <a:pPr eaLnBrk="1" hangingPunct="1"/>
            <a:r>
              <a:rPr lang="en-US" b="1">
                <a:cs typeface="Arial" panose="020B0604020202020204" pitchFamily="34" charset="0"/>
              </a:rPr>
              <a:t>Job sharing</a:t>
            </a:r>
            <a:r>
              <a:rPr lang="en-US">
                <a:cs typeface="Arial" panose="020B0604020202020204" pitchFamily="34" charset="0"/>
              </a:rPr>
              <a:t> is the practice of having two or more people split a full-time job. Many companies have used job sharing during the economic downturn to avoid employee layoffs.</a:t>
            </a:r>
          </a:p>
        </p:txBody>
      </p:sp>
      <p:sp>
        <p:nvSpPr>
          <p:cNvPr id="4" name="Slide Number Placeholder 3"/>
          <p:cNvSpPr>
            <a:spLocks noGrp="1"/>
          </p:cNvSpPr>
          <p:nvPr>
            <p:ph type="sldNum" sz="quarter" idx="5"/>
          </p:nvPr>
        </p:nvSpPr>
        <p:spPr/>
        <p:txBody>
          <a:bodyPr/>
          <a:lstStyle/>
          <a:p>
            <a:pPr>
              <a:defRPr/>
            </a:pPr>
            <a:fld id="{75C8BD19-532D-47FD-B2BC-FC24993BF9DB}" type="slidenum">
              <a:rPr lang="en-US" smtClean="0"/>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ln>
        </p:spPr>
      </p:sp>
      <p:sp>
        <p:nvSpPr>
          <p:cNvPr id="65538" name="Notes Placeholder 2"/>
          <p:cNvSpPr>
            <a:spLocks noGrp="1"/>
          </p:cNvSpPr>
          <p:nvPr>
            <p:ph type="body" idx="1"/>
          </p:nvPr>
        </p:nvSpPr>
        <p:spPr bwMode="auto">
          <a:noFill/>
        </p:spPr>
        <p:txBody>
          <a:bodyPr/>
          <a:lstStyle/>
          <a:p>
            <a:pPr eaLnBrk="1" hangingPunct="1"/>
            <a:r>
              <a:rPr lang="en-US" b="1">
                <a:cs typeface="Arial" panose="020B0604020202020204" pitchFamily="34" charset="0"/>
              </a:rPr>
              <a:t>Contingent workers </a:t>
            </a:r>
            <a:r>
              <a:rPr lang="en-US">
                <a:cs typeface="Arial" panose="020B0604020202020204" pitchFamily="34" charset="0"/>
              </a:rPr>
              <a:t>are temporary, freelance, or contract workers whose employment is </a:t>
            </a:r>
            <a:r>
              <a:rPr lang="en-US" i="1">
                <a:cs typeface="Arial" panose="020B0604020202020204" pitchFamily="34" charset="0"/>
              </a:rPr>
              <a:t>contingent </a:t>
            </a:r>
            <a:r>
              <a:rPr lang="en-US">
                <a:cs typeface="Arial" panose="020B0604020202020204" pitchFamily="34" charset="0"/>
              </a:rPr>
              <a:t>on demand for their services. Some</a:t>
            </a:r>
          </a:p>
          <a:p>
            <a:pPr eaLnBrk="1" hangingPunct="1"/>
            <a:r>
              <a:rPr lang="en-US">
                <a:cs typeface="Arial" panose="020B0604020202020204" pitchFamily="34" charset="0"/>
              </a:rPr>
              <a:t>are now referring to these workers as the </a:t>
            </a:r>
            <a:r>
              <a:rPr lang="en-US" i="1">
                <a:cs typeface="Arial" panose="020B0604020202020204" pitchFamily="34" charset="0"/>
              </a:rPr>
              <a:t>independent </a:t>
            </a:r>
            <a:r>
              <a:rPr lang="en-US">
                <a:cs typeface="Arial" panose="020B0604020202020204" pitchFamily="34" charset="0"/>
              </a:rPr>
              <a:t>work force, since there’s no dependent relationship between worker and organization.</a:t>
            </a:r>
          </a:p>
        </p:txBody>
      </p:sp>
      <p:sp>
        <p:nvSpPr>
          <p:cNvPr id="4" name="Slide Number Placeholder 3"/>
          <p:cNvSpPr>
            <a:spLocks noGrp="1"/>
          </p:cNvSpPr>
          <p:nvPr>
            <p:ph type="sldNum" sz="quarter" idx="5"/>
          </p:nvPr>
        </p:nvSpPr>
        <p:spPr/>
        <p:txBody>
          <a:bodyPr/>
          <a:lstStyle/>
          <a:p>
            <a:pPr>
              <a:defRPr/>
            </a:pPr>
            <a:fld id="{D9724940-C96A-4A0C-93D3-842492B490D6}" type="slidenum">
              <a:rPr lang="en-US" smtClean="0"/>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p:spPr>
      </p:sp>
      <p:sp>
        <p:nvSpPr>
          <p:cNvPr id="67586" name="Notes Placeholder 2"/>
          <p:cNvSpPr>
            <a:spLocks noGrp="1"/>
          </p:cNvSpPr>
          <p:nvPr>
            <p:ph type="body" idx="1"/>
          </p:nvPr>
        </p:nvSpPr>
        <p:spPr bwMode="auto">
          <a:noFill/>
        </p:spPr>
        <p:txBody>
          <a:bodyPr/>
          <a:lstStyle/>
          <a:p>
            <a:pPr eaLnBrk="1" hangingPunct="1"/>
            <a:r>
              <a:rPr lang="en-US">
                <a:cs typeface="Arial" panose="020B0604020202020204" pitchFamily="34" charset="0"/>
              </a:rPr>
              <a:t>Mobile computing and communication technology have given organizations and employees ways to stay connected and to</a:t>
            </a:r>
          </a:p>
          <a:p>
            <a:pPr eaLnBrk="1" hangingPunct="1"/>
            <a:r>
              <a:rPr lang="en-US">
                <a:cs typeface="Arial" panose="020B0604020202020204" pitchFamily="34" charset="0"/>
              </a:rPr>
              <a:t>be more productive. For instance, handheld devices have e-mail, calendars, and contacts that can be used anywhere there’s a wireless network. And these devices can be used to log into corporate databases and company intranets. Employees can videoconference</a:t>
            </a:r>
          </a:p>
          <a:p>
            <a:pPr eaLnBrk="1" hangingPunct="1"/>
            <a:r>
              <a:rPr lang="en-US">
                <a:cs typeface="Arial" panose="020B0604020202020204" pitchFamily="34" charset="0"/>
              </a:rPr>
              <a:t>using broadband networks and Webcams. Many companies are giving employees key fobs with constantly changing encryption</a:t>
            </a:r>
          </a:p>
          <a:p>
            <a:pPr eaLnBrk="1" hangingPunct="1"/>
            <a:r>
              <a:rPr lang="en-US">
                <a:cs typeface="Arial" panose="020B0604020202020204" pitchFamily="34" charset="0"/>
              </a:rPr>
              <a:t>codes that allow them to log onto the corporate network to access e-mail and company data from any computer hooked up to the Internet.</a:t>
            </a:r>
          </a:p>
        </p:txBody>
      </p:sp>
      <p:sp>
        <p:nvSpPr>
          <p:cNvPr id="4" name="Slide Number Placeholder 3"/>
          <p:cNvSpPr>
            <a:spLocks noGrp="1"/>
          </p:cNvSpPr>
          <p:nvPr>
            <p:ph type="sldNum" sz="quarter" idx="5"/>
          </p:nvPr>
        </p:nvSpPr>
        <p:spPr/>
        <p:txBody>
          <a:bodyPr/>
          <a:lstStyle/>
          <a:p>
            <a:pPr>
              <a:defRPr/>
            </a:pPr>
            <a:fld id="{736767ED-0ACB-4285-ABEE-8E90B04BA5F9}" type="slidenum">
              <a:rPr lang="en-US" smtClean="0"/>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ln>
        </p:spPr>
      </p:sp>
      <p:sp>
        <p:nvSpPr>
          <p:cNvPr id="69634" name="Notes Placeholder 2"/>
          <p:cNvSpPr>
            <a:spLocks noGrp="1"/>
          </p:cNvSpPr>
          <p:nvPr>
            <p:ph type="body" idx="1"/>
          </p:nvPr>
        </p:nvSpPr>
        <p:spPr bwMode="auto">
          <a:noFill/>
        </p:spPr>
        <p:txBody>
          <a:bodyPr/>
          <a:lstStyle/>
          <a:p>
            <a:pPr eaLnBrk="1" hangingPunct="1"/>
            <a:r>
              <a:rPr lang="en-US">
                <a:cs typeface="Arial" panose="020B0604020202020204" pitchFamily="34" charset="0"/>
              </a:rPr>
              <a:t>Researchers have concluded that the structures and strategies of organizations worldwide are similar, “while the behavior within them is maintaining its cultural uniqueness. When designing or changing structure, managers may need to think about the cultural implications of certain design elements. For instance, one study showed that formalization—rules and bureaucratic mechanisms—may be more important in less economically developed countries and less important in more economically developed countries where employees may have higher levels of professional education and skills.</a:t>
            </a:r>
          </a:p>
          <a:p>
            <a:pPr eaLnBrk="1" hangingPunct="1"/>
            <a:endParaRPr lang="en-US">
              <a:cs typeface="Arial" panose="020B0604020202020204" pitchFamily="34" charset="0"/>
            </a:endParaRPr>
          </a:p>
          <a:p>
            <a:pPr eaLnBrk="1" hangingPunct="1"/>
            <a:r>
              <a:rPr lang="en-US">
                <a:cs typeface="Arial" panose="020B0604020202020204" pitchFamily="34" charset="0"/>
              </a:rPr>
              <a:t>No matter what structural design managers choose for their organizations, the design should help employees do their work in the best—most efficient and effective— way they can. The structure should support and facilitate organizational members as they carry out the organization’s work. After all, an organization’s structure is simply a means to an end.</a:t>
            </a:r>
          </a:p>
        </p:txBody>
      </p:sp>
      <p:sp>
        <p:nvSpPr>
          <p:cNvPr id="4" name="Slide Number Placeholder 3"/>
          <p:cNvSpPr>
            <a:spLocks noGrp="1"/>
          </p:cNvSpPr>
          <p:nvPr>
            <p:ph type="sldNum" sz="quarter" idx="5"/>
          </p:nvPr>
        </p:nvSpPr>
        <p:spPr/>
        <p:txBody>
          <a:bodyPr/>
          <a:lstStyle/>
          <a:p>
            <a:pPr>
              <a:defRPr/>
            </a:pPr>
            <a:fld id="{A73868B2-C304-4069-B9DF-C7938CF6E1CB}" type="slidenum">
              <a:rPr lang="en-US" smtClean="0"/>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ln>
        </p:spPr>
      </p:sp>
      <p:sp>
        <p:nvSpPr>
          <p:cNvPr id="34818"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8FC4E1B1-9196-4E16-B172-68877A98C1C9}" type="slidenum">
              <a:rPr lang="en-US" smtClean="0"/>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ln>
        </p:spPr>
      </p:sp>
      <p:sp>
        <p:nvSpPr>
          <p:cNvPr id="71682" name="Notes Placeholder 2"/>
          <p:cNvSpPr>
            <a:spLocks noGrp="1"/>
          </p:cNvSpPr>
          <p:nvPr>
            <p:ph type="body" idx="1"/>
          </p:nvPr>
        </p:nvSpPr>
        <p:spPr bwMode="auto">
          <a:noFill/>
        </p:spPr>
        <p:txBody>
          <a:bodyPr/>
          <a:lstStyle/>
          <a:p>
            <a:pPr eaLnBrk="1" hangingPunct="1"/>
            <a:r>
              <a:rPr lang="en-US">
                <a:cs typeface="Arial" panose="020B0604020202020204" pitchFamily="34" charset="0"/>
              </a:rPr>
              <a:t>In a team structure, the entire organization is made up of work teams. The matrix structure assigns specialists from different functional departments to work on one or more projects being led by project managers. A project structure is one in which employees continuously work on projects. A virtual organization consists of a small core of full-time employees and outside specialists temporarily hired as needed to work on projects. A network organization is an organization that uses its own employees to do some work activities and networks of outside suppliers to provide other needed product components or work processes. A learning organization is one that has developed the capacity</a:t>
            </a:r>
          </a:p>
          <a:p>
            <a:pPr eaLnBrk="1" hangingPunct="1"/>
            <a:r>
              <a:rPr lang="en-US">
                <a:cs typeface="Arial" panose="020B0604020202020204" pitchFamily="34" charset="0"/>
              </a:rPr>
              <a:t>to continuously learn, adapt, and change. It has certain structural characteristics including an emphasis on sharing information and collaborating on work activities, minimal structural and physical barriers, and empowered work team.</a:t>
            </a:r>
          </a:p>
        </p:txBody>
      </p:sp>
      <p:sp>
        <p:nvSpPr>
          <p:cNvPr id="4" name="Slide Number Placeholder 3"/>
          <p:cNvSpPr>
            <a:spLocks noGrp="1"/>
          </p:cNvSpPr>
          <p:nvPr>
            <p:ph type="sldNum" sz="quarter" idx="5"/>
          </p:nvPr>
        </p:nvSpPr>
        <p:spPr/>
        <p:txBody>
          <a:bodyPr/>
          <a:lstStyle/>
          <a:p>
            <a:pPr>
              <a:defRPr/>
            </a:pPr>
            <a:fld id="{7583503A-8BAE-4AC2-AB1B-495FF0D4002D}" type="slidenum">
              <a:rPr lang="en-US" smtClean="0"/>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ln>
        </p:spPr>
      </p:sp>
      <p:sp>
        <p:nvSpPr>
          <p:cNvPr id="73730" name="Notes Placeholder 2"/>
          <p:cNvSpPr>
            <a:spLocks noGrp="1"/>
          </p:cNvSpPr>
          <p:nvPr>
            <p:ph type="body" idx="1"/>
          </p:nvPr>
        </p:nvSpPr>
        <p:spPr bwMode="auto">
          <a:noFill/>
        </p:spPr>
        <p:txBody>
          <a:bodyPr/>
          <a:lstStyle/>
          <a:p>
            <a:pPr eaLnBrk="1" hangingPunct="1"/>
            <a:r>
              <a:rPr lang="en-US">
                <a:cs typeface="Arial" panose="020B0604020202020204" pitchFamily="34" charset="0"/>
              </a:rPr>
              <a:t>In a team structure, the entire organization is made up of work teams. The matrix structure assigns specialists from different functional departments to work on one or more projects being led by project managers. A project structure is one in which employees continuously work on projects. A virtual organization consists of a small core of full-time employees and outside specialists temporarily hired as needed to work on projects. A network organization is an organization that uses its own employees to do some work activities and networks of outside suppliers to provide other needed product components or work processes. A learning organization is one that has developed the capacity</a:t>
            </a:r>
          </a:p>
          <a:p>
            <a:pPr eaLnBrk="1" hangingPunct="1"/>
            <a:r>
              <a:rPr lang="en-US">
                <a:cs typeface="Arial" panose="020B0604020202020204" pitchFamily="34" charset="0"/>
              </a:rPr>
              <a:t>to continuously learn, adapt, and change. It has certain structural characteristics including an emphasis on sharing information and collaborating on work activities, minimal structural and physical barriers, and empowered work team.</a:t>
            </a:r>
          </a:p>
        </p:txBody>
      </p:sp>
      <p:sp>
        <p:nvSpPr>
          <p:cNvPr id="4" name="Slide Number Placeholder 3"/>
          <p:cNvSpPr>
            <a:spLocks noGrp="1"/>
          </p:cNvSpPr>
          <p:nvPr>
            <p:ph type="sldNum" sz="quarter" idx="5"/>
          </p:nvPr>
        </p:nvSpPr>
        <p:spPr/>
        <p:txBody>
          <a:bodyPr/>
          <a:lstStyle/>
          <a:p>
            <a:pPr>
              <a:defRPr/>
            </a:pPr>
            <a:fld id="{0CA59DCE-CF9E-471E-896D-582BE75440FE}" type="slidenum">
              <a:rPr lang="en-US" smtClean="0"/>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ln>
        </p:spPr>
      </p:sp>
      <p:sp>
        <p:nvSpPr>
          <p:cNvPr id="75778" name="Notes Placeholder 2"/>
          <p:cNvSpPr>
            <a:spLocks noGrp="1"/>
          </p:cNvSpPr>
          <p:nvPr>
            <p:ph type="body" idx="1"/>
          </p:nvPr>
        </p:nvSpPr>
        <p:spPr bwMode="auto">
          <a:noFill/>
        </p:spPr>
        <p:txBody>
          <a:bodyPr/>
          <a:lstStyle/>
          <a:p>
            <a:pPr eaLnBrk="1" hangingPunct="1"/>
            <a:r>
              <a:rPr lang="en-US">
                <a:cs typeface="Arial" panose="020B0604020202020204" pitchFamily="34" charset="0"/>
              </a:rPr>
              <a:t>An organization’s collaboration efforts can be internal or external. Internal collaborative structural options include cross-functional teams, task forces, and communities of practice. A cross-functional team is a work team composed of individuals from various functional specialties. A task force is a temporary committee or team formed to tackle a specific short-term problem affecting several departments. Communities of practice are groups of people who share a concern, a set of problems, or a passion about a topic and who deepen their knowledge and expertise in that area by interacting on an ongoing basis. External collaborative options include open innovation and strategic partnerships. Open</a:t>
            </a:r>
          </a:p>
          <a:p>
            <a:pPr eaLnBrk="1" hangingPunct="1"/>
            <a:r>
              <a:rPr lang="en-US">
                <a:cs typeface="Arial" panose="020B0604020202020204" pitchFamily="34" charset="0"/>
              </a:rPr>
              <a:t>innovation expands the search for new ideas beyond the organization’s boundaries and allows innovations to easily transfer inward and outward. Strategic partnerships are collaborative relationships between two or more organizations in which they combine resources and capabilities for some business purpose.</a:t>
            </a:r>
          </a:p>
        </p:txBody>
      </p:sp>
      <p:sp>
        <p:nvSpPr>
          <p:cNvPr id="4" name="Slide Number Placeholder 3"/>
          <p:cNvSpPr>
            <a:spLocks noGrp="1"/>
          </p:cNvSpPr>
          <p:nvPr>
            <p:ph type="sldNum" sz="quarter" idx="5"/>
          </p:nvPr>
        </p:nvSpPr>
        <p:spPr/>
        <p:txBody>
          <a:bodyPr/>
          <a:lstStyle/>
          <a:p>
            <a:pPr>
              <a:defRPr/>
            </a:pPr>
            <a:fld id="{ECFF17E2-70E0-449D-8717-378410E0F408}" type="slidenum">
              <a:rPr lang="en-US" smtClean="0"/>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ln>
        </p:spPr>
      </p:sp>
      <p:sp>
        <p:nvSpPr>
          <p:cNvPr id="77826" name="Notes Placeholder 2"/>
          <p:cNvSpPr>
            <a:spLocks noGrp="1"/>
          </p:cNvSpPr>
          <p:nvPr>
            <p:ph type="body" idx="1"/>
          </p:nvPr>
        </p:nvSpPr>
        <p:spPr bwMode="auto">
          <a:noFill/>
        </p:spPr>
        <p:txBody>
          <a:bodyPr/>
          <a:lstStyle/>
          <a:p>
            <a:pPr eaLnBrk="1" hangingPunct="1"/>
            <a:r>
              <a:rPr lang="en-US">
                <a:cs typeface="Arial" panose="020B0604020202020204" pitchFamily="34" charset="0"/>
              </a:rPr>
              <a:t>Flexible work arrangements give organizations the flexibility to deploy employees when and where they’re needed. </a:t>
            </a:r>
          </a:p>
          <a:p>
            <a:pPr eaLnBrk="1" hangingPunct="1"/>
            <a:endParaRPr lang="en-US">
              <a:cs typeface="Arial" panose="020B0604020202020204" pitchFamily="34" charset="0"/>
            </a:endParaRPr>
          </a:p>
          <a:p>
            <a:pPr eaLnBrk="1" hangingPunct="1"/>
            <a:r>
              <a:rPr lang="en-US">
                <a:cs typeface="Arial" panose="020B0604020202020204" pitchFamily="34" charset="0"/>
              </a:rPr>
              <a:t>Structural options include telecommuting, compressed workweeks, flextime, and job sharing. Telecommuting is a work arrangement in which employees work at home and are linked to the workplace by computer. A compressed workweek is one in which employees work longer hours per day but fewer days per week. Flextime is a scheduling system in which employees are required to work a specific number of hours a week but are free to vary those hours within certain limits. Job sharing is when two or more people split a full-time job.</a:t>
            </a:r>
          </a:p>
        </p:txBody>
      </p:sp>
      <p:sp>
        <p:nvSpPr>
          <p:cNvPr id="4" name="Slide Number Placeholder 3"/>
          <p:cNvSpPr>
            <a:spLocks noGrp="1"/>
          </p:cNvSpPr>
          <p:nvPr>
            <p:ph type="sldNum" sz="quarter" idx="5"/>
          </p:nvPr>
        </p:nvSpPr>
        <p:spPr/>
        <p:txBody>
          <a:bodyPr/>
          <a:lstStyle/>
          <a:p>
            <a:pPr>
              <a:defRPr/>
            </a:pPr>
            <a:fld id="{AC0480F1-8906-463C-9372-ED1F1A935A84}" type="slidenum">
              <a:rPr lang="en-US" smtClean="0"/>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ln>
        </p:spPr>
      </p:sp>
      <p:sp>
        <p:nvSpPr>
          <p:cNvPr id="79874" name="Notes Placeholder 2"/>
          <p:cNvSpPr>
            <a:spLocks noGrp="1"/>
          </p:cNvSpPr>
          <p:nvPr>
            <p:ph type="body" idx="1"/>
          </p:nvPr>
        </p:nvSpPr>
        <p:spPr bwMode="auto">
          <a:noFill/>
        </p:spPr>
        <p:txBody>
          <a:bodyPr/>
          <a:lstStyle/>
          <a:p>
            <a:pPr eaLnBrk="1" hangingPunct="1"/>
            <a:r>
              <a:rPr lang="en-US">
                <a:cs typeface="Arial" panose="020B0604020202020204" pitchFamily="34" charset="0"/>
              </a:rPr>
              <a:t>Contingent workers are temporary, freelance, or contract workers whose employment is contingent on demand for their services. Organizing issues include classifying who actually qualifies as an independent contractor; setting up a process for recruiting, screening, and placing contingent workers; and having a method in place for establishing goals, schedules, and deadlines and for monitoring work performance.</a:t>
            </a:r>
          </a:p>
        </p:txBody>
      </p:sp>
      <p:sp>
        <p:nvSpPr>
          <p:cNvPr id="4" name="Slide Number Placeholder 3"/>
          <p:cNvSpPr>
            <a:spLocks noGrp="1"/>
          </p:cNvSpPr>
          <p:nvPr>
            <p:ph type="sldNum" sz="quarter" idx="5"/>
          </p:nvPr>
        </p:nvSpPr>
        <p:spPr/>
        <p:txBody>
          <a:bodyPr/>
          <a:lstStyle/>
          <a:p>
            <a:pPr>
              <a:defRPr/>
            </a:pPr>
            <a:fld id="{831A0251-82D6-462C-BC7B-C0CFD2AB783D}" type="slidenum">
              <a:rPr lang="en-US" smtClean="0"/>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ln>
        </p:spPr>
      </p:sp>
      <p:sp>
        <p:nvSpPr>
          <p:cNvPr id="81922" name="Notes Placeholder 2"/>
          <p:cNvSpPr>
            <a:spLocks noGrp="1"/>
          </p:cNvSpPr>
          <p:nvPr>
            <p:ph type="body" idx="1"/>
          </p:nvPr>
        </p:nvSpPr>
        <p:spPr bwMode="auto">
          <a:noFill/>
        </p:spPr>
        <p:txBody>
          <a:bodyPr/>
          <a:lstStyle/>
          <a:p>
            <a:pPr eaLnBrk="1" hangingPunct="1"/>
            <a:r>
              <a:rPr lang="en-US">
                <a:cs typeface="Arial" panose="020B0604020202020204" pitchFamily="34" charset="0"/>
              </a:rPr>
              <a:t>The two main organizational design challenges for today include keeping employees connected and managing global structural issues.</a:t>
            </a:r>
          </a:p>
        </p:txBody>
      </p:sp>
      <p:sp>
        <p:nvSpPr>
          <p:cNvPr id="4" name="Slide Number Placeholder 3"/>
          <p:cNvSpPr>
            <a:spLocks noGrp="1"/>
          </p:cNvSpPr>
          <p:nvPr>
            <p:ph type="sldNum" sz="quarter" idx="5"/>
          </p:nvPr>
        </p:nvSpPr>
        <p:spPr/>
        <p:txBody>
          <a:bodyPr/>
          <a:lstStyle/>
          <a:p>
            <a:pPr>
              <a:defRPr/>
            </a:pPr>
            <a:fld id="{4806EDF7-07A4-498D-879F-64701841CE2D}" type="slidenum">
              <a:rPr lang="en-US" smtClean="0"/>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ln>
        </p:spPr>
      </p:sp>
      <p:sp>
        <p:nvSpPr>
          <p:cNvPr id="36866"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5E1A0B3-8ABA-4AF9-B383-54F7CC1C3F05}"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ln>
        </p:spPr>
      </p:sp>
      <p:sp>
        <p:nvSpPr>
          <p:cNvPr id="38914" name="Notes Placeholder 2"/>
          <p:cNvSpPr>
            <a:spLocks noGrp="1"/>
          </p:cNvSpPr>
          <p:nvPr>
            <p:ph type="body" idx="1"/>
          </p:nvPr>
        </p:nvSpPr>
        <p:spPr bwMode="auto">
          <a:noFill/>
        </p:spPr>
        <p:txBody>
          <a:bodyPr/>
          <a:lstStyle/>
          <a:p>
            <a:pPr eaLnBrk="1" hangingPunct="1"/>
            <a:r>
              <a:rPr lang="en-US">
                <a:cs typeface="Arial" panose="020B0604020202020204" pitchFamily="34" charset="0"/>
              </a:rPr>
              <a:t>Many organizations use a </a:t>
            </a:r>
            <a:r>
              <a:rPr lang="en-US" b="1">
                <a:cs typeface="Arial" panose="020B0604020202020204" pitchFamily="34" charset="0"/>
              </a:rPr>
              <a:t>project structure</a:t>
            </a:r>
            <a:r>
              <a:rPr lang="en-US">
                <a:cs typeface="Arial" panose="020B0604020202020204" pitchFamily="34" charset="0"/>
              </a:rPr>
              <a:t>, in which employees continuously work on projects. Unlike the matrix structure, a project structure has no formal departments where employees return at the completion of a project. Instead, employees take their specific skills, abilities, and experiences to other projects. Also, all work in project structures is performed by teams of employees.</a:t>
            </a:r>
          </a:p>
          <a:p>
            <a:pPr eaLnBrk="1" hangingPunct="1"/>
            <a:endParaRPr lang="en-US">
              <a:cs typeface="Arial" panose="020B0604020202020204" pitchFamily="34" charset="0"/>
            </a:endParaRPr>
          </a:p>
          <a:p>
            <a:pPr eaLnBrk="1" hangingPunct="1"/>
            <a:r>
              <a:rPr lang="en-US">
                <a:cs typeface="Arial" panose="020B0604020202020204" pitchFamily="34" charset="0"/>
              </a:rPr>
              <a:t>The </a:t>
            </a:r>
            <a:r>
              <a:rPr lang="en-US" b="1">
                <a:cs typeface="Arial" panose="020B0604020202020204" pitchFamily="34" charset="0"/>
              </a:rPr>
              <a:t>boundaryless organization</a:t>
            </a:r>
            <a:r>
              <a:rPr lang="en-US">
                <a:cs typeface="Arial" panose="020B0604020202020204" pitchFamily="34" charset="0"/>
              </a:rPr>
              <a:t>, is an organization whose design is not defined by, or limited to, the horizontal, vertical, or external boundaries imposed by a predefined structure. Although the idea of eliminating boundaries may seem odd, many of today’s most successful organizations find that they can operate most effectively by remaining flexible and </a:t>
            </a:r>
            <a:r>
              <a:rPr lang="en-US" i="1">
                <a:cs typeface="Arial" panose="020B0604020202020204" pitchFamily="34" charset="0"/>
              </a:rPr>
              <a:t>un</a:t>
            </a:r>
            <a:r>
              <a:rPr lang="en-US">
                <a:cs typeface="Arial" panose="020B0604020202020204" pitchFamily="34" charset="0"/>
              </a:rPr>
              <a:t>structured: that the ideal structure for them is </a:t>
            </a:r>
            <a:r>
              <a:rPr lang="en-US" i="1">
                <a:cs typeface="Arial" panose="020B0604020202020204" pitchFamily="34" charset="0"/>
              </a:rPr>
              <a:t>not </a:t>
            </a:r>
            <a:r>
              <a:rPr lang="en-US">
                <a:cs typeface="Arial" panose="020B0604020202020204" pitchFamily="34" charset="0"/>
              </a:rPr>
              <a:t>having a rigid, bounded, and predefined structure.</a:t>
            </a:r>
          </a:p>
        </p:txBody>
      </p:sp>
      <p:sp>
        <p:nvSpPr>
          <p:cNvPr id="4" name="Slide Number Placeholder 3"/>
          <p:cNvSpPr>
            <a:spLocks noGrp="1"/>
          </p:cNvSpPr>
          <p:nvPr>
            <p:ph type="sldNum" sz="quarter" idx="5"/>
          </p:nvPr>
        </p:nvSpPr>
        <p:spPr/>
        <p:txBody>
          <a:bodyPr/>
          <a:lstStyle/>
          <a:p>
            <a:pPr>
              <a:defRPr/>
            </a:pPr>
            <a:fld id="{57C9E267-F81B-4F7A-8808-AA942C2497C1}"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42D6DCC-66BF-43D3-9794-0B6F093F4AA0}" type="slidenum">
              <a:rPr lang="en-US" smtClean="0"/>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ln>
        </p:spPr>
      </p:sp>
      <p:sp>
        <p:nvSpPr>
          <p:cNvPr id="43010" name="Notes Placeholder 2"/>
          <p:cNvSpPr>
            <a:spLocks noGrp="1"/>
          </p:cNvSpPr>
          <p:nvPr>
            <p:ph type="body" idx="1"/>
          </p:nvPr>
        </p:nvSpPr>
        <p:spPr bwMode="auto">
          <a:noFill/>
        </p:spPr>
        <p:txBody>
          <a:bodyPr/>
          <a:lstStyle/>
          <a:p>
            <a:pPr eaLnBrk="1" hangingPunct="1"/>
            <a:r>
              <a:rPr lang="en-US">
                <a:cs typeface="Arial" panose="020B0604020202020204" pitchFamily="34" charset="0"/>
              </a:rPr>
              <a:t>A </a:t>
            </a:r>
            <a:r>
              <a:rPr lang="en-US" b="1">
                <a:cs typeface="Arial" panose="020B0604020202020204" pitchFamily="34" charset="0"/>
              </a:rPr>
              <a:t>virtual organization </a:t>
            </a:r>
            <a:r>
              <a:rPr lang="en-US">
                <a:cs typeface="Arial" panose="020B0604020202020204" pitchFamily="34" charset="0"/>
              </a:rPr>
              <a:t>typically consists of a small core of full-time employees and outside specialists temporarily hired as needed to work on projects. An example is when Second Life, a company creating a virtual world of colorful online avatars, was building its software. Founder Philip Rosedale hired programmers from around the world and divided up the work into about 1,600 individual tasks, “from setting up databases to fixing bugs.” The process worked so well, the company used it for all sorts of work.</a:t>
            </a:r>
          </a:p>
        </p:txBody>
      </p:sp>
      <p:sp>
        <p:nvSpPr>
          <p:cNvPr id="4" name="Slide Number Placeholder 3"/>
          <p:cNvSpPr>
            <a:spLocks noGrp="1"/>
          </p:cNvSpPr>
          <p:nvPr>
            <p:ph type="sldNum" sz="quarter" idx="5"/>
          </p:nvPr>
        </p:nvSpPr>
        <p:spPr/>
        <p:txBody>
          <a:bodyPr/>
          <a:lstStyle/>
          <a:p>
            <a:pPr>
              <a:defRPr/>
            </a:pPr>
            <a:fld id="{29582E51-4374-4B8A-A041-34EF5F63701E}" type="slidenum">
              <a:rPr lang="en-US" smtClean="0"/>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ln>
        </p:spPr>
      </p:sp>
      <p:sp>
        <p:nvSpPr>
          <p:cNvPr id="45058" name="Notes Placeholder 2"/>
          <p:cNvSpPr>
            <a:spLocks noGrp="1"/>
          </p:cNvSpPr>
          <p:nvPr>
            <p:ph type="body" idx="1"/>
          </p:nvPr>
        </p:nvSpPr>
        <p:spPr bwMode="auto">
          <a:noFill/>
        </p:spPr>
        <p:txBody>
          <a:bodyPr/>
          <a:lstStyle/>
          <a:p>
            <a:pPr eaLnBrk="1" hangingPunct="1"/>
            <a:r>
              <a:rPr lang="en-US">
                <a:cs typeface="Arial" panose="020B0604020202020204" pitchFamily="34" charset="0"/>
              </a:rPr>
              <a:t>A </a:t>
            </a:r>
            <a:r>
              <a:rPr lang="en-US" b="1">
                <a:cs typeface="Arial" panose="020B0604020202020204" pitchFamily="34" charset="0"/>
              </a:rPr>
              <a:t>network organization</a:t>
            </a:r>
            <a:r>
              <a:rPr lang="en-US">
                <a:cs typeface="Arial" panose="020B0604020202020204" pitchFamily="34" charset="0"/>
              </a:rPr>
              <a:t> is one which uses its own employees to do some work activities and networks of outside suppliers to provide other needed product components or work processes. This organizational form is sometimes called a modular organization by manufacturing firms. Such an approach allows organizations to concentrate on what they do best by contracting out other activities to companies that do those activities best.</a:t>
            </a:r>
          </a:p>
          <a:p>
            <a:pPr eaLnBrk="1" hangingPunct="1"/>
            <a:endParaRPr lang="en-US">
              <a:cs typeface="Arial" panose="020B0604020202020204" pitchFamily="34" charset="0"/>
            </a:endParaRPr>
          </a:p>
          <a:p>
            <a:pPr eaLnBrk="1" hangingPunct="1"/>
            <a:r>
              <a:rPr lang="en-US">
                <a:cs typeface="Arial" panose="020B0604020202020204" pitchFamily="34" charset="0"/>
              </a:rPr>
              <a:t>A </a:t>
            </a:r>
            <a:r>
              <a:rPr lang="en-US" b="1">
                <a:cs typeface="Arial" panose="020B0604020202020204" pitchFamily="34" charset="0"/>
              </a:rPr>
              <a:t>learning organization</a:t>
            </a:r>
            <a:r>
              <a:rPr lang="en-US">
                <a:cs typeface="Arial" panose="020B0604020202020204" pitchFamily="34" charset="0"/>
              </a:rPr>
              <a:t>, is an organization that has developed the capacity to continuously learn, adapt, and change. In a learning organization, employees continually acquire and share new knowledge and apply that knowledge in making decisions or doing their work. Some organizational theorists even go so far as to say that an organization’s ability to do this—that is, to learn and to apply that learning—may be the only sustainable source of competitive advantage.</a:t>
            </a:r>
          </a:p>
        </p:txBody>
      </p:sp>
      <p:sp>
        <p:nvSpPr>
          <p:cNvPr id="4" name="Slide Number Placeholder 3"/>
          <p:cNvSpPr>
            <a:spLocks noGrp="1"/>
          </p:cNvSpPr>
          <p:nvPr>
            <p:ph type="sldNum" sz="quarter" idx="5"/>
          </p:nvPr>
        </p:nvSpPr>
        <p:spPr/>
        <p:txBody>
          <a:bodyPr/>
          <a:lstStyle/>
          <a:p>
            <a:pPr>
              <a:defRPr/>
            </a:pPr>
            <a:fld id="{FFD28F3B-0BC6-4048-BF8A-20C11C7D05AB}" type="slidenum">
              <a:rPr lang="en-US" smtClean="0"/>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ln>
        </p:spPr>
      </p:sp>
      <p:sp>
        <p:nvSpPr>
          <p:cNvPr id="47106" name="Notes Placeholder 2"/>
          <p:cNvSpPr>
            <a:spLocks noGrp="1"/>
          </p:cNvSpPr>
          <p:nvPr>
            <p:ph type="body" idx="1"/>
          </p:nvPr>
        </p:nvSpPr>
        <p:spPr bwMode="auto">
          <a:noFill/>
        </p:spPr>
        <p:txBody>
          <a:bodyPr/>
          <a:lstStyle/>
          <a:p>
            <a:pPr eaLnBrk="1" hangingPunct="1"/>
            <a:endParaRPr lang="en-GB">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16FE6C7-D72B-4C0E-9492-4A27A6F3B4DE}" type="slidenum">
              <a:rPr lang="en-US" smtClean="0"/>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ln>
        </p:spPr>
      </p:sp>
      <p:sp>
        <p:nvSpPr>
          <p:cNvPr id="49154" name="Notes Placeholder 2"/>
          <p:cNvSpPr>
            <a:spLocks noGrp="1"/>
          </p:cNvSpPr>
          <p:nvPr>
            <p:ph type="body" idx="1"/>
          </p:nvPr>
        </p:nvSpPr>
        <p:spPr bwMode="auto">
          <a:noFill/>
        </p:spPr>
        <p:txBody>
          <a:bodyPr/>
          <a:lstStyle/>
          <a:p>
            <a:pPr eaLnBrk="1" hangingPunct="1"/>
            <a:r>
              <a:rPr lang="en-US">
                <a:cs typeface="Arial" panose="020B0604020202020204" pitchFamily="34" charset="0"/>
              </a:rPr>
              <a:t>When managers believe collaboration among employees is needed for more coordinated and integrated work efforts, they can use several different structural options. Some of the more popular include cross-functional teams, task forces, and communities of practice.</a:t>
            </a:r>
          </a:p>
          <a:p>
            <a:pPr eaLnBrk="1" hangingPunct="1"/>
            <a:endParaRPr lang="en-US">
              <a:cs typeface="Arial" panose="020B0604020202020204" pitchFamily="34" charset="0"/>
            </a:endParaRPr>
          </a:p>
          <a:p>
            <a:pPr eaLnBrk="1" hangingPunct="1"/>
            <a:r>
              <a:rPr lang="en-US">
                <a:cs typeface="Arial" panose="020B0604020202020204" pitchFamily="34" charset="0"/>
              </a:rPr>
              <a:t>A </a:t>
            </a:r>
            <a:r>
              <a:rPr lang="en-US" b="1">
                <a:cs typeface="Arial" panose="020B0604020202020204" pitchFamily="34" charset="0"/>
              </a:rPr>
              <a:t>crossfunctional team i</a:t>
            </a:r>
            <a:r>
              <a:rPr lang="en-US">
                <a:cs typeface="Arial" panose="020B0604020202020204" pitchFamily="34" charset="0"/>
              </a:rPr>
              <a:t>s a work team composed of individuals from various functional specialties. When a cross-functional team is formed, team members are brought together to collaborate on resolving mutual problems that affect the respective functional areas. Ideally, the artificial boundaries that separate functions disappear, and the team focuses on working together to achieve organizational goals.</a:t>
            </a:r>
          </a:p>
          <a:p>
            <a:pPr eaLnBrk="1" hangingPunct="1"/>
            <a:endParaRPr lang="en-US">
              <a:cs typeface="Arial" panose="020B0604020202020204" pitchFamily="34" charset="0"/>
            </a:endParaRPr>
          </a:p>
          <a:p>
            <a:pPr eaLnBrk="1" hangingPunct="1"/>
            <a:r>
              <a:rPr lang="en-US">
                <a:cs typeface="Arial" panose="020B0604020202020204" pitchFamily="34" charset="0"/>
              </a:rPr>
              <a:t>Another structural option organizations might use is a </a:t>
            </a:r>
            <a:r>
              <a:rPr lang="en-US" b="1">
                <a:cs typeface="Arial" panose="020B0604020202020204" pitchFamily="34" charset="0"/>
              </a:rPr>
              <a:t>task force </a:t>
            </a:r>
            <a:r>
              <a:rPr lang="en-US">
                <a:cs typeface="Arial" panose="020B0604020202020204" pitchFamily="34" charset="0"/>
              </a:rPr>
              <a:t>(also called an </a:t>
            </a:r>
            <a:r>
              <a:rPr lang="en-US" b="1">
                <a:cs typeface="Arial" panose="020B0604020202020204" pitchFamily="34" charset="0"/>
              </a:rPr>
              <a:t>ad hoc committee</a:t>
            </a:r>
            <a:r>
              <a:rPr lang="en-US">
                <a:cs typeface="Arial" panose="020B0604020202020204" pitchFamily="34" charset="0"/>
              </a:rPr>
              <a:t>), a temporary committee or team formed to tackle a specific short-term problem affecting several departments. The temporary nature of a task force is what differentiates it from a cross-functional team. Task force members usually perform many of their normal work tasks while serving on the task force;</a:t>
            </a:r>
          </a:p>
          <a:p>
            <a:pPr eaLnBrk="1" hangingPunct="1"/>
            <a:r>
              <a:rPr lang="en-US">
                <a:cs typeface="Arial" panose="020B0604020202020204" pitchFamily="34" charset="0"/>
              </a:rPr>
              <a:t>however, the members of a task force must collaborate to resolve the issue that’s been assigned to them. When the issue or problem is solved, the task force is no longer needed and members return to their regular assignments.</a:t>
            </a:r>
          </a:p>
        </p:txBody>
      </p:sp>
      <p:sp>
        <p:nvSpPr>
          <p:cNvPr id="4" name="Slide Number Placeholder 3"/>
          <p:cNvSpPr>
            <a:spLocks noGrp="1"/>
          </p:cNvSpPr>
          <p:nvPr>
            <p:ph type="sldNum" sz="quarter" idx="5"/>
          </p:nvPr>
        </p:nvSpPr>
        <p:spPr/>
        <p:txBody>
          <a:bodyPr/>
          <a:lstStyle/>
          <a:p>
            <a:pPr>
              <a:defRPr/>
            </a:pPr>
            <a:fld id="{15B666C4-FD4E-45F9-B2B6-29465DB953E4}" type="slidenum">
              <a:rPr lang="en-US" smtClean="0"/>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e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p>
            <a:p>
              <a:pPr defTabSz="457200"/>
              <a:r>
                <a:rPr lang="en-US" sz="1400" dirty="0">
                  <a:solidFill>
                    <a:prstClr val="white"/>
                  </a:solidFill>
                  <a:latin typeface="Helvetica"/>
                  <a:cs typeface="Helvetica"/>
                </a:rPr>
                <a:t>Science &amp; Technology, Kumasi, Ghana</a:t>
              </a: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a:solidFill>
                  <a:schemeClr val="tx1"/>
                </a:solidFill>
                <a:latin typeface="Helvetica"/>
                <a:cs typeface="Helvetica"/>
              </a:rPr>
              <a:t>Click to edit Master subtitle style</a:t>
            </a:r>
            <a:endParaRPr lang="en-US" sz="2400" b="1" dirty="0">
              <a:latin typeface="Helvetica"/>
              <a:cs typeface="Helveti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p:cNvSpPr>
            <a:spLocks noGrp="1"/>
          </p:cNvSpPr>
          <p:nvPr>
            <p:ph type="body" sz="quarter" idx="13"/>
          </p:nvPr>
        </p:nvSpPr>
        <p:spPr>
          <a:xfrm>
            <a:off x="457200" y="1744663"/>
            <a:ext cx="8229600" cy="3836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16" name="Date Placeholder 15"/>
          <p:cNvSpPr>
            <a:spLocks noGrp="1"/>
          </p:cNvSpPr>
          <p:nvPr>
            <p:ph type="dt" sz="half" idx="14"/>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17" name="Footer Placeholder 16"/>
          <p:cNvSpPr>
            <a:spLocks noGrp="1"/>
          </p:cNvSpPr>
          <p:nvPr>
            <p:ph type="ftr" sz="quarter" idx="15"/>
          </p:nvPr>
        </p:nvSpPr>
        <p:spPr/>
        <p:txBody>
          <a:bodyPr/>
          <a:lstStyle/>
          <a:p>
            <a:endParaRPr lang="en-US">
              <a:solidFill>
                <a:prstClr val="black">
                  <a:tint val="75000"/>
                </a:prstClr>
              </a:solidFill>
            </a:endParaRPr>
          </a:p>
        </p:txBody>
      </p:sp>
      <p:sp>
        <p:nvSpPr>
          <p:cNvPr id="18" name="Slide Number Placeholder 17"/>
          <p:cNvSpPr>
            <a:spLocks noGrp="1"/>
          </p:cNvSpPr>
          <p:nvPr>
            <p:ph type="sldNum" sz="quarter" idx="16"/>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
        <p:nvSpPr>
          <p:cNvPr id="7" name="Content Placeholder 6"/>
          <p:cNvSpPr>
            <a:spLocks noGrp="1"/>
          </p:cNvSpPr>
          <p:nvPr>
            <p:ph sz="quarter" idx="13"/>
          </p:nvPr>
        </p:nvSpPr>
        <p:spPr>
          <a:xfrm>
            <a:off x="628650" y="1997075"/>
            <a:ext cx="78867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
        <p:nvSpPr>
          <p:cNvPr id="7" name="Content Placeholder 6"/>
          <p:cNvSpPr>
            <a:spLocks noGrp="1"/>
          </p:cNvSpPr>
          <p:nvPr>
            <p:ph sz="quarter" idx="13"/>
          </p:nvPr>
        </p:nvSpPr>
        <p:spPr>
          <a:xfrm>
            <a:off x="457200" y="1808163"/>
            <a:ext cx="8308975"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
        <p:nvSpPr>
          <p:cNvPr id="5" name="Title 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7" name="Content Placeholder 6"/>
          <p:cNvSpPr>
            <a:spLocks noGrp="1"/>
          </p:cNvSpPr>
          <p:nvPr>
            <p:ph sz="quarter" idx="13"/>
          </p:nvPr>
        </p:nvSpPr>
        <p:spPr>
          <a:xfrm>
            <a:off x="628650" y="2165350"/>
            <a:ext cx="7886700"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twitter.com/_knust_" TargetMode="External"/><Relationship Id="rId2" Type="http://schemas.openxmlformats.org/officeDocument/2006/relationships/slideLayout" Target="../slideLayouts/slideLayout2.xml"/><Relationship Id="rId16" Type="http://schemas.openxmlformats.org/officeDocument/2006/relationships/hyperlink" Target="https://www.knust.edu.gh/" TargetMode="Externa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hyperlink" Target="https://www.facebook.com/knust.Ghana/"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6"/>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17"/>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9"/>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t>2/19/2024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495800"/>
            <a:ext cx="7772400" cy="1470025"/>
          </a:xfrm>
        </p:spPr>
        <p:txBody>
          <a:bodyPr>
            <a:noAutofit/>
          </a:bodyPr>
          <a:lstStyle/>
          <a:p>
            <a:pPr algn="ctr"/>
            <a:r>
              <a:rPr lang="en-US" sz="2800" b="1" dirty="0">
                <a:latin typeface="Times New Roman" panose="02020603050405020304" pitchFamily="18" charset="0"/>
                <a:cs typeface="Times New Roman" panose="02020603050405020304" pitchFamily="18" charset="0"/>
              </a:rPr>
              <a:t>CONTEMPORARY</a:t>
            </a:r>
            <a:r>
              <a:rPr lang="en-US" sz="2800" b="1" dirty="0">
                <a:solidFill>
                  <a:srgbClr val="008000"/>
                </a:solidFill>
                <a:latin typeface="Times New Roman" panose="02020603050405020304" pitchFamily="18" charset="0"/>
                <a:cs typeface="Times New Roman" panose="02020603050405020304" pitchFamily="18" charset="0"/>
              </a:rPr>
              <a:t> ORGANISATIONAL DESIGN</a:t>
            </a:r>
          </a:p>
        </p:txBody>
      </p:sp>
      <p:sp>
        <p:nvSpPr>
          <p:cNvPr id="5" name="Text Placeholder 4"/>
          <p:cNvSpPr>
            <a:spLocks noGrp="1"/>
          </p:cNvSpPr>
          <p:nvPr>
            <p:ph type="subTitle" idx="1"/>
          </p:nvPr>
        </p:nvSpPr>
        <p:spPr>
          <a:xfrm>
            <a:off x="2196365" y="1557771"/>
            <a:ext cx="6400800" cy="1599330"/>
          </a:xfrm>
        </p:spPr>
        <p:txBody>
          <a:bodyPr>
            <a:normAutofit/>
          </a:bodyPr>
          <a:lstStyle/>
          <a:p>
            <a:pPr algn="ctr"/>
            <a:endParaRPr lang="en-US" sz="2800" b="1" dirty="0">
              <a:solidFill>
                <a:srgbClr val="FF0000"/>
              </a:solidFill>
              <a:latin typeface="Times New Roman" panose="02020603050405020304" pitchFamily="18" charset="0"/>
              <a:cs typeface="Times New Roman" panose="02020603050405020304" pitchFamily="18" charset="0"/>
            </a:endParaRPr>
          </a:p>
          <a:p>
            <a:pPr algn="ctr"/>
            <a:endParaRPr lang="en-US" sz="2800" b="1" dirty="0">
              <a:solidFill>
                <a:srgbClr val="FF0000"/>
              </a:solidFill>
              <a:latin typeface="Times New Roman" panose="02020603050405020304" pitchFamily="18" charset="0"/>
              <a:cs typeface="Times New Roman" panose="02020603050405020304" pitchFamily="18" charset="0"/>
            </a:endParaRPr>
          </a:p>
          <a:p>
            <a:pPr algn="ctr"/>
            <a:r>
              <a:rPr lang="en-US" sz="2800" b="1">
                <a:solidFill>
                  <a:srgbClr val="FF0000"/>
                </a:solidFill>
                <a:latin typeface="Times New Roman" panose="02020603050405020304" pitchFamily="18" charset="0"/>
                <a:cs typeface="Times New Roman" panose="02020603050405020304" pitchFamily="18" charset="0"/>
              </a:rPr>
              <a:t>UNIT </a:t>
            </a:r>
            <a:r>
              <a:rPr lang="en-GB" altLang="en-US" sz="2800" b="1">
                <a:solidFill>
                  <a:srgbClr val="FF0000"/>
                </a:solidFill>
                <a:latin typeface="Times New Roman" panose="02020603050405020304" pitchFamily="18" charset="0"/>
                <a:cs typeface="Times New Roman" panose="02020603050405020304" pitchFamily="18" charset="0"/>
              </a:rPr>
              <a:t>7</a:t>
            </a:r>
            <a:endParaRPr lang="en-US" sz="2800" b="1" dirty="0">
              <a:solidFill>
                <a:srgbClr val="FF0000"/>
              </a:solidFill>
              <a:latin typeface="Times New Roman" panose="02020603050405020304" pitchFamily="18" charset="0"/>
              <a:cs typeface="Times New Roman" panose="02020603050405020304" pitchFamily="18" charset="0"/>
            </a:endParaRPr>
          </a:p>
          <a:p>
            <a:pPr algn="ct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22" y="1285874"/>
            <a:ext cx="2143125" cy="214312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62" y="1091942"/>
            <a:ext cx="4212007" cy="28118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913263" y="457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12-1 CONTEMPORARY </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ORGANIZATIONAL DESIGNS (CONT.)</a:t>
            </a:r>
          </a:p>
        </p:txBody>
      </p:sp>
      <p:sp>
        <p:nvSpPr>
          <p:cNvPr id="46082" name="Rectangle 3"/>
          <p:cNvSpPr txBox="1"/>
          <p:nvPr/>
        </p:nvSpPr>
        <p:spPr bwMode="auto">
          <a:xfrm>
            <a:off x="457200" y="1600200"/>
            <a:ext cx="8229600" cy="2262188"/>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46083" name="Picture 3"/>
          <p:cNvPicPr>
            <a:picLocks noGrp="1" noChangeAspect="1" noChangeArrowheads="1"/>
          </p:cNvPicPr>
          <p:nvPr/>
        </p:nvPicPr>
        <p:blipFill>
          <a:blip r:embed="rId3"/>
          <a:srcRect/>
          <a:stretch>
            <a:fillRect/>
          </a:stretch>
        </p:blipFill>
        <p:spPr bwMode="auto">
          <a:xfrm>
            <a:off x="271463" y="1600200"/>
            <a:ext cx="8601075" cy="2322513"/>
          </a:xfrm>
          <a:prstGeom prst="rect">
            <a:avLst/>
          </a:prstGeom>
          <a:noFill/>
          <a:ln w="9525">
            <a:noFill/>
            <a:miter lim="800000"/>
            <a:headEnd/>
            <a:tailEnd/>
          </a:ln>
        </p:spPr>
      </p:pic>
      <p:pic>
        <p:nvPicPr>
          <p:cNvPr id="46084" name="Picture 4"/>
          <p:cNvPicPr>
            <a:picLocks noGrp="1" noChangeAspect="1" noChangeArrowheads="1"/>
          </p:cNvPicPr>
          <p:nvPr/>
        </p:nvPicPr>
        <p:blipFill>
          <a:blip r:embed="rId4"/>
          <a:srcRect/>
          <a:stretch>
            <a:fillRect/>
          </a:stretch>
        </p:blipFill>
        <p:spPr bwMode="auto">
          <a:xfrm>
            <a:off x="165100" y="3886200"/>
            <a:ext cx="8815388" cy="243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609600" y="424218"/>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ORGANIZING FOR COLLABORATION</a:t>
            </a:r>
          </a:p>
        </p:txBody>
      </p:sp>
      <p:sp>
        <p:nvSpPr>
          <p:cNvPr id="481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Internal Collaboration</a:t>
            </a: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Cross-functional team - </a:t>
            </a:r>
            <a:r>
              <a:rPr lang="en-US" sz="2800" dirty="0">
                <a:latin typeface="Times New Roman" panose="02020603050405020304" pitchFamily="18" charset="0"/>
                <a:cs typeface="Times New Roman" panose="02020603050405020304" pitchFamily="18" charset="0"/>
              </a:rPr>
              <a:t>a work team composed of individuals from various functional specialties.</a:t>
            </a: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Task force (or ad hoc committee) </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temporary committee or team formed to tackle a specific short-term problem affecting several departments.</a:t>
            </a:r>
          </a:p>
          <a:p>
            <a:pPr marL="742950" lvl="1" indent="-285750" eaLnBrk="0" hangingPunct="0">
              <a:lnSpc>
                <a:spcPct val="80000"/>
              </a:lnSpc>
              <a:spcBef>
                <a:spcPct val="350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477837" y="3810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12-3 BENEFITS AND DRAWBACKS</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OF COLLABORATIVE WORK</a:t>
            </a:r>
          </a:p>
        </p:txBody>
      </p:sp>
      <p:pic>
        <p:nvPicPr>
          <p:cNvPr id="50178" name="Picture 2"/>
          <p:cNvPicPr>
            <a:picLocks noChangeAspect="1" noChangeArrowheads="1"/>
          </p:cNvPicPr>
          <p:nvPr/>
        </p:nvPicPr>
        <p:blipFill>
          <a:blip r:embed="rId3"/>
          <a:srcRect/>
          <a:stretch>
            <a:fillRect/>
          </a:stretch>
        </p:blipFill>
        <p:spPr bwMode="auto">
          <a:xfrm>
            <a:off x="41275" y="1828800"/>
            <a:ext cx="9102725" cy="3124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381000" y="362306"/>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INTERNAL COLLABORATION (CONT.)</a:t>
            </a:r>
          </a:p>
        </p:txBody>
      </p:sp>
      <p:sp>
        <p:nvSpPr>
          <p:cNvPr id="52226" name="Rectangle 3"/>
          <p:cNvSpPr txBox="1"/>
          <p:nvPr/>
        </p:nvSpPr>
        <p:spPr bwMode="auto">
          <a:xfrm>
            <a:off x="152400" y="1600200"/>
            <a:ext cx="4724400" cy="4495800"/>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Communities of practice - </a:t>
            </a:r>
            <a:r>
              <a:rPr lang="en-US" sz="2800" dirty="0">
                <a:latin typeface="Times New Roman" panose="02020603050405020304" pitchFamily="18" charset="0"/>
                <a:cs typeface="Times New Roman" panose="02020603050405020304" pitchFamily="18" charset="0"/>
              </a:rPr>
              <a:t>groups of people who share a concern, a set of problems, or a passion about a topic, and who deepen their knowledge and expertise in that area by interacting on an ongoing basis.</a:t>
            </a:r>
          </a:p>
        </p:txBody>
      </p:sp>
      <p:pic>
        <p:nvPicPr>
          <p:cNvPr id="52227" name="Picture 2"/>
          <p:cNvPicPr>
            <a:picLocks noChangeAspect="1" noChangeArrowheads="1"/>
          </p:cNvPicPr>
          <p:nvPr/>
        </p:nvPicPr>
        <p:blipFill>
          <a:blip r:embed="rId3"/>
          <a:srcRect/>
          <a:stretch>
            <a:fillRect/>
          </a:stretch>
        </p:blipFill>
        <p:spPr bwMode="auto">
          <a:xfrm>
            <a:off x="4878388" y="1538288"/>
            <a:ext cx="4265612" cy="32623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457200" y="402609"/>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12-4 MAKING COMMUNITIES OF</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PRACTICE WORK</a:t>
            </a:r>
          </a:p>
        </p:txBody>
      </p:sp>
      <p:sp>
        <p:nvSpPr>
          <p:cNvPr id="542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54275" name="Picture 2"/>
          <p:cNvPicPr>
            <a:picLocks noChangeAspect="1" noChangeArrowheads="1"/>
          </p:cNvPicPr>
          <p:nvPr/>
        </p:nvPicPr>
        <p:blipFill>
          <a:blip r:embed="rId3"/>
          <a:srcRect/>
          <a:stretch>
            <a:fillRect/>
          </a:stretch>
        </p:blipFill>
        <p:spPr bwMode="auto">
          <a:xfrm>
            <a:off x="304800" y="1752600"/>
            <a:ext cx="8382000" cy="271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57200" y="375313"/>
            <a:ext cx="8229600" cy="1143000"/>
          </a:xfrm>
          <a:prstGeom prst="rect">
            <a:avLst/>
          </a:prstGeom>
        </p:spPr>
        <p:txBody>
          <a:bodyPr/>
          <a:lstStyle/>
          <a:p>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EXTERNAL COLLABORATION</a:t>
            </a:r>
          </a:p>
        </p:txBody>
      </p:sp>
      <p:sp>
        <p:nvSpPr>
          <p:cNvPr id="563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Open innovation - </a:t>
            </a:r>
            <a:r>
              <a:rPr lang="en-US" sz="2800" dirty="0">
                <a:latin typeface="Times New Roman" panose="02020603050405020304" pitchFamily="18" charset="0"/>
                <a:cs typeface="Times New Roman" panose="02020603050405020304" pitchFamily="18" charset="0"/>
              </a:rPr>
              <a:t>opening up the search for new ideas beyond the organization’s boundaries and allowing innovations to easily transfer inward and outward.</a:t>
            </a: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Strategic partnerships - </a:t>
            </a:r>
            <a:r>
              <a:rPr lang="en-US" sz="2800" dirty="0">
                <a:latin typeface="Times New Roman" panose="02020603050405020304" pitchFamily="18" charset="0"/>
                <a:cs typeface="Times New Roman" panose="02020603050405020304" pitchFamily="18" charset="0"/>
              </a:rPr>
              <a:t>collaborative relationships between two or more organizations in which they combine their resources and capabilities for some business purpose.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734136" y="523875"/>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12-5 BENEFITS AND DRAWBACKS OF</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OPEN INNOVATION</a:t>
            </a:r>
          </a:p>
        </p:txBody>
      </p:sp>
      <p:sp>
        <p:nvSpPr>
          <p:cNvPr id="5837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58371" name="Picture 2"/>
          <p:cNvPicPr>
            <a:picLocks noChangeAspect="1" noChangeArrowheads="1"/>
          </p:cNvPicPr>
          <p:nvPr/>
        </p:nvPicPr>
        <p:blipFill>
          <a:blip r:embed="rId3"/>
          <a:srcRect/>
          <a:stretch>
            <a:fillRect/>
          </a:stretch>
        </p:blipFill>
        <p:spPr bwMode="auto">
          <a:xfrm>
            <a:off x="723900" y="1666875"/>
            <a:ext cx="7696200" cy="35242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228600" y="417536"/>
            <a:ext cx="8229600" cy="1143000"/>
          </a:xfrm>
          <a:prstGeom prst="rect">
            <a:avLst/>
          </a:prstGeom>
        </p:spPr>
        <p:txBody>
          <a:bodyPr/>
          <a:lstStyle/>
          <a:p>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FLEXIBLE WORK ARRANGEMENTS</a:t>
            </a:r>
          </a:p>
        </p:txBody>
      </p:sp>
      <p:sp>
        <p:nvSpPr>
          <p:cNvPr id="60418" name="Rectangle 3"/>
          <p:cNvSpPr txBox="1"/>
          <p:nvPr/>
        </p:nvSpPr>
        <p:spPr bwMode="auto">
          <a:xfrm>
            <a:off x="228600" y="1628775"/>
            <a:ext cx="4800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Telecommuting </a:t>
            </a:r>
            <a:r>
              <a:rPr lang="en-US" sz="2800" dirty="0">
                <a:latin typeface="Times New Roman" panose="02020603050405020304" pitchFamily="18" charset="0"/>
                <a:cs typeface="Times New Roman" panose="02020603050405020304" pitchFamily="18" charset="0"/>
              </a:rPr>
              <a:t>- a work arrangement in which employees work at home and are linked to the workplace by computer.</a:t>
            </a: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Compressed workweek</a:t>
            </a:r>
            <a:r>
              <a:rPr lang="en-US" sz="2800" dirty="0">
                <a:latin typeface="Times New Roman" panose="02020603050405020304" pitchFamily="18" charset="0"/>
                <a:cs typeface="Times New Roman" panose="02020603050405020304" pitchFamily="18" charset="0"/>
              </a:rPr>
              <a:t> - a workweek where employees work longer hours per day but fewer days per week</a:t>
            </a:r>
          </a:p>
          <a:p>
            <a:pPr marL="342900" indent="-34290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60419" name="Picture 2"/>
          <p:cNvPicPr>
            <a:picLocks noChangeAspect="1" noChangeArrowheads="1"/>
          </p:cNvPicPr>
          <p:nvPr/>
        </p:nvPicPr>
        <p:blipFill>
          <a:blip r:embed="rId3"/>
          <a:srcRect/>
          <a:stretch>
            <a:fillRect/>
          </a:stretch>
        </p:blipFill>
        <p:spPr bwMode="auto">
          <a:xfrm>
            <a:off x="5084763" y="1628775"/>
            <a:ext cx="3706812" cy="34766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609600" y="457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FLEXIBLE WORK ARRANGEMENTS</a:t>
            </a:r>
          </a:p>
        </p:txBody>
      </p:sp>
      <p:sp>
        <p:nvSpPr>
          <p:cNvPr id="624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Flextime (or flexible work hours) </a:t>
            </a:r>
            <a:r>
              <a:rPr lang="en-US" sz="2800" dirty="0">
                <a:latin typeface="Times New Roman" panose="02020603050405020304" pitchFamily="18" charset="0"/>
                <a:cs typeface="Times New Roman" panose="02020603050405020304" pitchFamily="18" charset="0"/>
              </a:rPr>
              <a:t>- a scheduling system in which employees are required to work a specific number of hours a week but are free to vary those hours within certain limits.</a:t>
            </a: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sharing</a:t>
            </a:r>
            <a:r>
              <a:rPr lang="en-US" sz="2800" dirty="0">
                <a:latin typeface="Times New Roman" panose="02020603050405020304" pitchFamily="18" charset="0"/>
                <a:cs typeface="Times New Roman" panose="02020603050405020304" pitchFamily="18" charset="0"/>
              </a:rPr>
              <a:t> - the practice of having two or more people split a full-time job.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609600" y="457200"/>
            <a:ext cx="8229600" cy="1143000"/>
          </a:xfrm>
          <a:prstGeom prst="rect">
            <a:avLst/>
          </a:prstGeom>
        </p:spPr>
        <p:txBody>
          <a:bodyPr/>
          <a:lstStyle/>
          <a:p>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CONTINGENT WORKFORCE</a:t>
            </a:r>
          </a:p>
        </p:txBody>
      </p:sp>
      <p:sp>
        <p:nvSpPr>
          <p:cNvPr id="6451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Contingent workers </a:t>
            </a:r>
            <a:r>
              <a:rPr lang="en-US" sz="2800" dirty="0">
                <a:latin typeface="Times New Roman" panose="02020603050405020304" pitchFamily="18" charset="0"/>
                <a:cs typeface="Times New Roman" panose="02020603050405020304" pitchFamily="18" charset="0"/>
              </a:rPr>
              <a:t> - temporary, freelance, or contract workers whose employment is contingent upon demand for their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type="body" sz="quarter" idx="4294967295"/>
          </p:nvPr>
        </p:nvSpPr>
        <p:spPr>
          <a:xfrm>
            <a:off x="900752" y="1600200"/>
            <a:ext cx="8229600" cy="3836987"/>
          </a:xfrm>
          <a:prstGeom prst="rect">
            <a:avLst/>
          </a:prstGeom>
        </p:spPr>
        <p:txBody>
          <a:bodyPr>
            <a:normAutofit/>
          </a:bodyPr>
          <a:lstStyle/>
          <a:p>
            <a:pPr marL="457200" indent="-457200" eaLnBrk="1" hangingPunct="1">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Describe contemporary organizational designs.</a:t>
            </a:r>
          </a:p>
          <a:p>
            <a:pPr marL="457200" indent="-457200" eaLnBrk="1" hangingPunct="1">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Discuss how organizations organize for collaboration.</a:t>
            </a:r>
          </a:p>
          <a:p>
            <a:pPr marL="457200" indent="-457200" eaLnBrk="1" hangingPunct="1">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Explain flexible work arrangements used by organizations.</a:t>
            </a:r>
          </a:p>
          <a:p>
            <a:pPr marL="457200" indent="-457200" eaLnBrk="1" hangingPunct="1">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Discuss organizing issues associated with a contingent workforce.</a:t>
            </a:r>
          </a:p>
          <a:p>
            <a:pPr marL="457200" indent="-457200" eaLnBrk="1" hangingPunct="1">
              <a:buFont typeface="Arial" panose="020B0604020202020204" pitchFamily="34" charset="0"/>
              <a:buNone/>
            </a:pPr>
            <a:r>
              <a:rPr lang="en-US" sz="2800" dirty="0">
                <a:latin typeface="Times New Roman" panose="02020603050405020304" pitchFamily="18" charset="0"/>
                <a:cs typeface="Times New Roman" panose="02020603050405020304" pitchFamily="18" charset="0"/>
              </a:rPr>
              <a:t>Describe today’s organizational design challenges.</a:t>
            </a:r>
            <a:endParaRPr lang="en-US" sz="2800" i="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838200" y="381000"/>
            <a:ext cx="7886700" cy="1325563"/>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LEARNING OUTCOME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609600" y="457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TODAY’S ORGANIZATIONAL DESIGN CHALLENGES</a:t>
            </a:r>
          </a:p>
        </p:txBody>
      </p:sp>
      <p:sp>
        <p:nvSpPr>
          <p:cNvPr id="665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Keeping Employees Connected - mobile computing and communication technology have given organizations and employees ways to stay connected and to be more productive</a:t>
            </a:r>
          </a:p>
          <a:p>
            <a:pPr marL="742950" lvl="1" indent="-28575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e-mail, calendars, wireless networks, corporate databases, video conferences and web cams.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0" y="76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TODAY’S ORGANIZATIONAL DESIGN CHALLENGES (CONT.)</a:t>
            </a:r>
          </a:p>
        </p:txBody>
      </p:sp>
      <p:sp>
        <p:nvSpPr>
          <p:cNvPr id="68610" name="Rectangle 3"/>
          <p:cNvSpPr txBox="1"/>
          <p:nvPr/>
        </p:nvSpPr>
        <p:spPr bwMode="auto">
          <a:xfrm>
            <a:off x="457200" y="14478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Global Structural Issues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designing or changing structure, managers may need to think about the cultural implications of certain design elements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Formalization may be more important in less economically developed countries and less important in more economically developed countries where employees may have higher levels of professional education and skills</a:t>
            </a:r>
            <a:endParaRPr lang="en-US" sz="9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457200" y="457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12.1</a:t>
            </a:r>
          </a:p>
        </p:txBody>
      </p:sp>
      <p:sp>
        <p:nvSpPr>
          <p:cNvPr id="7065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Describe contemporary organizational designs</a:t>
            </a:r>
          </a:p>
          <a:p>
            <a:pPr marL="742950" lvl="1" indent="-285750" eaLnBrk="0" hangingPunct="0">
              <a:lnSpc>
                <a:spcPct val="80000"/>
              </a:lnSpc>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Team structure - the entire organization is made up of work teams.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Matrix structure  - assigns specialists from different functional departments to work on one or more projects being led by project managers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structure - Employees continuously work on projects.</a:t>
            </a:r>
          </a:p>
          <a:p>
            <a:pPr marL="742950" lvl="1" indent="-285750" eaLnBrk="0" hangingPunct="0">
              <a:spcBef>
                <a:spcPct val="20000"/>
              </a:spcBef>
              <a:buFont typeface="Arial" panose="020B0604020202020204" pitchFamily="34" charset="0"/>
              <a:buChar char="–"/>
            </a:pPr>
            <a:endParaRPr lang="en-US" sz="9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381000" y="46971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12.1 (CONT.)</a:t>
            </a:r>
          </a:p>
        </p:txBody>
      </p:sp>
      <p:sp>
        <p:nvSpPr>
          <p:cNvPr id="7270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Virtual organization - consists of a small core of full-time employees and outside specialists temporarily hired as needed to work on projects</a:t>
            </a: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Network organization - uses its own employees to do some work activities and networks of outside suppliers to provide other needed product components or work processes.</a:t>
            </a: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Learning organization  -  one that has developed the capacity to continuously learn, adapt, and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609600" y="402609"/>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12.2</a:t>
            </a:r>
          </a:p>
        </p:txBody>
      </p:sp>
      <p:sp>
        <p:nvSpPr>
          <p:cNvPr id="7475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Discuss how organizations organize for collaboration.</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Internal collaborative - structural options include cross-functional teams, task forces, and communities of practice</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External - collaborative options include open innovation and strategic partnerships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609600" y="3048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12.3</a:t>
            </a:r>
          </a:p>
        </p:txBody>
      </p:sp>
      <p:sp>
        <p:nvSpPr>
          <p:cNvPr id="7680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Explain flexible work arrangements used by organizations.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Flexible work arrangements  - give organizations the flexibility to deploy employees when and where they’re needed.</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Structural options include telecommuting, compressed workweeks, flextime, and job sharing.</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533400" y="429904"/>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12.4</a:t>
            </a:r>
          </a:p>
        </p:txBody>
      </p:sp>
      <p:sp>
        <p:nvSpPr>
          <p:cNvPr id="7885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Discuss organizing issues associated with a contingent workforce.</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Contingent workers are temporary, freelance, or contract workers whose employment is contingent on demand for their services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457200" y="437866"/>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REVIEW LEARNING OUTCOME 12.5</a:t>
            </a:r>
          </a:p>
        </p:txBody>
      </p:sp>
      <p:sp>
        <p:nvSpPr>
          <p:cNvPr id="8089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Describe today’s organizational design challenges.</a:t>
            </a: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two main organizational design challenges for today include keeping employees connected and managing global structural issues.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ANY QUESTION?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END OF LESSON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685800" y="424218"/>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CONTEMPORARY ORGANIZATIONAL DESIGNS</a:t>
            </a:r>
          </a:p>
        </p:txBody>
      </p:sp>
      <p:sp>
        <p:nvSpPr>
          <p:cNvPr id="317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Team Structure - </a:t>
            </a:r>
            <a:r>
              <a:rPr lang="en-US" sz="2800" dirty="0">
                <a:latin typeface="Times New Roman" panose="02020603050405020304" pitchFamily="18" charset="0"/>
                <a:cs typeface="Times New Roman" panose="02020603050405020304" pitchFamily="18" charset="0"/>
              </a:rPr>
              <a:t>an organizational structure in which the entire organization is made up of work teams</a:t>
            </a: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Matrix Structure - </a:t>
            </a:r>
            <a:r>
              <a:rPr lang="en-US" sz="2800" dirty="0">
                <a:latin typeface="Times New Roman" panose="02020603050405020304" pitchFamily="18" charset="0"/>
                <a:cs typeface="Times New Roman" panose="02020603050405020304" pitchFamily="18" charset="0"/>
              </a:rPr>
              <a:t>an organizational structure that </a:t>
            </a:r>
            <a:r>
              <a:rPr lang="en-US" sz="2800" b="1" dirty="0">
                <a:latin typeface="Times New Roman" panose="02020603050405020304" pitchFamily="18" charset="0"/>
                <a:cs typeface="Times New Roman" panose="02020603050405020304" pitchFamily="18" charset="0"/>
              </a:rPr>
              <a:t>assigns specialists from different  functional </a:t>
            </a:r>
            <a:r>
              <a:rPr lang="en-US" sz="2800" dirty="0">
                <a:latin typeface="Times New Roman" panose="02020603050405020304" pitchFamily="18" charset="0"/>
                <a:cs typeface="Times New Roman" panose="02020603050405020304" pitchFamily="18" charset="0"/>
              </a:rPr>
              <a:t>departments to work on one or more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577056" y="285466"/>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12-1 CONTEMPORARY </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ORGANIZATIONAL DESIGNS</a:t>
            </a:r>
          </a:p>
        </p:txBody>
      </p:sp>
      <p:sp>
        <p:nvSpPr>
          <p:cNvPr id="33794" name="Rectangle 3"/>
          <p:cNvSpPr txBox="1"/>
          <p:nvPr/>
        </p:nvSpPr>
        <p:spPr bwMode="auto">
          <a:xfrm>
            <a:off x="457200" y="1600200"/>
            <a:ext cx="8229600" cy="1828800"/>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33795" name="Picture 3"/>
          <p:cNvPicPr>
            <a:picLocks noGrp="1" noChangeAspect="1" noChangeArrowheads="1"/>
          </p:cNvPicPr>
          <p:nvPr/>
        </p:nvPicPr>
        <p:blipFill>
          <a:blip r:embed="rId3"/>
          <a:srcRect/>
          <a:stretch>
            <a:fillRect/>
          </a:stretch>
        </p:blipFill>
        <p:spPr bwMode="auto">
          <a:xfrm>
            <a:off x="307975" y="1447800"/>
            <a:ext cx="8528050" cy="2057400"/>
          </a:xfrm>
          <a:prstGeom prst="rect">
            <a:avLst/>
          </a:prstGeom>
          <a:noFill/>
          <a:ln w="9525">
            <a:noFill/>
            <a:miter lim="800000"/>
            <a:headEnd/>
            <a:tailEnd/>
          </a:ln>
        </p:spPr>
      </p:pic>
      <p:pic>
        <p:nvPicPr>
          <p:cNvPr id="33796" name="Picture 4"/>
          <p:cNvPicPr>
            <a:picLocks noGrp="1" noChangeAspect="1" noChangeArrowheads="1"/>
          </p:cNvPicPr>
          <p:nvPr/>
        </p:nvPicPr>
        <p:blipFill>
          <a:blip r:embed="rId4"/>
          <a:srcRect/>
          <a:stretch>
            <a:fillRect/>
          </a:stretch>
        </p:blipFill>
        <p:spPr bwMode="auto">
          <a:xfrm>
            <a:off x="304800" y="3352800"/>
            <a:ext cx="8774113" cy="2590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698500" y="424218"/>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12-2</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EXAMPLE OF A MATRIX ORGANIZATION</a:t>
            </a:r>
          </a:p>
        </p:txBody>
      </p:sp>
      <p:sp>
        <p:nvSpPr>
          <p:cNvPr id="3584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35843" name="Picture 3"/>
          <p:cNvPicPr>
            <a:picLocks noGrp="1" noChangeAspect="1" noChangeArrowheads="1"/>
          </p:cNvPicPr>
          <p:nvPr/>
        </p:nvPicPr>
        <p:blipFill>
          <a:blip r:embed="rId3"/>
          <a:srcRect/>
          <a:stretch>
            <a:fillRect/>
          </a:stretch>
        </p:blipFill>
        <p:spPr bwMode="auto">
          <a:xfrm>
            <a:off x="214313" y="2166938"/>
            <a:ext cx="8713787" cy="2524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685800" y="375313"/>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CONTEMPORARY ORGANIZATIONAL</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 DESIGNS (CONT.)</a:t>
            </a:r>
          </a:p>
        </p:txBody>
      </p:sp>
      <p:sp>
        <p:nvSpPr>
          <p:cNvPr id="3" name="Rectangle 3"/>
          <p:cNvSpPr txBox="1"/>
          <p:nvPr/>
        </p:nvSpPr>
        <p:spPr bwMode="auto">
          <a:xfrm>
            <a:off x="457200" y="1600200"/>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2800" b="1" dirty="0">
                <a:latin typeface="Times New Roman" panose="02020603050405020304" pitchFamily="18" charset="0"/>
                <a:cs typeface="Times New Roman" panose="02020603050405020304" pitchFamily="18" charset="0"/>
              </a:rPr>
              <a:t>Project Structure  - </a:t>
            </a:r>
            <a:r>
              <a:rPr lang="en-US" sz="2800" dirty="0">
                <a:latin typeface="Times New Roman" panose="02020603050405020304" pitchFamily="18" charset="0"/>
                <a:cs typeface="Times New Roman" panose="02020603050405020304" pitchFamily="18" charset="0"/>
              </a:rPr>
              <a:t>an organizational structure in which employees continuously work on projects</a:t>
            </a:r>
          </a:p>
          <a:p>
            <a:pPr>
              <a:defRPr/>
            </a:pPr>
            <a:r>
              <a:rPr lang="en-US" sz="2800" b="1" dirty="0" err="1">
                <a:latin typeface="Times New Roman" panose="02020603050405020304" pitchFamily="18" charset="0"/>
                <a:cs typeface="Times New Roman" panose="02020603050405020304" pitchFamily="18" charset="0"/>
              </a:rPr>
              <a:t>Boundaryless</a:t>
            </a:r>
            <a:r>
              <a:rPr lang="en-US" sz="2800" b="1" dirty="0">
                <a:latin typeface="Times New Roman" panose="02020603050405020304" pitchFamily="18" charset="0"/>
                <a:cs typeface="Times New Roman" panose="02020603050405020304" pitchFamily="18" charset="0"/>
              </a:rPr>
              <a:t> Organization</a:t>
            </a:r>
            <a:r>
              <a:rPr lang="en-US" sz="2800" dirty="0">
                <a:latin typeface="Times New Roman" panose="02020603050405020304" pitchFamily="18" charset="0"/>
                <a:cs typeface="Times New Roman" panose="02020603050405020304" pitchFamily="18" charset="0"/>
              </a:rPr>
              <a:t>  - an organization whose design is not defined by, or limited to, the horizontal, vertical, or external boundaries imposed by a predefined structure</a:t>
            </a:r>
          </a:p>
          <a:p>
            <a:pPr marL="0" indent="0">
              <a:buFont typeface="Arial" panose="020B0604020202020204" pitchFamily="34" charset="0"/>
              <a:buNone/>
              <a:defRPr/>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42938" y="2286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EXHIBIT 12-1 CONTEMPORARY </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ORGANIZATIONAL DESIGNS (CONT.)</a:t>
            </a:r>
          </a:p>
        </p:txBody>
      </p:sp>
      <p:sp>
        <p:nvSpPr>
          <p:cNvPr id="3993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endParaRPr lang="en-GB" sz="2800"/>
          </a:p>
        </p:txBody>
      </p:sp>
      <p:pic>
        <p:nvPicPr>
          <p:cNvPr id="39939" name="Picture 3"/>
          <p:cNvPicPr>
            <a:picLocks noGrp="1" noChangeAspect="1" noChangeArrowheads="1"/>
          </p:cNvPicPr>
          <p:nvPr/>
        </p:nvPicPr>
        <p:blipFill>
          <a:blip r:embed="rId3"/>
          <a:srcRect/>
          <a:stretch>
            <a:fillRect/>
          </a:stretch>
        </p:blipFill>
        <p:spPr bwMode="auto">
          <a:xfrm>
            <a:off x="271463" y="1487488"/>
            <a:ext cx="8601075" cy="23225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762000" y="3048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CONTEMPORARY ORGANIZATIONAL</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 DESIGNS (CONT.)</a:t>
            </a:r>
          </a:p>
        </p:txBody>
      </p:sp>
      <p:sp>
        <p:nvSpPr>
          <p:cNvPr id="41986" name="Rectangle 3"/>
          <p:cNvSpPr txBox="1"/>
          <p:nvPr/>
        </p:nvSpPr>
        <p:spPr bwMode="auto">
          <a:xfrm>
            <a:off x="457200" y="1600200"/>
            <a:ext cx="41148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Virtual Organization</a:t>
            </a:r>
            <a:r>
              <a:rPr lang="en-US" sz="2800" dirty="0">
                <a:latin typeface="Times New Roman" panose="02020603050405020304" pitchFamily="18" charset="0"/>
                <a:cs typeface="Times New Roman" panose="02020603050405020304" pitchFamily="18" charset="0"/>
              </a:rPr>
              <a:t> - an organization that consists of a small core of full-time employees and outside specialists temporarily hired as needed to work on projects.</a:t>
            </a:r>
          </a:p>
        </p:txBody>
      </p:sp>
      <p:pic>
        <p:nvPicPr>
          <p:cNvPr id="41987" name="Picture 2"/>
          <p:cNvPicPr>
            <a:picLocks noChangeAspect="1" noChangeArrowheads="1"/>
          </p:cNvPicPr>
          <p:nvPr/>
        </p:nvPicPr>
        <p:blipFill>
          <a:blip r:embed="rId3"/>
          <a:srcRect/>
          <a:stretch>
            <a:fillRect/>
          </a:stretch>
        </p:blipFill>
        <p:spPr bwMode="auto">
          <a:xfrm>
            <a:off x="4419600" y="1676400"/>
            <a:ext cx="4572000" cy="3733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609600" y="457200"/>
            <a:ext cx="8229600" cy="1143000"/>
          </a:xfrm>
          <a:prstGeom prst="rect">
            <a:avLst/>
          </a:prstGeom>
        </p:spPr>
        <p:txBody>
          <a:bodyPr/>
          <a:lstStyle/>
          <a:p>
            <a:r>
              <a:rPr lang="en-US" sz="2800" b="1" dirty="0">
                <a:solidFill>
                  <a:srgbClr val="008000"/>
                </a:solidFill>
                <a:latin typeface="Times New Roman" panose="02020603050405020304" pitchFamily="18" charset="0"/>
                <a:cs typeface="Times New Roman" panose="02020603050405020304" pitchFamily="18" charset="0"/>
              </a:rPr>
              <a:t>CONTEMPORARY ORGANIZATIONAL</a:t>
            </a:r>
            <a:br>
              <a:rPr lang="en-US" sz="2800" b="1" dirty="0">
                <a:solidFill>
                  <a:srgbClr val="008000"/>
                </a:solidFill>
                <a:latin typeface="Times New Roman" panose="02020603050405020304" pitchFamily="18" charset="0"/>
                <a:cs typeface="Times New Roman" panose="02020603050405020304" pitchFamily="18" charset="0"/>
              </a:rPr>
            </a:br>
            <a:r>
              <a:rPr lang="en-US" sz="2800" b="1" dirty="0">
                <a:solidFill>
                  <a:srgbClr val="008000"/>
                </a:solidFill>
                <a:latin typeface="Times New Roman" panose="02020603050405020304" pitchFamily="18" charset="0"/>
                <a:cs typeface="Times New Roman" panose="02020603050405020304" pitchFamily="18" charset="0"/>
              </a:rPr>
              <a:t> DESIGNS (CONT.)</a:t>
            </a:r>
          </a:p>
        </p:txBody>
      </p:sp>
      <p:sp>
        <p:nvSpPr>
          <p:cNvPr id="440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Network Organization</a:t>
            </a:r>
            <a:r>
              <a:rPr lang="en-US" sz="2800" dirty="0">
                <a:latin typeface="Times New Roman" panose="02020603050405020304" pitchFamily="18" charset="0"/>
                <a:cs typeface="Times New Roman" panose="02020603050405020304" pitchFamily="18" charset="0"/>
              </a:rPr>
              <a:t> - an organization that uses its own employees to do some work  activities and networks of outside suppliers to provide other needed product components or work processes.</a:t>
            </a:r>
            <a:endParaRPr lang="en-US" sz="2800" b="1"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Learning Organization </a:t>
            </a:r>
            <a:r>
              <a:rPr lang="en-US" sz="2800" dirty="0">
                <a:latin typeface="Times New Roman" panose="02020603050405020304" pitchFamily="18" charset="0"/>
                <a:cs typeface="Times New Roman" panose="02020603050405020304" pitchFamily="18" charset="0"/>
              </a:rPr>
              <a:t>- an organization that has developed the capacity to continuously learn, adapt, and change</a:t>
            </a:r>
          </a:p>
        </p:txBody>
      </p:sp>
    </p:spTree>
  </p:cSld>
  <p:clrMapOvr>
    <a:masterClrMapping/>
  </p:clrMapOvr>
</p:sld>
</file>

<file path=ppt/theme/theme1.xml><?xml version="1.0" encoding="utf-8"?>
<a:theme xmlns:a="http://schemas.openxmlformats.org/drawingml/2006/main" name="KNUST Template-edi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3077</Words>
  <Application>Microsoft Office PowerPoint</Application>
  <PresentationFormat>On-screen Show (4:3)</PresentationFormat>
  <Paragraphs>149</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vt:lpstr>
      <vt:lpstr>Times New Roman</vt:lpstr>
      <vt:lpstr>KNUST Template-edited</vt:lpstr>
      <vt:lpstr>CONTEMPORARY ORGANISATIONAL DESIGN</vt:lpstr>
      <vt:lpstr>LEARNING OUTCOME</vt:lpstr>
      <vt:lpstr>CONTEMPORARY ORGANIZATIONAL DESIGNS</vt:lpstr>
      <vt:lpstr>EXHIBIT 12-1 CONTEMPORARY  ORGANIZATIONAL DESIGNS</vt:lpstr>
      <vt:lpstr>EXHIBIT 12-2 EXAMPLE OF A MATRIX ORGANIZATION</vt:lpstr>
      <vt:lpstr>CONTEMPORARY ORGANIZATIONAL  DESIGNS (CONT.)</vt:lpstr>
      <vt:lpstr>EXHIBIT 12-1 CONTEMPORARY  ORGANIZATIONAL DESIGNS (CONT.)</vt:lpstr>
      <vt:lpstr>CONTEMPORARY ORGANIZATIONAL  DESIGNS (CONT.)</vt:lpstr>
      <vt:lpstr>CONTEMPORARY ORGANIZATIONAL  DESIGNS (CONT.)</vt:lpstr>
      <vt:lpstr>EXHIBIT 12-1 CONTEMPORARY  ORGANIZATIONAL DESIGNS (CONT.)</vt:lpstr>
      <vt:lpstr>ORGANIZING FOR COLLABORATION</vt:lpstr>
      <vt:lpstr>EXHIBIT 12-3 BENEFITS AND DRAWBACKS OF COLLABORATIVE WORK</vt:lpstr>
      <vt:lpstr>INTERNAL COLLABORATION (CONT.)</vt:lpstr>
      <vt:lpstr>EXHIBIT 12-4 MAKING COMMUNITIES OF PRACTICE WORK</vt:lpstr>
      <vt:lpstr> EXTERNAL COLLABORATION</vt:lpstr>
      <vt:lpstr>EXHIBIT 12-5 BENEFITS AND DRAWBACKS OF OPEN INNOVATION</vt:lpstr>
      <vt:lpstr> FLEXIBLE WORK ARRANGEMENTS</vt:lpstr>
      <vt:lpstr>FLEXIBLE WORK ARRANGEMENTS</vt:lpstr>
      <vt:lpstr> CONTINGENT WORKFORCE</vt:lpstr>
      <vt:lpstr>TODAY’S ORGANIZATIONAL DESIGN CHALLENGES</vt:lpstr>
      <vt:lpstr>TODAY’S ORGANIZATIONAL DESIGN CHALLENGES (CONT.)</vt:lpstr>
      <vt:lpstr>REVIEW LEARNING OUTCOME 12.1</vt:lpstr>
      <vt:lpstr>REVIEW LEARNING OUTCOME 12.1 (CONT.)</vt:lpstr>
      <vt:lpstr>REVIEW LEARNING OUTCOME 12.2</vt:lpstr>
      <vt:lpstr>REVIEW LEARNING OUTCOME 12.3</vt:lpstr>
      <vt:lpstr>REVIEW LEARNING OUTCOME 12.4</vt:lpstr>
      <vt:lpstr>REVIEW LEARNING OUTCOME 12.5</vt:lpstr>
      <vt:lpstr> ANY QUESTION?</vt:lpstr>
      <vt:lpstr> 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ORGANISATIONAL DESIGN</dc:title>
  <dc:creator>Charlotte Adjanor-Doku</dc:creator>
  <cp:lastModifiedBy>User</cp:lastModifiedBy>
  <cp:revision>6</cp:revision>
  <dcterms:created xsi:type="dcterms:W3CDTF">2022-03-09T15:38:00Z</dcterms:created>
  <dcterms:modified xsi:type="dcterms:W3CDTF">2024-02-19T14:24:37Z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00F27C4AAD674DCC8AE9146BDA019AB7</vt:lpwstr>
  </property>
  <property fmtid="{D5CDD505-2E9C-101B-9397-08002B2CF9AE}" pid="3" name="KSOProductBuildVer">
    <vt:lpwstr>2057-11.2.0.11486</vt:lpwstr>
  </property>
</Properties>
</file>