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3"/>
    <p:sldId id="261" r:id="rId4"/>
    <p:sldId id="262" r:id="rId5"/>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258" r:id="rId53"/>
    <p:sldId id="259"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4662" autoAdjust="0"/>
  </p:normalViewPr>
  <p:slideViewPr>
    <p:cSldViewPr>
      <p:cViewPr varScale="1">
        <p:scale>
          <a:sx n="70" d="100"/>
          <a:sy n="70" d="100"/>
        </p:scale>
        <p:origin x="1386" y="60"/>
      </p:cViewPr>
      <p:guideLst>
        <p:guide orient="horz" pos="2160"/>
        <p:guide pos="2880"/>
      </p:guideLst>
    </p:cSldViewPr>
  </p:slideViewPr>
  <p:outlineViewPr>
    <p:cViewPr>
      <p:scale>
        <a:sx n="33" d="100"/>
        <a:sy n="33" d="100"/>
      </p:scale>
      <p:origin x="0" y="793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315D49-9691-4CB7-BE3C-A4B59E5769BB}"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640C64-A00C-44D1-8E8B-26C86A10562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ln>
        </p:spPr>
      </p:sp>
      <p:sp>
        <p:nvSpPr>
          <p:cNvPr id="32770"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Let’s begin by clarifying who leaders are and what leadership is. Our definition of a </a:t>
            </a:r>
            <a:r>
              <a:rPr lang="en-US" b="1" smtClean="0">
                <a:cs typeface="Arial" panose="020B0604020202020204" pitchFamily="34" charset="0"/>
              </a:rPr>
              <a:t>leader </a:t>
            </a:r>
            <a:r>
              <a:rPr lang="en-US" smtClean="0">
                <a:cs typeface="Arial" panose="020B0604020202020204" pitchFamily="34" charset="0"/>
              </a:rPr>
              <a:t>is someone who can influence others and who has managerial authority. </a:t>
            </a:r>
            <a:r>
              <a:rPr lang="en-US" b="1" smtClean="0">
                <a:cs typeface="Arial" panose="020B0604020202020204" pitchFamily="34" charset="0"/>
              </a:rPr>
              <a:t>Leadership </a:t>
            </a:r>
            <a:r>
              <a:rPr lang="en-US" smtClean="0">
                <a:cs typeface="Arial" panose="020B0604020202020204" pitchFamily="34" charset="0"/>
              </a:rPr>
              <a:t>is a process of leading a group and influencing that group to achieve its goals. It’s what leaders do.</a:t>
            </a:r>
            <a:endParaRPr lang="en-US" smtClean="0">
              <a:cs typeface="Arial" panose="020B0604020202020204" pitchFamily="34" charset="0"/>
            </a:endParaRPr>
          </a:p>
          <a:p>
            <a:pPr eaLnBrk="1" hangingPunct="1"/>
            <a:r>
              <a:rPr lang="en-US" smtClean="0">
                <a:cs typeface="Arial" panose="020B0604020202020204" pitchFamily="34" charset="0"/>
              </a:rPr>
              <a:t>Are all managers leaders? Because leading is one of the four management functions, yes, ideally, all managers </a:t>
            </a:r>
            <a:r>
              <a:rPr lang="en-US" i="1" smtClean="0">
                <a:cs typeface="Arial" panose="020B0604020202020204" pitchFamily="34" charset="0"/>
              </a:rPr>
              <a:t>should </a:t>
            </a:r>
            <a:r>
              <a:rPr lang="en-US" smtClean="0">
                <a:cs typeface="Arial" panose="020B0604020202020204" pitchFamily="34" charset="0"/>
              </a:rPr>
              <a:t>be leaders. Thus, we’re going to study leaders and leadership from a managerial perspective.</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701F0517-2ED4-4F7D-AC48-F0FCFD7603BB}"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ln>
        </p:spPr>
      </p:sp>
      <p:sp>
        <p:nvSpPr>
          <p:cNvPr id="51202"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The behavioral dimensions from these early leadership studies provided the basis for the development of a two-dimensional grid for appraising</a:t>
            </a:r>
            <a:endParaRPr lang="en-US" smtClean="0">
              <a:cs typeface="Arial" panose="020B0604020202020204" pitchFamily="34" charset="0"/>
            </a:endParaRPr>
          </a:p>
          <a:p>
            <a:pPr eaLnBrk="1" hangingPunct="1"/>
            <a:r>
              <a:rPr lang="en-US" smtClean="0">
                <a:cs typeface="Arial" panose="020B0604020202020204" pitchFamily="34" charset="0"/>
              </a:rPr>
              <a:t>leadership styles. This </a:t>
            </a:r>
            <a:r>
              <a:rPr lang="en-US" b="1" smtClean="0">
                <a:cs typeface="Arial" panose="020B0604020202020204" pitchFamily="34" charset="0"/>
              </a:rPr>
              <a:t>managerial grid </a:t>
            </a:r>
            <a:r>
              <a:rPr lang="en-US" smtClean="0">
                <a:cs typeface="Arial" panose="020B0604020202020204" pitchFamily="34" charset="0"/>
              </a:rPr>
              <a:t>used the behavioral dimensions “concern for people” (the vertical part of the grid) and “concern for production” (the horizontal part of the grid) and evaluated a leader’s use of these behaviors, ranking them on a scale from 1 (low) to 9 (high).</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Although the grid had 81 potential categories into which a leader’s behavioral style might fall, only five styles were named: impoverished management (1,1 or low concern for production, low concern for people), task management (9,1 or high concern for production, low concern for people), middle-of-the-road management (5,5 or medium concern for production, medium concern for people), country club management (1,9 or low concern for production, high concern for people), and team management (9,9 or high concern for production, high concern</a:t>
            </a:r>
            <a:endParaRPr lang="en-US" smtClean="0">
              <a:cs typeface="Arial" panose="020B0604020202020204" pitchFamily="34" charset="0"/>
            </a:endParaRPr>
          </a:p>
          <a:p>
            <a:pPr eaLnBrk="1" hangingPunct="1"/>
            <a:r>
              <a:rPr lang="en-US" smtClean="0">
                <a:cs typeface="Arial" panose="020B0604020202020204" pitchFamily="34" charset="0"/>
              </a:rPr>
              <a:t>for people). Of these five styles, the researchers concluded that managers performed best when using a 9,9 style.</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4C712751-1F5C-4639-8939-F126B63E72CF}"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ln>
        </p:spPr>
      </p:sp>
      <p:sp>
        <p:nvSpPr>
          <p:cNvPr id="53250"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The four main leader behavior studies are summarized in Exhibit 18-2.</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42A362B9-59DD-435F-AF97-7FFA1E38B683}"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ln>
        </p:spPr>
      </p:sp>
      <p:sp>
        <p:nvSpPr>
          <p:cNvPr id="55298" name="Notes Placeholder 2"/>
          <p:cNvSpPr>
            <a:spLocks noGrp="1"/>
          </p:cNvSpPr>
          <p:nvPr>
            <p:ph type="body" idx="1"/>
          </p:nvPr>
        </p:nvSpPr>
        <p:spPr bwMode="auto">
          <a:noFill/>
        </p:spPr>
        <p:txBody>
          <a:bodyPr/>
          <a:lstStyle/>
          <a:p>
            <a:pPr eaLnBrk="1" hangingPunct="1"/>
            <a:endParaRPr lang="en-GB"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FCB600D5-AAFC-4BE4-9408-5A89DE6FBBE1}"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ln>
        </p:spPr>
      </p:sp>
      <p:sp>
        <p:nvSpPr>
          <p:cNvPr id="57346" name="Notes Placeholder 2"/>
          <p:cNvSpPr>
            <a:spLocks noGrp="1"/>
          </p:cNvSpPr>
          <p:nvPr>
            <p:ph type="body" idx="1"/>
          </p:nvPr>
        </p:nvSpPr>
        <p:spPr bwMode="auto">
          <a:noFill/>
        </p:spPr>
        <p:txBody>
          <a:bodyPr/>
          <a:lstStyle/>
          <a:p>
            <a:pPr eaLnBrk="1" hangingPunct="1"/>
            <a:endParaRPr lang="en-GB"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A2936D3D-6FC2-49B3-913D-E1ED22CDEBFF}"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ln>
        </p:spPr>
      </p:sp>
      <p:sp>
        <p:nvSpPr>
          <p:cNvPr id="59394"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The first comprehensive contingency model for leadership was developed by Fred Fiedler.  The </a:t>
            </a:r>
            <a:r>
              <a:rPr lang="en-US" b="1" smtClean="0">
                <a:cs typeface="Arial" panose="020B0604020202020204" pitchFamily="34" charset="0"/>
              </a:rPr>
              <a:t>Fiedler contingency model </a:t>
            </a:r>
            <a:r>
              <a:rPr lang="en-US" smtClean="0">
                <a:cs typeface="Arial" panose="020B0604020202020204" pitchFamily="34" charset="0"/>
              </a:rPr>
              <a:t>proposed that effective group performance depended on properly matching the leader’s style and the amount of control and influence in the situation. The model was based on the premise that a certain leadership style would be most effective in different types of situations. The keys</a:t>
            </a:r>
            <a:endParaRPr lang="en-US" smtClean="0">
              <a:cs typeface="Arial" panose="020B0604020202020204" pitchFamily="34" charset="0"/>
            </a:endParaRPr>
          </a:p>
          <a:p>
            <a:pPr eaLnBrk="1" hangingPunct="1"/>
            <a:r>
              <a:rPr lang="en-US" smtClean="0">
                <a:cs typeface="Arial" panose="020B0604020202020204" pitchFamily="34" charset="0"/>
              </a:rPr>
              <a:t>were to (1) define those leadership styles and the different types of situations, and then (2) identify the appropriate combinations of style and situation.</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B943C97D-5E55-46CA-A78C-B195A03AFCF3}"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ln>
        </p:spPr>
      </p:sp>
      <p:sp>
        <p:nvSpPr>
          <p:cNvPr id="61442"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Fiedler proposed that a key factor in leadership success was an individual’s basic leadership style, either task oriented or relationship oriented. To measure a leader’s style, Fiedler developed the </a:t>
            </a:r>
            <a:r>
              <a:rPr lang="en-US" b="1" smtClean="0">
                <a:cs typeface="Arial" panose="020B0604020202020204" pitchFamily="34" charset="0"/>
              </a:rPr>
              <a:t>least-preferred coworker (LPC) questionnaire</a:t>
            </a:r>
            <a:r>
              <a:rPr lang="en-US" smtClean="0">
                <a:cs typeface="Arial" panose="020B0604020202020204" pitchFamily="34" charset="0"/>
              </a:rPr>
              <a:t>. This questionnaire contained 18 pairs of contrasting adjectives—for example, pleasant– unpleasant, cold–warm, boring–interesting, or friendly–unfriendly. Respondents were</a:t>
            </a:r>
            <a:endParaRPr lang="en-US" smtClean="0">
              <a:cs typeface="Arial" panose="020B0604020202020204" pitchFamily="34" charset="0"/>
            </a:endParaRPr>
          </a:p>
          <a:p>
            <a:pPr eaLnBrk="1" hangingPunct="1"/>
            <a:r>
              <a:rPr lang="en-US" smtClean="0">
                <a:cs typeface="Arial" panose="020B0604020202020204" pitchFamily="34" charset="0"/>
              </a:rPr>
              <a:t>asked to think of all the coworkers they had ever had and to describe that one person they </a:t>
            </a:r>
            <a:r>
              <a:rPr lang="en-US" i="1" smtClean="0">
                <a:cs typeface="Arial" panose="020B0604020202020204" pitchFamily="34" charset="0"/>
              </a:rPr>
              <a:t>least enjoyed </a:t>
            </a:r>
            <a:r>
              <a:rPr lang="en-US" smtClean="0">
                <a:cs typeface="Arial" panose="020B0604020202020204" pitchFamily="34" charset="0"/>
              </a:rPr>
              <a:t>working with by rating him or her on a scale of 1 to 8 for each of the 18 sets of adjectives (the 8 always described the positive adjective out of the pair and the 1 always described the negative adjective out of the pair).</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9B4A402E-0F16-44FA-AC5B-733CA7A668BD}"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ln>
        </p:spPr>
      </p:sp>
      <p:sp>
        <p:nvSpPr>
          <p:cNvPr id="63490"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After an individual’s leadership style had been assessed through the LPC, it was time to evaluate the situation in order to be able to match the leader with the situation. Fiedler’s research uncovered three contingency dimensions that defined the key situational factors in leader effectiveness.</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 </a:t>
            </a:r>
            <a:r>
              <a:rPr lang="en-US" b="1" smtClean="0">
                <a:cs typeface="Arial" panose="020B0604020202020204" pitchFamily="34" charset="0"/>
              </a:rPr>
              <a:t>Leader–member relations</a:t>
            </a:r>
            <a:r>
              <a:rPr lang="en-US" smtClean="0">
                <a:cs typeface="Arial" panose="020B0604020202020204" pitchFamily="34" charset="0"/>
              </a:rPr>
              <a:t>: the degree of confidence, trust, and respect employees had for their leader; rated as either good or poor.</a:t>
            </a:r>
            <a:endParaRPr lang="en-US" smtClean="0">
              <a:cs typeface="Arial" panose="020B0604020202020204" pitchFamily="34" charset="0"/>
            </a:endParaRPr>
          </a:p>
          <a:p>
            <a:pPr eaLnBrk="1" hangingPunct="1"/>
            <a:r>
              <a:rPr lang="en-US" smtClean="0">
                <a:cs typeface="Arial" panose="020B0604020202020204" pitchFamily="34" charset="0"/>
              </a:rPr>
              <a:t>• </a:t>
            </a:r>
            <a:r>
              <a:rPr lang="en-US" b="1" smtClean="0">
                <a:cs typeface="Arial" panose="020B0604020202020204" pitchFamily="34" charset="0"/>
              </a:rPr>
              <a:t>Task structure</a:t>
            </a:r>
            <a:r>
              <a:rPr lang="en-US" smtClean="0">
                <a:cs typeface="Arial" panose="020B0604020202020204" pitchFamily="34" charset="0"/>
              </a:rPr>
              <a:t>: the degree to which job assignments were formalized and structured; rated as either high or low.</a:t>
            </a:r>
            <a:endParaRPr lang="en-US" smtClean="0">
              <a:cs typeface="Arial" panose="020B0604020202020204" pitchFamily="34" charset="0"/>
            </a:endParaRPr>
          </a:p>
          <a:p>
            <a:pPr eaLnBrk="1" hangingPunct="1"/>
            <a:r>
              <a:rPr lang="en-US" smtClean="0">
                <a:cs typeface="Arial" panose="020B0604020202020204" pitchFamily="34" charset="0"/>
              </a:rPr>
              <a:t>• </a:t>
            </a:r>
            <a:r>
              <a:rPr lang="en-US" b="1" smtClean="0">
                <a:cs typeface="Arial" panose="020B0604020202020204" pitchFamily="34" charset="0"/>
              </a:rPr>
              <a:t>Position power</a:t>
            </a:r>
            <a:r>
              <a:rPr lang="en-US" smtClean="0">
                <a:cs typeface="Arial" panose="020B0604020202020204" pitchFamily="34" charset="0"/>
              </a:rPr>
              <a:t>: the degree of influence a leader had over activities such as hiring, firing, discipline, promotions, and salary increases; rated as either strong or weak.</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21A9B248-9EAD-42F8-B6EF-1DD1C9209900}"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ln>
        </p:spPr>
      </p:sp>
      <p:sp>
        <p:nvSpPr>
          <p:cNvPr id="65538"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Each leadership situation was evaluated in terms of these three contingency variables, which when combined produced eight possible situations that were either favorable or unfavorable for the leader. (See the bottom of the chart in Exhibit 18-3.) Situations I, II, and III were classified as highly favorable for the leader. Situations IV, V, and VI were moderately favorable for the leader. And situations VII and VIII were</a:t>
            </a:r>
            <a:endParaRPr lang="en-US" smtClean="0">
              <a:cs typeface="Arial" panose="020B0604020202020204" pitchFamily="34" charset="0"/>
            </a:endParaRPr>
          </a:p>
          <a:p>
            <a:pPr eaLnBrk="1" hangingPunct="1"/>
            <a:r>
              <a:rPr lang="en-US" smtClean="0">
                <a:cs typeface="Arial" panose="020B0604020202020204" pitchFamily="34" charset="0"/>
              </a:rPr>
              <a:t>described as highly unfavorable for the leader.</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397F3893-9DB7-4E46-B93B-56AC72D248F8}"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ln>
        </p:spPr>
      </p:sp>
      <p:sp>
        <p:nvSpPr>
          <p:cNvPr id="67586"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Paul Hersey and Ken Blanchard developed a leadership theory that has gained a strong following among management development specialists.  This model, called </a:t>
            </a:r>
            <a:r>
              <a:rPr lang="en-US" b="1" smtClean="0">
                <a:cs typeface="Arial" panose="020B0604020202020204" pitchFamily="34" charset="0"/>
              </a:rPr>
              <a:t>situational leadership theory (SLT)</a:t>
            </a:r>
            <a:r>
              <a:rPr lang="en-US" smtClean="0">
                <a:cs typeface="Arial" panose="020B0604020202020204" pitchFamily="34" charset="0"/>
              </a:rPr>
              <a:t>, is a contingency theory that focuses on followers’ readiness.</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Regardless of what the leader does, the group’s effectiveness depends on the actions of the followers. This important dimension</a:t>
            </a:r>
            <a:endParaRPr lang="en-US" smtClean="0">
              <a:cs typeface="Arial" panose="020B0604020202020204" pitchFamily="34" charset="0"/>
            </a:endParaRPr>
          </a:p>
          <a:p>
            <a:pPr eaLnBrk="1" hangingPunct="1"/>
            <a:r>
              <a:rPr lang="en-US" smtClean="0">
                <a:cs typeface="Arial" panose="020B0604020202020204" pitchFamily="34" charset="0"/>
              </a:rPr>
              <a:t>has been overlooked or underemphasized in most leadership theories. And </a:t>
            </a:r>
            <a:r>
              <a:rPr lang="en-US" b="1" smtClean="0">
                <a:cs typeface="Arial" panose="020B0604020202020204" pitchFamily="34" charset="0"/>
              </a:rPr>
              <a:t>readiness</a:t>
            </a:r>
            <a:r>
              <a:rPr lang="en-US" smtClean="0">
                <a:cs typeface="Arial" panose="020B0604020202020204" pitchFamily="34" charset="0"/>
              </a:rPr>
              <a:t>, as defined by Hersey and Blanchard, refers to the extent to which people have the ability and willingness to accomplish a specific task.</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262BEBCE-5D85-4F5E-80D3-3EB3A157458D}"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ln>
        </p:spPr>
      </p:sp>
      <p:sp>
        <p:nvSpPr>
          <p:cNvPr id="69634"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SLT uses the same two leadership dimensions that Fiedler identified: task and relationship behaviors. However, Hersey and Blanchard go a step further by considering each as either high or low and then combining them into four specific leadership styles described as follows:</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 </a:t>
            </a:r>
            <a:r>
              <a:rPr lang="en-US" i="1" smtClean="0">
                <a:cs typeface="Arial" panose="020B0604020202020204" pitchFamily="34" charset="0"/>
              </a:rPr>
              <a:t>Telling </a:t>
            </a:r>
            <a:r>
              <a:rPr lang="en-US" smtClean="0">
                <a:cs typeface="Arial" panose="020B0604020202020204" pitchFamily="34" charset="0"/>
              </a:rPr>
              <a:t>(high task–low relationship): The leader defines roles and tells people what, how, when, and where to do various tasks.</a:t>
            </a:r>
            <a:endParaRPr lang="en-US" smtClean="0">
              <a:cs typeface="Arial" panose="020B0604020202020204" pitchFamily="34" charset="0"/>
            </a:endParaRPr>
          </a:p>
          <a:p>
            <a:pPr eaLnBrk="1" hangingPunct="1"/>
            <a:r>
              <a:rPr lang="en-US" smtClean="0">
                <a:cs typeface="Arial" panose="020B0604020202020204" pitchFamily="34" charset="0"/>
              </a:rPr>
              <a:t>• </a:t>
            </a:r>
            <a:r>
              <a:rPr lang="en-US" i="1" smtClean="0">
                <a:cs typeface="Arial" panose="020B0604020202020204" pitchFamily="34" charset="0"/>
              </a:rPr>
              <a:t>Selling </a:t>
            </a:r>
            <a:r>
              <a:rPr lang="en-US" smtClean="0">
                <a:cs typeface="Arial" panose="020B0604020202020204" pitchFamily="34" charset="0"/>
              </a:rPr>
              <a:t>(high task–high relationship): The leader provides both directive and supportive behavior.</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A3A408F6-3A95-47D4-A438-03C4B9881DF2}"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ln>
        </p:spPr>
      </p:sp>
      <p:sp>
        <p:nvSpPr>
          <p:cNvPr id="34818"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Leadership research in the 1920s and 1930s focused on isolating leader traits— that is, characteristics—that would differentiate leaders from nonleaders. Some of the traits studied included physical stature, appearance, social class, emotional stability, fluency of speech, and sociability. Despite the best efforts of researchers, it proved impossible to identify a set of traits that would </a:t>
            </a:r>
            <a:r>
              <a:rPr lang="en-US" i="1" smtClean="0">
                <a:cs typeface="Arial" panose="020B0604020202020204" pitchFamily="34" charset="0"/>
              </a:rPr>
              <a:t>always </a:t>
            </a:r>
            <a:r>
              <a:rPr lang="en-US" smtClean="0">
                <a:cs typeface="Arial" panose="020B0604020202020204" pitchFamily="34" charset="0"/>
              </a:rPr>
              <a:t>differentiate a leader (the person)</a:t>
            </a:r>
            <a:endParaRPr lang="en-US" smtClean="0">
              <a:cs typeface="Arial" panose="020B0604020202020204" pitchFamily="34" charset="0"/>
            </a:endParaRPr>
          </a:p>
          <a:p>
            <a:pPr eaLnBrk="1" hangingPunct="1"/>
            <a:r>
              <a:rPr lang="en-US" smtClean="0">
                <a:cs typeface="Arial" panose="020B0604020202020204" pitchFamily="34" charset="0"/>
              </a:rPr>
              <a:t>from a nonleader.</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D8BF5022-C561-42F7-A81A-451B05F345F8}" type="slidenum">
              <a:rPr lang="en-US" smtClean="0"/>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ln>
        </p:spPr>
      </p:sp>
      <p:sp>
        <p:nvSpPr>
          <p:cNvPr id="71682" name="Notes Placeholder 2"/>
          <p:cNvSpPr>
            <a:spLocks noGrp="1"/>
          </p:cNvSpPr>
          <p:nvPr>
            <p:ph type="body" idx="1"/>
          </p:nvPr>
        </p:nvSpPr>
        <p:spPr bwMode="auto">
          <a:noFill/>
        </p:spPr>
        <p:txBody>
          <a:bodyPr/>
          <a:lstStyle/>
          <a:p>
            <a:pPr eaLnBrk="1" hangingPunct="1"/>
            <a:r>
              <a:rPr lang="en-US" i="1" smtClean="0">
                <a:cs typeface="Arial" panose="020B0604020202020204" pitchFamily="34" charset="0"/>
              </a:rPr>
              <a:t>Participating </a:t>
            </a:r>
            <a:r>
              <a:rPr lang="en-US" smtClean="0">
                <a:cs typeface="Arial" panose="020B0604020202020204" pitchFamily="34" charset="0"/>
              </a:rPr>
              <a:t>(low task–high relationship): The leader and followers share in decision making; the main role of the leader is facilitating and communicating.</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i="1" smtClean="0">
                <a:cs typeface="Arial" panose="020B0604020202020204" pitchFamily="34" charset="0"/>
              </a:rPr>
              <a:t>Delegating </a:t>
            </a:r>
            <a:r>
              <a:rPr lang="en-US" smtClean="0">
                <a:cs typeface="Arial" panose="020B0604020202020204" pitchFamily="34" charset="0"/>
              </a:rPr>
              <a:t>(low task–low relationship): The leader provides little direction or support.</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0DADFA89-7920-4FDD-B8DD-CEDEFE560A04}"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ln>
        </p:spPr>
      </p:sp>
      <p:sp>
        <p:nvSpPr>
          <p:cNvPr id="73730"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The final component in the model is the four stages of follower readiness:</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i="1" smtClean="0">
                <a:cs typeface="Arial" panose="020B0604020202020204" pitchFamily="34" charset="0"/>
              </a:rPr>
              <a:t>R1: </a:t>
            </a:r>
            <a:r>
              <a:rPr lang="en-US" smtClean="0">
                <a:cs typeface="Arial" panose="020B0604020202020204" pitchFamily="34" charset="0"/>
              </a:rPr>
              <a:t>People are both </a:t>
            </a:r>
            <a:r>
              <a:rPr lang="en-US" i="1" smtClean="0">
                <a:cs typeface="Arial" panose="020B0604020202020204" pitchFamily="34" charset="0"/>
              </a:rPr>
              <a:t>unable and unwilling </a:t>
            </a:r>
            <a:r>
              <a:rPr lang="en-US" smtClean="0">
                <a:cs typeface="Arial" panose="020B0604020202020204" pitchFamily="34" charset="0"/>
              </a:rPr>
              <a:t>to take responsibility for doing something. Followers aren’t competent or confident.</a:t>
            </a:r>
            <a:endParaRPr lang="en-US" smtClean="0">
              <a:cs typeface="Arial" panose="020B0604020202020204" pitchFamily="34" charset="0"/>
            </a:endParaRPr>
          </a:p>
          <a:p>
            <a:pPr eaLnBrk="1" hangingPunct="1"/>
            <a:endParaRPr lang="en-US" i="1" smtClean="0">
              <a:cs typeface="Arial" panose="020B0604020202020204" pitchFamily="34" charset="0"/>
            </a:endParaRPr>
          </a:p>
          <a:p>
            <a:pPr eaLnBrk="1" hangingPunct="1"/>
            <a:r>
              <a:rPr lang="en-US" i="1" smtClean="0">
                <a:cs typeface="Arial" panose="020B0604020202020204" pitchFamily="34" charset="0"/>
              </a:rPr>
              <a:t>R2</a:t>
            </a:r>
            <a:r>
              <a:rPr lang="en-US" smtClean="0">
                <a:cs typeface="Arial" panose="020B0604020202020204" pitchFamily="34" charset="0"/>
              </a:rPr>
              <a:t>: People are </a:t>
            </a:r>
            <a:r>
              <a:rPr lang="en-US" i="1" smtClean="0">
                <a:cs typeface="Arial" panose="020B0604020202020204" pitchFamily="34" charset="0"/>
              </a:rPr>
              <a:t>unable but willing </a:t>
            </a:r>
            <a:r>
              <a:rPr lang="en-US" smtClean="0">
                <a:cs typeface="Arial" panose="020B0604020202020204" pitchFamily="34" charset="0"/>
              </a:rPr>
              <a:t>to do the necessary job tasks. Followers are motivated but lack the appropriate skills.</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D204C83F-F43E-46EB-9DF9-6AD6B3B965EE}"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ln>
        </p:spPr>
      </p:sp>
      <p:sp>
        <p:nvSpPr>
          <p:cNvPr id="75778" name="Notes Placeholder 2"/>
          <p:cNvSpPr>
            <a:spLocks noGrp="1"/>
          </p:cNvSpPr>
          <p:nvPr>
            <p:ph type="body" idx="1"/>
          </p:nvPr>
        </p:nvSpPr>
        <p:spPr bwMode="auto">
          <a:noFill/>
        </p:spPr>
        <p:txBody>
          <a:bodyPr/>
          <a:lstStyle/>
          <a:p>
            <a:pPr eaLnBrk="1" hangingPunct="1"/>
            <a:r>
              <a:rPr lang="en-US" i="1" smtClean="0">
                <a:cs typeface="Arial" panose="020B0604020202020204" pitchFamily="34" charset="0"/>
              </a:rPr>
              <a:t>R3: </a:t>
            </a:r>
            <a:r>
              <a:rPr lang="en-US" smtClean="0">
                <a:cs typeface="Arial" panose="020B0604020202020204" pitchFamily="34" charset="0"/>
              </a:rPr>
              <a:t>People are </a:t>
            </a:r>
            <a:r>
              <a:rPr lang="en-US" i="1" smtClean="0">
                <a:cs typeface="Arial" panose="020B0604020202020204" pitchFamily="34" charset="0"/>
              </a:rPr>
              <a:t>able but unwilling </a:t>
            </a:r>
            <a:r>
              <a:rPr lang="en-US" smtClean="0">
                <a:cs typeface="Arial" panose="020B0604020202020204" pitchFamily="34" charset="0"/>
              </a:rPr>
              <a:t>to do what the leader wants. Followers are competent, but don’t want to do something.</a:t>
            </a:r>
            <a:endParaRPr lang="en-US" smtClean="0">
              <a:cs typeface="Arial" panose="020B0604020202020204" pitchFamily="34" charset="0"/>
            </a:endParaRPr>
          </a:p>
          <a:p>
            <a:pPr eaLnBrk="1" hangingPunct="1"/>
            <a:endParaRPr lang="en-US" i="1" smtClean="0">
              <a:cs typeface="Arial" panose="020B0604020202020204" pitchFamily="34" charset="0"/>
            </a:endParaRPr>
          </a:p>
          <a:p>
            <a:pPr eaLnBrk="1" hangingPunct="1"/>
            <a:r>
              <a:rPr lang="en-US" i="1" smtClean="0">
                <a:cs typeface="Arial" panose="020B0604020202020204" pitchFamily="34" charset="0"/>
              </a:rPr>
              <a:t>R4</a:t>
            </a:r>
            <a:r>
              <a:rPr lang="en-US" smtClean="0">
                <a:cs typeface="Arial" panose="020B0604020202020204" pitchFamily="34" charset="0"/>
              </a:rPr>
              <a:t>: People are both </a:t>
            </a:r>
            <a:r>
              <a:rPr lang="en-US" i="1" smtClean="0">
                <a:cs typeface="Arial" panose="020B0604020202020204" pitchFamily="34" charset="0"/>
              </a:rPr>
              <a:t>able and willing </a:t>
            </a:r>
            <a:r>
              <a:rPr lang="en-US" smtClean="0">
                <a:cs typeface="Arial" panose="020B0604020202020204" pitchFamily="34" charset="0"/>
              </a:rPr>
              <a:t>to do what is asked of them.</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09317C41-51CF-4C46-8C1A-914D1736D9A4}"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ln>
        </p:spPr>
      </p:sp>
      <p:sp>
        <p:nvSpPr>
          <p:cNvPr id="77826"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Another approach to understanding leadership is </a:t>
            </a:r>
            <a:r>
              <a:rPr lang="en-US" b="1" smtClean="0">
                <a:cs typeface="Arial" panose="020B0604020202020204" pitchFamily="34" charset="0"/>
              </a:rPr>
              <a:t>path-goal theory</a:t>
            </a:r>
            <a:r>
              <a:rPr lang="en-US" smtClean="0">
                <a:cs typeface="Arial" panose="020B0604020202020204" pitchFamily="34" charset="0"/>
              </a:rPr>
              <a:t>, which states that the leader’s job is to assist followers in attaining their goals and to provide direction or support needed to ensure that their goals are compatible with the goals of the group or organization. Developed by Robert House, path-goal theory takes key elements from the expectancy theory of motivation.  The term </a:t>
            </a:r>
            <a:r>
              <a:rPr lang="en-US" i="1" smtClean="0">
                <a:cs typeface="Arial" panose="020B0604020202020204" pitchFamily="34" charset="0"/>
              </a:rPr>
              <a:t>path-goal </a:t>
            </a:r>
            <a:r>
              <a:rPr lang="en-US" smtClean="0">
                <a:cs typeface="Arial" panose="020B0604020202020204" pitchFamily="34" charset="0"/>
              </a:rPr>
              <a:t>is derived</a:t>
            </a:r>
            <a:endParaRPr lang="en-US" smtClean="0">
              <a:cs typeface="Arial" panose="020B0604020202020204" pitchFamily="34" charset="0"/>
            </a:endParaRPr>
          </a:p>
          <a:p>
            <a:pPr eaLnBrk="1" hangingPunct="1"/>
            <a:r>
              <a:rPr lang="en-US" smtClean="0">
                <a:cs typeface="Arial" panose="020B0604020202020204" pitchFamily="34" charset="0"/>
              </a:rPr>
              <a:t>from the belief that effective leaders remove the roadblocks and pitfalls so that followers have a clearer path to help them get from where they are to the achievement of their work goals.</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B2679CF0-7252-4773-A6EB-6FD81825951F}" type="slidenum">
              <a:rPr lang="en-US" smtClean="0"/>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ln>
        </p:spPr>
      </p:sp>
      <p:sp>
        <p:nvSpPr>
          <p:cNvPr id="79874"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House identified four leadership behaviors:</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i="1" smtClean="0">
                <a:cs typeface="Arial" panose="020B0604020202020204" pitchFamily="34" charset="0"/>
              </a:rPr>
              <a:t>Directive leader: </a:t>
            </a:r>
            <a:r>
              <a:rPr lang="en-US" smtClean="0">
                <a:cs typeface="Arial" panose="020B0604020202020204" pitchFamily="34" charset="0"/>
              </a:rPr>
              <a:t>Lets subordinates know what’s expected of them, schedules work to be done, and gives specific guidance on how to accomplish tasks.</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i="1" smtClean="0">
                <a:cs typeface="Arial" panose="020B0604020202020204" pitchFamily="34" charset="0"/>
              </a:rPr>
              <a:t>Supportive leader: </a:t>
            </a:r>
            <a:r>
              <a:rPr lang="en-US" smtClean="0">
                <a:cs typeface="Arial" panose="020B0604020202020204" pitchFamily="34" charset="0"/>
              </a:rPr>
              <a:t>Shows concern for the needs of followers and is friendly. </a:t>
            </a:r>
            <a:endParaRPr lang="en-US" smtClean="0">
              <a:cs typeface="Arial" panose="020B0604020202020204" pitchFamily="34" charset="0"/>
            </a:endParaRPr>
          </a:p>
          <a:p>
            <a:pPr eaLnBrk="1" hangingPunct="1"/>
            <a:endParaRPr lang="en-US" i="1" smtClean="0">
              <a:cs typeface="Arial" panose="020B0604020202020204" pitchFamily="34" charset="0"/>
            </a:endParaRPr>
          </a:p>
          <a:p>
            <a:pPr eaLnBrk="1" hangingPunct="1"/>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CFC227BF-2B6C-4D07-A16D-D6CBBF916C7A}" type="slidenum">
              <a:rPr lang="en-US" smtClean="0"/>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noFill/>
          <a:ln>
            <a:solidFill>
              <a:srgbClr val="000000"/>
            </a:solidFill>
            <a:miter lim="800000"/>
          </a:ln>
        </p:spPr>
      </p:sp>
      <p:sp>
        <p:nvSpPr>
          <p:cNvPr id="81922" name="Notes Placeholder 2"/>
          <p:cNvSpPr>
            <a:spLocks noGrp="1"/>
          </p:cNvSpPr>
          <p:nvPr>
            <p:ph type="body" idx="1"/>
          </p:nvPr>
        </p:nvSpPr>
        <p:spPr bwMode="auto">
          <a:noFill/>
        </p:spPr>
        <p:txBody>
          <a:bodyPr/>
          <a:lstStyle/>
          <a:p>
            <a:pPr eaLnBrk="1" hangingPunct="1"/>
            <a:r>
              <a:rPr lang="en-US" i="1" smtClean="0">
                <a:cs typeface="Arial" panose="020B0604020202020204" pitchFamily="34" charset="0"/>
              </a:rPr>
              <a:t>Participative leader: </a:t>
            </a:r>
            <a:r>
              <a:rPr lang="en-US" smtClean="0">
                <a:cs typeface="Arial" panose="020B0604020202020204" pitchFamily="34" charset="0"/>
              </a:rPr>
              <a:t>Consults with group members and uses their suggestions before making a decision.</a:t>
            </a:r>
            <a:endParaRPr lang="en-US" smtClean="0">
              <a:cs typeface="Arial" panose="020B0604020202020204" pitchFamily="34" charset="0"/>
            </a:endParaRPr>
          </a:p>
          <a:p>
            <a:pPr eaLnBrk="1" hangingPunct="1"/>
            <a:endParaRPr lang="en-US" i="1" smtClean="0">
              <a:cs typeface="Arial" panose="020B0604020202020204" pitchFamily="34" charset="0"/>
            </a:endParaRPr>
          </a:p>
          <a:p>
            <a:pPr eaLnBrk="1" hangingPunct="1"/>
            <a:r>
              <a:rPr lang="en-US" i="1" smtClean="0">
                <a:cs typeface="Arial" panose="020B0604020202020204" pitchFamily="34" charset="0"/>
              </a:rPr>
              <a:t>Achievement oriented leader: </a:t>
            </a:r>
            <a:r>
              <a:rPr lang="en-US" smtClean="0">
                <a:cs typeface="Arial" panose="020B0604020202020204" pitchFamily="34" charset="0"/>
              </a:rPr>
              <a:t>Sets challenging goals and expects followers to perform at their highest level. </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In contrast to Fiedler’s view that a leader couldn’t change his or her behavior, House assumed that leaders are flexible and can display any or all of these leadership styles depending on the situation.</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05589C27-F8D8-43E3-9EFE-28843D5780BC}" type="slidenum">
              <a:rPr lang="en-US" smtClean="0"/>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bwMode="auto">
          <a:noFill/>
          <a:ln>
            <a:solidFill>
              <a:srgbClr val="000000"/>
            </a:solidFill>
            <a:miter lim="800000"/>
          </a:ln>
        </p:spPr>
      </p:sp>
      <p:sp>
        <p:nvSpPr>
          <p:cNvPr id="83970"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As Exhibit 18-4 illustrates, path-goal theory proposes two situational or contingency variables that moderate the leadership behavior–outcome relationship: those in the </a:t>
            </a:r>
            <a:r>
              <a:rPr lang="en-US" i="1" smtClean="0">
                <a:cs typeface="Arial" panose="020B0604020202020204" pitchFamily="34" charset="0"/>
              </a:rPr>
              <a:t>environment </a:t>
            </a:r>
            <a:r>
              <a:rPr lang="en-US" smtClean="0">
                <a:cs typeface="Arial" panose="020B0604020202020204" pitchFamily="34" charset="0"/>
              </a:rPr>
              <a:t>that are outside the control of the follower (factors including task structure, formal authority system, and the work group) and those that are part of the personal characteristics of the </a:t>
            </a:r>
            <a:r>
              <a:rPr lang="en-US" i="1" smtClean="0">
                <a:cs typeface="Arial" panose="020B0604020202020204" pitchFamily="34" charset="0"/>
              </a:rPr>
              <a:t>follower </a:t>
            </a:r>
            <a:r>
              <a:rPr lang="en-US" smtClean="0">
                <a:cs typeface="Arial" panose="020B0604020202020204" pitchFamily="34" charset="0"/>
              </a:rPr>
              <a:t>(including locus of control, experience, and perceived ability).</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3E7737FD-C764-4198-BD2B-4226464D45A4}" type="slidenum">
              <a:rPr lang="en-US" smtClean="0"/>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bwMode="auto">
          <a:noFill/>
          <a:ln>
            <a:solidFill>
              <a:srgbClr val="000000"/>
            </a:solidFill>
            <a:miter lim="800000"/>
          </a:ln>
        </p:spPr>
      </p:sp>
      <p:sp>
        <p:nvSpPr>
          <p:cNvPr id="86018" name="Notes Placeholder 2"/>
          <p:cNvSpPr>
            <a:spLocks noGrp="1"/>
          </p:cNvSpPr>
          <p:nvPr>
            <p:ph type="body" idx="1"/>
          </p:nvPr>
        </p:nvSpPr>
        <p:spPr bwMode="auto">
          <a:noFill/>
        </p:spPr>
        <p:txBody>
          <a:bodyPr/>
          <a:lstStyle/>
          <a:p>
            <a:pPr eaLnBrk="1" hangingPunct="1"/>
            <a:r>
              <a:rPr lang="en-US" b="1" smtClean="0">
                <a:cs typeface="Arial" panose="020B0604020202020204" pitchFamily="34" charset="0"/>
              </a:rPr>
              <a:t>Leader–member exchange theory (LMX) </a:t>
            </a:r>
            <a:r>
              <a:rPr lang="en-US" smtClean="0">
                <a:cs typeface="Arial" panose="020B0604020202020204" pitchFamily="34" charset="0"/>
              </a:rPr>
              <a:t>says leaders create in-groups and out-groups and those in the in-group will have higher performance ratings, less turnover, and greater job satisfaction. LMX theory suggests that early on in the relationship between a leader and a</a:t>
            </a:r>
            <a:endParaRPr lang="en-US" smtClean="0">
              <a:cs typeface="Arial" panose="020B0604020202020204" pitchFamily="34" charset="0"/>
            </a:endParaRPr>
          </a:p>
          <a:p>
            <a:pPr eaLnBrk="1" hangingPunct="1"/>
            <a:r>
              <a:rPr lang="en-US" smtClean="0">
                <a:cs typeface="Arial" panose="020B0604020202020204" pitchFamily="34" charset="0"/>
              </a:rPr>
              <a:t>given follower, a leader will implicitly categorize a follower as an “in” or as an “out.” That relationship tends to remain fairly stable over time. Leaders also encourage LMX by rewarding those employees with whom they want a closer linkage and punishing those with whom they do not.</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B4232AC2-6E46-4707-B9FF-2296CFDAEED1}" type="slidenum">
              <a:rPr lang="en-US" smtClean="0"/>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bwMode="auto">
          <a:noFill/>
          <a:ln>
            <a:solidFill>
              <a:srgbClr val="000000"/>
            </a:solidFill>
            <a:miter lim="800000"/>
          </a:ln>
        </p:spPr>
      </p:sp>
      <p:sp>
        <p:nvSpPr>
          <p:cNvPr id="88066"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Many early leadership theories viewed leaders as </a:t>
            </a:r>
            <a:r>
              <a:rPr lang="en-US" b="1" smtClean="0">
                <a:cs typeface="Arial" panose="020B0604020202020204" pitchFamily="34" charset="0"/>
              </a:rPr>
              <a:t>transactional leaders</a:t>
            </a:r>
            <a:r>
              <a:rPr lang="en-US" smtClean="0">
                <a:cs typeface="Arial" panose="020B0604020202020204" pitchFamily="34" charset="0"/>
              </a:rPr>
              <a:t>; that is, leaders who lead primarily by using social exchanges</a:t>
            </a:r>
            <a:endParaRPr lang="en-US" smtClean="0">
              <a:cs typeface="Arial" panose="020B0604020202020204" pitchFamily="34" charset="0"/>
            </a:endParaRPr>
          </a:p>
          <a:p>
            <a:pPr eaLnBrk="1" hangingPunct="1"/>
            <a:r>
              <a:rPr lang="en-US" smtClean="0">
                <a:cs typeface="Arial" panose="020B0604020202020204" pitchFamily="34" charset="0"/>
              </a:rPr>
              <a:t>(or transactions). Transactional leaders guide or motivate followers to work toward established goals by exchanging rewards for their</a:t>
            </a:r>
            <a:endParaRPr lang="en-US" smtClean="0">
              <a:cs typeface="Arial" panose="020B0604020202020204" pitchFamily="34" charset="0"/>
            </a:endParaRPr>
          </a:p>
          <a:p>
            <a:pPr eaLnBrk="1" hangingPunct="1"/>
            <a:r>
              <a:rPr lang="en-US" smtClean="0">
                <a:cs typeface="Arial" panose="020B0604020202020204" pitchFamily="34" charset="0"/>
              </a:rPr>
              <a:t>productivity.  But another type of leader—a </a:t>
            </a:r>
            <a:r>
              <a:rPr lang="en-US" b="1" smtClean="0">
                <a:cs typeface="Arial" panose="020B0604020202020204" pitchFamily="34" charset="0"/>
              </a:rPr>
              <a:t>transformational leader</a:t>
            </a:r>
            <a:r>
              <a:rPr lang="en-US" smtClean="0">
                <a:cs typeface="Arial" panose="020B0604020202020204" pitchFamily="34" charset="0"/>
              </a:rPr>
              <a:t>—stimulates and inspires (transforms) followers to achieve extraordinary outcomes.</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C63A2D17-9251-4D78-AE0F-F209A519A51E}" type="slidenum">
              <a:rPr lang="en-US" smtClean="0"/>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ln>
        </p:spPr>
      </p:sp>
      <p:sp>
        <p:nvSpPr>
          <p:cNvPr id="90114"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A</a:t>
            </a:r>
            <a:r>
              <a:rPr lang="en-US" b="1" smtClean="0">
                <a:cs typeface="Arial" panose="020B0604020202020204" pitchFamily="34" charset="0"/>
              </a:rPr>
              <a:t> charismatic leader </a:t>
            </a:r>
            <a:r>
              <a:rPr lang="en-US" smtClean="0">
                <a:cs typeface="Arial" panose="020B0604020202020204" pitchFamily="34" charset="0"/>
              </a:rPr>
              <a:t>is, an enthusiastic, self-confident leader whose personality and actions influence people to behave in certain ways.</a:t>
            </a:r>
            <a:endParaRPr lang="en-US" smtClean="0">
              <a:cs typeface="Arial" panose="020B0604020202020204" pitchFamily="34" charset="0"/>
            </a:endParaRPr>
          </a:p>
          <a:p>
            <a:pPr eaLnBrk="1" hangingPunct="1"/>
            <a:r>
              <a:rPr lang="en-US" smtClean="0">
                <a:cs typeface="Arial" panose="020B0604020202020204" pitchFamily="34" charset="0"/>
              </a:rPr>
              <a:t>Several authors have attempted to identify personal characteristics of the charismatic leader.  The most comprehensive analysis identified five such characteristics: they have a vision, the ability to articulate that vision, a willingness to take risks to achieve that vision, a sensitivity to both environmental constraints and follower needs, and behaviors that are out of the ordinary.</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Although the term </a:t>
            </a:r>
            <a:r>
              <a:rPr lang="en-US" i="1" smtClean="0">
                <a:cs typeface="Arial" panose="020B0604020202020204" pitchFamily="34" charset="0"/>
              </a:rPr>
              <a:t>vision </a:t>
            </a:r>
            <a:r>
              <a:rPr lang="en-US" smtClean="0">
                <a:cs typeface="Arial" panose="020B0604020202020204" pitchFamily="34" charset="0"/>
              </a:rPr>
              <a:t>is often linked with charismatic leadership, </a:t>
            </a:r>
            <a:r>
              <a:rPr lang="en-US" b="1" smtClean="0">
                <a:cs typeface="Arial" panose="020B0604020202020204" pitchFamily="34" charset="0"/>
              </a:rPr>
              <a:t>visionary leadership </a:t>
            </a:r>
            <a:r>
              <a:rPr lang="en-US" smtClean="0">
                <a:cs typeface="Arial" panose="020B0604020202020204" pitchFamily="34" charset="0"/>
              </a:rPr>
              <a:t>is different; it’s the ability to create and articulate a realistic, credible, and attractive vision of the future that improves on the present situation.  This vision, if properly selected and implemented, is so energizing that it “in effect jump-starts the future by calling forth the skills, talents, and resources to make it happen.”</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7C12D522-7E8F-4751-BBA6-37B5395B368E}"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ln>
        </p:spPr>
      </p:sp>
      <p:sp>
        <p:nvSpPr>
          <p:cNvPr id="36866"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The eight traits shown to be associated with effective leadership are described briefly in Exhibit 18-1.</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330DA3AA-D89A-47E8-BEBB-669D4D43A140}" type="slidenum">
              <a:rPr lang="en-US" smtClean="0"/>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p:cNvSpPr>
          <p:nvPr>
            <p:ph type="sldImg"/>
          </p:nvPr>
        </p:nvSpPr>
        <p:spPr bwMode="auto">
          <a:noFill/>
          <a:ln>
            <a:solidFill>
              <a:srgbClr val="000000"/>
            </a:solidFill>
            <a:miter lim="800000"/>
          </a:ln>
        </p:spPr>
      </p:sp>
      <p:sp>
        <p:nvSpPr>
          <p:cNvPr id="92162"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Because leadership is increasingly taking place within a team context and more organizations are using work teams, the role of the leader in guiding team members has become increasingly important. The role of team leader </a:t>
            </a:r>
            <a:r>
              <a:rPr lang="en-US" i="1" smtClean="0">
                <a:cs typeface="Arial" panose="020B0604020202020204" pitchFamily="34" charset="0"/>
              </a:rPr>
              <a:t>is </a:t>
            </a:r>
            <a:r>
              <a:rPr lang="en-US" smtClean="0">
                <a:cs typeface="Arial" panose="020B0604020202020204" pitchFamily="34" charset="0"/>
              </a:rPr>
              <a:t>different from the traditional leadership role.</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Many leaders are not equipped to handle the change to employee teams. As one consultant noted, “Even the most capable managers have trouble making the transition because all the command-and-control type things they were encouraged to do before are no longer appropriate.</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One study looking at organizations that reorganized themselves around employee teams found certain common responsibilities of all leaders. These leader responsibilities included coaching, facilitating, handling disciplinary problems, reviewing team and individual performance, training, and communication.45 However, a more meaningful way to describe the team leader’s job is to focus on two priorities: (1) managing</a:t>
            </a:r>
            <a:endParaRPr lang="en-US" smtClean="0">
              <a:cs typeface="Arial" panose="020B0604020202020204" pitchFamily="34" charset="0"/>
            </a:endParaRPr>
          </a:p>
          <a:p>
            <a:pPr eaLnBrk="1" hangingPunct="1"/>
            <a:r>
              <a:rPr lang="en-US" smtClean="0">
                <a:cs typeface="Arial" panose="020B0604020202020204" pitchFamily="34" charset="0"/>
              </a:rPr>
              <a:t>the team’s external boundary and (2) facilitating the team process. These priorities entail four specific leadership roles, which are identified in Exhibit 18-5.</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37F5DD62-6CDB-465A-9083-A24A5CE28427}" type="slidenum">
              <a:rPr lang="en-US" smtClean="0"/>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p:cNvSpPr>
          <p:nvPr>
            <p:ph type="sldImg"/>
          </p:nvPr>
        </p:nvSpPr>
        <p:spPr bwMode="auto">
          <a:noFill/>
          <a:ln>
            <a:solidFill>
              <a:srgbClr val="000000"/>
            </a:solidFill>
            <a:miter lim="800000"/>
          </a:ln>
        </p:spPr>
      </p:sp>
      <p:sp>
        <p:nvSpPr>
          <p:cNvPr id="94210" name="Notes Placeholder 2"/>
          <p:cNvSpPr>
            <a:spLocks noGrp="1"/>
          </p:cNvSpPr>
          <p:nvPr>
            <p:ph type="body" idx="1"/>
          </p:nvPr>
        </p:nvSpPr>
        <p:spPr bwMode="auto">
          <a:noFill/>
        </p:spPr>
        <p:txBody>
          <a:bodyPr/>
          <a:lstStyle/>
          <a:p>
            <a:pPr eaLnBrk="1" hangingPunct="1"/>
            <a:endParaRPr lang="en-GB"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2DD8C112-18C9-4480-9948-E35711200BC9}" type="slidenum">
              <a:rPr lang="en-US" smtClean="0"/>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p:cNvSpPr>
          <p:nvPr>
            <p:ph type="sldImg"/>
          </p:nvPr>
        </p:nvSpPr>
        <p:spPr bwMode="auto">
          <a:noFill/>
          <a:ln>
            <a:solidFill>
              <a:srgbClr val="000000"/>
            </a:solidFill>
            <a:miter lim="800000"/>
          </a:ln>
        </p:spPr>
      </p:sp>
      <p:sp>
        <p:nvSpPr>
          <p:cNvPr id="96258"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Where do leaders get their power—that is, their right and capacity to influence work actions or decisions? Five sources of leader power have been identified: legitimate, coercive, reward, expert, and referent. </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b="1" smtClean="0">
                <a:cs typeface="Arial" panose="020B0604020202020204" pitchFamily="34" charset="0"/>
              </a:rPr>
              <a:t>Legitimate power </a:t>
            </a:r>
            <a:r>
              <a:rPr lang="en-US" smtClean="0">
                <a:cs typeface="Arial" panose="020B0604020202020204" pitchFamily="34" charset="0"/>
              </a:rPr>
              <a:t>and authority are the same. Legitimate power represents the power a leader has as a result of his or her position in the organization. Although people in positions of authority are also likely to have reward and coercive power, legitimate power is broader than the power to coerce and reward.</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b="1" smtClean="0">
                <a:cs typeface="Arial" panose="020B0604020202020204" pitchFamily="34" charset="0"/>
              </a:rPr>
              <a:t>Coercive power </a:t>
            </a:r>
            <a:r>
              <a:rPr lang="en-US" smtClean="0">
                <a:cs typeface="Arial" panose="020B0604020202020204" pitchFamily="34" charset="0"/>
              </a:rPr>
              <a:t>is the power a leader has to punish or control. Followers react to this power out of fear of the negative results that might occur if they don’t comply. Managers typically have some coercive power, such as being able to suspend or demote employees or to assign them work they find unpleasant or undesirable.</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b="1" smtClean="0">
                <a:cs typeface="Arial" panose="020B0604020202020204" pitchFamily="34" charset="0"/>
              </a:rPr>
              <a:t>Reward power </a:t>
            </a:r>
            <a:r>
              <a:rPr lang="en-US" smtClean="0">
                <a:cs typeface="Arial" panose="020B0604020202020204" pitchFamily="34" charset="0"/>
              </a:rPr>
              <a:t>is the power to give positive rewards. A reward can be anything a person values such as money, favorable performance appraisals, promotions, interesting work assignments, friendly colleagues, and preferred work shifts or sales territories.</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FBC2AB9F-6679-4812-8176-DAC7E1C6F3F2}" type="slidenum">
              <a:rPr lang="en-US" smtClean="0"/>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p:cNvSpPr>
          <p:nvPr>
            <p:ph type="sldImg"/>
          </p:nvPr>
        </p:nvSpPr>
        <p:spPr bwMode="auto">
          <a:noFill/>
          <a:ln>
            <a:solidFill>
              <a:srgbClr val="000000"/>
            </a:solidFill>
            <a:miter lim="800000"/>
          </a:ln>
        </p:spPr>
      </p:sp>
      <p:sp>
        <p:nvSpPr>
          <p:cNvPr id="98306" name="Notes Placeholder 2"/>
          <p:cNvSpPr>
            <a:spLocks noGrp="1"/>
          </p:cNvSpPr>
          <p:nvPr>
            <p:ph type="body" idx="1"/>
          </p:nvPr>
        </p:nvSpPr>
        <p:spPr bwMode="auto">
          <a:noFill/>
        </p:spPr>
        <p:txBody>
          <a:bodyPr/>
          <a:lstStyle/>
          <a:p>
            <a:pPr eaLnBrk="1" hangingPunct="1"/>
            <a:r>
              <a:rPr lang="en-US" b="1" smtClean="0">
                <a:cs typeface="Arial" panose="020B0604020202020204" pitchFamily="34" charset="0"/>
              </a:rPr>
              <a:t>Expert power </a:t>
            </a:r>
            <a:r>
              <a:rPr lang="en-US" smtClean="0">
                <a:cs typeface="Arial" panose="020B0604020202020204" pitchFamily="34" charset="0"/>
              </a:rPr>
              <a:t>is power based on expertise, special skills, or knowledge. If an employee has skills, knowledge, or expertise that’s critical to a work group, that person’s expert power is enhanced. </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Finally, </a:t>
            </a:r>
            <a:r>
              <a:rPr lang="en-US" b="1" smtClean="0">
                <a:cs typeface="Arial" panose="020B0604020202020204" pitchFamily="34" charset="0"/>
              </a:rPr>
              <a:t>referent power </a:t>
            </a:r>
            <a:r>
              <a:rPr lang="en-US" smtClean="0">
                <a:cs typeface="Arial" panose="020B0604020202020204" pitchFamily="34" charset="0"/>
              </a:rPr>
              <a:t>is the power that arises because of a person’s desirable resources or personal traits. If I admire you and want to be associated with you, you can exercise power over me because I want to please you. Referent power develops out of admiration of another and a desire to be like that person.</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09B7044E-45B5-42B8-8CA1-B9817DE9FB15}" type="slidenum">
              <a:rPr lang="en-US" smtClean="0"/>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p:cNvSpPr>
          <p:nvPr>
            <p:ph type="sldImg"/>
          </p:nvPr>
        </p:nvSpPr>
        <p:spPr bwMode="auto">
          <a:noFill/>
          <a:ln>
            <a:solidFill>
              <a:srgbClr val="000000"/>
            </a:solidFill>
            <a:miter lim="800000"/>
          </a:ln>
        </p:spPr>
      </p:sp>
      <p:sp>
        <p:nvSpPr>
          <p:cNvPr id="100354"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“Honesty is absolutely essential to leadership. If people are going to follow someone willingly, whether it be into battle or into the boardroom, they first want to assure themselves that the person is worthy of their trust.”  In addition to being honest, credible leaders are competent and inspiring. They are personally able to effectively communicate their confidence and enthusiasm. Thus, followers judge a leader’s </a:t>
            </a:r>
            <a:r>
              <a:rPr lang="en-US" b="1" smtClean="0">
                <a:cs typeface="Arial" panose="020B0604020202020204" pitchFamily="34" charset="0"/>
              </a:rPr>
              <a:t>credibility </a:t>
            </a:r>
            <a:r>
              <a:rPr lang="en-US" smtClean="0">
                <a:cs typeface="Arial" panose="020B0604020202020204" pitchFamily="34" charset="0"/>
              </a:rPr>
              <a:t>in terms of his or her honesty, competence, and ability to inspire.</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Trust is closely entwined with the concept of credibility, and, in fact, the terms are often used interchangeably. </a:t>
            </a:r>
            <a:r>
              <a:rPr lang="en-US" b="1" smtClean="0">
                <a:cs typeface="Arial" panose="020B0604020202020204" pitchFamily="34" charset="0"/>
              </a:rPr>
              <a:t>Trust </a:t>
            </a:r>
            <a:r>
              <a:rPr lang="en-US" smtClean="0">
                <a:cs typeface="Arial" panose="020B0604020202020204" pitchFamily="34" charset="0"/>
              </a:rPr>
              <a:t>is defined as the belief in the integrity, character, and ability of a leader. Followers who trust a leader are willing to be vulnerable to the leader’s actions because they are confident that their rights and interests will not be abused.</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922223D7-96AF-4666-BDD6-9A6CE2B5835E}" type="slidenum">
              <a:rPr lang="en-US" smtClean="0"/>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p:cNvSpPr>
          <p:nvPr>
            <p:ph type="sldImg"/>
          </p:nvPr>
        </p:nvSpPr>
        <p:spPr bwMode="auto">
          <a:noFill/>
          <a:ln>
            <a:solidFill>
              <a:srgbClr val="000000"/>
            </a:solidFill>
            <a:miter lim="800000"/>
          </a:ln>
        </p:spPr>
      </p:sp>
      <p:sp>
        <p:nvSpPr>
          <p:cNvPr id="102402"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Research has identified five dimensions that make up the concept of trust:</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 </a:t>
            </a:r>
            <a:r>
              <a:rPr lang="en-US" i="1" smtClean="0">
                <a:cs typeface="Arial" panose="020B0604020202020204" pitchFamily="34" charset="0"/>
              </a:rPr>
              <a:t>Integrity: </a:t>
            </a:r>
            <a:r>
              <a:rPr lang="en-US" smtClean="0">
                <a:cs typeface="Arial" panose="020B0604020202020204" pitchFamily="34" charset="0"/>
              </a:rPr>
              <a:t>honesty and truthfulness</a:t>
            </a:r>
            <a:endParaRPr lang="en-US" smtClean="0">
              <a:cs typeface="Arial" panose="020B0604020202020204" pitchFamily="34" charset="0"/>
            </a:endParaRPr>
          </a:p>
          <a:p>
            <a:pPr eaLnBrk="1" hangingPunct="1"/>
            <a:r>
              <a:rPr lang="en-US" smtClean="0">
                <a:cs typeface="Arial" panose="020B0604020202020204" pitchFamily="34" charset="0"/>
              </a:rPr>
              <a:t>• </a:t>
            </a:r>
            <a:r>
              <a:rPr lang="en-US" i="1" smtClean="0">
                <a:cs typeface="Arial" panose="020B0604020202020204" pitchFamily="34" charset="0"/>
              </a:rPr>
              <a:t>Competence: </a:t>
            </a:r>
            <a:r>
              <a:rPr lang="en-US" smtClean="0">
                <a:cs typeface="Arial" panose="020B0604020202020204" pitchFamily="34" charset="0"/>
              </a:rPr>
              <a:t>technical and interpersonal knowledge and skills</a:t>
            </a:r>
            <a:endParaRPr lang="en-US" smtClean="0">
              <a:cs typeface="Arial" panose="020B0604020202020204" pitchFamily="34" charset="0"/>
            </a:endParaRPr>
          </a:p>
          <a:p>
            <a:pPr eaLnBrk="1" hangingPunct="1"/>
            <a:r>
              <a:rPr lang="en-US" smtClean="0">
                <a:cs typeface="Arial" panose="020B0604020202020204" pitchFamily="34" charset="0"/>
              </a:rPr>
              <a:t>• </a:t>
            </a:r>
            <a:r>
              <a:rPr lang="en-US" i="1" smtClean="0">
                <a:cs typeface="Arial" panose="020B0604020202020204" pitchFamily="34" charset="0"/>
              </a:rPr>
              <a:t>Consistency: </a:t>
            </a:r>
            <a:r>
              <a:rPr lang="en-US" smtClean="0">
                <a:cs typeface="Arial" panose="020B0604020202020204" pitchFamily="34" charset="0"/>
              </a:rPr>
              <a:t>reliability, predictability, and good judgment in handling situations</a:t>
            </a:r>
            <a:endParaRPr lang="en-US" smtClean="0">
              <a:cs typeface="Arial" panose="020B0604020202020204" pitchFamily="34" charset="0"/>
            </a:endParaRPr>
          </a:p>
          <a:p>
            <a:pPr eaLnBrk="1" hangingPunct="1"/>
            <a:r>
              <a:rPr lang="en-US" smtClean="0">
                <a:cs typeface="Arial" panose="020B0604020202020204" pitchFamily="34" charset="0"/>
              </a:rPr>
              <a:t>• </a:t>
            </a:r>
            <a:r>
              <a:rPr lang="en-US" i="1" smtClean="0">
                <a:cs typeface="Arial" panose="020B0604020202020204" pitchFamily="34" charset="0"/>
              </a:rPr>
              <a:t>Loyalty: </a:t>
            </a:r>
            <a:r>
              <a:rPr lang="en-US" smtClean="0">
                <a:cs typeface="Arial" panose="020B0604020202020204" pitchFamily="34" charset="0"/>
              </a:rPr>
              <a:t>willingness to protect a person, physically and emotionally</a:t>
            </a:r>
            <a:endParaRPr lang="en-US" smtClean="0">
              <a:cs typeface="Arial" panose="020B0604020202020204" pitchFamily="34" charset="0"/>
            </a:endParaRPr>
          </a:p>
          <a:p>
            <a:pPr eaLnBrk="1" hangingPunct="1"/>
            <a:r>
              <a:rPr lang="en-US" smtClean="0">
                <a:cs typeface="Arial" panose="020B0604020202020204" pitchFamily="34" charset="0"/>
              </a:rPr>
              <a:t>• </a:t>
            </a:r>
            <a:r>
              <a:rPr lang="en-US" i="1" smtClean="0">
                <a:cs typeface="Arial" panose="020B0604020202020204" pitchFamily="34" charset="0"/>
              </a:rPr>
              <a:t>Openness: </a:t>
            </a:r>
            <a:r>
              <a:rPr lang="en-US" smtClean="0">
                <a:cs typeface="Arial" panose="020B0604020202020204" pitchFamily="34" charset="0"/>
              </a:rPr>
              <a:t>willingness to share ideas and information freely</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Of these five dimensions, integrity seems to be the most critical when someone assesses another’s trustworthiness.</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F7B66DB6-F9DC-48DE-9713-6C0122DC51B0}" type="slidenum">
              <a:rPr lang="en-US" smtClean="0"/>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p:cNvSpPr>
          <p:nvPr>
            <p:ph type="sldImg"/>
          </p:nvPr>
        </p:nvSpPr>
        <p:spPr bwMode="auto">
          <a:noFill/>
          <a:ln>
            <a:solidFill>
              <a:srgbClr val="000000"/>
            </a:solidFill>
            <a:miter lim="800000"/>
          </a:ln>
        </p:spPr>
      </p:sp>
      <p:sp>
        <p:nvSpPr>
          <p:cNvPr id="104450"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Given the importance of trust to effective leadership, how can leaders build trust? Exhibit 18-6 lists some suggestions. (Also, see the Building Your Skill </a:t>
            </a:r>
            <a:r>
              <a:rPr lang="fr-FR" smtClean="0">
                <a:cs typeface="Arial" panose="020B0604020202020204" pitchFamily="34" charset="0"/>
              </a:rPr>
              <a:t>exercise in Chapter 5.)</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2B1EFF12-6C65-4550-AAE5-B934F07F4CFD}" type="slidenum">
              <a:rPr lang="en-US" smtClean="0"/>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p:cNvSpPr>
          <p:nvPr>
            <p:ph type="sldImg"/>
          </p:nvPr>
        </p:nvSpPr>
        <p:spPr bwMode="auto">
          <a:noFill/>
          <a:ln>
            <a:solidFill>
              <a:srgbClr val="000000"/>
            </a:solidFill>
            <a:miter lim="800000"/>
          </a:ln>
        </p:spPr>
      </p:sp>
      <p:sp>
        <p:nvSpPr>
          <p:cNvPr id="106498"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As we’ve described in different places throughout the text, managers are increasingly leading by empowering their employees. As we’ve said before, empowerment involves increasing the decision-making discretion of workers. Millions of individual employees and employee teams are making the key operating decisions that directly affect their work. They’re developing budgets, scheduling workloads, controlling inventories,</a:t>
            </a:r>
            <a:endParaRPr lang="en-US" smtClean="0">
              <a:cs typeface="Arial" panose="020B0604020202020204" pitchFamily="34" charset="0"/>
            </a:endParaRPr>
          </a:p>
          <a:p>
            <a:pPr eaLnBrk="1" hangingPunct="1"/>
            <a:r>
              <a:rPr lang="en-US" smtClean="0">
                <a:cs typeface="Arial" panose="020B0604020202020204" pitchFamily="34" charset="0"/>
              </a:rPr>
              <a:t>solving quality problems, and engaging in similar activities that until very recently were viewed exclusively as part of the manager’s job.</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096542E4-5233-41B1-9E81-68896BEA12CE}" type="slidenum">
              <a:rPr lang="en-US" smtClean="0"/>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p:cNvSpPr>
          <p:nvPr>
            <p:ph type="sldImg"/>
          </p:nvPr>
        </p:nvSpPr>
        <p:spPr bwMode="auto">
          <a:noFill/>
          <a:ln>
            <a:solidFill>
              <a:srgbClr val="000000"/>
            </a:solidFill>
            <a:miter lim="800000"/>
          </a:ln>
        </p:spPr>
      </p:sp>
      <p:sp>
        <p:nvSpPr>
          <p:cNvPr id="108546"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One general conclusion that surfaces from leadership research is that effective leaders do not use a single style. They adjust their style to the  situation. Although not mentioned explicitly, national culture is certainly an important situational variable in determining which leadership style will be most effective. What works in China isn’t likely to be effective in France or Canada. For instance, one study of Asian leadership</a:t>
            </a:r>
            <a:endParaRPr lang="en-US" smtClean="0">
              <a:cs typeface="Arial" panose="020B0604020202020204" pitchFamily="34" charset="0"/>
            </a:endParaRPr>
          </a:p>
          <a:p>
            <a:pPr eaLnBrk="1" hangingPunct="1"/>
            <a:r>
              <a:rPr lang="en-US" smtClean="0">
                <a:cs typeface="Arial" panose="020B0604020202020204" pitchFamily="34" charset="0"/>
              </a:rPr>
              <a:t>styles revealed that Asian managers preferred leaders who were competent decision makers, effective communicators, and supportive of employees.</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National culture affects leadership style because it influences how followers will respond. Leaders can’t (and shouldn’t) just choose their styles randomly. They’re constrained by the cultural conditions their followers have come to expect.</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D28DA1EE-8E7F-4399-AA05-BE5B76D1C61A}" type="slidenum">
              <a:rPr lang="en-US" smtClean="0"/>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p:cNvSpPr>
          <p:nvPr>
            <p:ph type="sldImg"/>
          </p:nvPr>
        </p:nvSpPr>
        <p:spPr bwMode="auto">
          <a:noFill/>
          <a:ln>
            <a:solidFill>
              <a:srgbClr val="000000"/>
            </a:solidFill>
            <a:miter lim="800000"/>
          </a:ln>
        </p:spPr>
      </p:sp>
      <p:sp>
        <p:nvSpPr>
          <p:cNvPr id="110594"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Exhibit 18-7 provides some findings from selected examples of cross-cultural leadership studies. Because most leadership theories were developed in the United States, they have an American bias.</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32992955-4983-4234-B9DB-AA660CE3F9F4}"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Rot="1" noChangeAspect="1" noTextEdit="1"/>
          </p:cNvSpPr>
          <p:nvPr>
            <p:ph type="sldImg"/>
          </p:nvPr>
        </p:nvSpPr>
        <p:spPr bwMode="auto">
          <a:noFill/>
          <a:ln>
            <a:solidFill>
              <a:srgbClr val="000000"/>
            </a:solidFill>
            <a:miter lim="800000"/>
          </a:ln>
        </p:spPr>
      </p:sp>
      <p:sp>
        <p:nvSpPr>
          <p:cNvPr id="38914" name="Rectangle 3"/>
          <p:cNvSpPr>
            <a:spLocks noGrp="1"/>
          </p:cNvSpPr>
          <p:nvPr>
            <p:ph type="body" idx="1"/>
          </p:nvPr>
        </p:nvSpPr>
        <p:spPr bwMode="auto">
          <a:noFill/>
        </p:spPr>
        <p:txBody>
          <a:bodyPr/>
          <a:lstStyle/>
          <a:p>
            <a:pPr eaLnBrk="1" hangingPunct="1"/>
            <a:r>
              <a:rPr lang="en-US" smtClean="0">
                <a:cs typeface="Arial" panose="020B0604020202020204" pitchFamily="34" charset="0"/>
              </a:rPr>
              <a:t>The eight traits shown to be associated with effective leadership are described briefly in Exhibit 18-1.</a:t>
            </a:r>
            <a:endParaRPr lang="en-US" smtClean="0">
              <a:cs typeface="Arial" panose="020B0604020202020204" pitchFamily="34" charset="0"/>
            </a:endParaRPr>
          </a:p>
          <a:p>
            <a:endParaRPr lang="en-US" smtClean="0">
              <a:cs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p:cNvSpPr>
          <p:nvPr>
            <p:ph type="sldImg"/>
          </p:nvPr>
        </p:nvSpPr>
        <p:spPr bwMode="auto">
          <a:noFill/>
          <a:ln>
            <a:solidFill>
              <a:srgbClr val="000000"/>
            </a:solidFill>
            <a:miter lim="800000"/>
          </a:ln>
        </p:spPr>
      </p:sp>
      <p:sp>
        <p:nvSpPr>
          <p:cNvPr id="112642"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Evidence indicates that leadership training is more likely to be successful with individuals who are high self-monitors than with low self-monitors.</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Such individuals have the flexibility to change their behavior as different situations may require. In addition, organizations may find that individuals with higher levels of a trait called motivation to lead are more receptive to leadership development opportunities.</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B8A74D7E-53B1-414F-8E05-029F594E4A52}" type="slidenum">
              <a:rPr lang="en-US" smtClean="0"/>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p:cNvSpPr>
          <p:nvPr>
            <p:ph type="sldImg"/>
          </p:nvPr>
        </p:nvSpPr>
        <p:spPr bwMode="auto">
          <a:noFill/>
          <a:ln>
            <a:solidFill>
              <a:srgbClr val="000000"/>
            </a:solidFill>
            <a:miter lim="800000"/>
          </a:ln>
        </p:spPr>
      </p:sp>
      <p:sp>
        <p:nvSpPr>
          <p:cNvPr id="114690"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A leader is someone who can influence others and who has managerial authority. Leadership is a process of leading a group and influencing that group to achieve its goals. Managers should be leaders because leading is one of the four management functions.</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B9E9215A-97C5-4201-9A19-BA80C86B104C}" type="slidenum">
              <a:rPr lang="en-US" smtClean="0"/>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p:cNvSpPr>
          <p:nvPr>
            <p:ph type="sldImg"/>
          </p:nvPr>
        </p:nvSpPr>
        <p:spPr bwMode="auto">
          <a:noFill/>
          <a:ln>
            <a:solidFill>
              <a:srgbClr val="000000"/>
            </a:solidFill>
            <a:miter lim="800000"/>
          </a:ln>
        </p:spPr>
      </p:sp>
      <p:sp>
        <p:nvSpPr>
          <p:cNvPr id="116738"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Early attempts to define leader traits were unsuccessful although later attempts found seven traits associated with leadership. The University of Iowa studies explored three leadership styles. The only conclusion was that group members were more satisfied under a democratic</a:t>
            </a:r>
            <a:endParaRPr lang="en-US" smtClean="0">
              <a:cs typeface="Arial" panose="020B0604020202020204" pitchFamily="34" charset="0"/>
            </a:endParaRPr>
          </a:p>
          <a:p>
            <a:pPr eaLnBrk="1" hangingPunct="1"/>
            <a:r>
              <a:rPr lang="en-US" smtClean="0">
                <a:cs typeface="Arial" panose="020B0604020202020204" pitchFamily="34" charset="0"/>
              </a:rPr>
              <a:t>leader than under an autocratic one. </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The Ohio State studies identified two dimensions of leader behavior—initiating structure and consideration. A leader high in both those dimensions at times achieved high group task performance and high group member satisfaction, but not always. </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The University of Michigan studies looked at employee-oriented leaders and production-oriented leaders. They concluded that leaders who were employee oriented could get high group productivity and high group member satisfaction.</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ED49EC08-912E-4382-B647-74A909DF8467}" type="slidenum">
              <a:rPr lang="en-US" smtClean="0"/>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p:cNvSpPr>
          <p:nvPr>
            <p:ph type="sldImg"/>
          </p:nvPr>
        </p:nvSpPr>
        <p:spPr bwMode="auto">
          <a:noFill/>
          <a:ln>
            <a:solidFill>
              <a:srgbClr val="000000"/>
            </a:solidFill>
            <a:miter lim="800000"/>
          </a:ln>
        </p:spPr>
      </p:sp>
      <p:sp>
        <p:nvSpPr>
          <p:cNvPr id="118786"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The Managerial Grid looked at leaders’ concern for production and concern for people and identified five leader styles. Although it suggested that a leader who was high in concern for production and high in concern for people was the best, there was no substantive evidence for that conclusion. As the behavioral studies showed, a leader’s behavior has a dual nature: a focus on the task and a focus on the people.</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02BE8AEF-1849-4742-A260-252E1DADC406}" type="slidenum">
              <a:rPr lang="en-US" smtClean="0"/>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p:cNvSpPr>
          <p:nvPr>
            <p:ph type="sldImg"/>
          </p:nvPr>
        </p:nvSpPr>
        <p:spPr bwMode="auto">
          <a:noFill/>
          <a:ln>
            <a:solidFill>
              <a:srgbClr val="000000"/>
            </a:solidFill>
            <a:miter lim="800000"/>
          </a:ln>
        </p:spPr>
      </p:sp>
      <p:sp>
        <p:nvSpPr>
          <p:cNvPr id="120834"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Fiedler’s model attempted to define the best style to use in particular situations. He measured leader style—relationship oriented or task oriented—using the least-preferred coworker questionnaire. Fiedler also assumed a leader’s style was fixed. He measured three contingency dimensions: leader–member relations, task structure, and position power. The model suggests that task oriented leaders performed best in very favorable and very unfavorable situations, and relationship-oriented leaders performed best in moderately favorable situations.</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Hersey and Blanchard’s situational leadership theory focused on followers’ readiness. They identified four leadership styles: telling (high task–low relationship), selling (high task–high relationship), participating (low task–high relationship), and delegating (low task–low relationship). They also identified four stages of readiness: unable and unwilling (use telling style), unable but willing (use selling style), able but unwilling (use participative style), and able and willing (use delegating style).</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The path-goal model developed by Robert House identified four leadership behaviors: directive, supportive, participative, and achievement-oriented. He assumed that a leader can and should be able to use any of these styles. The two situational contingency variables were found in the environment and in the follower. Essentially the path-goal model says that a leader should provide direction and support as needed; that is, structure the path so the followers can achieve goals.</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6C1BE3B3-AA87-4481-BD5B-A699431B22D1}" type="slidenum">
              <a:rPr lang="en-US" smtClean="0"/>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p:cNvSpPr>
          <p:nvPr>
            <p:ph type="sldImg"/>
          </p:nvPr>
        </p:nvSpPr>
        <p:spPr bwMode="auto">
          <a:noFill/>
          <a:ln>
            <a:solidFill>
              <a:srgbClr val="000000"/>
            </a:solidFill>
            <a:miter lim="800000"/>
          </a:ln>
        </p:spPr>
      </p:sp>
      <p:sp>
        <p:nvSpPr>
          <p:cNvPr id="122882"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Leader–member exchange theory (LMX) says that leaders create in-groups and outgroups and those in the in-group will have higher performance ratings, less turnover, and greater job satisfaction. A transactional leader exchanges rewards for productivity where a transformational leader stimulates and inspires followers to achieve goals.</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528B2E5E-3335-4B02-B651-492D17A9A164}" type="slidenum">
              <a:rPr lang="en-US" smtClean="0"/>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Image Placeholder 1"/>
          <p:cNvSpPr>
            <a:spLocks noGrp="1" noRot="1" noChangeAspect="1"/>
          </p:cNvSpPr>
          <p:nvPr>
            <p:ph type="sldImg"/>
          </p:nvPr>
        </p:nvSpPr>
        <p:spPr bwMode="auto">
          <a:noFill/>
          <a:ln>
            <a:solidFill>
              <a:srgbClr val="000000"/>
            </a:solidFill>
            <a:miter lim="800000"/>
          </a:ln>
        </p:spPr>
      </p:sp>
      <p:sp>
        <p:nvSpPr>
          <p:cNvPr id="124930"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A charismatic leader is an enthusiastic and self-confident leader whose personality and actions influence people to behave in certain ways. People can learn to be charismatic. A visionary leader is able to create and articulate a realistic, credible, and attractive vision of the future.</a:t>
            </a:r>
            <a:endParaRPr lang="en-US" smtClean="0">
              <a:cs typeface="Arial" panose="020B0604020202020204" pitchFamily="34" charset="0"/>
            </a:endParaRPr>
          </a:p>
          <a:p>
            <a:pPr eaLnBrk="1" hangingPunct="1"/>
            <a:r>
              <a:rPr lang="en-US" smtClean="0">
                <a:cs typeface="Arial" panose="020B0604020202020204" pitchFamily="34" charset="0"/>
              </a:rPr>
              <a:t>A team leader has two priorities: manage the team’s external boundary and facilitate the team process. Four leader roles are involved: liaison with external constituencies, troubleshooter, conflict manager, and coach.</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4B62DB56-36C2-4E25-8E25-BC706552DCA3}" type="slidenum">
              <a:rPr lang="en-US" smtClean="0"/>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Image Placeholder 1"/>
          <p:cNvSpPr>
            <a:spLocks noGrp="1" noRot="1" noChangeAspect="1"/>
          </p:cNvSpPr>
          <p:nvPr>
            <p:ph type="sldImg"/>
          </p:nvPr>
        </p:nvSpPr>
        <p:spPr bwMode="auto">
          <a:noFill/>
          <a:ln>
            <a:solidFill>
              <a:srgbClr val="000000"/>
            </a:solidFill>
            <a:miter lim="800000"/>
          </a:ln>
        </p:spPr>
      </p:sp>
      <p:sp>
        <p:nvSpPr>
          <p:cNvPr id="126978"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The five sources of a leader’s power are legitimate (authority or position), coercive (punish or control), reward (give positive rewards), expert (special expertise, skills, or knowledge), and referent (desirable resources or traits). Today’s leaders face the issues of managing power, developing trust, empowering employees, leading across cultures, and becoming an effective leader.</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66818232-7323-468E-A8D7-502AE547FDCC}"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ln>
        </p:spPr>
      </p:sp>
      <p:sp>
        <p:nvSpPr>
          <p:cNvPr id="40962"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Researchers hoped that the </a:t>
            </a:r>
            <a:r>
              <a:rPr lang="en-US" b="1" smtClean="0">
                <a:cs typeface="Arial" panose="020B0604020202020204" pitchFamily="34" charset="0"/>
              </a:rPr>
              <a:t>behavioral theories </a:t>
            </a:r>
            <a:r>
              <a:rPr lang="en-US" smtClean="0">
                <a:cs typeface="Arial" panose="020B0604020202020204" pitchFamily="34" charset="0"/>
              </a:rPr>
              <a:t>approach would provide more definitive answers about the nature of leadership than did the trait theories.</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The University of Iowa studies explored three leadership styles to find which was the most effective.  </a:t>
            </a:r>
            <a:endParaRPr lang="en-US" smtClean="0">
              <a:cs typeface="Arial" panose="020B0604020202020204" pitchFamily="34" charset="0"/>
            </a:endParaRPr>
          </a:p>
          <a:p>
            <a:pPr eaLnBrk="1" hangingPunct="1"/>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053415DB-5D73-4F27-8CBD-98D695B00F60}"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ln>
        </p:spPr>
      </p:sp>
      <p:sp>
        <p:nvSpPr>
          <p:cNvPr id="43010"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The </a:t>
            </a:r>
            <a:r>
              <a:rPr lang="en-US" b="1" smtClean="0">
                <a:cs typeface="Arial" panose="020B0604020202020204" pitchFamily="34" charset="0"/>
              </a:rPr>
              <a:t>autocratic style </a:t>
            </a:r>
            <a:r>
              <a:rPr lang="en-US" smtClean="0">
                <a:cs typeface="Arial" panose="020B0604020202020204" pitchFamily="34" charset="0"/>
              </a:rPr>
              <a:t>described a leader who dictated work methods, made unilateral decisions, and limited employee participation. The </a:t>
            </a:r>
            <a:r>
              <a:rPr lang="en-US" b="1" smtClean="0">
                <a:cs typeface="Arial" panose="020B0604020202020204" pitchFamily="34" charset="0"/>
              </a:rPr>
              <a:t>democratic style </a:t>
            </a:r>
            <a:r>
              <a:rPr lang="en-US" smtClean="0">
                <a:cs typeface="Arial" panose="020B0604020202020204" pitchFamily="34" charset="0"/>
              </a:rPr>
              <a:t>described a leader who involved employees in decision making, delegated authority, and used feedback as an opportunity for coaching employees. Finally, the </a:t>
            </a:r>
            <a:r>
              <a:rPr lang="en-US" b="1" smtClean="0">
                <a:cs typeface="Arial" panose="020B0604020202020204" pitchFamily="34" charset="0"/>
              </a:rPr>
              <a:t>laissez-faire style </a:t>
            </a:r>
            <a:r>
              <a:rPr lang="en-US" smtClean="0">
                <a:cs typeface="Arial" panose="020B0604020202020204" pitchFamily="34" charset="0"/>
              </a:rPr>
              <a:t>leader let the group make decisions and complete the work in whatever way it saw fit. The researchers’ results seemed to indicate that the democratic style contributed to both good quantity and quality of work.</a:t>
            </a:r>
            <a:endParaRPr lang="en-US" smtClean="0">
              <a:cs typeface="Arial" panose="020B0604020202020204" pitchFamily="34" charset="0"/>
            </a:endParaRPr>
          </a:p>
          <a:p>
            <a:pPr eaLnBrk="1" hangingPunct="1"/>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56E737AE-B5F8-40EC-9FC1-F7434AEB93F0}"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ln>
        </p:spPr>
      </p:sp>
      <p:sp>
        <p:nvSpPr>
          <p:cNvPr id="45058"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The Ohio State studies identified two important dimensions of leader behavior. The first was called </a:t>
            </a:r>
            <a:r>
              <a:rPr lang="en-US" b="1" smtClean="0">
                <a:cs typeface="Arial" panose="020B0604020202020204" pitchFamily="34" charset="0"/>
              </a:rPr>
              <a:t>initiating structure</a:t>
            </a:r>
            <a:r>
              <a:rPr lang="en-US" smtClean="0">
                <a:cs typeface="Arial" panose="020B0604020202020204" pitchFamily="34" charset="0"/>
              </a:rPr>
              <a:t>, which referred to the extent to which a leader defined his or her role and the roles of group members in attaining goals. It included behaviors</a:t>
            </a:r>
            <a:endParaRPr lang="en-US" smtClean="0">
              <a:cs typeface="Arial" panose="020B0604020202020204" pitchFamily="34" charset="0"/>
            </a:endParaRPr>
          </a:p>
          <a:p>
            <a:pPr eaLnBrk="1" hangingPunct="1"/>
            <a:r>
              <a:rPr lang="en-US" smtClean="0">
                <a:cs typeface="Arial" panose="020B0604020202020204" pitchFamily="34" charset="0"/>
              </a:rPr>
              <a:t>that involved attempts to organize work, work relationships, and goals. The second was called </a:t>
            </a:r>
            <a:r>
              <a:rPr lang="en-US" b="1" smtClean="0">
                <a:cs typeface="Arial" panose="020B0604020202020204" pitchFamily="34" charset="0"/>
              </a:rPr>
              <a:t>consideration</a:t>
            </a:r>
            <a:r>
              <a:rPr lang="en-US" smtClean="0">
                <a:cs typeface="Arial" panose="020B0604020202020204" pitchFamily="34" charset="0"/>
              </a:rPr>
              <a:t>, which was defined as the extent to which a leader had work relationships characterized by mutual trust and respect for group members’ ideas and feelings. A leader who was high in consideration helped group members with personal problems, was friendly and approachable, and treated all</a:t>
            </a:r>
            <a:endParaRPr lang="en-US" smtClean="0">
              <a:cs typeface="Arial" panose="020B0604020202020204" pitchFamily="34" charset="0"/>
            </a:endParaRPr>
          </a:p>
          <a:p>
            <a:pPr eaLnBrk="1" hangingPunct="1"/>
            <a:r>
              <a:rPr lang="en-US" smtClean="0">
                <a:cs typeface="Arial" panose="020B0604020202020204" pitchFamily="34" charset="0"/>
              </a:rPr>
              <a:t>group members as equals. He or she showed concern for (was considerate of) his or her followers’ comfort, well-being, status, and satisfaction. </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D11778DD-A8AB-41F8-9782-2D73D743E60D}"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ln>
        </p:spPr>
      </p:sp>
      <p:sp>
        <p:nvSpPr>
          <p:cNvPr id="47106"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Research found that a leader who was high in both initiating structure and consideration (a </a:t>
            </a:r>
            <a:r>
              <a:rPr lang="en-US" b="1" smtClean="0">
                <a:cs typeface="Arial" panose="020B0604020202020204" pitchFamily="34" charset="0"/>
              </a:rPr>
              <a:t>high–high leader</a:t>
            </a:r>
            <a:r>
              <a:rPr lang="en-US" smtClean="0">
                <a:cs typeface="Arial" panose="020B0604020202020204" pitchFamily="34" charset="0"/>
              </a:rPr>
              <a:t>) sometimes achieved high group task performance and high group member satisfaction, but not always.</a:t>
            </a:r>
            <a:endParaRPr lang="en-US" smtClean="0">
              <a:cs typeface="Arial" panose="020B0604020202020204" pitchFamily="34" charset="0"/>
            </a:endParaRPr>
          </a:p>
          <a:p>
            <a:pPr eaLnBrk="1" hangingPunct="1"/>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9A9956B1-8BA2-4656-89D4-BFF60BC2D79D}"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ln>
        </p:spPr>
      </p:sp>
      <p:sp>
        <p:nvSpPr>
          <p:cNvPr id="49154"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Leadership studies conducted at the University of Michigan at about the same time as those done at Ohio State also hoped to identify behavioral characteristics of leaders that were related to performance effectiveness. The Michigan group also came up with two dimensions of leadership behavior, which they labeled employee oriented and production oriented.  </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Leaders who were </a:t>
            </a:r>
            <a:r>
              <a:rPr lang="en-US" i="1" smtClean="0">
                <a:cs typeface="Arial" panose="020B0604020202020204" pitchFamily="34" charset="0"/>
              </a:rPr>
              <a:t>employee oriented </a:t>
            </a:r>
            <a:r>
              <a:rPr lang="en-US" smtClean="0">
                <a:cs typeface="Arial" panose="020B0604020202020204" pitchFamily="34" charset="0"/>
              </a:rPr>
              <a:t>were described as emphasizing interpersonal relationships. The </a:t>
            </a:r>
            <a:r>
              <a:rPr lang="en-US" i="1" smtClean="0">
                <a:cs typeface="Arial" panose="020B0604020202020204" pitchFamily="34" charset="0"/>
              </a:rPr>
              <a:t>production-oriented </a:t>
            </a:r>
            <a:r>
              <a:rPr lang="en-US" smtClean="0">
                <a:cs typeface="Arial" panose="020B0604020202020204" pitchFamily="34" charset="0"/>
              </a:rPr>
              <a:t>leaders, in contrast, tended to emphasize the task aspects of the job. Unlike the other studies, the Michigan researchers concluded that leaders who were employee oriented were able to get high group productivity and high group member satisfaction.</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74AEAF1B-1C62-4DA2-B0A1-D495C054F3C1}"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7" Type="http://schemas.openxmlformats.org/officeDocument/2006/relationships/image" Target="../media/image4.png"/><Relationship Id="rId6" Type="http://schemas.openxmlformats.org/officeDocument/2006/relationships/hyperlink" Target="https://www.facebook.com/knust.Ghana/" TargetMode="External"/><Relationship Id="rId5" Type="http://schemas.openxmlformats.org/officeDocument/2006/relationships/image" Target="../media/image3.jpeg"/><Relationship Id="rId4" Type="http://schemas.openxmlformats.org/officeDocument/2006/relationships/hyperlink" Target="https://twitter.com/_knust_" TargetMode="External"/><Relationship Id="rId3" Type="http://schemas.openxmlformats.org/officeDocument/2006/relationships/hyperlink" Target="https://www.knust.edu.gh/"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grpSp>
        <p:nvGrpSpPr>
          <p:cNvPr id="7" name="Group 6"/>
          <p:cNvGrpSpPr/>
          <p:nvPr userDrawn="1"/>
        </p:nvGrpSpPr>
        <p:grpSpPr>
          <a:xfrm>
            <a:off x="0" y="1"/>
            <a:ext cx="9144000" cy="854748"/>
            <a:chOff x="0" y="1"/>
            <a:chExt cx="9144000" cy="854748"/>
          </a:xfrm>
        </p:grpSpPr>
        <p:sp>
          <p:nvSpPr>
            <p:cNvPr id="8" name="Rectangle 7"/>
            <p:cNvSpPr/>
            <p:nvPr/>
          </p:nvSpPr>
          <p:spPr>
            <a:xfrm>
              <a:off x="0" y="1"/>
              <a:ext cx="9144000" cy="854748"/>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9" name="TextBox 8"/>
            <p:cNvSpPr txBox="1"/>
            <p:nvPr/>
          </p:nvSpPr>
          <p:spPr>
            <a:xfrm>
              <a:off x="5487656" y="241270"/>
              <a:ext cx="3445328" cy="523220"/>
            </a:xfrm>
            <a:prstGeom prst="rect">
              <a:avLst/>
            </a:prstGeom>
            <a:noFill/>
          </p:spPr>
          <p:txBody>
            <a:bodyPr wrap="square" rtlCol="0">
              <a:spAutoFit/>
            </a:bodyPr>
            <a:lstStyle/>
            <a:p>
              <a:pPr defTabSz="457200"/>
              <a:r>
                <a:rPr lang="en-US" sz="1400" dirty="0">
                  <a:solidFill>
                    <a:prstClr val="white"/>
                  </a:solidFill>
                  <a:latin typeface="Helvetica"/>
                  <a:cs typeface="Helvetica"/>
                </a:rPr>
                <a:t>Kwame Nkrumah University of </a:t>
              </a:r>
              <a:endParaRPr lang="en-US" sz="1400" dirty="0">
                <a:solidFill>
                  <a:prstClr val="white"/>
                </a:solidFill>
                <a:latin typeface="Helvetica"/>
                <a:cs typeface="Helvetica"/>
              </a:endParaRPr>
            </a:p>
            <a:p>
              <a:pPr defTabSz="457200"/>
              <a:r>
                <a:rPr lang="en-US" sz="1400" dirty="0">
                  <a:solidFill>
                    <a:prstClr val="white"/>
                  </a:solidFill>
                  <a:latin typeface="Helvetica"/>
                  <a:cs typeface="Helvetica"/>
                </a:rPr>
                <a:t>Science &amp; Technology, Kumasi, Ghana</a:t>
              </a:r>
              <a:endParaRPr lang="en-US" sz="1400" dirty="0">
                <a:solidFill>
                  <a:prstClr val="white"/>
                </a:solidFill>
                <a:latin typeface="Helvetica"/>
                <a:cs typeface="Helvetica"/>
              </a:endParaRPr>
            </a:p>
          </p:txBody>
        </p:sp>
        <p:pic>
          <p:nvPicPr>
            <p:cNvPr id="10" name="Picture 9" descr="KNUST_logo Vector.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95789" y="157852"/>
              <a:ext cx="491867" cy="625979"/>
            </a:xfrm>
            <a:prstGeom prst="rect">
              <a:avLst/>
            </a:prstGeom>
          </p:spPr>
        </p:pic>
      </p:grpSp>
      <p:sp>
        <p:nvSpPr>
          <p:cNvPr id="11" name="Title 1"/>
          <p:cNvSpPr>
            <a:spLocks noGrp="1"/>
          </p:cNvSpPr>
          <p:nvPr>
            <p:ph type="ctrTitle"/>
          </p:nvPr>
        </p:nvSpPr>
        <p:spPr>
          <a:xfrm>
            <a:off x="685800" y="2167738"/>
            <a:ext cx="7772400" cy="1470025"/>
          </a:xfrm>
          <a:prstGeom prst="rect">
            <a:avLst/>
          </a:prstGeom>
        </p:spPr>
        <p:txBody>
          <a:bodyPr>
            <a:normAutofit/>
          </a:bodyPr>
          <a:lstStyle>
            <a:lvl1pPr>
              <a:defRPr>
                <a:solidFill>
                  <a:srgbClr val="008000"/>
                </a:solidFill>
              </a:defRPr>
            </a:lvl1pPr>
          </a:lstStyle>
          <a:p>
            <a:pPr algn="l"/>
            <a:r>
              <a:rPr lang="en-US" smtClean="0">
                <a:latin typeface="Helvetica"/>
                <a:cs typeface="Helvetica"/>
              </a:rPr>
              <a:t>Click to edit Master title style</a:t>
            </a:r>
            <a:endParaRPr lang="en-US" dirty="0">
              <a:latin typeface="Helvetica"/>
              <a:cs typeface="Helvetica"/>
            </a:endParaRPr>
          </a:p>
        </p:txBody>
      </p:sp>
      <p:sp>
        <p:nvSpPr>
          <p:cNvPr id="12" name="Subtitle 2"/>
          <p:cNvSpPr>
            <a:spLocks noGrp="1"/>
          </p:cNvSpPr>
          <p:nvPr>
            <p:ph type="subTitle" idx="1"/>
          </p:nvPr>
        </p:nvSpPr>
        <p:spPr>
          <a:xfrm>
            <a:off x="728506" y="4010849"/>
            <a:ext cx="6400800" cy="1599330"/>
          </a:xfrm>
        </p:spPr>
        <p:txBody>
          <a:bodyPr>
            <a:normAutofit/>
          </a:bodyPr>
          <a:lstStyle>
            <a:lvl1pPr marL="0" indent="0">
              <a:buNone/>
              <a:defRPr>
                <a:solidFill>
                  <a:schemeClr val="bg1">
                    <a:lumMod val="50000"/>
                  </a:schemeClr>
                </a:solidFill>
              </a:defRPr>
            </a:lvl1pPr>
          </a:lstStyle>
          <a:p>
            <a:pPr algn="l"/>
            <a:r>
              <a:rPr lang="en-US" b="1" smtClean="0">
                <a:solidFill>
                  <a:schemeClr val="tx1"/>
                </a:solidFill>
                <a:latin typeface="Helvetica"/>
                <a:cs typeface="Helvetica"/>
              </a:rPr>
              <a:t>Click to edit Master subtitle style</a:t>
            </a:r>
            <a:endParaRPr lang="en-US" sz="2400" b="1" dirty="0">
              <a:latin typeface="Helvetica"/>
              <a:cs typeface="Helvetic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008000"/>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7" name="Group 6"/>
          <p:cNvGrpSpPr/>
          <p:nvPr userDrawn="1"/>
        </p:nvGrpSpPr>
        <p:grpSpPr>
          <a:xfrm>
            <a:off x="0" y="5992943"/>
            <a:ext cx="9144000" cy="865057"/>
            <a:chOff x="0" y="5992943"/>
            <a:chExt cx="9144000" cy="865057"/>
          </a:xfrm>
        </p:grpSpPr>
        <p:sp>
          <p:nvSpPr>
            <p:cNvPr id="8" name="Rectangle 7"/>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9" name="Rectangle 8"/>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0" name="Picture 9" descr="KNUST_logo Vector.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11" name="TextBox 10">
              <a:hlinkClick r:id="rId3"/>
            </p:cNvPr>
            <p:cNvSpPr txBox="1"/>
            <p:nvPr/>
          </p:nvSpPr>
          <p:spPr>
            <a:xfrm>
              <a:off x="7137936" y="6036146"/>
              <a:ext cx="1548864" cy="276999"/>
            </a:xfrm>
            <a:prstGeom prst="rect">
              <a:avLst/>
            </a:prstGeom>
            <a:noFill/>
          </p:spPr>
          <p:txBody>
            <a:bodyPr wrap="square" rtlCol="0">
              <a:spAutoFit/>
            </a:bodyPr>
            <a:lstStyle/>
            <a:p>
              <a:pPr defTabSz="457200"/>
              <a:r>
                <a:rPr lang="en-US" sz="1200" dirty="0" err="1">
                  <a:solidFill>
                    <a:prstClr val="white"/>
                  </a:solidFill>
                  <a:latin typeface="Helvetica"/>
                  <a:cs typeface="Helvetica"/>
                </a:rPr>
                <a:t>www.knust.edu.gh</a:t>
              </a:r>
              <a:endParaRPr lang="en-US" sz="1200" dirty="0">
                <a:solidFill>
                  <a:prstClr val="white"/>
                </a:solidFill>
                <a:latin typeface="Helvetica"/>
                <a:cs typeface="Helvetica"/>
              </a:endParaRPr>
            </a:p>
          </p:txBody>
        </p:sp>
        <p:pic>
          <p:nvPicPr>
            <p:cNvPr id="12" name="Picture 11">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3" name="Picture 12">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grpSp>
      <p:sp>
        <p:nvSpPr>
          <p:cNvPr id="3" name="Text Placeholder 2"/>
          <p:cNvSpPr>
            <a:spLocks noGrp="1"/>
          </p:cNvSpPr>
          <p:nvPr>
            <p:ph type="body" sz="quarter" idx="13"/>
          </p:nvPr>
        </p:nvSpPr>
        <p:spPr>
          <a:xfrm>
            <a:off x="457200" y="1744663"/>
            <a:ext cx="8229600" cy="38369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5" name="Title 14"/>
          <p:cNvSpPr>
            <a:spLocks noGrp="1"/>
          </p:cNvSpPr>
          <p:nvPr>
            <p:ph type="title"/>
          </p:nvPr>
        </p:nvSpPr>
        <p:spPr>
          <a:xfrm>
            <a:off x="628650" y="365125"/>
            <a:ext cx="7886700" cy="1325563"/>
          </a:xfrm>
          <a:prstGeom prst="rect">
            <a:avLst/>
          </a:prstGeom>
        </p:spPr>
        <p:txBody>
          <a:bodyPr/>
          <a:lstStyle>
            <a:lvl1pPr>
              <a:defRPr>
                <a:solidFill>
                  <a:srgbClr val="008000"/>
                </a:solidFill>
              </a:defRPr>
            </a:lvl1pPr>
          </a:lstStyle>
          <a:p>
            <a:r>
              <a:rPr lang="en-US" smtClean="0"/>
              <a:t>Click to edit Master title style</a:t>
            </a:r>
            <a:endParaRPr lang="en-US"/>
          </a:p>
        </p:txBody>
      </p:sp>
      <p:sp>
        <p:nvSpPr>
          <p:cNvPr id="16" name="Date Placeholder 15"/>
          <p:cNvSpPr>
            <a:spLocks noGrp="1"/>
          </p:cNvSpPr>
          <p:nvPr>
            <p:ph type="dt" sz="half" idx="14"/>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17" name="Footer Placeholder 16"/>
          <p:cNvSpPr>
            <a:spLocks noGrp="1"/>
          </p:cNvSpPr>
          <p:nvPr>
            <p:ph type="ftr" sz="quarter" idx="15"/>
          </p:nvPr>
        </p:nvSpPr>
        <p:spPr/>
        <p:txBody>
          <a:bodyPr/>
          <a:lstStyle/>
          <a:p>
            <a:endParaRPr lang="en-US">
              <a:solidFill>
                <a:prstClr val="black">
                  <a:tint val="75000"/>
                </a:prstClr>
              </a:solidFill>
            </a:endParaRPr>
          </a:p>
        </p:txBody>
      </p:sp>
      <p:sp>
        <p:nvSpPr>
          <p:cNvPr id="18" name="Slide Number Placeholder 17"/>
          <p:cNvSpPr>
            <a:spLocks noGrp="1"/>
          </p:cNvSpPr>
          <p:nvPr>
            <p:ph type="sldNum" sz="quarter" idx="16"/>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
        <p:nvSpPr>
          <p:cNvPr id="7" name="Content Placeholder 6"/>
          <p:cNvSpPr>
            <a:spLocks noGrp="1"/>
          </p:cNvSpPr>
          <p:nvPr>
            <p:ph sz="quarter" idx="13"/>
          </p:nvPr>
        </p:nvSpPr>
        <p:spPr>
          <a:xfrm>
            <a:off x="628650" y="1997075"/>
            <a:ext cx="7886700" cy="39306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8" name="Title 7"/>
          <p:cNvSpPr>
            <a:spLocks noGrp="1"/>
          </p:cNvSpPr>
          <p:nvPr>
            <p:ph type="title"/>
          </p:nvPr>
        </p:nvSpPr>
        <p:spPr>
          <a:xfrm>
            <a:off x="628650" y="365125"/>
            <a:ext cx="7886700" cy="1325563"/>
          </a:xfrm>
          <a:prstGeom prst="rect">
            <a:avLst/>
          </a:prstGeom>
        </p:spPr>
        <p:txBody>
          <a:bodyPr/>
          <a:lstStyle>
            <a:lvl1pPr>
              <a:defRPr>
                <a:solidFill>
                  <a:srgbClr val="008000"/>
                </a:solidFill>
              </a:defRPr>
            </a:lvl1p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solidFill>
                  <a:srgbClr val="008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008000"/>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008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008000"/>
                </a:solidFill>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
        <p:nvSpPr>
          <p:cNvPr id="7" name="Content Placeholder 6"/>
          <p:cNvSpPr>
            <a:spLocks noGrp="1"/>
          </p:cNvSpPr>
          <p:nvPr>
            <p:ph sz="quarter" idx="13"/>
          </p:nvPr>
        </p:nvSpPr>
        <p:spPr>
          <a:xfrm>
            <a:off x="457200" y="1808163"/>
            <a:ext cx="8308975" cy="38877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
        <p:nvSpPr>
          <p:cNvPr id="5" name="Title 4"/>
          <p:cNvSpPr>
            <a:spLocks noGrp="1"/>
          </p:cNvSpPr>
          <p:nvPr>
            <p:ph type="title"/>
          </p:nvPr>
        </p:nvSpPr>
        <p:spPr>
          <a:xfrm>
            <a:off x="628650" y="365125"/>
            <a:ext cx="7886700" cy="1325563"/>
          </a:xfrm>
          <a:prstGeom prst="rect">
            <a:avLst/>
          </a:prstGeom>
        </p:spPr>
        <p:txBody>
          <a:bodyPr/>
          <a:lstStyle>
            <a:lvl1pPr>
              <a:defRPr>
                <a:solidFill>
                  <a:srgbClr val="008000"/>
                </a:solidFill>
              </a:defRPr>
            </a:lvl1pPr>
          </a:lstStyle>
          <a:p>
            <a:r>
              <a:rPr lang="en-US" smtClean="0"/>
              <a:t>Click to edit Master title style</a:t>
            </a:r>
            <a:endParaRPr lang="en-US"/>
          </a:p>
        </p:txBody>
      </p:sp>
      <p:sp>
        <p:nvSpPr>
          <p:cNvPr id="7" name="Content Placeholder 6"/>
          <p:cNvSpPr>
            <a:spLocks noGrp="1"/>
          </p:cNvSpPr>
          <p:nvPr>
            <p:ph sz="quarter" idx="13"/>
          </p:nvPr>
        </p:nvSpPr>
        <p:spPr>
          <a:xfrm>
            <a:off x="628650" y="2165350"/>
            <a:ext cx="7886700" cy="360521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hyperlink" Target="https://www.facebook.com/knust.Ghana/" TargetMode="External"/><Relationship Id="rId17" Type="http://schemas.openxmlformats.org/officeDocument/2006/relationships/image" Target="../media/image3.jpeg"/><Relationship Id="rId16" Type="http://schemas.openxmlformats.org/officeDocument/2006/relationships/hyperlink" Target="https://twitter.com/_knust_" TargetMode="External"/><Relationship Id="rId15" Type="http://schemas.openxmlformats.org/officeDocument/2006/relationships/hyperlink" Target="https://www.knust.edu.gh/" TargetMode="External"/><Relationship Id="rId14" Type="http://schemas.openxmlformats.org/officeDocument/2006/relationships/image" Target="../media/image2.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grpSp>
        <p:nvGrpSpPr>
          <p:cNvPr id="7" name="Group 6"/>
          <p:cNvGrpSpPr/>
          <p:nvPr/>
        </p:nvGrpSpPr>
        <p:grpSpPr>
          <a:xfrm>
            <a:off x="0" y="5992943"/>
            <a:ext cx="9144000" cy="865057"/>
            <a:chOff x="0" y="5992943"/>
            <a:chExt cx="9144000" cy="865057"/>
          </a:xfrm>
        </p:grpSpPr>
        <p:sp>
          <p:nvSpPr>
            <p:cNvPr id="8" name="Rectangle 7"/>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9" name="Rectangle 8"/>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0" name="Picture 9" descr="KNUST_logo Vector.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11" name="TextBox 10">
              <a:hlinkClick r:id="rId15"/>
            </p:cNvPr>
            <p:cNvSpPr txBox="1"/>
            <p:nvPr/>
          </p:nvSpPr>
          <p:spPr>
            <a:xfrm>
              <a:off x="7137936" y="6036146"/>
              <a:ext cx="1548864" cy="276999"/>
            </a:xfrm>
            <a:prstGeom prst="rect">
              <a:avLst/>
            </a:prstGeom>
            <a:noFill/>
          </p:spPr>
          <p:txBody>
            <a:bodyPr wrap="square" rtlCol="0">
              <a:spAutoFit/>
            </a:bodyPr>
            <a:lstStyle/>
            <a:p>
              <a:pPr defTabSz="457200"/>
              <a:r>
                <a:rPr lang="en-US" sz="1200" dirty="0" err="1">
                  <a:solidFill>
                    <a:prstClr val="white"/>
                  </a:solidFill>
                  <a:latin typeface="Helvetica"/>
                  <a:cs typeface="Helvetica"/>
                </a:rPr>
                <a:t>www.knust.edu.gh</a:t>
              </a:r>
              <a:endParaRPr lang="en-US" sz="1200" dirty="0">
                <a:solidFill>
                  <a:prstClr val="white"/>
                </a:solidFill>
                <a:latin typeface="Helvetica"/>
                <a:cs typeface="Helvetica"/>
              </a:endParaRPr>
            </a:p>
          </p:txBody>
        </p:sp>
        <p:pic>
          <p:nvPicPr>
            <p:cNvPr id="12" name="Picture 11">
              <a:hlinkClick r:id="rId16"/>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3" name="Picture 12">
              <a:hlinkClick r:id="rId18"/>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gr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jpeg"/><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3.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3.xml"/><Relationship Id="rId2" Type="http://schemas.openxmlformats.org/officeDocument/2006/relationships/image" Target="../media/image12.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7.wmf"/></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8.jpe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8.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62000" y="4572000"/>
            <a:ext cx="7772400" cy="1470025"/>
          </a:xfrm>
        </p:spPr>
        <p:txBody>
          <a:bodyPr>
            <a:noAutofit/>
          </a:bodyPr>
          <a:lstStyle/>
          <a:p>
            <a:pPr algn="ctr"/>
            <a:r>
              <a:rPr lang="en-US" sz="3200" b="1" dirty="0" smtClean="0">
                <a:solidFill>
                  <a:srgbClr val="008000"/>
                </a:solidFill>
                <a:latin typeface="Times New Roman" panose="02020603050405020304" pitchFamily="18" charset="0"/>
                <a:cs typeface="Times New Roman" panose="02020603050405020304" pitchFamily="18" charset="0"/>
              </a:rPr>
              <a:t>LEADERSHIP</a:t>
            </a:r>
            <a:endParaRPr lang="en-US" sz="3200" b="1" dirty="0">
              <a:solidFill>
                <a:srgbClr val="008000"/>
              </a:solidFill>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subTitle" idx="1"/>
          </p:nvPr>
        </p:nvSpPr>
        <p:spPr>
          <a:xfrm>
            <a:off x="2196365" y="1557771"/>
            <a:ext cx="6400800" cy="1599330"/>
          </a:xfrm>
        </p:spPr>
        <p:txBody>
          <a:bodyPr>
            <a:normAutofit fontScale="92500" lnSpcReduction="10000"/>
          </a:bodyPr>
          <a:lstStyle/>
          <a:p>
            <a:pPr algn="ctr"/>
            <a:endParaRPr lang="en-US" sz="3200" b="1" dirty="0" smtClean="0">
              <a:solidFill>
                <a:srgbClr val="008000"/>
              </a:solidFill>
              <a:latin typeface="Times New Roman" panose="02020603050405020304" pitchFamily="18" charset="0"/>
              <a:cs typeface="Times New Roman" panose="02020603050405020304" pitchFamily="18" charset="0"/>
            </a:endParaRPr>
          </a:p>
          <a:p>
            <a:pPr algn="ctr"/>
            <a:endParaRPr lang="en-US" sz="3200" b="1" dirty="0" smtClean="0">
              <a:solidFill>
                <a:srgbClr val="008000"/>
              </a:solidFill>
              <a:latin typeface="Times New Roman" panose="02020603050405020304" pitchFamily="18" charset="0"/>
              <a:cs typeface="Times New Roman" panose="02020603050405020304" pitchFamily="18" charset="0"/>
            </a:endParaRPr>
          </a:p>
          <a:p>
            <a:pPr algn="ctr"/>
            <a:r>
              <a:rPr lang="en-US" sz="3200" b="1" smtClean="0">
                <a:solidFill>
                  <a:srgbClr val="FF0000"/>
                </a:solidFill>
                <a:latin typeface="Times New Roman" panose="02020603050405020304" pitchFamily="18" charset="0"/>
                <a:cs typeface="Times New Roman" panose="02020603050405020304" pitchFamily="18" charset="0"/>
              </a:rPr>
              <a:t>UNIT </a:t>
            </a:r>
            <a:r>
              <a:rPr lang="en-GB" altLang="en-US" sz="3200" b="1" smtClean="0">
                <a:solidFill>
                  <a:srgbClr val="FF0000"/>
                </a:solidFill>
                <a:latin typeface="Times New Roman" panose="02020603050405020304" pitchFamily="18" charset="0"/>
                <a:cs typeface="Times New Roman" panose="02020603050405020304" pitchFamily="18" charset="0"/>
              </a:rPr>
              <a:t>8</a:t>
            </a:r>
            <a:endParaRPr lang="en-US" sz="3200" b="1" dirty="0" smtClean="0">
              <a:solidFill>
                <a:srgbClr val="FF0000"/>
              </a:solidFill>
              <a:latin typeface="Times New Roman" panose="02020603050405020304" pitchFamily="18" charset="0"/>
              <a:cs typeface="Times New Roman" panose="02020603050405020304" pitchFamily="18" charset="0"/>
            </a:endParaRPr>
          </a:p>
          <a:p>
            <a:pPr algn="ctr"/>
            <a:endParaRPr lang="en-US" sz="3200" b="1" dirty="0">
              <a:solidFill>
                <a:srgbClr val="00800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42222" y="1285874"/>
            <a:ext cx="2143125" cy="2143125"/>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362" y="1091942"/>
            <a:ext cx="4212007" cy="281184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idx="4294967295"/>
          </p:nvPr>
        </p:nvSpPr>
        <p:spPr>
          <a:xfrm>
            <a:off x="457200" y="437866"/>
            <a:ext cx="8229600" cy="1143000"/>
          </a:xfrm>
          <a:prstGeom prst="rect">
            <a:avLst/>
          </a:prstGeom>
        </p:spPr>
        <p:txBody>
          <a:bodyPr/>
          <a:lstStyle/>
          <a:p>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RESULTS OF OHIO STATE STUDIES</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46082"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4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High consideration/high structure leaders generally, but not always, achieved high scores on group task performance and satisfaction.</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4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Evidence indicated that situational factors appeared to strongly influence leadership effectiveness.</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idx="4294967295"/>
          </p:nvPr>
        </p:nvSpPr>
        <p:spPr>
          <a:xfrm>
            <a:off x="432179" y="375313"/>
            <a:ext cx="8229600" cy="1143000"/>
          </a:xfrm>
          <a:prstGeom prst="rect">
            <a:avLst/>
          </a:prstGeom>
        </p:spPr>
        <p:txBody>
          <a:bodyPr/>
          <a:lstStyle/>
          <a:p>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UNIVERSITY OF MICHIGAN STUDIES</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48130"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5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Identified two dimensions of leader behavior:</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50000"/>
              </a:spcBef>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Employee oriented:</a:t>
            </a:r>
            <a:r>
              <a:rPr lang="en-US" sz="2400" dirty="0">
                <a:latin typeface="Times New Roman" panose="02020603050405020304" pitchFamily="18" charset="0"/>
                <a:cs typeface="Times New Roman" panose="02020603050405020304" pitchFamily="18" charset="0"/>
              </a:rPr>
              <a:t> emphasizing personal relationships</a:t>
            </a:r>
            <a:endParaRPr lang="en-US" sz="2400" dirty="0">
              <a:latin typeface="Times New Roman" panose="02020603050405020304" pitchFamily="18" charset="0"/>
              <a:cs typeface="Times New Roman" panose="02020603050405020304" pitchFamily="18" charset="0"/>
            </a:endParaRPr>
          </a:p>
          <a:p>
            <a:pPr marL="742950" lvl="1" indent="-285750" eaLnBrk="0" hangingPunct="0">
              <a:spcBef>
                <a:spcPct val="50000"/>
              </a:spcBef>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Production oriented:</a:t>
            </a:r>
            <a:r>
              <a:rPr lang="en-US" sz="2400" dirty="0">
                <a:latin typeface="Times New Roman" panose="02020603050405020304" pitchFamily="18" charset="0"/>
                <a:cs typeface="Times New Roman" panose="02020603050405020304" pitchFamily="18" charset="0"/>
              </a:rPr>
              <a:t> emphasizing task accomplishment</a:t>
            </a:r>
            <a:endParaRPr lang="en-US" sz="2400" dirty="0">
              <a:latin typeface="Times New Roman" panose="02020603050405020304" pitchFamily="18" charset="0"/>
              <a:cs typeface="Times New Roman" panose="02020603050405020304" pitchFamily="18" charset="0"/>
            </a:endParaRPr>
          </a:p>
          <a:p>
            <a:pPr marL="342900" indent="-342900" eaLnBrk="0" hangingPunct="0">
              <a:spcBef>
                <a:spcPct val="5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Research findings: </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50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Leaders who are employee oriented are strongly associated with high group productivity and high job satisfaction.</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a:xfrm>
            <a:off x="304800" y="457200"/>
            <a:ext cx="8229600" cy="1143000"/>
          </a:xfrm>
          <a:prstGeom prst="rect">
            <a:avLst/>
          </a:prstGeom>
        </p:spPr>
        <p:txBody>
          <a:bodyPr/>
          <a:lstStyle/>
          <a:p>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THE MANAGERIAL GRID</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50178"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Managerial grid - </a:t>
            </a:r>
            <a:r>
              <a:rPr lang="en-US" sz="3200" dirty="0">
                <a:latin typeface="Times New Roman" panose="02020603050405020304" pitchFamily="18" charset="0"/>
                <a:cs typeface="Times New Roman" panose="02020603050405020304" pitchFamily="18" charset="0"/>
              </a:rPr>
              <a:t>a two-dimensional grid for appraising leadership styles</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3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Places managerial styles in five categories:</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3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Impoverished management</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3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Task management</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3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Middle-of-the-road management</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3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Country club management</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3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Team management</a:t>
            </a:r>
            <a:endParaRPr lang="en-US" sz="28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EXHIBIT 18-2</a:t>
            </a:r>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BEHAVIORAL THEORIES OF LEADERSHIP</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pic>
        <p:nvPicPr>
          <p:cNvPr id="52226" name="Picture 2"/>
          <p:cNvPicPr>
            <a:picLocks noChangeAspect="1" noChangeArrowheads="1"/>
          </p:cNvPicPr>
          <p:nvPr/>
        </p:nvPicPr>
        <p:blipFill>
          <a:blip r:embed="rId1"/>
          <a:srcRect b="40697"/>
          <a:stretch>
            <a:fillRect/>
          </a:stretch>
        </p:blipFill>
        <p:spPr bwMode="auto">
          <a:xfrm>
            <a:off x="519113" y="1752600"/>
            <a:ext cx="8105775"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EXHIBIT 18-2 BEHAVIORAL THEORIES OF LEADERSHIP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54274"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endParaRPr lang="en-GB" sz="3200"/>
          </a:p>
        </p:txBody>
      </p:sp>
      <p:pic>
        <p:nvPicPr>
          <p:cNvPr id="54275" name="Picture 2"/>
          <p:cNvPicPr>
            <a:picLocks noChangeAspect="1" noChangeArrowheads="1"/>
          </p:cNvPicPr>
          <p:nvPr/>
        </p:nvPicPr>
        <p:blipFill>
          <a:blip r:embed="rId1"/>
          <a:srcRect/>
          <a:stretch>
            <a:fillRect/>
          </a:stretch>
        </p:blipFill>
        <p:spPr bwMode="auto">
          <a:xfrm>
            <a:off x="514350" y="1524000"/>
            <a:ext cx="8115300" cy="619125"/>
          </a:xfrm>
          <a:prstGeom prst="rect">
            <a:avLst/>
          </a:prstGeom>
          <a:noFill/>
          <a:ln w="9525">
            <a:noFill/>
            <a:miter lim="800000"/>
            <a:headEnd/>
            <a:tailEnd/>
          </a:ln>
        </p:spPr>
      </p:pic>
      <p:pic>
        <p:nvPicPr>
          <p:cNvPr id="54276" name="Picture 3"/>
          <p:cNvPicPr>
            <a:picLocks noChangeAspect="1" noChangeArrowheads="1"/>
          </p:cNvPicPr>
          <p:nvPr/>
        </p:nvPicPr>
        <p:blipFill>
          <a:blip r:embed="rId2"/>
          <a:srcRect/>
          <a:stretch>
            <a:fillRect/>
          </a:stretch>
        </p:blipFill>
        <p:spPr bwMode="auto">
          <a:xfrm>
            <a:off x="762000" y="2124075"/>
            <a:ext cx="7500938" cy="416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EXHIBIT 18-2 BEHAVIORAL THEORIES OF LEADERSHIP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56322"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endParaRPr lang="en-GB" sz="3200"/>
          </a:p>
        </p:txBody>
      </p:sp>
      <p:pic>
        <p:nvPicPr>
          <p:cNvPr id="56323" name="Picture 2"/>
          <p:cNvPicPr>
            <a:picLocks noChangeAspect="1" noChangeArrowheads="1"/>
          </p:cNvPicPr>
          <p:nvPr/>
        </p:nvPicPr>
        <p:blipFill>
          <a:blip r:embed="rId1"/>
          <a:srcRect/>
          <a:stretch>
            <a:fillRect/>
          </a:stretch>
        </p:blipFill>
        <p:spPr bwMode="auto">
          <a:xfrm>
            <a:off x="514350" y="1524000"/>
            <a:ext cx="8115300" cy="619125"/>
          </a:xfrm>
          <a:prstGeom prst="rect">
            <a:avLst/>
          </a:prstGeom>
          <a:noFill/>
          <a:ln w="9525">
            <a:noFill/>
            <a:miter lim="800000"/>
            <a:headEnd/>
            <a:tailEnd/>
          </a:ln>
        </p:spPr>
      </p:pic>
      <p:pic>
        <p:nvPicPr>
          <p:cNvPr id="56324" name="Picture 2"/>
          <p:cNvPicPr>
            <a:picLocks noChangeAspect="1" noChangeArrowheads="1"/>
          </p:cNvPicPr>
          <p:nvPr/>
        </p:nvPicPr>
        <p:blipFill>
          <a:blip r:embed="rId2"/>
          <a:srcRect/>
          <a:stretch>
            <a:fillRect/>
          </a:stretch>
        </p:blipFill>
        <p:spPr bwMode="auto">
          <a:xfrm>
            <a:off x="566738" y="2209800"/>
            <a:ext cx="8010525" cy="2190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CONTINGENCY THEORIES OF LEADERSHIP</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58370"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Fiedler contingency model - </a:t>
            </a:r>
            <a:r>
              <a:rPr lang="en-US" sz="3200" dirty="0">
                <a:latin typeface="Times New Roman" panose="02020603050405020304" pitchFamily="18" charset="0"/>
                <a:cs typeface="Times New Roman" panose="02020603050405020304" pitchFamily="18" charset="0"/>
              </a:rPr>
              <a:t>a leadership theory proposing that effective group performance depends on the proper match between a leader’s style and the degree to which the situation allows the leader to control and influence</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idx="4294967295"/>
          </p:nvPr>
        </p:nvSpPr>
        <p:spPr>
          <a:xfrm>
            <a:off x="0" y="76200"/>
            <a:ext cx="8229600" cy="1143000"/>
          </a:xfrm>
          <a:prstGeom prst="rect">
            <a:avLst/>
          </a:prstGeom>
        </p:spPr>
        <p:txBody>
          <a:bodyPr/>
          <a:lstStyle/>
          <a:p>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THE FIEDLER MODEL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60418"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Least-preferred coworker (LPC)  questionnaire  - </a:t>
            </a:r>
            <a:r>
              <a:rPr lang="en-US" sz="3200" dirty="0">
                <a:latin typeface="Times New Roman" panose="02020603050405020304" pitchFamily="18" charset="0"/>
                <a:cs typeface="Times New Roman" panose="02020603050405020304" pitchFamily="18" charset="0"/>
              </a:rPr>
              <a:t>a questionnaire that measures whether a leader is task or relationship oriented</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THE FIEDLER MODEL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62466" name="Rectangle 3"/>
          <p:cNvSpPr txBox="1"/>
          <p:nvPr/>
        </p:nvSpPr>
        <p:spPr bwMode="auto">
          <a:xfrm>
            <a:off x="609600" y="11430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Leader–member relations</a:t>
            </a:r>
            <a:r>
              <a:rPr lang="en-US" sz="2800" dirty="0">
                <a:latin typeface="Times New Roman" panose="02020603050405020304" pitchFamily="18" charset="0"/>
                <a:cs typeface="Times New Roman" panose="02020603050405020304" pitchFamily="18" charset="0"/>
              </a:rPr>
              <a:t>: the degree of confidence, trust, and respect employees had for their leader; rated as either good or poor.</a:t>
            </a:r>
            <a:endParaRPr lang="en-US" sz="28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Task structure</a:t>
            </a:r>
            <a:r>
              <a:rPr lang="en-US" sz="2800" dirty="0">
                <a:latin typeface="Times New Roman" panose="02020603050405020304" pitchFamily="18" charset="0"/>
                <a:cs typeface="Times New Roman" panose="02020603050405020304" pitchFamily="18" charset="0"/>
              </a:rPr>
              <a:t>: the degree to which job assignments were formalized and structured; rated as either high or low.</a:t>
            </a:r>
            <a:endParaRPr lang="en-US" sz="28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Position power</a:t>
            </a:r>
            <a:r>
              <a:rPr lang="en-US" sz="2800" dirty="0">
                <a:latin typeface="Times New Roman" panose="02020603050405020304" pitchFamily="18" charset="0"/>
                <a:cs typeface="Times New Roman" panose="02020603050405020304" pitchFamily="18" charset="0"/>
              </a:rPr>
              <a:t>: the degree of influence a leader had over activities such as hiring, firing, discipline, promotions, and salary  increases; rated as either strong or weak.</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EXHIBIT 18-3</a:t>
            </a:r>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THE FIEDLER MODEL</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64514"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endParaRPr lang="en-GB" sz="3200"/>
          </a:p>
        </p:txBody>
      </p:sp>
      <p:pic>
        <p:nvPicPr>
          <p:cNvPr id="64515" name="Picture 3"/>
          <p:cNvPicPr>
            <a:picLocks noGrp="1" noChangeAspect="1" noChangeArrowheads="1"/>
          </p:cNvPicPr>
          <p:nvPr/>
        </p:nvPicPr>
        <p:blipFill>
          <a:blip r:embed="rId1"/>
          <a:srcRect/>
          <a:stretch>
            <a:fillRect/>
          </a:stretch>
        </p:blipFill>
        <p:spPr bwMode="auto">
          <a:xfrm>
            <a:off x="538163" y="1704975"/>
            <a:ext cx="8067675" cy="3933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Content Placeholder 1"/>
          <p:cNvSpPr>
            <a:spLocks noGrp="1"/>
          </p:cNvSpPr>
          <p:nvPr>
            <p:ph type="body" sz="quarter" idx="13"/>
          </p:nvPr>
        </p:nvSpPr>
        <p:spPr>
          <a:prstGeom prst="rect">
            <a:avLst/>
          </a:prstGeom>
        </p:spPr>
        <p:txBody>
          <a:bodyPr>
            <a:normAutofit fontScale="92500"/>
          </a:bodyPr>
          <a:lstStyle/>
          <a:p>
            <a:pPr marL="571500" indent="-571500" eaLnBrk="1" hangingPunct="1">
              <a:buFont typeface="Arial" panose="020B0604020202020204" pitchFamily="34" charset="0"/>
              <a:buNone/>
            </a:pPr>
            <a:r>
              <a:rPr lang="en-US" sz="3200" b="1" i="0" dirty="0" smtClean="0">
                <a:latin typeface="Times New Roman" panose="02020603050405020304" pitchFamily="18" charset="0"/>
                <a:cs typeface="Times New Roman" panose="02020603050405020304" pitchFamily="18" charset="0"/>
              </a:rPr>
              <a:t>Define </a:t>
            </a:r>
            <a:r>
              <a:rPr lang="en-US" sz="3200" i="0" dirty="0" smtClean="0">
                <a:latin typeface="Times New Roman" panose="02020603050405020304" pitchFamily="18" charset="0"/>
                <a:cs typeface="Times New Roman" panose="02020603050405020304" pitchFamily="18" charset="0"/>
              </a:rPr>
              <a:t>leader and leadership.</a:t>
            </a:r>
            <a:endParaRPr lang="en-US" sz="3200" i="0" dirty="0" smtClean="0">
              <a:latin typeface="Times New Roman" panose="02020603050405020304" pitchFamily="18" charset="0"/>
              <a:cs typeface="Times New Roman" panose="02020603050405020304" pitchFamily="18" charset="0"/>
            </a:endParaRPr>
          </a:p>
          <a:p>
            <a:pPr marL="571500" indent="-571500" eaLnBrk="1" hangingPunct="1">
              <a:buFont typeface="Arial" panose="020B0604020202020204" pitchFamily="34" charset="0"/>
              <a:buNone/>
            </a:pPr>
            <a:r>
              <a:rPr lang="en-US" sz="3200" b="1" i="0" dirty="0" smtClean="0">
                <a:latin typeface="Times New Roman" panose="02020603050405020304" pitchFamily="18" charset="0"/>
                <a:cs typeface="Times New Roman" panose="02020603050405020304" pitchFamily="18" charset="0"/>
              </a:rPr>
              <a:t>Compare </a:t>
            </a:r>
            <a:r>
              <a:rPr lang="en-US" sz="3200" i="0" dirty="0" smtClean="0">
                <a:latin typeface="Times New Roman" panose="02020603050405020304" pitchFamily="18" charset="0"/>
                <a:cs typeface="Times New Roman" panose="02020603050405020304" pitchFamily="18" charset="0"/>
              </a:rPr>
              <a:t>and contrast early theories of leadership.</a:t>
            </a:r>
            <a:endParaRPr lang="en-US" sz="3200" i="0" dirty="0" smtClean="0">
              <a:latin typeface="Times New Roman" panose="02020603050405020304" pitchFamily="18" charset="0"/>
              <a:cs typeface="Times New Roman" panose="02020603050405020304" pitchFamily="18" charset="0"/>
            </a:endParaRPr>
          </a:p>
          <a:p>
            <a:pPr marL="571500" indent="-571500" eaLnBrk="1" hangingPunct="1">
              <a:buFont typeface="Arial" panose="020B0604020202020204" pitchFamily="34" charset="0"/>
              <a:buNone/>
            </a:pPr>
            <a:r>
              <a:rPr lang="en-US" sz="3200" b="1" i="0" dirty="0" smtClean="0">
                <a:latin typeface="Times New Roman" panose="02020603050405020304" pitchFamily="18" charset="0"/>
                <a:cs typeface="Times New Roman" panose="02020603050405020304" pitchFamily="18" charset="0"/>
              </a:rPr>
              <a:t>Describe </a:t>
            </a:r>
            <a:r>
              <a:rPr lang="en-US" sz="3200" i="0" dirty="0" smtClean="0">
                <a:latin typeface="Times New Roman" panose="02020603050405020304" pitchFamily="18" charset="0"/>
                <a:cs typeface="Times New Roman" panose="02020603050405020304" pitchFamily="18" charset="0"/>
              </a:rPr>
              <a:t>the three major contingency theories of leadership.</a:t>
            </a:r>
            <a:endParaRPr lang="en-US" sz="3200" i="0" dirty="0" smtClean="0">
              <a:latin typeface="Times New Roman" panose="02020603050405020304" pitchFamily="18" charset="0"/>
              <a:cs typeface="Times New Roman" panose="02020603050405020304" pitchFamily="18" charset="0"/>
            </a:endParaRPr>
          </a:p>
          <a:p>
            <a:pPr marL="571500" indent="-571500" eaLnBrk="1" hangingPunct="1">
              <a:buFont typeface="Arial" panose="020B0604020202020204" pitchFamily="34" charset="0"/>
              <a:buNone/>
            </a:pPr>
            <a:r>
              <a:rPr lang="en-US" sz="3200" b="1" i="0" dirty="0" smtClean="0">
                <a:latin typeface="Times New Roman" panose="02020603050405020304" pitchFamily="18" charset="0"/>
                <a:cs typeface="Times New Roman" panose="02020603050405020304" pitchFamily="18" charset="0"/>
              </a:rPr>
              <a:t>Describe </a:t>
            </a:r>
            <a:r>
              <a:rPr lang="en-US" sz="3200" i="0" dirty="0" smtClean="0">
                <a:latin typeface="Times New Roman" panose="02020603050405020304" pitchFamily="18" charset="0"/>
                <a:cs typeface="Times New Roman" panose="02020603050405020304" pitchFamily="18" charset="0"/>
              </a:rPr>
              <a:t>contemporary views of leadership.</a:t>
            </a:r>
            <a:endParaRPr lang="en-US" sz="3200" i="0" dirty="0" smtClean="0">
              <a:latin typeface="Times New Roman" panose="02020603050405020304" pitchFamily="18" charset="0"/>
              <a:cs typeface="Times New Roman" panose="02020603050405020304" pitchFamily="18" charset="0"/>
            </a:endParaRPr>
          </a:p>
          <a:p>
            <a:pPr marL="571500" indent="-571500" eaLnBrk="1" hangingPunct="1">
              <a:buFont typeface="Arial" panose="020B0604020202020204" pitchFamily="34" charset="0"/>
              <a:buNone/>
            </a:pPr>
            <a:r>
              <a:rPr lang="en-US" sz="3200" b="1" i="0" dirty="0" smtClean="0">
                <a:latin typeface="Times New Roman" panose="02020603050405020304" pitchFamily="18" charset="0"/>
                <a:cs typeface="Times New Roman" panose="02020603050405020304" pitchFamily="18" charset="0"/>
              </a:rPr>
              <a:t>Discuss </a:t>
            </a:r>
            <a:r>
              <a:rPr lang="en-US" sz="3200" i="0" dirty="0" smtClean="0">
                <a:latin typeface="Times New Roman" panose="02020603050405020304" pitchFamily="18" charset="0"/>
                <a:cs typeface="Times New Roman" panose="02020603050405020304" pitchFamily="18" charset="0"/>
              </a:rPr>
              <a:t>contemporary issues affecting leadership.</a:t>
            </a:r>
            <a:endParaRPr lang="en-US" sz="3200" i="0" dirty="0" smtClean="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LEARNING OUTCOME</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a:xfrm>
            <a:off x="457200" y="2286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HERSEY AND BLANCHARD’S SITUATIONAL LEADERSHIP THEORY (SLT)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66562"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Situational leadership theory (SLT)  - </a:t>
            </a:r>
            <a:r>
              <a:rPr lang="en-US" sz="2800" dirty="0">
                <a:latin typeface="Times New Roman" panose="02020603050405020304" pitchFamily="18" charset="0"/>
                <a:cs typeface="Times New Roman" panose="02020603050405020304" pitchFamily="18" charset="0"/>
              </a:rPr>
              <a:t>a leadership contingency theory that focuses on followers’ readiness</a:t>
            </a:r>
            <a:endParaRPr lang="en-US" sz="2800" dirty="0">
              <a:latin typeface="Times New Roman" panose="02020603050405020304" pitchFamily="18" charset="0"/>
              <a:cs typeface="Times New Roman" panose="02020603050405020304" pitchFamily="18" charset="0"/>
            </a:endParaRPr>
          </a:p>
          <a:p>
            <a:pPr marL="342900" indent="-342900" eaLnBrk="0" hangingPunct="0">
              <a:spcBef>
                <a:spcPct val="35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Readiness:</a:t>
            </a:r>
            <a:r>
              <a:rPr lang="en-US" sz="3200" dirty="0">
                <a:latin typeface="Times New Roman" panose="02020603050405020304" pitchFamily="18" charset="0"/>
                <a:cs typeface="Times New Roman" panose="02020603050405020304" pitchFamily="18" charset="0"/>
              </a:rPr>
              <a:t> the extent to which followers have the ability and willingness to accomplish a specific task</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idx="4294967295"/>
          </p:nvPr>
        </p:nvSpPr>
        <p:spPr>
          <a:xfrm>
            <a:off x="304800" y="381000"/>
            <a:ext cx="8229600" cy="1143000"/>
          </a:xfrm>
          <a:prstGeom prst="rect">
            <a:avLst/>
          </a:prstGeom>
        </p:spPr>
        <p:txBody>
          <a:bodyPr/>
          <a:lstStyle/>
          <a:p>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SLT LEADERSHIP STYLES</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68610"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i="1" dirty="0">
                <a:latin typeface="Times New Roman" panose="02020603050405020304" pitchFamily="18" charset="0"/>
                <a:cs typeface="Times New Roman" panose="02020603050405020304" pitchFamily="18" charset="0"/>
              </a:rPr>
              <a:t>Telling </a:t>
            </a:r>
            <a:r>
              <a:rPr lang="en-US" sz="3200" dirty="0">
                <a:latin typeface="Times New Roman" panose="02020603050405020304" pitchFamily="18" charset="0"/>
                <a:cs typeface="Times New Roman" panose="02020603050405020304" pitchFamily="18" charset="0"/>
              </a:rPr>
              <a:t>(high task–low relationship): The leader defines roles and tells people what, how, when, and where to do various tasks.</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i="1" dirty="0">
                <a:latin typeface="Times New Roman" panose="02020603050405020304" pitchFamily="18" charset="0"/>
                <a:cs typeface="Times New Roman" panose="02020603050405020304" pitchFamily="18" charset="0"/>
              </a:rPr>
              <a:t>Selling </a:t>
            </a:r>
            <a:r>
              <a:rPr lang="en-US" sz="3200" dirty="0">
                <a:latin typeface="Times New Roman" panose="02020603050405020304" pitchFamily="18" charset="0"/>
                <a:cs typeface="Times New Roman" panose="02020603050405020304" pitchFamily="18" charset="0"/>
              </a:rPr>
              <a:t>(high task–high relationship): The leader provides both directive and supportive behavior.</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idx="4294967295"/>
          </p:nvPr>
        </p:nvSpPr>
        <p:spPr>
          <a:xfrm>
            <a:off x="457200" y="457200"/>
            <a:ext cx="8229600" cy="1143000"/>
          </a:xfrm>
          <a:prstGeom prst="rect">
            <a:avLst/>
          </a:prstGeom>
        </p:spPr>
        <p:txBody>
          <a:bodyPr/>
          <a:lstStyle/>
          <a:p>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SLT LEADERSHIP STYLES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70658"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i="1" dirty="0">
                <a:latin typeface="Times New Roman" panose="02020603050405020304" pitchFamily="18" charset="0"/>
                <a:cs typeface="Times New Roman" panose="02020603050405020304" pitchFamily="18" charset="0"/>
              </a:rPr>
              <a:t>Participating </a:t>
            </a:r>
            <a:r>
              <a:rPr lang="en-US" sz="3200" dirty="0">
                <a:latin typeface="Times New Roman" panose="02020603050405020304" pitchFamily="18" charset="0"/>
                <a:cs typeface="Times New Roman" panose="02020603050405020304" pitchFamily="18" charset="0"/>
              </a:rPr>
              <a:t>(low task–high relationship): The leader and followers share in decision making; the main role of the leader is facilitating and communicating.</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i="1" dirty="0">
                <a:latin typeface="Times New Roman" panose="02020603050405020304" pitchFamily="18" charset="0"/>
                <a:cs typeface="Times New Roman" panose="02020603050405020304" pitchFamily="18" charset="0"/>
              </a:rPr>
              <a:t>Delegating </a:t>
            </a:r>
            <a:r>
              <a:rPr lang="en-US" sz="3200" dirty="0">
                <a:latin typeface="Times New Roman" panose="02020603050405020304" pitchFamily="18" charset="0"/>
                <a:cs typeface="Times New Roman" panose="02020603050405020304" pitchFamily="18" charset="0"/>
              </a:rPr>
              <a:t>(low task–low relationship): The leader provides little direction or support.</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idx="4294967295"/>
          </p:nvPr>
        </p:nvSpPr>
        <p:spPr>
          <a:xfrm>
            <a:off x="228600" y="437866"/>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FOUR STAGES OF FOLLOWER READINESS</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72706"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i="1" dirty="0">
                <a:latin typeface="Times New Roman" panose="02020603050405020304" pitchFamily="18" charset="0"/>
                <a:cs typeface="Times New Roman" panose="02020603050405020304" pitchFamily="18" charset="0"/>
              </a:rPr>
              <a:t>R1: </a:t>
            </a:r>
            <a:r>
              <a:rPr lang="en-US" sz="3200" dirty="0">
                <a:latin typeface="Times New Roman" panose="02020603050405020304" pitchFamily="18" charset="0"/>
                <a:cs typeface="Times New Roman" panose="02020603050405020304" pitchFamily="18" charset="0"/>
              </a:rPr>
              <a:t>People are both </a:t>
            </a:r>
            <a:r>
              <a:rPr lang="en-US" sz="3200" i="1" dirty="0">
                <a:latin typeface="Times New Roman" panose="02020603050405020304" pitchFamily="18" charset="0"/>
                <a:cs typeface="Times New Roman" panose="02020603050405020304" pitchFamily="18" charset="0"/>
              </a:rPr>
              <a:t>unable and unwilling </a:t>
            </a:r>
            <a:r>
              <a:rPr lang="en-US" sz="3200" dirty="0">
                <a:latin typeface="Times New Roman" panose="02020603050405020304" pitchFamily="18" charset="0"/>
                <a:cs typeface="Times New Roman" panose="02020603050405020304" pitchFamily="18" charset="0"/>
              </a:rPr>
              <a:t>to take responsibility for doing something. Followers aren’t competent or confident.</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i="1" dirty="0">
                <a:latin typeface="Times New Roman" panose="02020603050405020304" pitchFamily="18" charset="0"/>
                <a:cs typeface="Times New Roman" panose="02020603050405020304" pitchFamily="18" charset="0"/>
              </a:rPr>
              <a:t>R2</a:t>
            </a:r>
            <a:r>
              <a:rPr lang="en-US" sz="3200" dirty="0">
                <a:latin typeface="Times New Roman" panose="02020603050405020304" pitchFamily="18" charset="0"/>
                <a:cs typeface="Times New Roman" panose="02020603050405020304" pitchFamily="18" charset="0"/>
              </a:rPr>
              <a:t>: People are </a:t>
            </a:r>
            <a:r>
              <a:rPr lang="en-US" sz="3200" i="1" dirty="0">
                <a:latin typeface="Times New Roman" panose="02020603050405020304" pitchFamily="18" charset="0"/>
                <a:cs typeface="Times New Roman" panose="02020603050405020304" pitchFamily="18" charset="0"/>
              </a:rPr>
              <a:t>unable but willing </a:t>
            </a:r>
            <a:r>
              <a:rPr lang="en-US" sz="3200" dirty="0">
                <a:latin typeface="Times New Roman" panose="02020603050405020304" pitchFamily="18" charset="0"/>
                <a:cs typeface="Times New Roman" panose="02020603050405020304" pitchFamily="18" charset="0"/>
              </a:rPr>
              <a:t>to do the necessary job tasks. Followers are motivated but lack the appropriate skills.</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FOUR STAGES OF FOLLOWER READINESS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74754"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i="1" dirty="0">
                <a:latin typeface="Times New Roman" panose="02020603050405020304" pitchFamily="18" charset="0"/>
                <a:cs typeface="Times New Roman" panose="02020603050405020304" pitchFamily="18" charset="0"/>
              </a:rPr>
              <a:t>R3: </a:t>
            </a:r>
            <a:r>
              <a:rPr lang="en-US" sz="3200" dirty="0">
                <a:latin typeface="Times New Roman" panose="02020603050405020304" pitchFamily="18" charset="0"/>
                <a:cs typeface="Times New Roman" panose="02020603050405020304" pitchFamily="18" charset="0"/>
              </a:rPr>
              <a:t>People are </a:t>
            </a:r>
            <a:r>
              <a:rPr lang="en-US" sz="3200" i="1" dirty="0">
                <a:latin typeface="Times New Roman" panose="02020603050405020304" pitchFamily="18" charset="0"/>
                <a:cs typeface="Times New Roman" panose="02020603050405020304" pitchFamily="18" charset="0"/>
              </a:rPr>
              <a:t>able but unwilling </a:t>
            </a:r>
            <a:r>
              <a:rPr lang="en-US" sz="3200" dirty="0">
                <a:latin typeface="Times New Roman" panose="02020603050405020304" pitchFamily="18" charset="0"/>
                <a:cs typeface="Times New Roman" panose="02020603050405020304" pitchFamily="18" charset="0"/>
              </a:rPr>
              <a:t>to do what the leader wants. Followers are competent, but don’t want to do something. </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i="1" dirty="0">
                <a:latin typeface="Times New Roman" panose="02020603050405020304" pitchFamily="18" charset="0"/>
                <a:cs typeface="Times New Roman" panose="02020603050405020304" pitchFamily="18" charset="0"/>
              </a:rPr>
              <a:t>R4</a:t>
            </a:r>
            <a:r>
              <a:rPr lang="en-US" sz="3200" dirty="0">
                <a:latin typeface="Times New Roman" panose="02020603050405020304" pitchFamily="18" charset="0"/>
                <a:cs typeface="Times New Roman" panose="02020603050405020304" pitchFamily="18" charset="0"/>
              </a:rPr>
              <a:t>: People are both </a:t>
            </a:r>
            <a:r>
              <a:rPr lang="en-US" sz="3200" i="1" dirty="0">
                <a:latin typeface="Times New Roman" panose="02020603050405020304" pitchFamily="18" charset="0"/>
                <a:cs typeface="Times New Roman" panose="02020603050405020304" pitchFamily="18" charset="0"/>
              </a:rPr>
              <a:t>able and willing </a:t>
            </a:r>
            <a:r>
              <a:rPr lang="en-US" sz="3200" dirty="0">
                <a:latin typeface="Times New Roman" panose="02020603050405020304" pitchFamily="18" charset="0"/>
                <a:cs typeface="Times New Roman" panose="02020603050405020304" pitchFamily="18" charset="0"/>
              </a:rPr>
              <a:t>to do what is asked of them.</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idx="4294967295"/>
          </p:nvPr>
        </p:nvSpPr>
        <p:spPr>
          <a:xfrm>
            <a:off x="0" y="76200"/>
            <a:ext cx="8229600" cy="1143000"/>
          </a:xfrm>
          <a:prstGeom prst="rect">
            <a:avLst/>
          </a:prstGeom>
        </p:spPr>
        <p:txBody>
          <a:bodyPr/>
          <a:lstStyle/>
          <a:p>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PATH-GOAL MODEL</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76802"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Path-goal theory –</a:t>
            </a:r>
            <a:r>
              <a:rPr lang="en-US" sz="3200" dirty="0">
                <a:latin typeface="Times New Roman" panose="02020603050405020304" pitchFamily="18" charset="0"/>
                <a:cs typeface="Times New Roman" panose="02020603050405020304" pitchFamily="18" charset="0"/>
              </a:rPr>
              <a:t> a leadership theory that says the leader’s job is to assist followers in attaining their goals and to provide direction or support needed to ensure that their goals are compatible with the goals of the group or organization.</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idx="4294967295"/>
          </p:nvPr>
        </p:nvSpPr>
        <p:spPr>
          <a:xfrm>
            <a:off x="457200" y="152400"/>
            <a:ext cx="8229600" cy="1143000"/>
          </a:xfrm>
          <a:prstGeom prst="rect">
            <a:avLst/>
          </a:prstGeom>
        </p:spPr>
        <p:txBody>
          <a:bodyPr/>
          <a:lstStyle/>
          <a:p>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PATH-GOAL MODEL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78850"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Four leadership behaviors</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i="1" dirty="0">
                <a:latin typeface="Times New Roman" panose="02020603050405020304" pitchFamily="18" charset="0"/>
                <a:cs typeface="Times New Roman" panose="02020603050405020304" pitchFamily="18" charset="0"/>
              </a:rPr>
              <a:t>Directive leader: </a:t>
            </a:r>
            <a:r>
              <a:rPr lang="en-US" sz="2800" dirty="0">
                <a:latin typeface="Times New Roman" panose="02020603050405020304" pitchFamily="18" charset="0"/>
                <a:cs typeface="Times New Roman" panose="02020603050405020304" pitchFamily="18" charset="0"/>
              </a:rPr>
              <a:t>Lets subordinates know what’s expected of them, schedules work to be done, and gives specific guidance on how to accomplish tasks.</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i="1" dirty="0">
                <a:latin typeface="Times New Roman" panose="02020603050405020304" pitchFamily="18" charset="0"/>
                <a:cs typeface="Times New Roman" panose="02020603050405020304" pitchFamily="18" charset="0"/>
              </a:rPr>
              <a:t>Supportive leader: </a:t>
            </a:r>
            <a:r>
              <a:rPr lang="en-US" sz="2800" dirty="0">
                <a:latin typeface="Times New Roman" panose="02020603050405020304" pitchFamily="18" charset="0"/>
                <a:cs typeface="Times New Roman" panose="02020603050405020304" pitchFamily="18" charset="0"/>
              </a:rPr>
              <a:t>Shows concern for the needs of followers and is friendly.</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idx="4294967295"/>
          </p:nvPr>
        </p:nvSpPr>
        <p:spPr>
          <a:xfrm>
            <a:off x="457200" y="457200"/>
            <a:ext cx="8229600" cy="1143000"/>
          </a:xfrm>
          <a:prstGeom prst="rect">
            <a:avLst/>
          </a:prstGeom>
        </p:spPr>
        <p:txBody>
          <a:bodyPr/>
          <a:lstStyle/>
          <a:p>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PATH-GOAL MODEL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80898"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Four leadership behaviors (cont.)</a:t>
            </a:r>
            <a:endParaRPr lang="en-US" sz="3200" i="1"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i="1" dirty="0">
                <a:latin typeface="Times New Roman" panose="02020603050405020304" pitchFamily="18" charset="0"/>
                <a:cs typeface="Times New Roman" panose="02020603050405020304" pitchFamily="18" charset="0"/>
              </a:rPr>
              <a:t>Participative leader: </a:t>
            </a:r>
            <a:r>
              <a:rPr lang="en-US" sz="2800" dirty="0">
                <a:latin typeface="Times New Roman" panose="02020603050405020304" pitchFamily="18" charset="0"/>
                <a:cs typeface="Times New Roman" panose="02020603050405020304" pitchFamily="18" charset="0"/>
              </a:rPr>
              <a:t>Consults with group members and uses their suggestions before making a decision.</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i="1" dirty="0">
                <a:latin typeface="Times New Roman" panose="02020603050405020304" pitchFamily="18" charset="0"/>
                <a:cs typeface="Times New Roman" panose="02020603050405020304" pitchFamily="18" charset="0"/>
              </a:rPr>
              <a:t>Achievement oriented leader: </a:t>
            </a:r>
            <a:r>
              <a:rPr lang="en-US" sz="2800" dirty="0">
                <a:latin typeface="Times New Roman" panose="02020603050405020304" pitchFamily="18" charset="0"/>
                <a:cs typeface="Times New Roman" panose="02020603050405020304" pitchFamily="18" charset="0"/>
              </a:rPr>
              <a:t>Sets challenging goals and expects followers to perform at their highest level.</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EXHIBIT 18-4</a:t>
            </a:r>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PATH-GOAL MODEL</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pic>
        <p:nvPicPr>
          <p:cNvPr id="82946" name="Picture 2"/>
          <p:cNvPicPr>
            <a:picLocks noChangeAspect="1" noChangeArrowheads="1"/>
          </p:cNvPicPr>
          <p:nvPr/>
        </p:nvPicPr>
        <p:blipFill>
          <a:blip r:embed="rId1"/>
          <a:srcRect/>
          <a:stretch>
            <a:fillRect/>
          </a:stretch>
        </p:blipFill>
        <p:spPr bwMode="auto">
          <a:xfrm>
            <a:off x="709613" y="1485900"/>
            <a:ext cx="7724775" cy="4610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CONTEMPORARY VIEWS OF LEADERSHIP</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84994"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Leader–member exchange theory (LMX) - </a:t>
            </a:r>
            <a:r>
              <a:rPr lang="en-US" sz="3200" dirty="0">
                <a:latin typeface="Times New Roman" panose="02020603050405020304" pitchFamily="18" charset="0"/>
                <a:cs typeface="Times New Roman" panose="02020603050405020304" pitchFamily="18" charset="0"/>
              </a:rPr>
              <a:t>the leadership theory that says leaders create in-groups and out-groups and those in the in-group will have higher performance ratings, less turnover, and greater job satisfaction</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WHO ARE LEADERS AND </a:t>
            </a:r>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WHAT IS LEADERSHIP?</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31746"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lnSpc>
                <a:spcPct val="90000"/>
              </a:lnSpc>
              <a:spcBef>
                <a:spcPct val="45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Leader</a:t>
            </a:r>
            <a:r>
              <a:rPr lang="en-US" sz="3200" dirty="0">
                <a:latin typeface="Times New Roman" panose="02020603050405020304" pitchFamily="18" charset="0"/>
                <a:cs typeface="Times New Roman" panose="02020603050405020304" pitchFamily="18" charset="0"/>
              </a:rPr>
              <a:t> - Someone who can influence others and who has managerial authority.</a:t>
            </a:r>
            <a:endParaRPr lang="en-US" sz="3200" dirty="0">
              <a:latin typeface="Times New Roman" panose="02020603050405020304" pitchFamily="18" charset="0"/>
              <a:cs typeface="Times New Roman" panose="02020603050405020304" pitchFamily="18" charset="0"/>
            </a:endParaRPr>
          </a:p>
          <a:p>
            <a:pPr marL="342900" indent="-342900" eaLnBrk="0" hangingPunct="0">
              <a:lnSpc>
                <a:spcPct val="90000"/>
              </a:lnSpc>
              <a:spcBef>
                <a:spcPct val="45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Leadership</a:t>
            </a:r>
            <a:r>
              <a:rPr lang="en-US" sz="3200" dirty="0">
                <a:latin typeface="Times New Roman" panose="02020603050405020304" pitchFamily="18" charset="0"/>
                <a:cs typeface="Times New Roman" panose="02020603050405020304" pitchFamily="18" charset="0"/>
              </a:rPr>
              <a:t> - What leaders do; the process of influencing a group to achieve goals.</a:t>
            </a:r>
            <a:endParaRPr lang="en-US" sz="3200" dirty="0">
              <a:latin typeface="Times New Roman" panose="02020603050405020304" pitchFamily="18" charset="0"/>
              <a:cs typeface="Times New Roman" panose="02020603050405020304" pitchFamily="18" charset="0"/>
            </a:endParaRPr>
          </a:p>
          <a:p>
            <a:pPr marL="342900" indent="-342900" eaLnBrk="0" hangingPunct="0">
              <a:lnSpc>
                <a:spcPct val="90000"/>
              </a:lnSpc>
              <a:spcBef>
                <a:spcPct val="45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Ideally, all managers </a:t>
            </a:r>
            <a:r>
              <a:rPr lang="en-US" sz="3200" i="1" dirty="0">
                <a:latin typeface="Times New Roman" panose="02020603050405020304" pitchFamily="18" charset="0"/>
                <a:cs typeface="Times New Roman" panose="02020603050405020304" pitchFamily="18" charset="0"/>
              </a:rPr>
              <a:t>should be</a:t>
            </a:r>
            <a:r>
              <a:rPr lang="en-US" sz="3200" dirty="0">
                <a:latin typeface="Times New Roman" panose="02020603050405020304" pitchFamily="18" charset="0"/>
                <a:cs typeface="Times New Roman" panose="02020603050405020304" pitchFamily="18" charset="0"/>
              </a:rPr>
              <a:t> leaders.</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CONTEMPORARY VIEWS OF LEADERSHIP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87042"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Transactional leaders - </a:t>
            </a:r>
            <a:r>
              <a:rPr lang="en-US" sz="3200" dirty="0">
                <a:latin typeface="Times New Roman" panose="02020603050405020304" pitchFamily="18" charset="0"/>
                <a:cs typeface="Times New Roman" panose="02020603050405020304" pitchFamily="18" charset="0"/>
              </a:rPr>
              <a:t>leaders who lead primarily by using social exchanges (or transactions)</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Transformational leaders - </a:t>
            </a:r>
            <a:r>
              <a:rPr lang="en-US" sz="3200" dirty="0">
                <a:latin typeface="Times New Roman" panose="02020603050405020304" pitchFamily="18" charset="0"/>
                <a:cs typeface="Times New Roman" panose="02020603050405020304" pitchFamily="18" charset="0"/>
              </a:rPr>
              <a:t>leaders who stimulate and inspire (transform) followers to achieve extraordinary outcomes</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CONTEMPORARY VIEWS OF LEADERSHIP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89090"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Charismatic leader  - </a:t>
            </a:r>
            <a:r>
              <a:rPr lang="en-US" sz="3200" dirty="0">
                <a:latin typeface="Times New Roman" panose="02020603050405020304" pitchFamily="18" charset="0"/>
                <a:cs typeface="Times New Roman" panose="02020603050405020304" pitchFamily="18" charset="0"/>
              </a:rPr>
              <a:t>an enthusiastic, self-confident leader whose personality and actions influence people to behave in certain ways.</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Visionary leadership - </a:t>
            </a:r>
            <a:r>
              <a:rPr lang="en-US" sz="3200" dirty="0">
                <a:latin typeface="Times New Roman" panose="02020603050405020304" pitchFamily="18" charset="0"/>
                <a:cs typeface="Times New Roman" panose="02020603050405020304" pitchFamily="18" charset="0"/>
              </a:rPr>
              <a:t>the ability to create and articulate a realistic, credible, and attractive vision of the future that improves upon the present situation.</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CONTEMPORARY VIEWS OF LEADERSHIP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91138"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Team Leadership - many leaders are not equipped to handle the change to  employee teams</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 team leader’s job is to focus on two priorities: </a:t>
            </a:r>
            <a:endParaRPr lang="en-US" sz="3200" dirty="0">
              <a:latin typeface="Times New Roman" panose="02020603050405020304" pitchFamily="18" charset="0"/>
              <a:cs typeface="Times New Roman" panose="02020603050405020304" pitchFamily="18" charset="0"/>
            </a:endParaRPr>
          </a:p>
          <a:p>
            <a:pPr marL="971550" lvl="1" indent="-514350" eaLnBrk="0" hangingPunct="0">
              <a:spcBef>
                <a:spcPct val="20000"/>
              </a:spcBef>
              <a:buFontTx/>
              <a:buAutoNum type="arabicPeriod"/>
            </a:pPr>
            <a:r>
              <a:rPr lang="en-US" sz="2800" dirty="0">
                <a:latin typeface="Times New Roman" panose="02020603050405020304" pitchFamily="18" charset="0"/>
                <a:cs typeface="Times New Roman" panose="02020603050405020304" pitchFamily="18" charset="0"/>
              </a:rPr>
              <a:t> Managing the team’s external boundary</a:t>
            </a:r>
            <a:endParaRPr lang="en-US" sz="2800" dirty="0">
              <a:latin typeface="Times New Roman" panose="02020603050405020304" pitchFamily="18" charset="0"/>
              <a:cs typeface="Times New Roman" panose="02020603050405020304" pitchFamily="18" charset="0"/>
            </a:endParaRPr>
          </a:p>
          <a:p>
            <a:pPr marL="971550" lvl="1" indent="-514350" eaLnBrk="0" hangingPunct="0">
              <a:spcBef>
                <a:spcPct val="20000"/>
              </a:spcBef>
              <a:buFontTx/>
              <a:buAutoNum type="arabicPeriod"/>
            </a:pPr>
            <a:r>
              <a:rPr lang="en-US" sz="2800" dirty="0">
                <a:latin typeface="Times New Roman" panose="02020603050405020304" pitchFamily="18" charset="0"/>
                <a:cs typeface="Times New Roman" panose="02020603050405020304" pitchFamily="18" charset="0"/>
              </a:rPr>
              <a:t>Facilitating the team process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EXHIBIT 18-5</a:t>
            </a:r>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TEAM LEADERSHIP ROLES</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pic>
        <p:nvPicPr>
          <p:cNvPr id="93186" name="Picture 2"/>
          <p:cNvPicPr>
            <a:picLocks noChangeAspect="1" noChangeArrowheads="1"/>
          </p:cNvPicPr>
          <p:nvPr/>
        </p:nvPicPr>
        <p:blipFill>
          <a:blip r:embed="rId1"/>
          <a:srcRect/>
          <a:stretch>
            <a:fillRect/>
          </a:stretch>
        </p:blipFill>
        <p:spPr bwMode="auto">
          <a:xfrm>
            <a:off x="2119313" y="1600200"/>
            <a:ext cx="5348287" cy="4505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idx="4294967295"/>
          </p:nvPr>
        </p:nvSpPr>
        <p:spPr>
          <a:xfrm>
            <a:off x="457200" y="533400"/>
            <a:ext cx="8229600" cy="1143000"/>
          </a:xfrm>
          <a:prstGeom prst="rect">
            <a:avLst/>
          </a:prstGeom>
        </p:spPr>
        <p:txBody>
          <a:bodyPr/>
          <a:lstStyle/>
          <a:p>
            <a:r>
              <a:rPr lang="en-US" sz="2800" b="1" dirty="0" smtClean="0">
                <a:solidFill>
                  <a:srgbClr val="008000"/>
                </a:solidFill>
                <a:latin typeface="Times New Roman" panose="02020603050405020304" pitchFamily="18" charset="0"/>
                <a:cs typeface="Times New Roman" panose="02020603050405020304" pitchFamily="18" charset="0"/>
              </a:rPr>
              <a:t>LEADERSHIP ISSUES IN THE TWENTY-FIRST</a:t>
            </a:r>
            <a:br>
              <a:rPr lang="en-US" sz="2800" b="1" dirty="0" smtClean="0">
                <a:solidFill>
                  <a:srgbClr val="008000"/>
                </a:solidFill>
                <a:latin typeface="Times New Roman" panose="02020603050405020304" pitchFamily="18" charset="0"/>
                <a:cs typeface="Times New Roman" panose="02020603050405020304" pitchFamily="18" charset="0"/>
              </a:rPr>
            </a:br>
            <a:r>
              <a:rPr lang="en-US" sz="2800" b="1" dirty="0" smtClean="0">
                <a:solidFill>
                  <a:srgbClr val="008000"/>
                </a:solidFill>
                <a:latin typeface="Times New Roman" panose="02020603050405020304" pitchFamily="18" charset="0"/>
                <a:cs typeface="Times New Roman" panose="02020603050405020304" pitchFamily="18" charset="0"/>
              </a:rPr>
              <a:t>CENTURY</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sp>
        <p:nvSpPr>
          <p:cNvPr id="95234"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Managing Power</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Legitimate power - </a:t>
            </a:r>
            <a:r>
              <a:rPr lang="en-US" sz="2800" dirty="0">
                <a:latin typeface="Times New Roman" panose="02020603050405020304" pitchFamily="18" charset="0"/>
                <a:cs typeface="Times New Roman" panose="02020603050405020304" pitchFamily="18" charset="0"/>
              </a:rPr>
              <a:t>the power a leader has as a result of his or her position.</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Coercive power - </a:t>
            </a:r>
            <a:r>
              <a:rPr lang="en-US" sz="2800" dirty="0">
                <a:latin typeface="Times New Roman" panose="02020603050405020304" pitchFamily="18" charset="0"/>
                <a:cs typeface="Times New Roman" panose="02020603050405020304" pitchFamily="18" charset="0"/>
              </a:rPr>
              <a:t>the power a leader has to punish or control.</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Reward power </a:t>
            </a:r>
            <a:r>
              <a:rPr lang="en-US" sz="2800" dirty="0">
                <a:latin typeface="Times New Roman" panose="02020603050405020304" pitchFamily="18" charset="0"/>
                <a:cs typeface="Times New Roman" panose="02020603050405020304" pitchFamily="18" charset="0"/>
              </a:rPr>
              <a:t>- the power to give positive benefits or rewards.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idx="4294967295"/>
          </p:nvPr>
        </p:nvSpPr>
        <p:spPr>
          <a:xfrm>
            <a:off x="381000" y="152400"/>
            <a:ext cx="8229600" cy="1143000"/>
          </a:xfrm>
          <a:prstGeom prst="rect">
            <a:avLst/>
          </a:prstGeom>
        </p:spPr>
        <p:txBody>
          <a:bodyPr/>
          <a:lstStyle/>
          <a:p>
            <a:r>
              <a:rPr lang="en-US" sz="2800" b="1" dirty="0" smtClean="0">
                <a:solidFill>
                  <a:srgbClr val="008000"/>
                </a:solidFill>
                <a:latin typeface="Times New Roman" panose="02020603050405020304" pitchFamily="18" charset="0"/>
                <a:cs typeface="Times New Roman" panose="02020603050405020304" pitchFamily="18" charset="0"/>
              </a:rPr>
              <a:t>LEADERSHIP ISSUES IN THE TWENTY-FIRST</a:t>
            </a:r>
            <a:br>
              <a:rPr lang="en-US" sz="2800" b="1" dirty="0" smtClean="0">
                <a:solidFill>
                  <a:srgbClr val="008000"/>
                </a:solidFill>
                <a:latin typeface="Times New Roman" panose="02020603050405020304" pitchFamily="18" charset="0"/>
                <a:cs typeface="Times New Roman" panose="02020603050405020304" pitchFamily="18" charset="0"/>
              </a:rPr>
            </a:br>
            <a:r>
              <a:rPr lang="en-US" sz="2800" b="1" dirty="0" smtClean="0">
                <a:solidFill>
                  <a:srgbClr val="008000"/>
                </a:solidFill>
                <a:latin typeface="Times New Roman" panose="02020603050405020304" pitchFamily="18" charset="0"/>
                <a:cs typeface="Times New Roman" panose="02020603050405020304" pitchFamily="18" charset="0"/>
              </a:rPr>
              <a:t>CENTURY (CONT.)</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sp>
        <p:nvSpPr>
          <p:cNvPr id="97282"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Managing Power (cont.)</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Expert power - </a:t>
            </a:r>
            <a:r>
              <a:rPr lang="en-US" sz="2800" dirty="0">
                <a:latin typeface="Times New Roman" panose="02020603050405020304" pitchFamily="18" charset="0"/>
                <a:cs typeface="Times New Roman" panose="02020603050405020304" pitchFamily="18" charset="0"/>
              </a:rPr>
              <a:t>the influence a leader can exert as a result of his or her expertise, skills, or knowledge.</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Referent power - </a:t>
            </a:r>
            <a:r>
              <a:rPr lang="en-US" sz="2800" dirty="0">
                <a:latin typeface="Times New Roman" panose="02020603050405020304" pitchFamily="18" charset="0"/>
                <a:cs typeface="Times New Roman" panose="02020603050405020304" pitchFamily="18" charset="0"/>
              </a:rPr>
              <a:t>the power of a leader that arises because of a person’s desirable resources or admired personal traits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idx="4294967295"/>
          </p:nvPr>
        </p:nvSpPr>
        <p:spPr>
          <a:xfrm>
            <a:off x="476534" y="304800"/>
            <a:ext cx="8229600" cy="1143000"/>
          </a:xfrm>
          <a:prstGeom prst="rect">
            <a:avLst/>
          </a:prstGeom>
        </p:spPr>
        <p:txBody>
          <a:bodyPr/>
          <a:lstStyle/>
          <a:p>
            <a:r>
              <a:rPr lang="en-US" sz="2800" b="1" dirty="0" smtClean="0">
                <a:solidFill>
                  <a:srgbClr val="008000"/>
                </a:solidFill>
                <a:latin typeface="Times New Roman" panose="02020603050405020304" pitchFamily="18" charset="0"/>
                <a:cs typeface="Times New Roman" panose="02020603050405020304" pitchFamily="18" charset="0"/>
              </a:rPr>
              <a:t>LEADERSHIP ISSUES IN THE TWENTY-FIRST</a:t>
            </a:r>
            <a:br>
              <a:rPr lang="en-US" sz="2800" b="1" dirty="0" smtClean="0">
                <a:solidFill>
                  <a:srgbClr val="008000"/>
                </a:solidFill>
                <a:latin typeface="Times New Roman" panose="02020603050405020304" pitchFamily="18" charset="0"/>
                <a:cs typeface="Times New Roman" panose="02020603050405020304" pitchFamily="18" charset="0"/>
              </a:rPr>
            </a:br>
            <a:r>
              <a:rPr lang="en-US" sz="2800" b="1" dirty="0" smtClean="0">
                <a:solidFill>
                  <a:srgbClr val="008000"/>
                </a:solidFill>
                <a:latin typeface="Times New Roman" panose="02020603050405020304" pitchFamily="18" charset="0"/>
                <a:cs typeface="Times New Roman" panose="02020603050405020304" pitchFamily="18" charset="0"/>
              </a:rPr>
              <a:t>CENTURY (CONT.)</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sp>
        <p:nvSpPr>
          <p:cNvPr id="99330"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Developing Trust</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Credibility - </a:t>
            </a:r>
            <a:r>
              <a:rPr lang="en-US" sz="2800" dirty="0">
                <a:latin typeface="Times New Roman" panose="02020603050405020304" pitchFamily="18" charset="0"/>
                <a:cs typeface="Times New Roman" panose="02020603050405020304" pitchFamily="18" charset="0"/>
              </a:rPr>
              <a:t>the degree to which followers perceive someone as honest, competent, and able to inspire</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Trust  - </a:t>
            </a:r>
            <a:r>
              <a:rPr lang="en-US" sz="2800" dirty="0">
                <a:latin typeface="Times New Roman" panose="02020603050405020304" pitchFamily="18" charset="0"/>
                <a:cs typeface="Times New Roman" panose="02020603050405020304" pitchFamily="18" charset="0"/>
              </a:rPr>
              <a:t>the belief in the integrity, character, and ability of a leader</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idx="4294967295"/>
          </p:nvPr>
        </p:nvSpPr>
        <p:spPr>
          <a:xfrm>
            <a:off x="313898" y="185382"/>
            <a:ext cx="8229600" cy="1143000"/>
          </a:xfrm>
          <a:prstGeom prst="rect">
            <a:avLst/>
          </a:prstGeom>
        </p:spPr>
        <p:txBody>
          <a:bodyPr/>
          <a:lstStyle/>
          <a:p>
            <a:r>
              <a:rPr lang="en-US" sz="2800" b="1" dirty="0" smtClean="0">
                <a:solidFill>
                  <a:srgbClr val="008000"/>
                </a:solidFill>
                <a:latin typeface="Times New Roman" panose="02020603050405020304" pitchFamily="18" charset="0"/>
                <a:cs typeface="Times New Roman" panose="02020603050405020304" pitchFamily="18" charset="0"/>
              </a:rPr>
              <a:t>LEADERSHIP ISSUES IN THE TWENTY-FIRST</a:t>
            </a:r>
            <a:br>
              <a:rPr lang="en-US" sz="2800" b="1" dirty="0" smtClean="0">
                <a:solidFill>
                  <a:srgbClr val="008000"/>
                </a:solidFill>
                <a:latin typeface="Times New Roman" panose="02020603050405020304" pitchFamily="18" charset="0"/>
                <a:cs typeface="Times New Roman" panose="02020603050405020304" pitchFamily="18" charset="0"/>
              </a:rPr>
            </a:br>
            <a:r>
              <a:rPr lang="en-US" sz="2800" b="1" dirty="0" smtClean="0">
                <a:solidFill>
                  <a:srgbClr val="008000"/>
                </a:solidFill>
                <a:latin typeface="Times New Roman" panose="02020603050405020304" pitchFamily="18" charset="0"/>
                <a:cs typeface="Times New Roman" panose="02020603050405020304" pitchFamily="18" charset="0"/>
              </a:rPr>
              <a:t>CENTURY (CONT.)</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sp>
        <p:nvSpPr>
          <p:cNvPr id="101378" name="Rectangle 3"/>
          <p:cNvSpPr txBox="1"/>
          <p:nvPr/>
        </p:nvSpPr>
        <p:spPr bwMode="auto">
          <a:xfrm>
            <a:off x="457200" y="11430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Five dimensions of trust</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i="1" dirty="0">
                <a:latin typeface="Times New Roman" panose="02020603050405020304" pitchFamily="18" charset="0"/>
                <a:cs typeface="Times New Roman" panose="02020603050405020304" pitchFamily="18" charset="0"/>
              </a:rPr>
              <a:t>Integrity: </a:t>
            </a:r>
            <a:r>
              <a:rPr lang="en-US" sz="2800" dirty="0">
                <a:latin typeface="Times New Roman" panose="02020603050405020304" pitchFamily="18" charset="0"/>
                <a:cs typeface="Times New Roman" panose="02020603050405020304" pitchFamily="18" charset="0"/>
              </a:rPr>
              <a:t>honesty and truthfulness</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i="1" dirty="0">
                <a:latin typeface="Times New Roman" panose="02020603050405020304" pitchFamily="18" charset="0"/>
                <a:cs typeface="Times New Roman" panose="02020603050405020304" pitchFamily="18" charset="0"/>
              </a:rPr>
              <a:t>Competence: </a:t>
            </a:r>
            <a:r>
              <a:rPr lang="en-US" sz="2800" dirty="0">
                <a:latin typeface="Times New Roman" panose="02020603050405020304" pitchFamily="18" charset="0"/>
                <a:cs typeface="Times New Roman" panose="02020603050405020304" pitchFamily="18" charset="0"/>
              </a:rPr>
              <a:t>technical and interpersonal knowledge and skills</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i="1" dirty="0">
                <a:latin typeface="Times New Roman" panose="02020603050405020304" pitchFamily="18" charset="0"/>
                <a:cs typeface="Times New Roman" panose="02020603050405020304" pitchFamily="18" charset="0"/>
              </a:rPr>
              <a:t>Consistency: </a:t>
            </a:r>
            <a:r>
              <a:rPr lang="en-US" sz="2800" dirty="0">
                <a:latin typeface="Times New Roman" panose="02020603050405020304" pitchFamily="18" charset="0"/>
                <a:cs typeface="Times New Roman" panose="02020603050405020304" pitchFamily="18" charset="0"/>
              </a:rPr>
              <a:t>reliability, predictability, and good judgment in handling situations</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i="1" dirty="0">
                <a:latin typeface="Times New Roman" panose="02020603050405020304" pitchFamily="18" charset="0"/>
                <a:cs typeface="Times New Roman" panose="02020603050405020304" pitchFamily="18" charset="0"/>
              </a:rPr>
              <a:t>Loyalty: </a:t>
            </a:r>
            <a:r>
              <a:rPr lang="en-US" sz="2800" dirty="0">
                <a:latin typeface="Times New Roman" panose="02020603050405020304" pitchFamily="18" charset="0"/>
                <a:cs typeface="Times New Roman" panose="02020603050405020304" pitchFamily="18" charset="0"/>
              </a:rPr>
              <a:t>willingness to protect a person, physically and emotionally</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i="1" dirty="0">
                <a:latin typeface="Times New Roman" panose="02020603050405020304" pitchFamily="18" charset="0"/>
                <a:cs typeface="Times New Roman" panose="02020603050405020304" pitchFamily="18" charset="0"/>
              </a:rPr>
              <a:t> Openness: </a:t>
            </a:r>
            <a:r>
              <a:rPr lang="en-US" sz="2800" dirty="0">
                <a:latin typeface="Times New Roman" panose="02020603050405020304" pitchFamily="18" charset="0"/>
                <a:cs typeface="Times New Roman" panose="02020603050405020304" pitchFamily="18" charset="0"/>
              </a:rPr>
              <a:t>willingness to share ideas and information freely</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EXHIBIT 18-6</a:t>
            </a:r>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BUILDING TRUST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pic>
        <p:nvPicPr>
          <p:cNvPr id="103426" name="Picture 2"/>
          <p:cNvPicPr>
            <a:picLocks noChangeAspect="1" noChangeArrowheads="1"/>
          </p:cNvPicPr>
          <p:nvPr/>
        </p:nvPicPr>
        <p:blipFill>
          <a:blip r:embed="rId1"/>
          <a:srcRect/>
          <a:stretch>
            <a:fillRect/>
          </a:stretch>
        </p:blipFill>
        <p:spPr bwMode="auto">
          <a:xfrm>
            <a:off x="1295400" y="1600200"/>
            <a:ext cx="6967538" cy="449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idx="4294967295"/>
          </p:nvPr>
        </p:nvSpPr>
        <p:spPr>
          <a:xfrm>
            <a:off x="457200" y="375313"/>
            <a:ext cx="8229600" cy="1143000"/>
          </a:xfrm>
          <a:prstGeom prst="rect">
            <a:avLst/>
          </a:prstGeom>
        </p:spPr>
        <p:txBody>
          <a:bodyPr/>
          <a:lstStyle/>
          <a:p>
            <a:r>
              <a:rPr lang="en-US" sz="2800" b="1" dirty="0" smtClean="0">
                <a:solidFill>
                  <a:srgbClr val="008000"/>
                </a:solidFill>
                <a:latin typeface="Times New Roman" panose="02020603050405020304" pitchFamily="18" charset="0"/>
                <a:cs typeface="Times New Roman" panose="02020603050405020304" pitchFamily="18" charset="0"/>
              </a:rPr>
              <a:t>LEADERSHIP ISSUES IN THE TWENTY-FIRST</a:t>
            </a:r>
            <a:br>
              <a:rPr lang="en-US" sz="2800" b="1" dirty="0" smtClean="0">
                <a:solidFill>
                  <a:srgbClr val="008000"/>
                </a:solidFill>
                <a:latin typeface="Times New Roman" panose="02020603050405020304" pitchFamily="18" charset="0"/>
                <a:cs typeface="Times New Roman" panose="02020603050405020304" pitchFamily="18" charset="0"/>
              </a:rPr>
            </a:br>
            <a:r>
              <a:rPr lang="en-US" sz="2800" b="1" dirty="0" smtClean="0">
                <a:solidFill>
                  <a:srgbClr val="008000"/>
                </a:solidFill>
                <a:latin typeface="Times New Roman" panose="02020603050405020304" pitchFamily="18" charset="0"/>
                <a:cs typeface="Times New Roman" panose="02020603050405020304" pitchFamily="18" charset="0"/>
              </a:rPr>
              <a:t>CENTURY (CONT.)</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sp>
        <p:nvSpPr>
          <p:cNvPr id="105474"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Empowering Employees</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4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Empowerment - </a:t>
            </a:r>
            <a:r>
              <a:rPr lang="en-US" sz="2800" dirty="0">
                <a:latin typeface="Times New Roman" panose="02020603050405020304" pitchFamily="18" charset="0"/>
                <a:cs typeface="Times New Roman" panose="02020603050405020304" pitchFamily="18" charset="0"/>
              </a:rPr>
              <a:t>increasing the decision-making discretion of workers such that teams can make key operating decisions in developing budgets, scheduling workloads, controlling inventories, and solving quality problems.</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idx="4294967295"/>
          </p:nvPr>
        </p:nvSpPr>
        <p:spPr>
          <a:xfrm>
            <a:off x="457200" y="457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EARLY LEADERSHIP THEORIES</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33794"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5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Trait Theories </a:t>
            </a:r>
            <a:r>
              <a:rPr lang="en-US" sz="3200" dirty="0">
                <a:latin typeface="Times New Roman" panose="02020603050405020304" pitchFamily="18" charset="0"/>
                <a:cs typeface="Times New Roman" panose="02020603050405020304" pitchFamily="18" charset="0"/>
              </a:rPr>
              <a:t>(1920s -1930s)</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5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Research focused on identifying personal characteristics that differentiated leaders from non-leaders was unsuccessful. </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proved impossible to identify a set of traits that would </a:t>
            </a:r>
            <a:r>
              <a:rPr lang="en-US" sz="2800" i="1" dirty="0">
                <a:latin typeface="Times New Roman" panose="02020603050405020304" pitchFamily="18" charset="0"/>
                <a:cs typeface="Times New Roman" panose="02020603050405020304" pitchFamily="18" charset="0"/>
              </a:rPr>
              <a:t>always </a:t>
            </a:r>
            <a:r>
              <a:rPr lang="en-US" sz="2800" dirty="0">
                <a:latin typeface="Times New Roman" panose="02020603050405020304" pitchFamily="18" charset="0"/>
                <a:cs typeface="Times New Roman" panose="02020603050405020304" pitchFamily="18" charset="0"/>
              </a:rPr>
              <a:t>differentiate a leader (the person) from a </a:t>
            </a:r>
            <a:r>
              <a:rPr lang="en-US" sz="2800" dirty="0" err="1">
                <a:latin typeface="Times New Roman" panose="02020603050405020304" pitchFamily="18" charset="0"/>
                <a:cs typeface="Times New Roman" panose="02020603050405020304" pitchFamily="18" charset="0"/>
              </a:rPr>
              <a:t>nonleader</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title" idx="4294967295"/>
          </p:nvPr>
        </p:nvSpPr>
        <p:spPr>
          <a:xfrm>
            <a:off x="228600" y="152400"/>
            <a:ext cx="8229600" cy="1143000"/>
          </a:xfrm>
          <a:prstGeom prst="rect">
            <a:avLst/>
          </a:prstGeom>
        </p:spPr>
        <p:txBody>
          <a:bodyPr/>
          <a:lstStyle/>
          <a:p>
            <a:r>
              <a:rPr lang="en-US" sz="2800" b="1" dirty="0" smtClean="0">
                <a:solidFill>
                  <a:srgbClr val="008000"/>
                </a:solidFill>
                <a:latin typeface="Times New Roman" panose="02020603050405020304" pitchFamily="18" charset="0"/>
                <a:cs typeface="Times New Roman" panose="02020603050405020304" pitchFamily="18" charset="0"/>
              </a:rPr>
              <a:t>LEADERSHIP ISSUES IN THE TWENTY-FIRST</a:t>
            </a:r>
            <a:br>
              <a:rPr lang="en-US" sz="2800" b="1" dirty="0" smtClean="0">
                <a:solidFill>
                  <a:srgbClr val="008000"/>
                </a:solidFill>
                <a:latin typeface="Times New Roman" panose="02020603050405020304" pitchFamily="18" charset="0"/>
                <a:cs typeface="Times New Roman" panose="02020603050405020304" pitchFamily="18" charset="0"/>
              </a:rPr>
            </a:br>
            <a:r>
              <a:rPr lang="en-US" sz="2800" b="1" dirty="0" smtClean="0">
                <a:solidFill>
                  <a:srgbClr val="008000"/>
                </a:solidFill>
                <a:latin typeface="Times New Roman" panose="02020603050405020304" pitchFamily="18" charset="0"/>
                <a:cs typeface="Times New Roman" panose="02020603050405020304" pitchFamily="18" charset="0"/>
              </a:rPr>
              <a:t>CENTURY (CONT.)</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sp>
        <p:nvSpPr>
          <p:cNvPr id="107522"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Leading Across Cultures</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Effective  leaders do not use a single style. They adjust their style to the situation.</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National culture is certainly an important situational variable in determining which leadership style will be most effective</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EXHIBIT 18-7</a:t>
            </a:r>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CROSS-CULTURAL LEADERSHIP</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pic>
        <p:nvPicPr>
          <p:cNvPr id="109570" name="Picture 2"/>
          <p:cNvPicPr>
            <a:picLocks noChangeAspect="1" noChangeArrowheads="1"/>
          </p:cNvPicPr>
          <p:nvPr/>
        </p:nvPicPr>
        <p:blipFill>
          <a:blip r:embed="rId1"/>
          <a:srcRect/>
          <a:stretch>
            <a:fillRect/>
          </a:stretch>
        </p:blipFill>
        <p:spPr bwMode="auto">
          <a:xfrm>
            <a:off x="222250" y="1752600"/>
            <a:ext cx="861695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idx="4294967295"/>
          </p:nvPr>
        </p:nvSpPr>
        <p:spPr>
          <a:xfrm>
            <a:off x="432179" y="375313"/>
            <a:ext cx="8229600" cy="1143000"/>
          </a:xfrm>
          <a:prstGeom prst="rect">
            <a:avLst/>
          </a:prstGeom>
        </p:spPr>
        <p:txBody>
          <a:bodyPr/>
          <a:lstStyle/>
          <a:p>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BECOMING AN EFFECTIVE LEADER</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111618"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Leader Training</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Training is more likely to be successful with individuals who are high self-monitors than those who are low self-monitors.</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Individuals with higher levels of motivation to lead are more receptive to leadership development opportunities.</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title" idx="4294967295"/>
          </p:nvPr>
        </p:nvSpPr>
        <p:spPr>
          <a:xfrm>
            <a:off x="304800" y="228600"/>
            <a:ext cx="8229600" cy="1143000"/>
          </a:xfrm>
          <a:prstGeom prst="rect">
            <a:avLst/>
          </a:prstGeom>
        </p:spPr>
        <p:txBody>
          <a:bodyPr/>
          <a:lstStyle/>
          <a:p>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REVIEW LEARNING OUTCOME 18.1</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113666"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Define leader and leadership.</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leader is someone who can influence others and who has managerial authority.</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Leadership is a process of leading a group and influencing that group to	achieve its goals.</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Managers should be leaders because leading is one of the four management functions.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idx="4294967295"/>
          </p:nvPr>
        </p:nvSpPr>
        <p:spPr>
          <a:xfrm>
            <a:off x="457200" y="76200"/>
            <a:ext cx="8229600" cy="1143000"/>
          </a:xfrm>
          <a:prstGeom prst="rect">
            <a:avLst/>
          </a:prstGeom>
        </p:spPr>
        <p:txBody>
          <a:bodyPr/>
          <a:lstStyle/>
          <a:p>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REVIEW LEARNING OUTCOME 18.2</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115714" name="Rectangle 3"/>
          <p:cNvSpPr txBox="1"/>
          <p:nvPr/>
        </p:nvSpPr>
        <p:spPr bwMode="auto">
          <a:xfrm>
            <a:off x="609600" y="11430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Compare and contrast early theories of leadership.</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University of Iowa studies explored three leadership styles.</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Ohio State studies identified two dimensions of leader behavior—initiating structure and consideration.</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University of Michigan studies looked at employee-oriented leaders and production-oriented leaders. </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idx="4294967295"/>
          </p:nvPr>
        </p:nvSpPr>
        <p:spPr>
          <a:xfrm>
            <a:off x="443552" y="152400"/>
            <a:ext cx="8229600" cy="1143000"/>
          </a:xfrm>
          <a:prstGeom prst="rect">
            <a:avLst/>
          </a:prstGeom>
        </p:spPr>
        <p:txBody>
          <a:bodyPr/>
          <a:lstStyle/>
          <a:p>
            <a:r>
              <a:rPr lang="en-US" sz="2800" b="1" dirty="0" smtClean="0">
                <a:solidFill>
                  <a:srgbClr val="008000"/>
                </a:solidFill>
                <a:latin typeface="Times New Roman" panose="02020603050405020304" pitchFamily="18" charset="0"/>
                <a:cs typeface="Times New Roman" panose="02020603050405020304" pitchFamily="18" charset="0"/>
              </a:rPr>
              <a:t>REVIEW LEARNING OUTCOME 18.2 (CONT.)</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sp>
        <p:nvSpPr>
          <p:cNvPr id="117762"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Managerial Grid looked at leaders’ concern for production and concern for  people and identified five leader styles.</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behavioral studies suggest that a leader’s behavior has a dual nature: a focus on the task and a focus on the people.</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idx="4294967295"/>
          </p:nvPr>
        </p:nvSpPr>
        <p:spPr>
          <a:xfrm>
            <a:off x="304800" y="402609"/>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REVIEW LEARNING OUTCOME 18.3</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119810" name="Rectangle 3"/>
          <p:cNvSpPr txBox="1"/>
          <p:nvPr/>
        </p:nvSpPr>
        <p:spPr bwMode="auto">
          <a:xfrm>
            <a:off x="609600" y="12954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Describe the three major contingency theories of leadership.</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Fiedler’s model attempted to define the best style to use in particular situations.</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Hersey and Blanchard’s situational leadership theory focused on followers’ readiness.</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path-goal model developed by Robert House identified four leadership behaviors: directive, supportive, participative, and achievement-oriented.</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idx="4294967295"/>
          </p:nvPr>
        </p:nvSpPr>
        <p:spPr>
          <a:xfrm>
            <a:off x="304800" y="443552"/>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REVIEW LEARNING OUTCOME 18.4</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121858"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Describe contemporary views of leadership.</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Leader–member exchange theory (LMX) says that those in the in-group will have higher performance ratings, less turnover, and greater job satisfaction.</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transactional leader exchanges rewards for productivity</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transformational leader stimulates and inspires followers to achieve goals.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REVIEW LEARNING OUTCOME 18.4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123906" name="Rectangle 3"/>
          <p:cNvSpPr txBox="1"/>
          <p:nvPr/>
        </p:nvSpPr>
        <p:spPr bwMode="auto">
          <a:xfrm>
            <a:off x="457200" y="1493838"/>
            <a:ext cx="8382000" cy="4525962"/>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charismatic leader is an enthusiastic and self-confident leader whose personality and actions influence people to behave in certain ways.</a:t>
            </a:r>
            <a:endParaRPr lang="en-US" sz="28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visionary leader is able to create and articulate a realistic, credible, and attractive vision of the future.</a:t>
            </a:r>
            <a:endParaRPr lang="en-US" sz="28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team leader has two priorities: manage the team’s external boundary and facilitate the team process.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REVIEW LEARNING OUTCOME 18.5</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125954"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Discuss contemporary issues affecting leadership.</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five sources of a leader’s power are legitimate, coercive, reward, expert,, and referent.</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Today’s leaders face the issues of managing power, developing trust, empowering employees, leading across cultures, and becoming an effective leader.</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EXHIBIT 18-1 EIGHT TRAITS ASSOCIATED WITH LEADERSHIP</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pic>
        <p:nvPicPr>
          <p:cNvPr id="35842" name="Picture 5"/>
          <p:cNvPicPr>
            <a:picLocks noChangeAspect="1" noChangeArrowheads="1"/>
          </p:cNvPicPr>
          <p:nvPr/>
        </p:nvPicPr>
        <p:blipFill>
          <a:blip r:embed="rId1"/>
          <a:srcRect/>
          <a:stretch>
            <a:fillRect/>
          </a:stretch>
        </p:blipFill>
        <p:spPr bwMode="auto">
          <a:xfrm>
            <a:off x="228600" y="1965325"/>
            <a:ext cx="8802688" cy="3292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88720" y="2103120"/>
            <a:ext cx="6797040" cy="3621405"/>
          </a:xfrm>
          <a:prstGeom prst="rect">
            <a:avLst/>
          </a:prstGeom>
        </p:spPr>
      </p:pic>
      <p:sp>
        <p:nvSpPr>
          <p:cNvPr id="3" name="Title 2"/>
          <p:cNvSpPr>
            <a:spLocks noGrp="1"/>
          </p:cNvSpPr>
          <p:nvPr>
            <p:ph type="title" idx="4294967295"/>
          </p:nvPr>
        </p:nvSpPr>
        <p:spPr>
          <a:xfrm>
            <a:off x="0" y="365125"/>
            <a:ext cx="7886700" cy="1325563"/>
          </a:xfrm>
          <a:prstGeom prst="rect">
            <a:avLst/>
          </a:prstGeom>
        </p:spPr>
        <p:txBody>
          <a:bodyPr/>
          <a:lstStyle/>
          <a:p>
            <a:pPr algn="ctr"/>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ANY QUESTION?</a:t>
            </a:r>
            <a:endParaRPr lang="en-US" sz="3200" b="1" dirty="0">
              <a:solidFill>
                <a:srgbClr val="008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365125"/>
            <a:ext cx="7886700" cy="1325563"/>
          </a:xfrm>
          <a:prstGeom prst="rect">
            <a:avLst/>
          </a:prstGeom>
        </p:spPr>
        <p:txBody>
          <a:bodyPr/>
          <a:lstStyle/>
          <a:p>
            <a:pPr algn="ctr"/>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END OF LESSON</a:t>
            </a:r>
            <a:endParaRPr lang="en-US" sz="3200" b="1" dirty="0">
              <a:solidFill>
                <a:srgbClr val="008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2361436">
            <a:off x="2670028" y="2210174"/>
            <a:ext cx="3961100" cy="340458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idx="4294967295"/>
          </p:nvPr>
        </p:nvSpPr>
        <p:spPr>
          <a:xfrm>
            <a:off x="304800" y="152400"/>
            <a:ext cx="8229600" cy="1143000"/>
          </a:xfrm>
          <a:prstGeom prst="rect">
            <a:avLst/>
          </a:prstGeom>
        </p:spPr>
        <p:txBody>
          <a:bodyPr/>
          <a:lstStyle/>
          <a:p>
            <a:r>
              <a:rPr lang="en-US" sz="2800" b="1" dirty="0" smtClean="0">
                <a:solidFill>
                  <a:srgbClr val="008000"/>
                </a:solidFill>
                <a:latin typeface="Times New Roman" panose="02020603050405020304" pitchFamily="18" charset="0"/>
                <a:cs typeface="Times New Roman" panose="02020603050405020304" pitchFamily="18" charset="0"/>
              </a:rPr>
              <a:t>EXHIBIT 18-1 EIGHT TRAITS ASSOCIATED WITH LEADERSHIP (CONT.)</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pic>
        <p:nvPicPr>
          <p:cNvPr id="37890" name="Picture 5"/>
          <p:cNvPicPr>
            <a:picLocks noChangeAspect="1" noChangeArrowheads="1"/>
          </p:cNvPicPr>
          <p:nvPr/>
        </p:nvPicPr>
        <p:blipFill>
          <a:blip r:embed="rId1"/>
          <a:srcRect/>
          <a:stretch>
            <a:fillRect/>
          </a:stretch>
        </p:blipFill>
        <p:spPr bwMode="auto">
          <a:xfrm>
            <a:off x="114300" y="1447800"/>
            <a:ext cx="8878888" cy="480853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idx="4294967295"/>
          </p:nvPr>
        </p:nvSpPr>
        <p:spPr>
          <a:xfrm>
            <a:off x="685800" y="375313"/>
            <a:ext cx="8229600" cy="1143000"/>
          </a:xfrm>
          <a:prstGeom prst="rect">
            <a:avLst/>
          </a:prstGeom>
        </p:spPr>
        <p:txBody>
          <a:bodyPr/>
          <a:lstStyle/>
          <a:p>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EARLY LEADERSHIP THEORIES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39938"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Behavioral theories - </a:t>
            </a:r>
            <a:r>
              <a:rPr lang="en-US" sz="3200" dirty="0">
                <a:latin typeface="Times New Roman" panose="02020603050405020304" pitchFamily="18" charset="0"/>
                <a:cs typeface="Times New Roman" panose="02020603050405020304" pitchFamily="18" charset="0"/>
              </a:rPr>
              <a:t>leadership theories that identify behaviors that differentiated effective leaders from ineffective leaders.</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University of Iowa Studies </a:t>
            </a:r>
            <a:endParaRPr lang="en-US" sz="3200" b="1"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Identified three leadership styles</a:t>
            </a:r>
            <a:endParaRPr lang="en-US" sz="2800" dirty="0">
              <a:latin typeface="Times New Roman" panose="02020603050405020304" pitchFamily="18" charset="0"/>
              <a:cs typeface="Times New Roman" panose="02020603050405020304" pitchFamily="18" charset="0"/>
            </a:endParaRPr>
          </a:p>
          <a:p>
            <a:pPr marL="1143000" lvl="2" indent="-228600" eaLnBrk="0" hangingPunct="0">
              <a:spcBef>
                <a:spcPct val="20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Autocratic</a:t>
            </a:r>
            <a:endParaRPr lang="en-US" sz="2400" dirty="0">
              <a:latin typeface="Times New Roman" panose="02020603050405020304" pitchFamily="18" charset="0"/>
              <a:cs typeface="Times New Roman" panose="02020603050405020304" pitchFamily="18" charset="0"/>
            </a:endParaRPr>
          </a:p>
          <a:p>
            <a:pPr marL="1143000" lvl="2" indent="-228600" eaLnBrk="0" hangingPunct="0">
              <a:spcBef>
                <a:spcPct val="20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Democratic</a:t>
            </a:r>
            <a:endParaRPr lang="en-US" sz="2400" dirty="0">
              <a:latin typeface="Times New Roman" panose="02020603050405020304" pitchFamily="18" charset="0"/>
              <a:cs typeface="Times New Roman" panose="02020603050405020304" pitchFamily="18" charset="0"/>
            </a:endParaRPr>
          </a:p>
          <a:p>
            <a:pPr marL="1143000" lvl="2" indent="-228600" eaLnBrk="0" hangingPunct="0">
              <a:spcBef>
                <a:spcPct val="20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Laissez-faire</a:t>
            </a:r>
            <a:endParaRPr lang="en-US" sz="24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idx="4294967295"/>
          </p:nvPr>
        </p:nvSpPr>
        <p:spPr>
          <a:xfrm>
            <a:off x="457200" y="3048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UNIVERSITY OF IOWA STUDIES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41986" name="Rectangle 3"/>
          <p:cNvSpPr txBox="1"/>
          <p:nvPr/>
        </p:nvSpPr>
        <p:spPr bwMode="auto">
          <a:xfrm>
            <a:off x="609600" y="1219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Autocratic style - </a:t>
            </a:r>
            <a:r>
              <a:rPr lang="en-US" sz="2800" dirty="0">
                <a:latin typeface="Times New Roman" panose="02020603050405020304" pitchFamily="18" charset="0"/>
                <a:cs typeface="Times New Roman" panose="02020603050405020304" pitchFamily="18" charset="0"/>
              </a:rPr>
              <a:t>A leader who dictates work methods, makes unilateral decisions, and limits employee participation</a:t>
            </a:r>
            <a:endParaRPr lang="en-US" sz="28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Democratic style  - </a:t>
            </a:r>
            <a:r>
              <a:rPr lang="en-US" sz="2800" dirty="0">
                <a:latin typeface="Times New Roman" panose="02020603050405020304" pitchFamily="18" charset="0"/>
                <a:cs typeface="Times New Roman" panose="02020603050405020304" pitchFamily="18" charset="0"/>
              </a:rPr>
              <a:t>A leader who involves employees in decision making, delegates authority, and uses feedback as an opportunity for coaching employees</a:t>
            </a:r>
            <a:endParaRPr lang="en-US" sz="28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Laissez-faire style - </a:t>
            </a:r>
            <a:r>
              <a:rPr lang="en-US" sz="2800" dirty="0">
                <a:latin typeface="Times New Roman" panose="02020603050405020304" pitchFamily="18" charset="0"/>
                <a:cs typeface="Times New Roman" panose="02020603050405020304" pitchFamily="18" charset="0"/>
              </a:rPr>
              <a:t>A leader who lets the group make decisions and complete the work in whatever way it sees fit</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idx="4294967295"/>
          </p:nvPr>
        </p:nvSpPr>
        <p:spPr>
          <a:xfrm>
            <a:off x="457200" y="457200"/>
            <a:ext cx="8229600" cy="1143000"/>
          </a:xfrm>
          <a:prstGeom prst="rect">
            <a:avLst/>
          </a:prstGeom>
        </p:spPr>
        <p:txBody>
          <a:bodyPr/>
          <a:lstStyle/>
          <a:p>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EARLY LEADERSHIP THEORIES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44034"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40000"/>
              </a:spcBef>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The Ohio State Studies</a:t>
            </a:r>
            <a:endParaRPr lang="en-US" sz="3600" b="1" dirty="0">
              <a:latin typeface="Times New Roman" panose="02020603050405020304" pitchFamily="18" charset="0"/>
              <a:cs typeface="Times New Roman" panose="02020603050405020304" pitchFamily="18" charset="0"/>
            </a:endParaRPr>
          </a:p>
          <a:p>
            <a:pPr marL="742950" lvl="1" indent="-285750" eaLnBrk="0" hangingPunct="0">
              <a:spcBef>
                <a:spcPct val="4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Identified two dimensions of leader behavior:</a:t>
            </a:r>
            <a:endParaRPr lang="en-US" sz="3200" dirty="0">
              <a:latin typeface="Times New Roman" panose="02020603050405020304" pitchFamily="18" charset="0"/>
              <a:cs typeface="Times New Roman" panose="02020603050405020304" pitchFamily="18" charset="0"/>
            </a:endParaRPr>
          </a:p>
          <a:p>
            <a:pPr marL="1143000" lvl="2" indent="-228600" eaLnBrk="0" hangingPunct="0">
              <a:spcBef>
                <a:spcPct val="4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Initiating structure:</a:t>
            </a:r>
            <a:r>
              <a:rPr lang="en-US" sz="2800" dirty="0">
                <a:latin typeface="Times New Roman" panose="02020603050405020304" pitchFamily="18" charset="0"/>
                <a:cs typeface="Times New Roman" panose="02020603050405020304" pitchFamily="18" charset="0"/>
              </a:rPr>
              <a:t> the role of the leader in defining his or her role and the roles of group members.</a:t>
            </a:r>
            <a:endParaRPr lang="en-US" sz="2800" dirty="0">
              <a:latin typeface="Times New Roman" panose="02020603050405020304" pitchFamily="18" charset="0"/>
              <a:cs typeface="Times New Roman" panose="02020603050405020304" pitchFamily="18" charset="0"/>
            </a:endParaRPr>
          </a:p>
          <a:p>
            <a:pPr marL="1143000" lvl="2" indent="-228600" eaLnBrk="0" hangingPunct="0">
              <a:spcBef>
                <a:spcPct val="4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Consideration:</a:t>
            </a:r>
            <a:r>
              <a:rPr lang="en-US" sz="2800" dirty="0">
                <a:latin typeface="Times New Roman" panose="02020603050405020304" pitchFamily="18" charset="0"/>
                <a:cs typeface="Times New Roman" panose="02020603050405020304" pitchFamily="18" charset="0"/>
              </a:rPr>
              <a:t> the leader’s mutual trust and respect for group members’ ideas and feelings.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NUST Template-edit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11497</Words>
  <Application>WPS Presentation</Application>
  <PresentationFormat>On-screen Show (4:3)</PresentationFormat>
  <Paragraphs>266</Paragraphs>
  <Slides>51</Slides>
  <Notes>47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51</vt:i4>
      </vt:variant>
    </vt:vector>
  </HeadingPairs>
  <TitlesOfParts>
    <vt:vector size="61" baseType="lpstr">
      <vt:lpstr>Arial</vt:lpstr>
      <vt:lpstr>SimSun</vt:lpstr>
      <vt:lpstr>Wingdings</vt:lpstr>
      <vt:lpstr>Helvetica</vt:lpstr>
      <vt:lpstr>Arial</vt:lpstr>
      <vt:lpstr>Times New Roman</vt:lpstr>
      <vt:lpstr>Microsoft YaHei</vt:lpstr>
      <vt:lpstr>Arial Unicode MS</vt:lpstr>
      <vt:lpstr>Calibri</vt:lpstr>
      <vt:lpstr>KNUST Template-edited</vt:lpstr>
      <vt:lpstr>LEADERSHIP</vt:lpstr>
      <vt:lpstr> LEARNING OUTCOME</vt:lpstr>
      <vt:lpstr>WHO ARE LEADERS AND  WHAT IS LEADERSHIP?</vt:lpstr>
      <vt:lpstr>EARLY LEADERSHIP THEORIES</vt:lpstr>
      <vt:lpstr>EXHIBIT 18-1 EIGHT TRAITS ASSOCIATED WITH LEADERSHIP</vt:lpstr>
      <vt:lpstr>EXHIBIT 18-1 EIGHT TRAITS ASSOCIATED WITH LEADERSHIP (CONT.)</vt:lpstr>
      <vt:lpstr> EARLY LEADERSHIP THEORIES (CONT.)</vt:lpstr>
      <vt:lpstr>UNIVERSITY OF IOWA STUDIES (CONT.)</vt:lpstr>
      <vt:lpstr> EARLY LEADERSHIP THEORIES (CONT.)</vt:lpstr>
      <vt:lpstr> RESULTS OF OHIO STATE STUDIES</vt:lpstr>
      <vt:lpstr> UNIVERSITY OF MICHIGAN STUDIES</vt:lpstr>
      <vt:lpstr> THE MANAGERIAL GRID</vt:lpstr>
      <vt:lpstr>EXHIBIT 18-2 BEHAVIORAL THEORIES OF LEADERSHIP</vt:lpstr>
      <vt:lpstr>EXHIBIT 18-2 BEHAVIORAL THEORIES OF LEADERSHIP (CONT.)</vt:lpstr>
      <vt:lpstr>EXHIBIT 18-2 BEHAVIORAL THEORIES OF LEADERSHIP (CONT.)</vt:lpstr>
      <vt:lpstr>CONTINGENCY THEORIES OF LEADERSHIP</vt:lpstr>
      <vt:lpstr> THE FIEDLER MODEL (CONT.)</vt:lpstr>
      <vt:lpstr>THE FIEDLER MODEL (CONT.)</vt:lpstr>
      <vt:lpstr>EXHIBIT 18-3 THE FIEDLER MODEL</vt:lpstr>
      <vt:lpstr>HERSEY AND BLANCHARD’S SITUATIONAL LEADERSHIP THEORY (SLT)</vt:lpstr>
      <vt:lpstr> SLT LEADERSHIP STYLES</vt:lpstr>
      <vt:lpstr> SLT LEADERSHIP STYLES (CONT.)</vt:lpstr>
      <vt:lpstr>FOUR STAGES OF FOLLOWER READINESS</vt:lpstr>
      <vt:lpstr>FOUR STAGES OF FOLLOWER READINESS (CONT.)</vt:lpstr>
      <vt:lpstr> PATH-GOAL MODEL</vt:lpstr>
      <vt:lpstr> PATH-GOAL MODEL (CONT.)</vt:lpstr>
      <vt:lpstr> PATH-GOAL MODEL (CONT.)</vt:lpstr>
      <vt:lpstr>EXHIBIT 18-4 PATH-GOAL MODEL</vt:lpstr>
      <vt:lpstr>CONTEMPORARY VIEWS OF LEADERSHIP</vt:lpstr>
      <vt:lpstr>CONTEMPORARY VIEWS OF LEADERSHIP (CONT.)</vt:lpstr>
      <vt:lpstr>CONTEMPORARY VIEWS OF LEADERSHIP (CONT.)</vt:lpstr>
      <vt:lpstr>CONTEMPORARY VIEWS OF LEADERSHIP (CONT.)</vt:lpstr>
      <vt:lpstr>EXHIBIT 18-5 TEAM LEADERSHIP ROLES</vt:lpstr>
      <vt:lpstr>LEADERSHIP ISSUES IN THE TWENTY-FIRST CENTURY</vt:lpstr>
      <vt:lpstr>LEADERSHIP ISSUES IN THE TWENTY-FIRST CENTURY (CONT.)</vt:lpstr>
      <vt:lpstr>LEADERSHIP ISSUES IN THE TWENTY-FIRST CENTURY (CONT.)</vt:lpstr>
      <vt:lpstr>LEADERSHIP ISSUES IN THE TWENTY-FIRST CENTURY (CONT.)</vt:lpstr>
      <vt:lpstr>EXHIBIT 18-6 BUILDING TRUST</vt:lpstr>
      <vt:lpstr>LEADERSHIP ISSUES IN THE TWENTY-FIRST CENTURY (CONT.)</vt:lpstr>
      <vt:lpstr>LEADERSHIP ISSUES IN THE TWENTY-FIRST CENTURY (CONT.)</vt:lpstr>
      <vt:lpstr>EXHIBIT 18-7 CROSS-CULTURAL LEADERSHIP</vt:lpstr>
      <vt:lpstr> BECOMING AN EFFECTIVE LEADER</vt:lpstr>
      <vt:lpstr> REVIEW LEARNING OUTCOME 18.1</vt:lpstr>
      <vt:lpstr> REVIEW LEARNING OUTCOME 18.2</vt:lpstr>
      <vt:lpstr>REVIEW LEARNING OUTCOME 18.2 (CONT.)</vt:lpstr>
      <vt:lpstr>REVIEW LEARNING OUTCOME 18.3</vt:lpstr>
      <vt:lpstr>REVIEW LEARNING OUTCOME 18.4</vt:lpstr>
      <vt:lpstr>REVIEW LEARNING OUTCOME 18.4 (CONT.)</vt:lpstr>
      <vt:lpstr>REVIEW LEARNING OUTCOME 18.5</vt:lpstr>
      <vt:lpstr> ANY QUESTION?</vt:lpstr>
      <vt:lpstr> END OF LESSON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dc:title>
  <dc:creator>Charlotte Adjanor-Doku</dc:creator>
  <cp:lastModifiedBy>may</cp:lastModifiedBy>
  <cp:revision>8</cp:revision>
  <dcterms:created xsi:type="dcterms:W3CDTF">2022-03-10T08:49:00Z</dcterms:created>
  <dcterms:modified xsi:type="dcterms:W3CDTF">2023-02-11T03:48:37Z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C196169186A54F89A60A61AB02901DFB</vt:lpwstr>
  </property>
  <property fmtid="{D5CDD505-2E9C-101B-9397-08002B2CF9AE}" pid="3" name="KSOProductBuildVer">
    <vt:lpwstr>2057-11.2.0.11486</vt:lpwstr>
  </property>
</Properties>
</file>