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3"/>
    <p:sldId id="261" r:id="rId4"/>
    <p:sldId id="262" r:id="rId5"/>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258" r:id="rId51"/>
    <p:sldId id="259"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7" autoAdjust="0"/>
    <p:restoredTop sz="94662" autoAdjust="0"/>
  </p:normalViewPr>
  <p:slideViewPr>
    <p:cSldViewPr>
      <p:cViewPr varScale="1">
        <p:scale>
          <a:sx n="70" d="100"/>
          <a:sy n="70" d="100"/>
        </p:scale>
        <p:origin x="1386" y="60"/>
      </p:cViewPr>
      <p:guideLst>
        <p:guide orient="horz" pos="2160"/>
        <p:guide pos="2880"/>
      </p:guideLst>
    </p:cSldViewPr>
  </p:slideViewPr>
  <p:outlineViewPr>
    <p:cViewPr>
      <p:scale>
        <a:sx n="33" d="100"/>
        <a:sy n="33" d="100"/>
      </p:scale>
      <p:origin x="0" y="645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890895-385C-45B8-AC40-1DB594415C6A}"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08255BA-A50A-4FC7-AFE1-FB853D21C96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ln>
        </p:spPr>
      </p:sp>
      <p:sp>
        <p:nvSpPr>
          <p:cNvPr id="32770" name="Notes Placeholder 2"/>
          <p:cNvSpPr>
            <a:spLocks noGrp="1"/>
          </p:cNvSpPr>
          <p:nvPr>
            <p:ph type="body" idx="1"/>
          </p:nvPr>
        </p:nvSpPr>
        <p:spPr bwMode="auto">
          <a:noFill/>
        </p:spPr>
        <p:txBody>
          <a:bodyPr/>
          <a:lstStyle/>
          <a:p>
            <a:pPr eaLnBrk="1" hangingPunct="1"/>
            <a:r>
              <a:rPr lang="en-US" b="1" smtClean="0">
                <a:cs typeface="Arial" panose="020B0604020202020204" pitchFamily="34" charset="0"/>
              </a:rPr>
              <a:t>Motivation </a:t>
            </a:r>
            <a:r>
              <a:rPr lang="en-US" smtClean="0">
                <a:cs typeface="Arial" panose="020B0604020202020204" pitchFamily="34" charset="0"/>
              </a:rPr>
              <a:t>refers to the process by which a person’s efforts are energized, directed, and sustained toward attaining a goal.  This definition has three key elements: energy, direction, and persistence.  </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The </a:t>
            </a:r>
            <a:r>
              <a:rPr lang="en-US" i="1" smtClean="0">
                <a:cs typeface="Arial" panose="020B0604020202020204" pitchFamily="34" charset="0"/>
              </a:rPr>
              <a:t>energy </a:t>
            </a:r>
            <a:r>
              <a:rPr lang="en-US" smtClean="0">
                <a:cs typeface="Arial" panose="020B0604020202020204" pitchFamily="34" charset="0"/>
              </a:rPr>
              <a:t>element is a measure of intensity, drive, and vigor. A motivated person puts forth effort and works hard. However, the quality of the effort must be considered as well as its intensity. High levels of effort don’t necessarily lead to favorable job performance unless the effort is channeled in a </a:t>
            </a:r>
            <a:r>
              <a:rPr lang="en-US" i="1" smtClean="0">
                <a:cs typeface="Arial" panose="020B0604020202020204" pitchFamily="34" charset="0"/>
              </a:rPr>
              <a:t>direction </a:t>
            </a:r>
            <a:r>
              <a:rPr lang="en-US" smtClean="0">
                <a:cs typeface="Arial" panose="020B0604020202020204" pitchFamily="34" charset="0"/>
              </a:rPr>
              <a:t>that benefits the organization. Effort directed toward and consistent with organizational goals is the kind of effort we want from employees. Finally, motivation includes a </a:t>
            </a:r>
            <a:r>
              <a:rPr lang="en-US" i="1" smtClean="0">
                <a:cs typeface="Arial" panose="020B0604020202020204" pitchFamily="34" charset="0"/>
              </a:rPr>
              <a:t>persistence </a:t>
            </a:r>
            <a:r>
              <a:rPr lang="en-US" smtClean="0">
                <a:cs typeface="Arial" panose="020B0604020202020204" pitchFamily="34" charset="0"/>
              </a:rPr>
              <a:t>dimension. We want employees to persist in putting forth effort to achieve those goals.</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CABE0A99-BDC0-4097-8EEA-FF6B18A49274}" type="slidenum">
              <a:rPr lang="en-US" smtClean="0"/>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ln>
        </p:spPr>
      </p:sp>
      <p:sp>
        <p:nvSpPr>
          <p:cNvPr id="51202"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The extrinsic factors that create job dissatisfaction were called </a:t>
            </a:r>
            <a:r>
              <a:rPr lang="en-US" b="1" smtClean="0">
                <a:cs typeface="Arial" panose="020B0604020202020204" pitchFamily="34" charset="0"/>
              </a:rPr>
              <a:t>hygiene factors</a:t>
            </a:r>
            <a:r>
              <a:rPr lang="en-US" smtClean="0">
                <a:cs typeface="Arial" panose="020B0604020202020204" pitchFamily="34" charset="0"/>
              </a:rPr>
              <a:t>. When these factors are adequate, people won’t</a:t>
            </a:r>
            <a:endParaRPr lang="en-US" smtClean="0">
              <a:cs typeface="Arial" panose="020B0604020202020204" pitchFamily="34" charset="0"/>
            </a:endParaRPr>
          </a:p>
          <a:p>
            <a:pPr eaLnBrk="1" hangingPunct="1"/>
            <a:r>
              <a:rPr lang="en-US" smtClean="0">
                <a:cs typeface="Arial" panose="020B0604020202020204" pitchFamily="34" charset="0"/>
              </a:rPr>
              <a:t>be dissatisfied, but they won’t be satisfied (or motivated) either. To motivate people, Herzberg suggested emphasizing </a:t>
            </a:r>
            <a:r>
              <a:rPr lang="en-US" b="1" smtClean="0">
                <a:cs typeface="Arial" panose="020B0604020202020204" pitchFamily="34" charset="0"/>
              </a:rPr>
              <a:t>motivators</a:t>
            </a:r>
            <a:r>
              <a:rPr lang="en-US" smtClean="0">
                <a:cs typeface="Arial" panose="020B0604020202020204" pitchFamily="34" charset="0"/>
              </a:rPr>
              <a:t>, the intrinsic factors having to do with the job itself.</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072FB7C2-5F05-4C0C-AC1D-6D572B3C1676}" type="slidenum">
              <a:rPr lang="en-US" smtClean="0"/>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ln>
        </p:spPr>
      </p:sp>
      <p:sp>
        <p:nvSpPr>
          <p:cNvPr id="53250"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Herzberg believed the data suggested that the opposite of satisfaction was not dissatisfaction, as traditionally had been believed. Removing dissatisfying characteristics from a job would not necessarily make that job more satisfying (or motivating). As shown in Exhibit 17-3, Herzberg proposed that a dual continuum existed: The opposite of “satisfaction” is “no satisfaction,” and the opposite of “dissatisfaction” is “no dissatisfaction.”</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B044193C-7D12-490F-A11E-8F64E205990E}"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ln>
        </p:spPr>
      </p:sp>
      <p:sp>
        <p:nvSpPr>
          <p:cNvPr id="55298"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David McClelland and his associates proposed the </a:t>
            </a:r>
            <a:r>
              <a:rPr lang="en-US" b="1" smtClean="0">
                <a:cs typeface="Arial" panose="020B0604020202020204" pitchFamily="34" charset="0"/>
              </a:rPr>
              <a:t>three-needs theory</a:t>
            </a:r>
            <a:r>
              <a:rPr lang="en-US" smtClean="0">
                <a:cs typeface="Arial" panose="020B0604020202020204" pitchFamily="34" charset="0"/>
              </a:rPr>
              <a:t>, which says three acquired (not innate) needs are major motives in work.  These three needs include the </a:t>
            </a:r>
            <a:r>
              <a:rPr lang="en-US" b="1" smtClean="0">
                <a:cs typeface="Arial" panose="020B0604020202020204" pitchFamily="34" charset="0"/>
              </a:rPr>
              <a:t>need for achievement (nAch)</a:t>
            </a:r>
            <a:r>
              <a:rPr lang="en-US" smtClean="0">
                <a:cs typeface="Arial" panose="020B0604020202020204" pitchFamily="34" charset="0"/>
              </a:rPr>
              <a:t>, the drive to succeed and excel in relation to a set of standards; the </a:t>
            </a:r>
            <a:r>
              <a:rPr lang="en-US" b="1" smtClean="0">
                <a:cs typeface="Arial" panose="020B0604020202020204" pitchFamily="34" charset="0"/>
              </a:rPr>
              <a:t>need for power (nPow)</a:t>
            </a:r>
            <a:r>
              <a:rPr lang="en-US" smtClean="0">
                <a:cs typeface="Arial" panose="020B0604020202020204" pitchFamily="34" charset="0"/>
              </a:rPr>
              <a:t>, the need to make others behave in a way they would not have behaved otherwise; and the </a:t>
            </a:r>
            <a:r>
              <a:rPr lang="en-US" b="1" smtClean="0">
                <a:cs typeface="Arial" panose="020B0604020202020204" pitchFamily="34" charset="0"/>
              </a:rPr>
              <a:t>need for affiliation (nAff)</a:t>
            </a:r>
            <a:r>
              <a:rPr lang="en-US" smtClean="0">
                <a:cs typeface="Arial" panose="020B0604020202020204" pitchFamily="34" charset="0"/>
              </a:rPr>
              <a:t>, the desire for friendly and close interpersonal relationships.</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People with a high need for achievement are striving for personal achievement rather than for the trappings and rewards of success. They have a desire to do something better or more efficiently than it’s been done before.</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574819BE-ED33-4229-A4AB-55C43FC62000}" type="slidenum">
              <a:rPr lang="en-US" smtClean="0"/>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ln>
        </p:spPr>
      </p:sp>
      <p:sp>
        <p:nvSpPr>
          <p:cNvPr id="57346"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The other two needs in this theory haven’t been researched as extensively as the need for achievement. However, we do know that the best managers tend to be high in the need for power and low in the need for affiliation.</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07AE9814-0587-4B65-8D22-5A087FE7FD35}"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ln>
        </p:spPr>
      </p:sp>
      <p:sp>
        <p:nvSpPr>
          <p:cNvPr id="59394"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All three of these needs can be measured by using a projective test (known as the Thematic Apperception Test or TAT) in which respondents react to a set of pictures. Each picture is briefly shown to a person who writes a story based on the picture. (See Exhibit 17-4 for some  examples.) Trained interpreters then determine the individual’s levels of nAch, nPow, and nAff from the stories written.</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0A595F60-5FFE-4674-91DA-61FCFDB1DDFA}" type="slidenum">
              <a:rPr lang="en-US" smtClean="0"/>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ln>
        </p:spPr>
      </p:sp>
      <p:sp>
        <p:nvSpPr>
          <p:cNvPr id="61442"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Research provides substantial support for </a:t>
            </a:r>
            <a:r>
              <a:rPr lang="en-US" b="1" smtClean="0">
                <a:cs typeface="Arial" panose="020B0604020202020204" pitchFamily="34" charset="0"/>
              </a:rPr>
              <a:t>goal-setting theory</a:t>
            </a:r>
            <a:r>
              <a:rPr lang="en-US" smtClean="0">
                <a:cs typeface="Arial" panose="020B0604020202020204" pitchFamily="34" charset="0"/>
              </a:rPr>
              <a:t>, which says that specific goals increase performance and that difficult goals, when accepted, result in higher performance than do easy goals.</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b="1" smtClean="0">
                <a:cs typeface="Arial" panose="020B0604020202020204" pitchFamily="34" charset="0"/>
              </a:rPr>
              <a:t>Self-efficacy </a:t>
            </a:r>
            <a:r>
              <a:rPr lang="en-US" smtClean="0">
                <a:cs typeface="Arial" panose="020B0604020202020204" pitchFamily="34" charset="0"/>
              </a:rPr>
              <a:t>refers to an individual’s belief that he or she is capable of performing a task.  The higher your self-efficacy, the more confidence you have in your ability to succeed in a task. So, in difficult situations, we find that people with low self-efficacy are likely to reduce their effort or give up altogether, whereas those with high self-efficacy will try harder to master the challenge.</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D51128DE-299F-4E22-888D-FC51EF05A73E}" type="slidenum">
              <a:rPr lang="en-US" smtClean="0"/>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ln>
        </p:spPr>
      </p:sp>
      <p:sp>
        <p:nvSpPr>
          <p:cNvPr id="63490"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Exhibit 17-5 summarizes the relationships among goals, motivation, and performance. One overall conclusion is that the intention to work toward hard and specific goals is a powerful motivating force. Under the proper conditions, it can lead to higher performance. However, no evidence indicates that such goals are associated with increased job satisfaction.</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F7656E46-7F3B-4675-A156-9552448164E1}" type="slidenum">
              <a:rPr lang="en-US" smtClean="0"/>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ln>
        </p:spPr>
      </p:sp>
      <p:sp>
        <p:nvSpPr>
          <p:cNvPr id="65538" name="Notes Placeholder 2"/>
          <p:cNvSpPr>
            <a:spLocks noGrp="1"/>
          </p:cNvSpPr>
          <p:nvPr>
            <p:ph type="body" idx="1"/>
          </p:nvPr>
        </p:nvSpPr>
        <p:spPr bwMode="auto">
          <a:noFill/>
        </p:spPr>
        <p:txBody>
          <a:bodyPr/>
          <a:lstStyle/>
          <a:p>
            <a:pPr eaLnBrk="1" hangingPunct="1"/>
            <a:r>
              <a:rPr lang="en-US" b="1" smtClean="0">
                <a:cs typeface="Arial" panose="020B0604020202020204" pitchFamily="34" charset="0"/>
              </a:rPr>
              <a:t>Reinforcement theory </a:t>
            </a:r>
            <a:r>
              <a:rPr lang="en-US" smtClean="0">
                <a:cs typeface="Arial" panose="020B0604020202020204" pitchFamily="34" charset="0"/>
              </a:rPr>
              <a:t>says that behavior is a function of its consequences. Those consequences that immediately follow a behavior and increase the probability that the behavior will be repeated are called </a:t>
            </a:r>
            <a:r>
              <a:rPr lang="en-US" b="1" smtClean="0">
                <a:cs typeface="Arial" panose="020B0604020202020204" pitchFamily="34" charset="0"/>
              </a:rPr>
              <a:t>reinforcers</a:t>
            </a:r>
            <a:r>
              <a:rPr lang="en-US" smtClean="0">
                <a:cs typeface="Arial" panose="020B0604020202020204" pitchFamily="34" charset="0"/>
              </a:rPr>
              <a:t>. Reinforcement theory ignores factors such as goals, expectations, and needs. Instead, it focuses solely on what happens to a person when he or she does something.</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560B0DAB-7860-4244-A291-336752C5EB79}" type="slidenum">
              <a:rPr lang="en-US" smtClean="0"/>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ln>
        </p:spPr>
      </p:sp>
      <p:sp>
        <p:nvSpPr>
          <p:cNvPr id="67586"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Because managers want to motivate individuals on the job, we need to look at ways to design motivating jobs. We use the term </a:t>
            </a:r>
            <a:r>
              <a:rPr lang="en-US" b="1" smtClean="0">
                <a:cs typeface="Arial" panose="020B0604020202020204" pitchFamily="34" charset="0"/>
              </a:rPr>
              <a:t>job design </a:t>
            </a:r>
            <a:r>
              <a:rPr lang="en-US" smtClean="0">
                <a:cs typeface="Arial" panose="020B0604020202020204" pitchFamily="34" charset="0"/>
              </a:rPr>
              <a:t>to refer to the way tasks are combined to form complete jobs. The jobs people perform in an organization should not evolve by chance. Managers should design jobs deliberately and thoughtfully to reflect the demands of the changing environment; the organization’s technology;</a:t>
            </a:r>
            <a:endParaRPr lang="en-US" smtClean="0">
              <a:cs typeface="Arial" panose="020B0604020202020204" pitchFamily="34" charset="0"/>
            </a:endParaRPr>
          </a:p>
          <a:p>
            <a:pPr eaLnBrk="1" hangingPunct="1"/>
            <a:r>
              <a:rPr lang="en-US" smtClean="0">
                <a:cs typeface="Arial" panose="020B0604020202020204" pitchFamily="34" charset="0"/>
              </a:rPr>
              <a:t>and employees’ skills, abilities, and preferences.</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An early effort at overcoming the drawbacks of job specialization involved horizontally expanding a job through increasing </a:t>
            </a:r>
            <a:r>
              <a:rPr lang="en-US" b="1" smtClean="0">
                <a:cs typeface="Arial" panose="020B0604020202020204" pitchFamily="34" charset="0"/>
              </a:rPr>
              <a:t>job scope</a:t>
            </a:r>
            <a:r>
              <a:rPr lang="en-US" smtClean="0">
                <a:cs typeface="Arial" panose="020B0604020202020204" pitchFamily="34" charset="0"/>
              </a:rPr>
              <a:t>—the number of different tasks required in a job and the frequency with which these tasks are repeated. For instance, a dental hygienist’s job could be enlarged so that in addition to cleaning teeth, he or she is pulling patients’ files, refiling them when finished, and sanitizing and storing</a:t>
            </a:r>
            <a:endParaRPr lang="en-US" smtClean="0">
              <a:cs typeface="Arial" panose="020B0604020202020204" pitchFamily="34" charset="0"/>
            </a:endParaRPr>
          </a:p>
          <a:p>
            <a:pPr eaLnBrk="1" hangingPunct="1"/>
            <a:r>
              <a:rPr lang="en-US" smtClean="0">
                <a:cs typeface="Arial" panose="020B0604020202020204" pitchFamily="34" charset="0"/>
              </a:rPr>
              <a:t>instruments. This type of job design option is called </a:t>
            </a:r>
            <a:r>
              <a:rPr lang="en-US" b="1" smtClean="0">
                <a:cs typeface="Arial" panose="020B0604020202020204" pitchFamily="34" charset="0"/>
              </a:rPr>
              <a:t>job enlargement</a:t>
            </a:r>
            <a:r>
              <a:rPr lang="en-US" smtClean="0">
                <a:cs typeface="Arial" panose="020B0604020202020204" pitchFamily="34" charset="0"/>
              </a:rPr>
              <a:t>.</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207CA9DB-4CCE-4339-BCA7-082C68A4B6B0}" type="slidenum">
              <a:rPr lang="en-US" smtClean="0"/>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ln>
        </p:spPr>
      </p:sp>
      <p:sp>
        <p:nvSpPr>
          <p:cNvPr id="69634"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Another approach to job design is the vertical expansion of a job by adding planning and evaluating responsibilities—</a:t>
            </a:r>
            <a:r>
              <a:rPr lang="en-US" b="1" smtClean="0">
                <a:cs typeface="Arial" panose="020B0604020202020204" pitchFamily="34" charset="0"/>
              </a:rPr>
              <a:t>job enrichment</a:t>
            </a:r>
            <a:r>
              <a:rPr lang="en-US" smtClean="0">
                <a:cs typeface="Arial" panose="020B0604020202020204" pitchFamily="34" charset="0"/>
              </a:rPr>
              <a:t>.</a:t>
            </a:r>
            <a:endParaRPr lang="en-US" smtClean="0">
              <a:cs typeface="Arial" panose="020B0604020202020204" pitchFamily="34" charset="0"/>
            </a:endParaRPr>
          </a:p>
          <a:p>
            <a:pPr eaLnBrk="1" hangingPunct="1"/>
            <a:r>
              <a:rPr lang="en-US" smtClean="0">
                <a:cs typeface="Arial" panose="020B0604020202020204" pitchFamily="34" charset="0"/>
              </a:rPr>
              <a:t>Job enrichment increases </a:t>
            </a:r>
            <a:r>
              <a:rPr lang="en-US" b="1" smtClean="0">
                <a:cs typeface="Arial" panose="020B0604020202020204" pitchFamily="34" charset="0"/>
              </a:rPr>
              <a:t>job depth</a:t>
            </a:r>
            <a:r>
              <a:rPr lang="en-US" smtClean="0">
                <a:cs typeface="Arial" panose="020B0604020202020204" pitchFamily="34" charset="0"/>
              </a:rPr>
              <a:t>, which is the degree of control employees have over their work. In other words, employees are empowered to assume some of the tasks typically done by their managers. Thus, an enriched job allows workers to do an entire activity with increased freedom, independence, and responsibility.</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 Even though many organizations implemented job enlargement and job enrichment programs and experienced mixed results, neither</a:t>
            </a:r>
            <a:endParaRPr lang="en-US" smtClean="0">
              <a:cs typeface="Arial" panose="020B0604020202020204" pitchFamily="34" charset="0"/>
            </a:endParaRPr>
          </a:p>
          <a:p>
            <a:pPr eaLnBrk="1" hangingPunct="1"/>
            <a:r>
              <a:rPr lang="en-US" smtClean="0">
                <a:cs typeface="Arial" panose="020B0604020202020204" pitchFamily="34" charset="0"/>
              </a:rPr>
              <a:t>approach provided an effective framework for managers to design motivating jobs. But the </a:t>
            </a:r>
            <a:r>
              <a:rPr lang="en-US" b="1" smtClean="0">
                <a:cs typeface="Arial" panose="020B0604020202020204" pitchFamily="34" charset="0"/>
              </a:rPr>
              <a:t>job characteristics model (JCM) </a:t>
            </a:r>
            <a:r>
              <a:rPr lang="en-US" smtClean="0">
                <a:cs typeface="Arial" panose="020B0604020202020204" pitchFamily="34" charset="0"/>
              </a:rPr>
              <a:t>does.  It identifies five core job dimensions, their interrelationships, and their impact on employee productivity, motivation, and satisfaction.</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DB914F81-F6A2-4ECA-B8E0-BD710E921373}"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ln>
        </p:spPr>
      </p:sp>
      <p:sp>
        <p:nvSpPr>
          <p:cNvPr id="34818"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We begin by looking at four early motivation theories: </a:t>
            </a:r>
            <a:r>
              <a:rPr lang="en-US" i="1" smtClean="0">
                <a:cs typeface="Arial" panose="020B0604020202020204" pitchFamily="34" charset="0"/>
              </a:rPr>
              <a:t>Maslow’s hierarchy of needs</a:t>
            </a:r>
            <a:r>
              <a:rPr lang="en-US" smtClean="0">
                <a:cs typeface="Arial" panose="020B0604020202020204" pitchFamily="34" charset="0"/>
              </a:rPr>
              <a:t>, </a:t>
            </a:r>
            <a:r>
              <a:rPr lang="en-US" i="1" smtClean="0">
                <a:cs typeface="Arial" panose="020B0604020202020204" pitchFamily="34" charset="0"/>
              </a:rPr>
              <a:t>McGregor’s theories X and Y</a:t>
            </a:r>
            <a:r>
              <a:rPr lang="en-US" smtClean="0">
                <a:cs typeface="Arial" panose="020B0604020202020204" pitchFamily="34" charset="0"/>
              </a:rPr>
              <a:t>, </a:t>
            </a:r>
            <a:r>
              <a:rPr lang="en-US" i="1" smtClean="0">
                <a:cs typeface="Arial" panose="020B0604020202020204" pitchFamily="34" charset="0"/>
              </a:rPr>
              <a:t>Herzberg’s two-factor theory</a:t>
            </a:r>
            <a:r>
              <a:rPr lang="en-US" smtClean="0">
                <a:cs typeface="Arial" panose="020B0604020202020204" pitchFamily="34" charset="0"/>
              </a:rPr>
              <a:t>, and </a:t>
            </a:r>
            <a:r>
              <a:rPr lang="en-US" i="1" smtClean="0">
                <a:cs typeface="Arial" panose="020B0604020202020204" pitchFamily="34" charset="0"/>
              </a:rPr>
              <a:t>McClelland’s three needs theory. </a:t>
            </a:r>
            <a:r>
              <a:rPr lang="en-US" smtClean="0">
                <a:cs typeface="Arial" panose="020B0604020202020204" pitchFamily="34" charset="0"/>
              </a:rPr>
              <a:t>Although more valid explanations of motivation have been developed, these early theories are important because they represent the foundation from which contemporary motivation theories were developed and because many practicing managers</a:t>
            </a:r>
            <a:endParaRPr lang="en-US" smtClean="0">
              <a:cs typeface="Arial" panose="020B0604020202020204" pitchFamily="34" charset="0"/>
            </a:endParaRPr>
          </a:p>
          <a:p>
            <a:pPr eaLnBrk="1" hangingPunct="1"/>
            <a:r>
              <a:rPr lang="en-US" smtClean="0">
                <a:cs typeface="Arial" panose="020B0604020202020204" pitchFamily="34" charset="0"/>
              </a:rPr>
              <a:t>still use them.</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919F8783-20F1-4F0A-84D2-AA7808D2AE27}" type="slidenum">
              <a:rPr lang="en-US" smtClean="0"/>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ln>
        </p:spPr>
      </p:sp>
      <p:sp>
        <p:nvSpPr>
          <p:cNvPr id="71682"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These five core job dimensions are:</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b="1" smtClean="0">
                <a:cs typeface="Arial" panose="020B0604020202020204" pitchFamily="34" charset="0"/>
              </a:rPr>
              <a:t>1. Skill variety</a:t>
            </a:r>
            <a:r>
              <a:rPr lang="en-US" smtClean="0">
                <a:cs typeface="Arial" panose="020B0604020202020204" pitchFamily="34" charset="0"/>
              </a:rPr>
              <a:t>, the degree to which a job requires a variety of activities so that an employee can use a number of different skills and talents.</a:t>
            </a:r>
            <a:endParaRPr lang="en-US" smtClean="0">
              <a:cs typeface="Arial" panose="020B0604020202020204" pitchFamily="34" charset="0"/>
            </a:endParaRPr>
          </a:p>
          <a:p>
            <a:pPr eaLnBrk="1" hangingPunct="1"/>
            <a:r>
              <a:rPr lang="en-US" b="1" smtClean="0">
                <a:cs typeface="Arial" panose="020B0604020202020204" pitchFamily="34" charset="0"/>
              </a:rPr>
              <a:t>2. Task identity</a:t>
            </a:r>
            <a:r>
              <a:rPr lang="en-US" smtClean="0">
                <a:cs typeface="Arial" panose="020B0604020202020204" pitchFamily="34" charset="0"/>
              </a:rPr>
              <a:t>, the degree to which a job requires completion of a whole and identifiable piece of work.</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D541628F-8818-4B76-B2AA-81AE1633AA45}" type="slidenum">
              <a:rPr lang="en-US" smtClean="0"/>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a:lstStyle/>
          <a:p>
            <a:pPr marL="228600" indent="-228600" eaLnBrk="1" hangingPunct="1">
              <a:buFontTx/>
              <a:buAutoNum type="arabicPeriod" startAt="3"/>
              <a:defRPr/>
            </a:pPr>
            <a:r>
              <a:rPr lang="en-US" b="1" dirty="0" smtClean="0"/>
              <a:t>Task significance</a:t>
            </a:r>
            <a:r>
              <a:rPr lang="en-US" dirty="0" smtClean="0"/>
              <a:t>, the degree to which a job has a substantial impact on the lives or work of other people.</a:t>
            </a:r>
            <a:endParaRPr lang="en-US" dirty="0" smtClean="0"/>
          </a:p>
          <a:p>
            <a:pPr eaLnBrk="1" hangingPunct="1">
              <a:defRPr/>
            </a:pPr>
            <a:endParaRPr lang="en-US" dirty="0" smtClean="0"/>
          </a:p>
          <a:p>
            <a:pPr eaLnBrk="1" hangingPunct="1">
              <a:defRPr/>
            </a:pPr>
            <a:r>
              <a:rPr lang="en-US" b="1" dirty="0" smtClean="0"/>
              <a:t>4. Autonomy</a:t>
            </a:r>
            <a:r>
              <a:rPr lang="en-US" dirty="0" smtClean="0"/>
              <a:t>, the degree to which a job provides substantial freedom, independence, and discretion to the individual in scheduling the work and determining the procedures to be used in carrying it out.</a:t>
            </a:r>
            <a:endParaRPr lang="en-US" dirty="0" smtClean="0"/>
          </a:p>
        </p:txBody>
      </p:sp>
      <p:sp>
        <p:nvSpPr>
          <p:cNvPr id="4" name="Slide Number Placeholder 3"/>
          <p:cNvSpPr>
            <a:spLocks noGrp="1"/>
          </p:cNvSpPr>
          <p:nvPr>
            <p:ph type="sldNum" sz="quarter" idx="5"/>
          </p:nvPr>
        </p:nvSpPr>
        <p:spPr/>
        <p:txBody>
          <a:bodyPr/>
          <a:lstStyle/>
          <a:p>
            <a:pPr>
              <a:defRPr/>
            </a:pPr>
            <a:fld id="{1B31771F-50E1-4708-90C1-4C04774D4425}" type="slidenum">
              <a:rPr lang="en-US" smtClean="0"/>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ln>
        </p:spPr>
      </p:sp>
      <p:sp>
        <p:nvSpPr>
          <p:cNvPr id="75778" name="Notes Placeholder 2"/>
          <p:cNvSpPr>
            <a:spLocks noGrp="1"/>
          </p:cNvSpPr>
          <p:nvPr>
            <p:ph type="body" idx="1"/>
          </p:nvPr>
        </p:nvSpPr>
        <p:spPr bwMode="auto">
          <a:noFill/>
        </p:spPr>
        <p:txBody>
          <a:bodyPr/>
          <a:lstStyle/>
          <a:p>
            <a:pPr eaLnBrk="1" hangingPunct="1"/>
            <a:r>
              <a:rPr lang="en-US" b="1" smtClean="0">
                <a:cs typeface="Arial" panose="020B0604020202020204" pitchFamily="34" charset="0"/>
              </a:rPr>
              <a:t>5. Feedback</a:t>
            </a:r>
            <a:r>
              <a:rPr lang="en-US" smtClean="0">
                <a:cs typeface="Arial" panose="020B0604020202020204" pitchFamily="34" charset="0"/>
              </a:rPr>
              <a:t>, the degree to which doing work activities required by a job results in an individual obtaining direct and clear information about the effectiveness of his or her performance.</a:t>
            </a:r>
            <a:endParaRPr lang="en-US" smtClean="0">
              <a:cs typeface="Arial" panose="020B0604020202020204" pitchFamily="34" charset="0"/>
            </a:endParaRPr>
          </a:p>
          <a:p>
            <a:pPr eaLnBrk="1" hangingPunct="1"/>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85538EC4-9EDD-4B14-8509-28EA405901D5}" type="slidenum">
              <a:rPr lang="en-US" smtClean="0"/>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ln>
        </p:spPr>
      </p:sp>
      <p:sp>
        <p:nvSpPr>
          <p:cNvPr id="77826"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The JCM is shown in Exhibit 17-6. Notice how the first three dimensions—skill variety, task identity, and task significance—combine to create meaningful work.</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D15142FB-FD4C-4F55-A561-1AF6C15EF68F}" type="slidenum">
              <a:rPr lang="en-US" smtClean="0"/>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ln>
        </p:spPr>
      </p:sp>
      <p:sp>
        <p:nvSpPr>
          <p:cNvPr id="79874"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Two emerging viewpoints on job design are causing a rethink of the JCM and other standard approaches. Let’s take a look at each perspective.</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The first perspective, the </a:t>
            </a:r>
            <a:r>
              <a:rPr lang="en-US" b="1" smtClean="0">
                <a:cs typeface="Arial" panose="020B0604020202020204" pitchFamily="34" charset="0"/>
              </a:rPr>
              <a:t>relational perspective of work design</a:t>
            </a:r>
            <a:r>
              <a:rPr lang="en-US" smtClean="0">
                <a:cs typeface="Arial" panose="020B0604020202020204" pitchFamily="34" charset="0"/>
              </a:rPr>
              <a:t>, focuses on how people’s tasks and jobs are increasingly based on social relationships. In jobs today, employees have more interactions and interdependence with coworkers and others both inside and outside the organization. In doing their job, employees rely more and more on those around them for information, advice, and assistance. So what</a:t>
            </a:r>
            <a:endParaRPr lang="en-US" smtClean="0">
              <a:cs typeface="Arial" panose="020B0604020202020204" pitchFamily="34" charset="0"/>
            </a:endParaRPr>
          </a:p>
          <a:p>
            <a:pPr eaLnBrk="1" hangingPunct="1"/>
            <a:r>
              <a:rPr lang="en-US" smtClean="0">
                <a:cs typeface="Arial" panose="020B0604020202020204" pitchFamily="34" charset="0"/>
              </a:rPr>
              <a:t>does this mean for designing motivating jobs? It means that managers need to look at important components of those employee relationships such as access to and level of social support in an organization, types of interactions outside an organization, amount of task interdependence, and interpersonal feedback.</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The second perspective, the </a:t>
            </a:r>
            <a:r>
              <a:rPr lang="en-US" b="1" smtClean="0">
                <a:cs typeface="Arial" panose="020B0604020202020204" pitchFamily="34" charset="0"/>
              </a:rPr>
              <a:t>proactive perspective of work design</a:t>
            </a:r>
            <a:r>
              <a:rPr lang="en-US" smtClean="0">
                <a:cs typeface="Arial" panose="020B0604020202020204" pitchFamily="34" charset="0"/>
              </a:rPr>
              <a:t>, says that employees are taking the initiative to change how their work is performed. They’re much more involved in decisions and actions that affect their work. Important job design factors according to this perspective include autonomy (which </a:t>
            </a:r>
            <a:r>
              <a:rPr lang="en-US" i="1" smtClean="0">
                <a:cs typeface="Arial" panose="020B0604020202020204" pitchFamily="34" charset="0"/>
              </a:rPr>
              <a:t>is </a:t>
            </a:r>
            <a:r>
              <a:rPr lang="en-US" smtClean="0">
                <a:cs typeface="Arial" panose="020B0604020202020204" pitchFamily="34" charset="0"/>
              </a:rPr>
              <a:t>part of the JCM), amount of ambiguity and accountability, job complexity, level of stressors,</a:t>
            </a:r>
            <a:endParaRPr lang="en-US" smtClean="0">
              <a:cs typeface="Arial" panose="020B0604020202020204" pitchFamily="34" charset="0"/>
            </a:endParaRPr>
          </a:p>
          <a:p>
            <a:pPr eaLnBrk="1" hangingPunct="1"/>
            <a:r>
              <a:rPr lang="en-US" smtClean="0">
                <a:cs typeface="Arial" panose="020B0604020202020204" pitchFamily="34" charset="0"/>
              </a:rPr>
              <a:t>and social or relationship context. Each of these has been shown to influence employee proactive behavior.</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22CFB669-A13C-4769-8CB3-CB85B37EA733}" type="slidenum">
              <a:rPr lang="en-US" smtClean="0"/>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noFill/>
          <a:ln>
            <a:solidFill>
              <a:srgbClr val="000000"/>
            </a:solidFill>
            <a:miter lim="800000"/>
          </a:ln>
        </p:spPr>
      </p:sp>
      <p:sp>
        <p:nvSpPr>
          <p:cNvPr id="81922"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One stream of research that’s relevant to proactive work design is </a:t>
            </a:r>
            <a:r>
              <a:rPr lang="en-US" b="1" smtClean="0">
                <a:cs typeface="Arial" panose="020B0604020202020204" pitchFamily="34" charset="0"/>
              </a:rPr>
              <a:t>high involvement work practices</a:t>
            </a:r>
            <a:r>
              <a:rPr lang="en-US" smtClean="0">
                <a:cs typeface="Arial" panose="020B0604020202020204" pitchFamily="34" charset="0"/>
              </a:rPr>
              <a:t>, which are designed to elicit greater input or involvement from workers.  The level of employee proactivity is believed to increase as employees become more involved in decisions that affect their work. Another term for this approach, which we discussed in an earlier chapter, is employee empowerment.</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A7AFBBDE-5C23-4F1A-955A-0E1E41144275}" type="slidenum">
              <a:rPr lang="en-US" smtClean="0"/>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bwMode="auto">
          <a:noFill/>
          <a:ln>
            <a:solidFill>
              <a:srgbClr val="000000"/>
            </a:solidFill>
            <a:miter lim="800000"/>
          </a:ln>
        </p:spPr>
      </p:sp>
      <p:sp>
        <p:nvSpPr>
          <p:cNvPr id="83970" name="Notes Placeholder 2"/>
          <p:cNvSpPr>
            <a:spLocks noGrp="1"/>
          </p:cNvSpPr>
          <p:nvPr>
            <p:ph type="body" idx="1"/>
          </p:nvPr>
        </p:nvSpPr>
        <p:spPr bwMode="auto">
          <a:noFill/>
        </p:spPr>
        <p:txBody>
          <a:bodyPr/>
          <a:lstStyle/>
          <a:p>
            <a:pPr eaLnBrk="1" hangingPunct="1"/>
            <a:r>
              <a:rPr lang="en-US" b="1" smtClean="0">
                <a:cs typeface="Arial" panose="020B0604020202020204" pitchFamily="34" charset="0"/>
              </a:rPr>
              <a:t>Equity theory</a:t>
            </a:r>
            <a:r>
              <a:rPr lang="en-US" smtClean="0">
                <a:cs typeface="Arial" panose="020B0604020202020204" pitchFamily="34" charset="0"/>
              </a:rPr>
              <a:t>, developed by J. Stacey Adams, proposes that employees compare what they get from a job (outcomes) in relation to what they put into it (inputs), and then they compare their inputs–outcomes ratio with the inputs–outcomes ratios of relevant others (Exhibit 17-7). If an employee perceives her ratio to be equitable in comparison to those of relevant others, there’s no problem. However, if the ratio</a:t>
            </a:r>
            <a:endParaRPr lang="en-US" smtClean="0">
              <a:cs typeface="Arial" panose="020B0604020202020204" pitchFamily="34" charset="0"/>
            </a:endParaRPr>
          </a:p>
          <a:p>
            <a:pPr eaLnBrk="1" hangingPunct="1"/>
            <a:r>
              <a:rPr lang="en-US" smtClean="0">
                <a:cs typeface="Arial" panose="020B0604020202020204" pitchFamily="34" charset="0"/>
              </a:rPr>
              <a:t>is inequitable, she views herself as underrewarded or overrewarded. When inequities occur, employees attempt to do something about it.  The result might be lower or higher productivity, improved or reduced quality of output, increased absenteeism, or voluntary resignation.</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The </a:t>
            </a:r>
            <a:r>
              <a:rPr lang="en-US" b="1" smtClean="0">
                <a:cs typeface="Arial" panose="020B0604020202020204" pitchFamily="34" charset="0"/>
              </a:rPr>
              <a:t>referent</a:t>
            </a:r>
            <a:r>
              <a:rPr lang="en-US" smtClean="0">
                <a:cs typeface="Arial" panose="020B0604020202020204" pitchFamily="34" charset="0"/>
              </a:rPr>
              <a:t>—the other persons, systems, or selves individuals compare themselves against in order to assess equity—is an important variable in equity theory.  </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Originally, equity theory focused on </a:t>
            </a:r>
            <a:r>
              <a:rPr lang="en-US" b="1" smtClean="0">
                <a:cs typeface="Arial" panose="020B0604020202020204" pitchFamily="34" charset="0"/>
              </a:rPr>
              <a:t>distributive justice</a:t>
            </a:r>
            <a:r>
              <a:rPr lang="en-US" smtClean="0">
                <a:cs typeface="Arial" panose="020B0604020202020204" pitchFamily="34" charset="0"/>
              </a:rPr>
              <a:t>, the perceived fairness of the amount and allocation of rewards among individuals. More recent research has focused on looking at issues of </a:t>
            </a:r>
            <a:r>
              <a:rPr lang="en-US" b="1" smtClean="0">
                <a:cs typeface="Arial" panose="020B0604020202020204" pitchFamily="34" charset="0"/>
              </a:rPr>
              <a:t>procedural justice</a:t>
            </a:r>
            <a:r>
              <a:rPr lang="en-US" smtClean="0">
                <a:cs typeface="Arial" panose="020B0604020202020204" pitchFamily="34" charset="0"/>
              </a:rPr>
              <a:t>, the perceived fairness of the process used to determine the distribution of rewards.</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6B35773A-2AFA-4BC6-87F4-910AB3B1DB63}" type="slidenum">
              <a:rPr lang="en-US" smtClean="0"/>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bwMode="auto">
          <a:noFill/>
          <a:ln>
            <a:solidFill>
              <a:srgbClr val="000000"/>
            </a:solidFill>
            <a:miter lim="800000"/>
          </a:ln>
        </p:spPr>
      </p:sp>
      <p:sp>
        <p:nvSpPr>
          <p:cNvPr id="86018"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Research shows that distributive justice has a greater influence on employee satisfaction than procedural justice, while procedural justice tends to affect an employee’s organizational commitment, trust in his or her boss, and intention to quit.</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0A5E2FDE-F269-46EF-ADB4-81C3C0BEF08C}" type="slidenum">
              <a:rPr lang="en-US" smtClean="0"/>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bwMode="auto">
          <a:noFill/>
          <a:ln>
            <a:solidFill>
              <a:srgbClr val="000000"/>
            </a:solidFill>
            <a:miter lim="800000"/>
          </a:ln>
        </p:spPr>
      </p:sp>
      <p:sp>
        <p:nvSpPr>
          <p:cNvPr id="88066" name="Notes Placeholder 2"/>
          <p:cNvSpPr>
            <a:spLocks noGrp="1"/>
          </p:cNvSpPr>
          <p:nvPr>
            <p:ph type="body" idx="1"/>
          </p:nvPr>
        </p:nvSpPr>
        <p:spPr bwMode="auto">
          <a:noFill/>
        </p:spPr>
        <p:txBody>
          <a:bodyPr/>
          <a:lstStyle/>
          <a:p>
            <a:pPr eaLnBrk="1" hangingPunct="1"/>
            <a:endParaRPr lang="en-GB"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7177AAB0-F5E6-4655-93A1-384ACF744B0C}" type="slidenum">
              <a:rPr lang="en-US" smtClean="0"/>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ln>
        </p:spPr>
      </p:sp>
      <p:sp>
        <p:nvSpPr>
          <p:cNvPr id="90114"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The most comprehensive explanation of how employees are motivated is Victor Vroom’s </a:t>
            </a:r>
            <a:r>
              <a:rPr lang="en-US" b="1" smtClean="0">
                <a:cs typeface="Arial" panose="020B0604020202020204" pitchFamily="34" charset="0"/>
              </a:rPr>
              <a:t>expectancy theory. </a:t>
            </a:r>
            <a:r>
              <a:rPr lang="en-US" smtClean="0">
                <a:cs typeface="Arial" panose="020B0604020202020204" pitchFamily="34" charset="0"/>
              </a:rPr>
              <a:t>Expectancy theory states that an individual tends to act in a certain way based on the expectation that the act will be followed by a given outcome and on the attractiveness of that outcome to the individual. It includes three variables or relationships (see Exhibit 17-8):</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2B7AF638-5728-41CA-A549-05E8A51B2B6A}"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ln>
        </p:spPr>
      </p:sp>
      <p:sp>
        <p:nvSpPr>
          <p:cNvPr id="36866"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The best-known theory of motivation is probably Abraham Maslow’s </a:t>
            </a:r>
            <a:r>
              <a:rPr lang="en-US" b="1" smtClean="0">
                <a:cs typeface="Arial" panose="020B0604020202020204" pitchFamily="34" charset="0"/>
              </a:rPr>
              <a:t>hierarchy of needs theory</a:t>
            </a:r>
            <a:r>
              <a:rPr lang="en-US" smtClean="0">
                <a:cs typeface="Arial" panose="020B0604020202020204" pitchFamily="34" charset="0"/>
              </a:rPr>
              <a:t>.  Maslow was a psychologist who proposed that within every person is a hierarchy of five needs:</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b="1" smtClean="0">
                <a:cs typeface="Arial" panose="020B0604020202020204" pitchFamily="34" charset="0"/>
              </a:rPr>
              <a:t>1. Physiological needs</a:t>
            </a:r>
            <a:r>
              <a:rPr lang="en-US" smtClean="0">
                <a:cs typeface="Arial" panose="020B0604020202020204" pitchFamily="34" charset="0"/>
              </a:rPr>
              <a:t>: A person’s needs for food, drink, shelter, sex, and other physical requirements.</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0000B37E-7A13-4C81-90FD-E8954441DB12}" type="slidenum">
              <a:rPr lang="en-US" smtClean="0"/>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bwMode="auto">
          <a:noFill/>
          <a:ln>
            <a:solidFill>
              <a:srgbClr val="000000"/>
            </a:solidFill>
            <a:miter lim="800000"/>
          </a:ln>
        </p:spPr>
      </p:sp>
      <p:sp>
        <p:nvSpPr>
          <p:cNvPr id="3" name="Notes Placeholder 2"/>
          <p:cNvSpPr>
            <a:spLocks noGrp="1"/>
          </p:cNvSpPr>
          <p:nvPr>
            <p:ph type="body" idx="1"/>
          </p:nvPr>
        </p:nvSpPr>
        <p:spPr/>
        <p:txBody>
          <a:bodyPr/>
          <a:lstStyle/>
          <a:p>
            <a:pPr marL="228600" indent="-228600" eaLnBrk="1" hangingPunct="1">
              <a:buFontTx/>
              <a:buAutoNum type="arabicPeriod"/>
              <a:defRPr/>
            </a:pPr>
            <a:r>
              <a:rPr lang="en-US" i="1" dirty="0" smtClean="0"/>
              <a:t>Expectancy </a:t>
            </a:r>
            <a:r>
              <a:rPr lang="en-US" dirty="0" smtClean="0"/>
              <a:t>or </a:t>
            </a:r>
            <a:r>
              <a:rPr lang="en-US" i="1" dirty="0" smtClean="0"/>
              <a:t>effort–performance linkage </a:t>
            </a:r>
            <a:r>
              <a:rPr lang="en-US" dirty="0" smtClean="0"/>
              <a:t>is the probability perceived by the individual that exerting a given amount of effort will lead to a certain level of performance.</a:t>
            </a:r>
            <a:endParaRPr lang="en-US" dirty="0" smtClean="0"/>
          </a:p>
          <a:p>
            <a:pPr marL="228600" indent="-228600" eaLnBrk="1" hangingPunct="1">
              <a:buFontTx/>
              <a:buAutoNum type="arabicPeriod"/>
              <a:defRPr/>
            </a:pPr>
            <a:endParaRPr lang="en-US" dirty="0" smtClean="0"/>
          </a:p>
          <a:p>
            <a:pPr eaLnBrk="1" hangingPunct="1">
              <a:defRPr/>
            </a:pPr>
            <a:r>
              <a:rPr lang="en-US" b="1" dirty="0" smtClean="0"/>
              <a:t>2. </a:t>
            </a:r>
            <a:r>
              <a:rPr lang="en-US" i="1" dirty="0" smtClean="0"/>
              <a:t>Instrumentality </a:t>
            </a:r>
            <a:r>
              <a:rPr lang="en-US" dirty="0" smtClean="0"/>
              <a:t>or </a:t>
            </a:r>
            <a:r>
              <a:rPr lang="en-US" i="1" dirty="0" smtClean="0"/>
              <a:t>performance–reward linkage </a:t>
            </a:r>
            <a:r>
              <a:rPr lang="en-US" dirty="0" smtClean="0"/>
              <a:t>is the degree to which the individual believes that performing at a particular level is</a:t>
            </a:r>
            <a:endParaRPr lang="en-US" dirty="0" smtClean="0"/>
          </a:p>
          <a:p>
            <a:pPr eaLnBrk="1" hangingPunct="1">
              <a:defRPr/>
            </a:pPr>
            <a:r>
              <a:rPr lang="en-US" dirty="0" smtClean="0"/>
              <a:t>instrumental in attaining the desired outcome.</a:t>
            </a:r>
            <a:endParaRPr lang="en-US" dirty="0" smtClean="0"/>
          </a:p>
          <a:p>
            <a:pPr eaLnBrk="1" hangingPunct="1">
              <a:defRPr/>
            </a:pPr>
            <a:endParaRPr lang="en-US" dirty="0" smtClean="0"/>
          </a:p>
          <a:p>
            <a:pPr eaLnBrk="1" hangingPunct="1">
              <a:defRPr/>
            </a:pPr>
            <a:r>
              <a:rPr lang="en-US" b="1" dirty="0" smtClean="0"/>
              <a:t>3. </a:t>
            </a:r>
            <a:r>
              <a:rPr lang="en-US" i="1" dirty="0" smtClean="0"/>
              <a:t>Valence </a:t>
            </a:r>
            <a:r>
              <a:rPr lang="en-US" dirty="0" smtClean="0"/>
              <a:t>or </a:t>
            </a:r>
            <a:r>
              <a:rPr lang="en-US" i="1" dirty="0" smtClean="0"/>
              <a:t>attractiveness of reward </a:t>
            </a:r>
            <a:r>
              <a:rPr lang="en-US" dirty="0" smtClean="0"/>
              <a:t>is the importance an individual places on the potential outcome or reward that can be achieved on the job. Valence considers both the goals and needs of the individual.</a:t>
            </a:r>
            <a:endParaRPr lang="en-US" dirty="0"/>
          </a:p>
        </p:txBody>
      </p:sp>
      <p:sp>
        <p:nvSpPr>
          <p:cNvPr id="4" name="Slide Number Placeholder 3"/>
          <p:cNvSpPr>
            <a:spLocks noGrp="1"/>
          </p:cNvSpPr>
          <p:nvPr>
            <p:ph type="sldNum" sz="quarter" idx="5"/>
          </p:nvPr>
        </p:nvSpPr>
        <p:spPr/>
        <p:txBody>
          <a:bodyPr/>
          <a:lstStyle/>
          <a:p>
            <a:pPr>
              <a:defRPr/>
            </a:pPr>
            <a:fld id="{66EC48B0-2ABB-446D-8F40-7679B8D47D7C}" type="slidenum">
              <a:rPr lang="en-US" smtClean="0"/>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p:cNvSpPr>
          <p:nvPr>
            <p:ph type="sldImg"/>
          </p:nvPr>
        </p:nvSpPr>
        <p:spPr bwMode="auto">
          <a:noFill/>
          <a:ln>
            <a:solidFill>
              <a:srgbClr val="000000"/>
            </a:solidFill>
            <a:miter lim="800000"/>
          </a:ln>
        </p:spPr>
      </p:sp>
      <p:sp>
        <p:nvSpPr>
          <p:cNvPr id="94210" name="Notes Placeholder 2"/>
          <p:cNvSpPr>
            <a:spLocks noGrp="1"/>
          </p:cNvSpPr>
          <p:nvPr>
            <p:ph type="body" idx="1"/>
          </p:nvPr>
        </p:nvSpPr>
        <p:spPr bwMode="auto">
          <a:noFill/>
        </p:spPr>
        <p:txBody>
          <a:bodyPr/>
          <a:lstStyle/>
          <a:p>
            <a:pPr eaLnBrk="1" hangingPunct="1"/>
            <a:endParaRPr lang="en-GB"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7433BC1D-79E5-4F2F-8AA2-4F80B4D2AF2E}" type="slidenum">
              <a:rPr lang="en-US" smtClean="0"/>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p:cNvSpPr>
          <p:nvPr>
            <p:ph type="sldImg"/>
          </p:nvPr>
        </p:nvSpPr>
        <p:spPr bwMode="auto">
          <a:noFill/>
          <a:ln>
            <a:solidFill>
              <a:srgbClr val="000000"/>
            </a:solidFill>
            <a:miter lim="800000"/>
          </a:ln>
        </p:spPr>
      </p:sp>
      <p:sp>
        <p:nvSpPr>
          <p:cNvPr id="96258"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Many of the ideas underlying the contemporary motivation theories are complementary, and you’ll understand better how to motivate people if you see how the theories fit together.  Exhibit 17-9 presents a model that integrates much of what we know about motivation. Its basic foundation is the expectancy model.</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The individual effort box has an arrow leading into it. This arrow flows from the individual’s goals. Consistent with goal-setting theory, this goals–effort link is meant to illustrate that goals direct behavior. Expectancy theory predicts that an employee will exert a high level of effort if he or she perceives a strong relationship between effort and performance, performance and rewards, and rewards and satisfaction of personal goals. Each of these relationships is in turn influenced by certain factors. You can see from the model that the level of individual performance is determined not only by the level of individual effort but also by the individual’s ability to perform and by whether the organization has a fair and objective performance evaluation system. The performance–reward relationship will be strong if the individual perceives that performance (rather than seniority, personal favorites, or some other criterion) is what is rewarded. The final link in expectancy theory is the rewards–goal relationship. The traditional need theories come into play at this point. Motivation would be high to the degree that the rewards an individual</a:t>
            </a:r>
            <a:endParaRPr lang="en-US" smtClean="0">
              <a:cs typeface="Arial" panose="020B0604020202020204" pitchFamily="34" charset="0"/>
            </a:endParaRPr>
          </a:p>
          <a:p>
            <a:pPr eaLnBrk="1" hangingPunct="1"/>
            <a:r>
              <a:rPr lang="en-US" smtClean="0">
                <a:cs typeface="Arial" panose="020B0604020202020204" pitchFamily="34" charset="0"/>
              </a:rPr>
              <a:t>Received for his or her high performance satisfied the dominant needs consistent with his or her individual goals.</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322CE3B5-5B8D-49CD-98B5-FF3EF98EC562}" type="slidenum">
              <a:rPr lang="en-US" smtClean="0"/>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p:cNvSpPr>
          <p:nvPr>
            <p:ph type="sldImg"/>
          </p:nvPr>
        </p:nvSpPr>
        <p:spPr bwMode="auto">
          <a:noFill/>
          <a:ln>
            <a:solidFill>
              <a:srgbClr val="000000"/>
            </a:solidFill>
            <a:miter lim="800000"/>
          </a:ln>
        </p:spPr>
      </p:sp>
      <p:sp>
        <p:nvSpPr>
          <p:cNvPr id="98306"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The economic recession of the last few years was difficult for many organizations, especially when it came to their employees. Layoffs, tight budgets, minimal or no pay raises, benefit cuts, no bonuses, long hours doing the work of those who had been laid off—this was the reality that many employees faced. As conditions deteriorated, employee confidence, optimism, and job engagement plummeted as well. As you can</a:t>
            </a:r>
            <a:endParaRPr lang="en-US" smtClean="0">
              <a:cs typeface="Arial" panose="020B0604020202020204" pitchFamily="34" charset="0"/>
            </a:endParaRPr>
          </a:p>
          <a:p>
            <a:pPr eaLnBrk="1" hangingPunct="1"/>
            <a:r>
              <a:rPr lang="en-US" smtClean="0">
                <a:cs typeface="Arial" panose="020B0604020202020204" pitchFamily="34" charset="0"/>
              </a:rPr>
              <a:t>imagine, it wasn’t an easy thing for managers to keep employees motivated under such challenging circumstances.</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51FACD3C-061C-4A74-88CF-425DD8AF7399}" type="slidenum">
              <a:rPr lang="en-US" smtClean="0"/>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p:cNvSpPr>
          <p:nvPr>
            <p:ph type="sldImg"/>
          </p:nvPr>
        </p:nvSpPr>
        <p:spPr bwMode="auto">
          <a:noFill/>
          <a:ln>
            <a:solidFill>
              <a:srgbClr val="000000"/>
            </a:solidFill>
            <a:miter lim="800000"/>
          </a:ln>
        </p:spPr>
      </p:sp>
      <p:sp>
        <p:nvSpPr>
          <p:cNvPr id="100354"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In today’s global business environment, managers can’t automatically assume motivational programs that work in one geographic location are going to work in others. Most current motivation theories were developed in the United States by Americans and about Americans.  Maybe the most blatant pro-American characteristic in these theories is the strong emphasis on individualism and achievement. For instance, both</a:t>
            </a:r>
            <a:endParaRPr lang="en-US" smtClean="0">
              <a:cs typeface="Arial" panose="020B0604020202020204" pitchFamily="34" charset="0"/>
            </a:endParaRPr>
          </a:p>
          <a:p>
            <a:pPr eaLnBrk="1" hangingPunct="1"/>
            <a:r>
              <a:rPr lang="en-US" smtClean="0">
                <a:cs typeface="Arial" panose="020B0604020202020204" pitchFamily="34" charset="0"/>
              </a:rPr>
              <a:t>goal-setting and expectancy theories emphasize goal accomplishment as well as rational and individual thought.</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7F580B00-9ED5-4111-82BF-30BE82395993}" type="slidenum">
              <a:rPr lang="en-US" smtClean="0"/>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p:cNvSpPr>
          <p:nvPr>
            <p:ph type="sldImg"/>
          </p:nvPr>
        </p:nvSpPr>
        <p:spPr bwMode="auto">
          <a:noFill/>
          <a:ln>
            <a:solidFill>
              <a:srgbClr val="000000"/>
            </a:solidFill>
            <a:miter lim="800000"/>
          </a:ln>
        </p:spPr>
      </p:sp>
      <p:sp>
        <p:nvSpPr>
          <p:cNvPr id="102402"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To maximize motivation among today’s workforce, managers need to think in terms of </a:t>
            </a:r>
            <a:r>
              <a:rPr lang="en-US" i="1" smtClean="0">
                <a:cs typeface="Arial" panose="020B0604020202020204" pitchFamily="34" charset="0"/>
              </a:rPr>
              <a:t>flexibility. </a:t>
            </a:r>
            <a:r>
              <a:rPr lang="en-US" smtClean="0">
                <a:cs typeface="Arial" panose="020B0604020202020204" pitchFamily="34" charset="0"/>
              </a:rPr>
              <a:t>For instance, studies tell us that men place more importance on having autonomy in their jobs than women. In contrast, the opportunity to learn, convenient and flexible work hours, and good interpersonal relations are more important to women. many organizations have developed flexible work arrangements—such as compressed workweeks, flextime, and job sharing that recognize different needs.</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CD1E5B43-8B1A-4125-9355-E0909AB7B209}" type="slidenum">
              <a:rPr lang="en-US" smtClean="0"/>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p:cNvSpPr>
          <p:nvPr>
            <p:ph type="sldImg"/>
          </p:nvPr>
        </p:nvSpPr>
        <p:spPr bwMode="auto">
          <a:noFill/>
          <a:ln>
            <a:solidFill>
              <a:srgbClr val="000000"/>
            </a:solidFill>
            <a:miter lim="800000"/>
          </a:ln>
        </p:spPr>
      </p:sp>
      <p:sp>
        <p:nvSpPr>
          <p:cNvPr id="104450"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In contrast to a generation ago, the typical employee today is more likely to be a professional with a college degree than a blue-collar</a:t>
            </a:r>
            <a:endParaRPr lang="en-US" smtClean="0">
              <a:cs typeface="Arial" panose="020B0604020202020204" pitchFamily="34" charset="0"/>
            </a:endParaRPr>
          </a:p>
          <a:p>
            <a:pPr eaLnBrk="1" hangingPunct="1"/>
            <a:r>
              <a:rPr lang="en-US" smtClean="0">
                <a:cs typeface="Arial" panose="020B0604020202020204" pitchFamily="34" charset="0"/>
              </a:rPr>
              <a:t>factory worker. Professionals are different from nonprofessionals.  They have a strong and long term commitment to their field of expertise</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Their chief reward is the work itself. Professionals also value support. They want others to think that what they are working on is important. That may be true for all employees, but professionals tend to be focused on their work as their central life interest, whereas nonprofessionals</a:t>
            </a:r>
            <a:endParaRPr lang="en-US" smtClean="0">
              <a:cs typeface="Arial" panose="020B0604020202020204" pitchFamily="34" charset="0"/>
            </a:endParaRPr>
          </a:p>
          <a:p>
            <a:pPr eaLnBrk="1" hangingPunct="1"/>
            <a:r>
              <a:rPr lang="en-US" smtClean="0">
                <a:cs typeface="Arial" panose="020B0604020202020204" pitchFamily="34" charset="0"/>
              </a:rPr>
              <a:t>typically have other interests outside of work that can compensate for needs not met on the job.</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1B1954F7-5136-4E00-B7A9-280695059FB1}" type="slidenum">
              <a:rPr lang="en-US" smtClean="0"/>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p:cNvSpPr>
          <p:nvPr>
            <p:ph type="sldImg"/>
          </p:nvPr>
        </p:nvSpPr>
        <p:spPr bwMode="auto">
          <a:noFill/>
          <a:ln>
            <a:solidFill>
              <a:srgbClr val="000000"/>
            </a:solidFill>
            <a:miter lim="800000"/>
          </a:ln>
        </p:spPr>
      </p:sp>
      <p:sp>
        <p:nvSpPr>
          <p:cNvPr id="106498"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What will motivate involuntarily temporary employees? An obvious answer is the opportunity to become a permanent employee. In cases in which permanent employees are selected from a pool of temps, the temps will often work hard in hopes of becoming permanent. A less obvious answer is the opportunity for training. The ability of a temporary employee to find a new job is largely dependent on his or her skills.</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In motivating minimum-wage employees, managers might look at employee recognition programs. Many managers also recognize the power of praise although these “pats on the back” must be sincere and given for the right reasons.</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098BCC7D-E5A2-45F7-8E8C-32EE2BC213C4}" type="slidenum">
              <a:rPr lang="en-US" smtClean="0"/>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p:cNvSpPr>
          <p:nvPr>
            <p:ph type="sldImg"/>
          </p:nvPr>
        </p:nvSpPr>
        <p:spPr bwMode="auto">
          <a:noFill/>
          <a:ln>
            <a:solidFill>
              <a:srgbClr val="000000"/>
            </a:solidFill>
            <a:miter lim="800000"/>
          </a:ln>
        </p:spPr>
      </p:sp>
      <p:sp>
        <p:nvSpPr>
          <p:cNvPr id="108546"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Many organizations of various sizes involve their employees in workplace decisions by opening up the financial statements (the “books”). They share that information so employees will be motivated to make better decisions about their work and better able to understand the implications of what they do, how they do it, and the ultimate impact on the bottom line. This approach is called </a:t>
            </a:r>
            <a:r>
              <a:rPr lang="en-US" b="1" smtClean="0">
                <a:cs typeface="Arial" panose="020B0604020202020204" pitchFamily="34" charset="0"/>
              </a:rPr>
              <a:t>openbook management </a:t>
            </a:r>
            <a:r>
              <a:rPr lang="en-US" smtClean="0">
                <a:cs typeface="Arial" panose="020B0604020202020204" pitchFamily="34" charset="0"/>
              </a:rPr>
              <a:t>and many organizations are using it.</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b="1" smtClean="0">
                <a:cs typeface="Arial" panose="020B0604020202020204" pitchFamily="34" charset="0"/>
              </a:rPr>
              <a:t>Employee recognition programs </a:t>
            </a:r>
            <a:r>
              <a:rPr lang="en-US" smtClean="0">
                <a:cs typeface="Arial" panose="020B0604020202020204" pitchFamily="34" charset="0"/>
              </a:rPr>
              <a:t>consist of personal attention and expressing interest, approval, and appreciation for a job well done. They can take numerous forms.</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b="1" smtClean="0">
                <a:cs typeface="Arial" panose="020B0604020202020204" pitchFamily="34" charset="0"/>
              </a:rPr>
              <a:t>Pay-for-performance programs </a:t>
            </a:r>
            <a:r>
              <a:rPr lang="en-US" smtClean="0">
                <a:cs typeface="Arial" panose="020B0604020202020204" pitchFamily="34" charset="0"/>
              </a:rPr>
              <a:t>are variable compensation plans that pay employees on the basis of some performance measure.</a:t>
            </a:r>
            <a:endParaRPr lang="en-US" smtClean="0">
              <a:cs typeface="Arial" panose="020B0604020202020204" pitchFamily="34" charset="0"/>
            </a:endParaRPr>
          </a:p>
          <a:p>
            <a:pPr eaLnBrk="1" hangingPunct="1"/>
            <a:r>
              <a:rPr lang="en-US" smtClean="0">
                <a:cs typeface="Arial" panose="020B0604020202020204" pitchFamily="34" charset="0"/>
              </a:rPr>
              <a:t>Piece-rate pay plans, wage incentive plans, profit-sharing, and lump-sum bonuses are examples. What differentiates these forms of pay from more traditional compensation plans is that instead of paying a person for time on the job, pay is adjusted to reflect some performance measure.</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300BD047-ECAF-429A-98E0-F8EC3772BCDE}" type="slidenum">
              <a:rPr lang="en-US" smtClean="0"/>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p:cNvSpPr>
          <p:nvPr>
            <p:ph type="sldImg"/>
          </p:nvPr>
        </p:nvSpPr>
        <p:spPr bwMode="auto">
          <a:noFill/>
          <a:ln>
            <a:solidFill>
              <a:srgbClr val="000000"/>
            </a:solidFill>
            <a:miter lim="800000"/>
          </a:ln>
        </p:spPr>
      </p:sp>
      <p:sp>
        <p:nvSpPr>
          <p:cNvPr id="110594"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Motivation is the process by which a person’s efforts are energized, directed, and sustained toward attaining a goal.</a:t>
            </a:r>
            <a:endParaRPr lang="en-US" smtClean="0">
              <a:cs typeface="Arial" panose="020B0604020202020204" pitchFamily="34" charset="0"/>
            </a:endParaRPr>
          </a:p>
          <a:p>
            <a:pPr eaLnBrk="1" hangingPunct="1"/>
            <a:r>
              <a:rPr lang="en-US" smtClean="0">
                <a:cs typeface="Arial" panose="020B0604020202020204" pitchFamily="34" charset="0"/>
              </a:rPr>
              <a:t>The </a:t>
            </a:r>
            <a:r>
              <a:rPr lang="en-US" i="1" smtClean="0">
                <a:cs typeface="Arial" panose="020B0604020202020204" pitchFamily="34" charset="0"/>
              </a:rPr>
              <a:t>energy </a:t>
            </a:r>
            <a:r>
              <a:rPr lang="en-US" smtClean="0">
                <a:cs typeface="Arial" panose="020B0604020202020204" pitchFamily="34" charset="0"/>
              </a:rPr>
              <a:t>element is a measure of intensity, drive, or vigor. The high level of effort needs to be </a:t>
            </a:r>
            <a:r>
              <a:rPr lang="en-US" i="1" smtClean="0">
                <a:cs typeface="Arial" panose="020B0604020202020204" pitchFamily="34" charset="0"/>
              </a:rPr>
              <a:t>directed </a:t>
            </a:r>
            <a:r>
              <a:rPr lang="en-US" smtClean="0">
                <a:cs typeface="Arial" panose="020B0604020202020204" pitchFamily="34" charset="0"/>
              </a:rPr>
              <a:t>in ways that help the organization achieve its goals. Employees must </a:t>
            </a:r>
            <a:r>
              <a:rPr lang="en-US" i="1" smtClean="0">
                <a:cs typeface="Arial" panose="020B0604020202020204" pitchFamily="34" charset="0"/>
              </a:rPr>
              <a:t>persist </a:t>
            </a:r>
            <a:r>
              <a:rPr lang="en-US" smtClean="0">
                <a:cs typeface="Arial" panose="020B0604020202020204" pitchFamily="34" charset="0"/>
              </a:rPr>
              <a:t>in putting forth effort to achieve those goals.</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46BE8D8F-F5C9-4A15-8CD8-E64184D33897}"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ln>
        </p:spPr>
      </p:sp>
      <p:sp>
        <p:nvSpPr>
          <p:cNvPr id="38914" name="Notes Placeholder 2"/>
          <p:cNvSpPr>
            <a:spLocks noGrp="1"/>
          </p:cNvSpPr>
          <p:nvPr>
            <p:ph type="body" idx="1"/>
          </p:nvPr>
        </p:nvSpPr>
        <p:spPr bwMode="auto">
          <a:noFill/>
        </p:spPr>
        <p:txBody>
          <a:bodyPr/>
          <a:lstStyle/>
          <a:p>
            <a:pPr eaLnBrk="1" hangingPunct="1"/>
            <a:r>
              <a:rPr lang="en-US" b="1" smtClean="0">
                <a:cs typeface="Arial" panose="020B0604020202020204" pitchFamily="34" charset="0"/>
              </a:rPr>
              <a:t>2. Safety needs</a:t>
            </a:r>
            <a:r>
              <a:rPr lang="en-US" smtClean="0">
                <a:cs typeface="Arial" panose="020B0604020202020204" pitchFamily="34" charset="0"/>
              </a:rPr>
              <a:t>: A person’s needs for security and protection from physical and emotional harm as well as assurance that physical needs will continue to be met.</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b="1" smtClean="0">
                <a:cs typeface="Arial" panose="020B0604020202020204" pitchFamily="34" charset="0"/>
              </a:rPr>
              <a:t>3. Social needs</a:t>
            </a:r>
            <a:r>
              <a:rPr lang="en-US" smtClean="0">
                <a:cs typeface="Arial" panose="020B0604020202020204" pitchFamily="34" charset="0"/>
              </a:rPr>
              <a:t>: A person’s needs for affection, belongingness, acceptance, and friendship.</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550F9635-521F-457F-8A0F-6017FF729522}" type="slidenum">
              <a:rPr lang="en-US" smtClean="0"/>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p:cNvSpPr>
          <p:nvPr>
            <p:ph type="sldImg"/>
          </p:nvPr>
        </p:nvSpPr>
        <p:spPr bwMode="auto">
          <a:noFill/>
          <a:ln>
            <a:solidFill>
              <a:srgbClr val="000000"/>
            </a:solidFill>
            <a:miter lim="800000"/>
          </a:ln>
        </p:spPr>
      </p:sp>
      <p:sp>
        <p:nvSpPr>
          <p:cNvPr id="112642"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In Maslow’s hierarchy, individuals move up the hierarchy of five needs (physiological, safety, social, esteem, and self-actualization) as needs are substantially satisfied. A need that’s substantially satisfied no longer motivates. </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A Theory X manager believes people don’t like to work or won’t seek out responsibility so they have to be threatened and coerced to work. A Theory Y manager assumes people like to work and seek out responsibility, so they will exercise self-motivation and self-direction.</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D5920DAE-9982-4BEA-A8B2-1C415712D441}" type="slidenum">
              <a:rPr lang="en-US" smtClean="0"/>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Slide Image Placeholder 1"/>
          <p:cNvSpPr>
            <a:spLocks noGrp="1" noRot="1" noChangeAspect="1"/>
          </p:cNvSpPr>
          <p:nvPr>
            <p:ph type="sldImg"/>
          </p:nvPr>
        </p:nvSpPr>
        <p:spPr bwMode="auto">
          <a:noFill/>
          <a:ln>
            <a:solidFill>
              <a:srgbClr val="000000"/>
            </a:solidFill>
            <a:miter lim="800000"/>
          </a:ln>
        </p:spPr>
      </p:sp>
      <p:sp>
        <p:nvSpPr>
          <p:cNvPr id="114690"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Herzberg’s theory proposed that intrinsic factors associated with job satisfaction were what motivated people. Extrinsic factors associated with job dissatisfaction simply kept people from being dissatisfied. Three-needs theory proposed three acquired needs that are major motives</a:t>
            </a:r>
            <a:endParaRPr lang="en-US" smtClean="0">
              <a:cs typeface="Arial" panose="020B0604020202020204" pitchFamily="34" charset="0"/>
            </a:endParaRPr>
          </a:p>
          <a:p>
            <a:pPr eaLnBrk="1" hangingPunct="1"/>
            <a:r>
              <a:rPr lang="en-US" smtClean="0">
                <a:cs typeface="Arial" panose="020B0604020202020204" pitchFamily="34" charset="0"/>
              </a:rPr>
              <a:t>in work: need for achievement, need for affiliation, and need for power.</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DB32F4A2-5786-4D4D-873A-B7574C58D625}" type="slidenum">
              <a:rPr lang="en-US" smtClean="0"/>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Slide Image Placeholder 1"/>
          <p:cNvSpPr>
            <a:spLocks noGrp="1" noRot="1" noChangeAspect="1"/>
          </p:cNvSpPr>
          <p:nvPr>
            <p:ph type="sldImg"/>
          </p:nvPr>
        </p:nvSpPr>
        <p:spPr bwMode="auto">
          <a:noFill/>
          <a:ln>
            <a:solidFill>
              <a:srgbClr val="000000"/>
            </a:solidFill>
            <a:miter lim="800000"/>
          </a:ln>
        </p:spPr>
      </p:sp>
      <p:sp>
        <p:nvSpPr>
          <p:cNvPr id="116738"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Goal-setting theory says that specific goals increase performance, and difficult goals, when accepted, result in higher performance than easy goals. Important points in goal-setting theory include intention to work toward a goal as a major source of job motivation; specific hard goals that produce higher levels of output than generalized goals; participation in setting goals as preferable to assigning goals, but not always; feedback that guides and motivates behavior, especially self-generated feedback; and contingencies that affect goal setting—goal commitment, self-efficacy, and national culture.</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Reinforcement theory says that behavior is a function of its consequences. To motivate, use positive reinforcers to reinforce desirable behaviors. Ignore undesirable behavior rather than punishing it.  </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Job enlargement involves horizontally expanding job scope by adding more tasks or increasing how many times the tasks are done.</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92EEEB51-CF8D-4481-AA79-E680E85DD4D0}" type="slidenum">
              <a:rPr lang="en-US" smtClean="0"/>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Slide Image Placeholder 1"/>
          <p:cNvSpPr>
            <a:spLocks noGrp="1" noRot="1" noChangeAspect="1"/>
          </p:cNvSpPr>
          <p:nvPr>
            <p:ph type="sldImg"/>
          </p:nvPr>
        </p:nvSpPr>
        <p:spPr bwMode="auto">
          <a:noFill/>
          <a:ln>
            <a:solidFill>
              <a:srgbClr val="000000"/>
            </a:solidFill>
            <a:miter lim="800000"/>
          </a:ln>
        </p:spPr>
      </p:sp>
      <p:sp>
        <p:nvSpPr>
          <p:cNvPr id="118786"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 Job enrichment vertically expands job depth by giving employees more control over their work. </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The job characteristics model says five core job dimensions (skill variety, task identity, task significance, autonomy, and feedback) are used to design motivating jobs. Another job design approach proposed looking at relational aspects and proactive aspects of jobs.</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0D357462-2474-44B9-946B-FDE642B77137}" type="slidenum">
              <a:rPr lang="en-US" smtClean="0"/>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Slide Image Placeholder 1"/>
          <p:cNvSpPr>
            <a:spLocks noGrp="1" noRot="1" noChangeAspect="1"/>
          </p:cNvSpPr>
          <p:nvPr>
            <p:ph type="sldImg"/>
          </p:nvPr>
        </p:nvSpPr>
        <p:spPr bwMode="auto">
          <a:noFill/>
          <a:ln>
            <a:solidFill>
              <a:srgbClr val="000000"/>
            </a:solidFill>
            <a:miter lim="800000"/>
          </a:ln>
        </p:spPr>
      </p:sp>
      <p:sp>
        <p:nvSpPr>
          <p:cNvPr id="120834"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Equity theory focuses on how employees compare their inputs–outcomes ratios to relevant others’ ratios. A perception of inequity will cause an employee to do something about it. Procedural justice has a greater influence on employee satisfaction than distributive justice.</a:t>
            </a:r>
            <a:endParaRPr lang="en-US" smtClean="0">
              <a:cs typeface="Arial" panose="020B0604020202020204" pitchFamily="34" charset="0"/>
            </a:endParaRPr>
          </a:p>
          <a:p>
            <a:pPr eaLnBrk="1" hangingPunct="1"/>
            <a:r>
              <a:rPr lang="en-US" smtClean="0">
                <a:cs typeface="Arial" panose="020B0604020202020204" pitchFamily="34" charset="0"/>
              </a:rPr>
              <a:t>Expectancy theory says an individual tends to act in a certain way based on the expectation that the act will be followed by a desired outcome. Expectancy is the effort–performance linkage (how much effort do I need to exert to achieve a certain level of performance?); instrumentality is the performance–reward linkage (achieving at a certain level of performance will get me a specific reward); and valence is the attractiveness of the reward (is it the reward that I want?). </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D06DA952-C6A4-4AFF-AE94-E7E4CDD657BD}" type="slidenum">
              <a:rPr lang="en-US" smtClean="0"/>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Slide Image Placeholder 1"/>
          <p:cNvSpPr>
            <a:spLocks noGrp="1" noRot="1" noChangeAspect="1"/>
          </p:cNvSpPr>
          <p:nvPr>
            <p:ph type="sldImg"/>
          </p:nvPr>
        </p:nvSpPr>
        <p:spPr bwMode="auto">
          <a:noFill/>
          <a:ln>
            <a:solidFill>
              <a:srgbClr val="000000"/>
            </a:solidFill>
            <a:miter lim="800000"/>
          </a:ln>
        </p:spPr>
      </p:sp>
      <p:sp>
        <p:nvSpPr>
          <p:cNvPr id="122882"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Managers must cope with four current motivation issues: motivating in tough economic circumstances, managing cross-cultural challenges, motivating unique groups of workers, and designing appropriate rewards programs. </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During tough economic conditions, managers must look for creative ways to keep employees’ efforts energized, directed, and sustained toward achieving goals.</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Most motivational theories were developed in the United States and have a North American bias. Some theories (Maslow’s need hierarchy, achievement need, and equity theory) don’t work well for other cultures. However, the desire for interesting work seems important to all workers and Herzberg’s motivator (intrinsic) factors may be universal.</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Managers face challenges in motivating unique groups of workers. A diverse workforce is looking for flexibility. Professionals want job challenge and support and are motivated by the work itself. Contingent workers want the opportunity to become permanent or to receive skills training. Recognition programs and sincere appreciation for work done can be used to motivate low-skilled, minimum-wage workers.</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smtClean="0">
                <a:cs typeface="Arial" panose="020B0604020202020204" pitchFamily="34" charset="0"/>
              </a:rPr>
              <a:t>Open-book management is when financial statements (the books) are shared with employees who have been taught what they mean. Employee recognition programs consist of personal attention, approval, and appreciation for a job well done. Pay-for-performance</a:t>
            </a:r>
            <a:endParaRPr lang="en-US" smtClean="0">
              <a:cs typeface="Arial" panose="020B0604020202020204" pitchFamily="34" charset="0"/>
            </a:endParaRPr>
          </a:p>
          <a:p>
            <a:pPr eaLnBrk="1" hangingPunct="1"/>
            <a:r>
              <a:rPr lang="en-US" smtClean="0">
                <a:cs typeface="Arial" panose="020B0604020202020204" pitchFamily="34" charset="0"/>
              </a:rPr>
              <a:t>programs are variable compensation plans that pay employees on the basis of some performance measure.</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DF239695-55AA-4A76-BF91-46B607D96019}" type="slidenum">
              <a:rPr lang="en-US" smtClean="0"/>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ln>
        </p:spPr>
      </p:sp>
      <p:sp>
        <p:nvSpPr>
          <p:cNvPr id="40962" name="Notes Placeholder 2"/>
          <p:cNvSpPr>
            <a:spLocks noGrp="1"/>
          </p:cNvSpPr>
          <p:nvPr>
            <p:ph type="body" idx="1"/>
          </p:nvPr>
        </p:nvSpPr>
        <p:spPr bwMode="auto">
          <a:noFill/>
        </p:spPr>
        <p:txBody>
          <a:bodyPr/>
          <a:lstStyle/>
          <a:p>
            <a:pPr eaLnBrk="1" hangingPunct="1"/>
            <a:r>
              <a:rPr lang="en-US" b="1" smtClean="0">
                <a:cs typeface="Arial" panose="020B0604020202020204" pitchFamily="34" charset="0"/>
              </a:rPr>
              <a:t>4. Esteem needs</a:t>
            </a:r>
            <a:r>
              <a:rPr lang="en-US" smtClean="0">
                <a:cs typeface="Arial" panose="020B0604020202020204" pitchFamily="34" charset="0"/>
              </a:rPr>
              <a:t>: A person’s needs for internal esteem factors such as self-respect, autonomy, and achievement and external esteem factors such as status, recognition, and attention.</a:t>
            </a:r>
            <a:endParaRPr lang="en-US" smtClean="0">
              <a:cs typeface="Arial" panose="020B0604020202020204" pitchFamily="34" charset="0"/>
            </a:endParaRPr>
          </a:p>
          <a:p>
            <a:pPr eaLnBrk="1" hangingPunct="1"/>
            <a:endParaRPr lang="en-US" smtClean="0">
              <a:cs typeface="Arial" panose="020B0604020202020204" pitchFamily="34" charset="0"/>
            </a:endParaRPr>
          </a:p>
          <a:p>
            <a:pPr eaLnBrk="1" hangingPunct="1"/>
            <a:r>
              <a:rPr lang="en-US" b="1" smtClean="0">
                <a:cs typeface="Arial" panose="020B0604020202020204" pitchFamily="34" charset="0"/>
              </a:rPr>
              <a:t>5. Self-actualization needs</a:t>
            </a:r>
            <a:r>
              <a:rPr lang="en-US" smtClean="0">
                <a:cs typeface="Arial" panose="020B0604020202020204" pitchFamily="34" charset="0"/>
              </a:rPr>
              <a:t>: A person’s needs for growth, achieving one’s potential, and self-fulfillment; the drive to become what one is capable of becoming.</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D12C2E4F-5C26-4DF5-843E-9BB98703D82B}"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ln>
        </p:spPr>
      </p:sp>
      <p:sp>
        <p:nvSpPr>
          <p:cNvPr id="43010"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Maslow argued that each level in the needs hierarchy must be substantially satisfied before the next need becomes dominant. An individual moves up the needs hierarchy from one level to the next. (See Exhibit 17-1.) In addition, Maslow separated the five needs into higher and lower levels. Physiological and safety needs were considered </a:t>
            </a:r>
            <a:r>
              <a:rPr lang="en-US" i="1" smtClean="0">
                <a:cs typeface="Arial" panose="020B0604020202020204" pitchFamily="34" charset="0"/>
              </a:rPr>
              <a:t>lower-order needs</a:t>
            </a:r>
            <a:r>
              <a:rPr lang="en-US" smtClean="0">
                <a:cs typeface="Arial" panose="020B0604020202020204" pitchFamily="34" charset="0"/>
              </a:rPr>
              <a:t>; social, esteem, and self-actualization needs were considered </a:t>
            </a:r>
            <a:r>
              <a:rPr lang="en-US" i="1" smtClean="0">
                <a:cs typeface="Arial" panose="020B0604020202020204" pitchFamily="34" charset="0"/>
              </a:rPr>
              <a:t>higher-order needs. </a:t>
            </a:r>
            <a:r>
              <a:rPr lang="en-US" smtClean="0">
                <a:cs typeface="Arial" panose="020B0604020202020204" pitchFamily="34" charset="0"/>
              </a:rPr>
              <a:t>Lower-order needs are predominantly satisfied externally while higher-order needs are satisfied internally.</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3A2AEA65-8770-41A0-88A7-A37B22A9B4A2}" type="slidenum">
              <a:rPr lang="en-US" smtClean="0"/>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ln>
        </p:spPr>
      </p:sp>
      <p:sp>
        <p:nvSpPr>
          <p:cNvPr id="45058"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 Douglas McGregor is best known for proposing two assumptions about human nature: Theory X and Theory Y.  Very simply, </a:t>
            </a:r>
            <a:r>
              <a:rPr lang="en-US" b="1" smtClean="0">
                <a:cs typeface="Arial" panose="020B0604020202020204" pitchFamily="34" charset="0"/>
              </a:rPr>
              <a:t>Theory X </a:t>
            </a:r>
            <a:r>
              <a:rPr lang="en-US" smtClean="0">
                <a:cs typeface="Arial" panose="020B0604020202020204" pitchFamily="34" charset="0"/>
              </a:rPr>
              <a:t>is a negative view of people that assumes workers have little ambition, dislike work, want to avoid responsibility, and need to be closely controlled to work effectively. </a:t>
            </a:r>
            <a:r>
              <a:rPr lang="en-US" b="1" smtClean="0">
                <a:cs typeface="Arial" panose="020B0604020202020204" pitchFamily="34" charset="0"/>
              </a:rPr>
              <a:t>Theory Y </a:t>
            </a:r>
            <a:r>
              <a:rPr lang="en-US" smtClean="0">
                <a:cs typeface="Arial" panose="020B0604020202020204" pitchFamily="34" charset="0"/>
              </a:rPr>
              <a:t>is a positive view that assumes employees enjoy work, seek out and accept responsibility, and exercise self-direction. McGregor believed that Theory Y assumptions should guide management practice and proposed that participation in decision making, responsible and challenging jobs, and good group relations would maximize employee motivation.</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95334DC5-8988-4D06-A938-23EAC1AC5999}" type="slidenum">
              <a:rPr lang="en-US" smtClean="0"/>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ln>
        </p:spPr>
      </p:sp>
      <p:sp>
        <p:nvSpPr>
          <p:cNvPr id="47106"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Frederick Herzberg’s </a:t>
            </a:r>
            <a:r>
              <a:rPr lang="en-US" b="1" smtClean="0">
                <a:cs typeface="Arial" panose="020B0604020202020204" pitchFamily="34" charset="0"/>
              </a:rPr>
              <a:t>two-factor theory </a:t>
            </a:r>
            <a:r>
              <a:rPr lang="en-US" smtClean="0">
                <a:cs typeface="Arial" panose="020B0604020202020204" pitchFamily="34" charset="0"/>
              </a:rPr>
              <a:t>(also called motivation-hygiene theory) proposes that intrinsic factors are related to job satisfaction, while extrinsic factors are associated with job dissatisfaction.  </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D3C752C3-DE2F-45E5-A6C7-136508E3950B}"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ln>
        </p:spPr>
      </p:sp>
      <p:sp>
        <p:nvSpPr>
          <p:cNvPr id="49154" name="Notes Placeholder 2"/>
          <p:cNvSpPr>
            <a:spLocks noGrp="1"/>
          </p:cNvSpPr>
          <p:nvPr>
            <p:ph type="body" idx="1"/>
          </p:nvPr>
        </p:nvSpPr>
        <p:spPr bwMode="auto">
          <a:noFill/>
        </p:spPr>
        <p:txBody>
          <a:bodyPr/>
          <a:lstStyle/>
          <a:p>
            <a:pPr eaLnBrk="1" hangingPunct="1"/>
            <a:r>
              <a:rPr lang="en-US" smtClean="0">
                <a:cs typeface="Arial" panose="020B0604020202020204" pitchFamily="34" charset="0"/>
              </a:rPr>
              <a:t>Herzberg wanted to know when people felt exceptionally good (satisfied) or bad (dissatisfied) about their jobs. (These findings are shown in Exhibit 17-2.) He concluded that the replies people gave when they felt good about their jobs were significantly different from the replies they gave when they felt badly. Certain characteristics were consistently related to job satisfaction (factors on the left side of the exhibit), and others to job dissatisfaction (factors on the right side).</a:t>
            </a:r>
            <a:endParaRPr lang="en-US" smtClean="0">
              <a:cs typeface="Arial" panose="020B0604020202020204" pitchFamily="34" charset="0"/>
            </a:endParaRPr>
          </a:p>
        </p:txBody>
      </p:sp>
      <p:sp>
        <p:nvSpPr>
          <p:cNvPr id="4" name="Slide Number Placeholder 3"/>
          <p:cNvSpPr>
            <a:spLocks noGrp="1"/>
          </p:cNvSpPr>
          <p:nvPr>
            <p:ph type="sldNum" sz="quarter" idx="5"/>
          </p:nvPr>
        </p:nvSpPr>
        <p:spPr/>
        <p:txBody>
          <a:bodyPr/>
          <a:lstStyle/>
          <a:p>
            <a:pPr>
              <a:defRPr/>
            </a:pPr>
            <a:fld id="{5A847ADD-1D16-4553-B718-535F52378B92}"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7" Type="http://schemas.openxmlformats.org/officeDocument/2006/relationships/image" Target="../media/image4.png"/><Relationship Id="rId6" Type="http://schemas.openxmlformats.org/officeDocument/2006/relationships/hyperlink" Target="https://www.facebook.com/knust.Ghana/" TargetMode="External"/><Relationship Id="rId5" Type="http://schemas.openxmlformats.org/officeDocument/2006/relationships/image" Target="../media/image3.jpeg"/><Relationship Id="rId4" Type="http://schemas.openxmlformats.org/officeDocument/2006/relationships/hyperlink" Target="https://twitter.com/_knust_" TargetMode="External"/><Relationship Id="rId3" Type="http://schemas.openxmlformats.org/officeDocument/2006/relationships/hyperlink" Target="https://www.knust.edu.gh/"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grpSp>
        <p:nvGrpSpPr>
          <p:cNvPr id="7" name="Group 6"/>
          <p:cNvGrpSpPr/>
          <p:nvPr userDrawn="1"/>
        </p:nvGrpSpPr>
        <p:grpSpPr>
          <a:xfrm>
            <a:off x="0" y="1"/>
            <a:ext cx="9144000" cy="854748"/>
            <a:chOff x="0" y="1"/>
            <a:chExt cx="9144000" cy="854748"/>
          </a:xfrm>
        </p:grpSpPr>
        <p:sp>
          <p:nvSpPr>
            <p:cNvPr id="8" name="Rectangle 7"/>
            <p:cNvSpPr/>
            <p:nvPr/>
          </p:nvSpPr>
          <p:spPr>
            <a:xfrm>
              <a:off x="0" y="1"/>
              <a:ext cx="9144000" cy="854748"/>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9" name="TextBox 8"/>
            <p:cNvSpPr txBox="1"/>
            <p:nvPr/>
          </p:nvSpPr>
          <p:spPr>
            <a:xfrm>
              <a:off x="5487656" y="241270"/>
              <a:ext cx="3445328" cy="523220"/>
            </a:xfrm>
            <a:prstGeom prst="rect">
              <a:avLst/>
            </a:prstGeom>
            <a:noFill/>
          </p:spPr>
          <p:txBody>
            <a:bodyPr wrap="square" rtlCol="0">
              <a:spAutoFit/>
            </a:bodyPr>
            <a:lstStyle/>
            <a:p>
              <a:pPr defTabSz="457200"/>
              <a:r>
                <a:rPr lang="en-US" sz="1400" dirty="0">
                  <a:solidFill>
                    <a:prstClr val="white"/>
                  </a:solidFill>
                  <a:latin typeface="Helvetica"/>
                  <a:cs typeface="Helvetica"/>
                </a:rPr>
                <a:t>Kwame Nkrumah University of </a:t>
              </a:r>
              <a:endParaRPr lang="en-US" sz="1400" dirty="0">
                <a:solidFill>
                  <a:prstClr val="white"/>
                </a:solidFill>
                <a:latin typeface="Helvetica"/>
                <a:cs typeface="Helvetica"/>
              </a:endParaRPr>
            </a:p>
            <a:p>
              <a:pPr defTabSz="457200"/>
              <a:r>
                <a:rPr lang="en-US" sz="1400" dirty="0">
                  <a:solidFill>
                    <a:prstClr val="white"/>
                  </a:solidFill>
                  <a:latin typeface="Helvetica"/>
                  <a:cs typeface="Helvetica"/>
                </a:rPr>
                <a:t>Science &amp; Technology, Kumasi, Ghana</a:t>
              </a:r>
              <a:endParaRPr lang="en-US" sz="1400" dirty="0">
                <a:solidFill>
                  <a:prstClr val="white"/>
                </a:solidFill>
                <a:latin typeface="Helvetica"/>
                <a:cs typeface="Helvetica"/>
              </a:endParaRPr>
            </a:p>
          </p:txBody>
        </p:sp>
        <p:pic>
          <p:nvPicPr>
            <p:cNvPr id="10" name="Picture 9" descr="KNUST_logo Vector.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95789" y="157852"/>
              <a:ext cx="491867" cy="625979"/>
            </a:xfrm>
            <a:prstGeom prst="rect">
              <a:avLst/>
            </a:prstGeom>
          </p:spPr>
        </p:pic>
      </p:grpSp>
      <p:sp>
        <p:nvSpPr>
          <p:cNvPr id="11" name="Title 1"/>
          <p:cNvSpPr>
            <a:spLocks noGrp="1"/>
          </p:cNvSpPr>
          <p:nvPr>
            <p:ph type="ctrTitle"/>
          </p:nvPr>
        </p:nvSpPr>
        <p:spPr>
          <a:xfrm>
            <a:off x="685800" y="2167738"/>
            <a:ext cx="7772400" cy="1470025"/>
          </a:xfrm>
          <a:prstGeom prst="rect">
            <a:avLst/>
          </a:prstGeom>
        </p:spPr>
        <p:txBody>
          <a:bodyPr>
            <a:normAutofit/>
          </a:bodyPr>
          <a:lstStyle>
            <a:lvl1pPr>
              <a:defRPr>
                <a:solidFill>
                  <a:srgbClr val="008000"/>
                </a:solidFill>
              </a:defRPr>
            </a:lvl1pPr>
          </a:lstStyle>
          <a:p>
            <a:pPr algn="l"/>
            <a:r>
              <a:rPr lang="en-US" smtClean="0">
                <a:latin typeface="Helvetica"/>
                <a:cs typeface="Helvetica"/>
              </a:rPr>
              <a:t>Click to edit Master title style</a:t>
            </a:r>
            <a:endParaRPr lang="en-US" dirty="0">
              <a:latin typeface="Helvetica"/>
              <a:cs typeface="Helvetica"/>
            </a:endParaRPr>
          </a:p>
        </p:txBody>
      </p:sp>
      <p:sp>
        <p:nvSpPr>
          <p:cNvPr id="12" name="Subtitle 2"/>
          <p:cNvSpPr>
            <a:spLocks noGrp="1"/>
          </p:cNvSpPr>
          <p:nvPr>
            <p:ph type="subTitle" idx="1"/>
          </p:nvPr>
        </p:nvSpPr>
        <p:spPr>
          <a:xfrm>
            <a:off x="728506" y="4010849"/>
            <a:ext cx="6400800" cy="1599330"/>
          </a:xfrm>
        </p:spPr>
        <p:txBody>
          <a:bodyPr>
            <a:normAutofit/>
          </a:bodyPr>
          <a:lstStyle>
            <a:lvl1pPr marL="0" indent="0">
              <a:buNone/>
              <a:defRPr>
                <a:solidFill>
                  <a:schemeClr val="bg1">
                    <a:lumMod val="50000"/>
                  </a:schemeClr>
                </a:solidFill>
              </a:defRPr>
            </a:lvl1pPr>
          </a:lstStyle>
          <a:p>
            <a:pPr algn="l"/>
            <a:r>
              <a:rPr lang="en-US" b="1" smtClean="0">
                <a:solidFill>
                  <a:schemeClr val="tx1"/>
                </a:solidFill>
                <a:latin typeface="Helvetica"/>
                <a:cs typeface="Helvetica"/>
              </a:rPr>
              <a:t>Click to edit Master subtitle style</a:t>
            </a:r>
            <a:endParaRPr lang="en-US" sz="2400" b="1" dirty="0">
              <a:latin typeface="Helvetica"/>
              <a:cs typeface="Helvetic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008000"/>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7" name="Group 6"/>
          <p:cNvGrpSpPr/>
          <p:nvPr userDrawn="1"/>
        </p:nvGrpSpPr>
        <p:grpSpPr>
          <a:xfrm>
            <a:off x="0" y="5992943"/>
            <a:ext cx="9144000" cy="865057"/>
            <a:chOff x="0" y="5992943"/>
            <a:chExt cx="9144000" cy="865057"/>
          </a:xfrm>
        </p:grpSpPr>
        <p:sp>
          <p:nvSpPr>
            <p:cNvPr id="8" name="Rectangle 7"/>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9" name="Rectangle 8"/>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0" name="Picture 9" descr="KNUST_logo Vector.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11" name="TextBox 10">
              <a:hlinkClick r:id="rId3"/>
            </p:cNvPr>
            <p:cNvSpPr txBox="1"/>
            <p:nvPr/>
          </p:nvSpPr>
          <p:spPr>
            <a:xfrm>
              <a:off x="7137936" y="6036146"/>
              <a:ext cx="1548864" cy="276999"/>
            </a:xfrm>
            <a:prstGeom prst="rect">
              <a:avLst/>
            </a:prstGeom>
            <a:noFill/>
          </p:spPr>
          <p:txBody>
            <a:bodyPr wrap="square" rtlCol="0">
              <a:spAutoFit/>
            </a:bodyPr>
            <a:lstStyle/>
            <a:p>
              <a:pPr defTabSz="457200"/>
              <a:r>
                <a:rPr lang="en-US" sz="1200" dirty="0" err="1">
                  <a:solidFill>
                    <a:prstClr val="white"/>
                  </a:solidFill>
                  <a:latin typeface="Helvetica"/>
                  <a:cs typeface="Helvetica"/>
                </a:rPr>
                <a:t>www.knust.edu.gh</a:t>
              </a:r>
              <a:endParaRPr lang="en-US" sz="1200" dirty="0">
                <a:solidFill>
                  <a:prstClr val="white"/>
                </a:solidFill>
                <a:latin typeface="Helvetica"/>
                <a:cs typeface="Helvetica"/>
              </a:endParaRPr>
            </a:p>
          </p:txBody>
        </p:sp>
        <p:pic>
          <p:nvPicPr>
            <p:cNvPr id="12" name="Picture 11">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3" name="Picture 12">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grpSp>
      <p:sp>
        <p:nvSpPr>
          <p:cNvPr id="3" name="Text Placeholder 2"/>
          <p:cNvSpPr>
            <a:spLocks noGrp="1"/>
          </p:cNvSpPr>
          <p:nvPr>
            <p:ph type="body" sz="quarter" idx="13"/>
          </p:nvPr>
        </p:nvSpPr>
        <p:spPr>
          <a:xfrm>
            <a:off x="457200" y="1744663"/>
            <a:ext cx="8229600" cy="38369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5" name="Title 14"/>
          <p:cNvSpPr>
            <a:spLocks noGrp="1"/>
          </p:cNvSpPr>
          <p:nvPr>
            <p:ph type="title"/>
          </p:nvPr>
        </p:nvSpPr>
        <p:spPr>
          <a:xfrm>
            <a:off x="628650" y="365125"/>
            <a:ext cx="7886700" cy="1325563"/>
          </a:xfrm>
          <a:prstGeom prst="rect">
            <a:avLst/>
          </a:prstGeom>
        </p:spPr>
        <p:txBody>
          <a:bodyPr/>
          <a:lstStyle>
            <a:lvl1pPr>
              <a:defRPr>
                <a:solidFill>
                  <a:srgbClr val="008000"/>
                </a:solidFill>
              </a:defRPr>
            </a:lvl1pPr>
          </a:lstStyle>
          <a:p>
            <a:r>
              <a:rPr lang="en-US" smtClean="0"/>
              <a:t>Click to edit Master title style</a:t>
            </a:r>
            <a:endParaRPr lang="en-US"/>
          </a:p>
        </p:txBody>
      </p:sp>
      <p:sp>
        <p:nvSpPr>
          <p:cNvPr id="16" name="Date Placeholder 15"/>
          <p:cNvSpPr>
            <a:spLocks noGrp="1"/>
          </p:cNvSpPr>
          <p:nvPr>
            <p:ph type="dt" sz="half" idx="14"/>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17" name="Footer Placeholder 16"/>
          <p:cNvSpPr>
            <a:spLocks noGrp="1"/>
          </p:cNvSpPr>
          <p:nvPr>
            <p:ph type="ftr" sz="quarter" idx="15"/>
          </p:nvPr>
        </p:nvSpPr>
        <p:spPr/>
        <p:txBody>
          <a:bodyPr/>
          <a:lstStyle/>
          <a:p>
            <a:endParaRPr lang="en-US">
              <a:solidFill>
                <a:prstClr val="black">
                  <a:tint val="75000"/>
                </a:prstClr>
              </a:solidFill>
            </a:endParaRPr>
          </a:p>
        </p:txBody>
      </p:sp>
      <p:sp>
        <p:nvSpPr>
          <p:cNvPr id="18" name="Slide Number Placeholder 17"/>
          <p:cNvSpPr>
            <a:spLocks noGrp="1"/>
          </p:cNvSpPr>
          <p:nvPr>
            <p:ph type="sldNum" sz="quarter" idx="16"/>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
        <p:nvSpPr>
          <p:cNvPr id="7" name="Content Placeholder 6"/>
          <p:cNvSpPr>
            <a:spLocks noGrp="1"/>
          </p:cNvSpPr>
          <p:nvPr>
            <p:ph sz="quarter" idx="13"/>
          </p:nvPr>
        </p:nvSpPr>
        <p:spPr>
          <a:xfrm>
            <a:off x="628650" y="1997075"/>
            <a:ext cx="7886700" cy="39306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8" name="Title 7"/>
          <p:cNvSpPr>
            <a:spLocks noGrp="1"/>
          </p:cNvSpPr>
          <p:nvPr>
            <p:ph type="title"/>
          </p:nvPr>
        </p:nvSpPr>
        <p:spPr>
          <a:xfrm>
            <a:off x="628650" y="365125"/>
            <a:ext cx="7886700" cy="1325563"/>
          </a:xfrm>
          <a:prstGeom prst="rect">
            <a:avLst/>
          </a:prstGeom>
        </p:spPr>
        <p:txBody>
          <a:bodyPr/>
          <a:lstStyle>
            <a:lvl1pPr>
              <a:defRPr>
                <a:solidFill>
                  <a:srgbClr val="008000"/>
                </a:solidFill>
              </a:defRPr>
            </a:lvl1p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solidFill>
                  <a:srgbClr val="008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008000"/>
                </a:solidFill>
              </a:defRPr>
            </a:lvl1p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008000"/>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solidFill>
                  <a:srgbClr val="008000"/>
                </a:solidFil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
        <p:nvSpPr>
          <p:cNvPr id="7" name="Content Placeholder 6"/>
          <p:cNvSpPr>
            <a:spLocks noGrp="1"/>
          </p:cNvSpPr>
          <p:nvPr>
            <p:ph sz="quarter" idx="13"/>
          </p:nvPr>
        </p:nvSpPr>
        <p:spPr>
          <a:xfrm>
            <a:off x="457200" y="1808163"/>
            <a:ext cx="8308975" cy="3887787"/>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
        <p:nvSpPr>
          <p:cNvPr id="5" name="Title 4"/>
          <p:cNvSpPr>
            <a:spLocks noGrp="1"/>
          </p:cNvSpPr>
          <p:nvPr>
            <p:ph type="title"/>
          </p:nvPr>
        </p:nvSpPr>
        <p:spPr>
          <a:xfrm>
            <a:off x="628650" y="365125"/>
            <a:ext cx="7886700" cy="1325563"/>
          </a:xfrm>
          <a:prstGeom prst="rect">
            <a:avLst/>
          </a:prstGeom>
        </p:spPr>
        <p:txBody>
          <a:bodyPr/>
          <a:lstStyle>
            <a:lvl1pPr>
              <a:defRPr>
                <a:solidFill>
                  <a:srgbClr val="008000"/>
                </a:solidFill>
              </a:defRPr>
            </a:lvl1pPr>
          </a:lstStyle>
          <a:p>
            <a:r>
              <a:rPr lang="en-US" smtClean="0"/>
              <a:t>Click to edit Master title style</a:t>
            </a:r>
            <a:endParaRPr lang="en-US"/>
          </a:p>
        </p:txBody>
      </p:sp>
      <p:sp>
        <p:nvSpPr>
          <p:cNvPr id="7" name="Content Placeholder 6"/>
          <p:cNvSpPr>
            <a:spLocks noGrp="1"/>
          </p:cNvSpPr>
          <p:nvPr>
            <p:ph sz="quarter" idx="13"/>
          </p:nvPr>
        </p:nvSpPr>
        <p:spPr>
          <a:xfrm>
            <a:off x="628650" y="2165350"/>
            <a:ext cx="7886700" cy="360521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hyperlink" Target="https://www.facebook.com/knust.Ghana/" TargetMode="External"/><Relationship Id="rId17" Type="http://schemas.openxmlformats.org/officeDocument/2006/relationships/image" Target="../media/image3.jpeg"/><Relationship Id="rId16" Type="http://schemas.openxmlformats.org/officeDocument/2006/relationships/hyperlink" Target="https://twitter.com/_knust_" TargetMode="External"/><Relationship Id="rId15" Type="http://schemas.openxmlformats.org/officeDocument/2006/relationships/hyperlink" Target="https://www.knust.edu.gh/" TargetMode="External"/><Relationship Id="rId14" Type="http://schemas.openxmlformats.org/officeDocument/2006/relationships/image" Target="../media/image2.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grpSp>
        <p:nvGrpSpPr>
          <p:cNvPr id="7" name="Group 6"/>
          <p:cNvGrpSpPr/>
          <p:nvPr/>
        </p:nvGrpSpPr>
        <p:grpSpPr>
          <a:xfrm>
            <a:off x="0" y="5992943"/>
            <a:ext cx="9144000" cy="865057"/>
            <a:chOff x="0" y="5992943"/>
            <a:chExt cx="9144000" cy="865057"/>
          </a:xfrm>
        </p:grpSpPr>
        <p:sp>
          <p:nvSpPr>
            <p:cNvPr id="8" name="Rectangle 7"/>
            <p:cNvSpPr/>
            <p:nvPr/>
          </p:nvSpPr>
          <p:spPr>
            <a:xfrm>
              <a:off x="0" y="6377674"/>
              <a:ext cx="9144000" cy="480326"/>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9" name="Rectangle 8"/>
            <p:cNvSpPr/>
            <p:nvPr/>
          </p:nvSpPr>
          <p:spPr>
            <a:xfrm>
              <a:off x="0" y="5992943"/>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pic>
          <p:nvPicPr>
            <p:cNvPr id="10" name="Picture 9" descr="KNUST_logo Vector.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947208" y="6021427"/>
              <a:ext cx="205238" cy="283189"/>
            </a:xfrm>
            <a:prstGeom prst="rect">
              <a:avLst/>
            </a:prstGeom>
          </p:spPr>
        </p:pic>
        <p:sp>
          <p:nvSpPr>
            <p:cNvPr id="11" name="TextBox 10">
              <a:hlinkClick r:id="rId15"/>
            </p:cNvPr>
            <p:cNvSpPr txBox="1"/>
            <p:nvPr/>
          </p:nvSpPr>
          <p:spPr>
            <a:xfrm>
              <a:off x="7137936" y="6036146"/>
              <a:ext cx="1548864" cy="276999"/>
            </a:xfrm>
            <a:prstGeom prst="rect">
              <a:avLst/>
            </a:prstGeom>
            <a:noFill/>
          </p:spPr>
          <p:txBody>
            <a:bodyPr wrap="square" rtlCol="0">
              <a:spAutoFit/>
            </a:bodyPr>
            <a:lstStyle/>
            <a:p>
              <a:pPr defTabSz="457200"/>
              <a:r>
                <a:rPr lang="en-US" sz="1200" dirty="0" err="1">
                  <a:solidFill>
                    <a:prstClr val="white"/>
                  </a:solidFill>
                  <a:latin typeface="Helvetica"/>
                  <a:cs typeface="Helvetica"/>
                </a:rPr>
                <a:t>www.knust.edu.gh</a:t>
              </a:r>
              <a:endParaRPr lang="en-US" sz="1200" dirty="0">
                <a:solidFill>
                  <a:prstClr val="white"/>
                </a:solidFill>
                <a:latin typeface="Helvetica"/>
                <a:cs typeface="Helvetica"/>
              </a:endParaRPr>
            </a:p>
          </p:txBody>
        </p:sp>
        <p:pic>
          <p:nvPicPr>
            <p:cNvPr id="12" name="Picture 11">
              <a:hlinkClick r:id="rId16"/>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6561258" y="6042056"/>
              <a:ext cx="268162" cy="268162"/>
            </a:xfrm>
            <a:prstGeom prst="rect">
              <a:avLst/>
            </a:prstGeom>
          </p:spPr>
        </p:pic>
        <p:pic>
          <p:nvPicPr>
            <p:cNvPr id="13" name="Picture 12">
              <a:hlinkClick r:id="rId18"/>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197791" y="6029719"/>
              <a:ext cx="292217" cy="292217"/>
            </a:xfrm>
            <a:prstGeom prst="rect">
              <a:avLst/>
            </a:prstGeom>
          </p:spPr>
        </p:pic>
      </p:gr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E2D751C0-DD79-0043-A8DE-0BFEC2DE753E}" type="datetimeFigureOut">
              <a:rPr lang="en-US" smtClean="0">
                <a:solidFill>
                  <a:prstClr val="black">
                    <a:tint val="75000"/>
                  </a:prstClr>
                </a:solidFill>
              </a:rPr>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F4801FD5-11B4-DE43-ACA2-E85EEB9A6F9C}" type="slidenum">
              <a:rPr lang="en-US" smtClean="0">
                <a:solidFill>
                  <a:prstClr val="black">
                    <a:tint val="75000"/>
                  </a:prstClr>
                </a:solidFill>
              </a:rPr>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jpeg"/><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762000" y="4572000"/>
            <a:ext cx="7772400" cy="1470025"/>
          </a:xfrm>
        </p:spPr>
        <p:txBody>
          <a:bodyPr>
            <a:noAutofit/>
          </a:bodyPr>
          <a:lstStyle/>
          <a:p>
            <a:pPr algn="ctr"/>
            <a:r>
              <a:rPr lang="en-US" sz="3200" b="1" dirty="0" smtClean="0">
                <a:solidFill>
                  <a:srgbClr val="008000"/>
                </a:solidFill>
                <a:latin typeface="Times New Roman" panose="02020603050405020304" pitchFamily="18" charset="0"/>
                <a:cs typeface="Times New Roman" panose="02020603050405020304" pitchFamily="18" charset="0"/>
              </a:rPr>
              <a:t>MOTIVATION</a:t>
            </a:r>
            <a:endParaRPr lang="en-US" sz="3200" b="1" dirty="0">
              <a:solidFill>
                <a:srgbClr val="008000"/>
              </a:solidFill>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subTitle" idx="1"/>
          </p:nvPr>
        </p:nvSpPr>
        <p:spPr>
          <a:xfrm>
            <a:off x="2196365" y="1557771"/>
            <a:ext cx="6400800" cy="1599330"/>
          </a:xfrm>
        </p:spPr>
        <p:txBody>
          <a:bodyPr>
            <a:normAutofit fontScale="92500" lnSpcReduction="10000"/>
          </a:bodyPr>
          <a:lstStyle/>
          <a:p>
            <a:pPr algn="ctr"/>
            <a:endParaRPr lang="en-US" sz="3200" b="1" dirty="0" smtClean="0">
              <a:solidFill>
                <a:srgbClr val="008000"/>
              </a:solidFill>
              <a:latin typeface="Times New Roman" panose="02020603050405020304" pitchFamily="18" charset="0"/>
              <a:cs typeface="Times New Roman" panose="02020603050405020304" pitchFamily="18" charset="0"/>
            </a:endParaRPr>
          </a:p>
          <a:p>
            <a:pPr algn="ctr"/>
            <a:endParaRPr lang="en-US" sz="3200" b="1" dirty="0" smtClean="0">
              <a:solidFill>
                <a:srgbClr val="008000"/>
              </a:solidFill>
              <a:latin typeface="Times New Roman" panose="02020603050405020304" pitchFamily="18" charset="0"/>
              <a:cs typeface="Times New Roman" panose="02020603050405020304" pitchFamily="18" charset="0"/>
            </a:endParaRPr>
          </a:p>
          <a:p>
            <a:pPr algn="ctr"/>
            <a:r>
              <a:rPr lang="en-US" sz="3200" b="1" smtClean="0">
                <a:solidFill>
                  <a:srgbClr val="FF0000"/>
                </a:solidFill>
                <a:latin typeface="Times New Roman" panose="02020603050405020304" pitchFamily="18" charset="0"/>
                <a:cs typeface="Times New Roman" panose="02020603050405020304" pitchFamily="18" charset="0"/>
              </a:rPr>
              <a:t>UNIT </a:t>
            </a:r>
            <a:r>
              <a:rPr lang="en-GB" altLang="en-US" sz="3200" b="1" smtClean="0">
                <a:solidFill>
                  <a:srgbClr val="FF0000"/>
                </a:solidFill>
                <a:latin typeface="Times New Roman" panose="02020603050405020304" pitchFamily="18" charset="0"/>
                <a:cs typeface="Times New Roman" panose="02020603050405020304" pitchFamily="18" charset="0"/>
              </a:rPr>
              <a:t>9</a:t>
            </a:r>
            <a:endParaRPr lang="en-US" sz="3200" b="1" dirty="0" smtClean="0">
              <a:solidFill>
                <a:srgbClr val="FF0000"/>
              </a:solidFill>
              <a:latin typeface="Times New Roman" panose="02020603050405020304" pitchFamily="18" charset="0"/>
              <a:cs typeface="Times New Roman" panose="02020603050405020304" pitchFamily="18" charset="0"/>
            </a:endParaRPr>
          </a:p>
          <a:p>
            <a:pPr algn="ctr"/>
            <a:endParaRPr lang="en-US" sz="3200" b="1" dirty="0">
              <a:solidFill>
                <a:srgbClr val="008000"/>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42222" y="1285874"/>
            <a:ext cx="2143125" cy="2143125"/>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362" y="1091942"/>
            <a:ext cx="4212007" cy="2811844"/>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idx="4294967295"/>
          </p:nvPr>
        </p:nvSpPr>
        <p:spPr>
          <a:xfrm>
            <a:off x="304800" y="304800"/>
            <a:ext cx="8229600" cy="1143000"/>
          </a:xfrm>
          <a:prstGeom prst="rect">
            <a:avLst/>
          </a:prstGeom>
        </p:spPr>
        <p:txBody>
          <a:bodyPr/>
          <a:lstStyle/>
          <a:p>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HERZBERG’S TWO-FACTOR THEORY</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46082"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Two-factor theory (motivation-hygiene theory) - </a:t>
            </a:r>
            <a:r>
              <a:rPr lang="en-US" sz="3200" dirty="0">
                <a:latin typeface="Times New Roman" panose="02020603050405020304" pitchFamily="18" charset="0"/>
                <a:cs typeface="Times New Roman" panose="02020603050405020304" pitchFamily="18" charset="0"/>
              </a:rPr>
              <a:t>the motivation theory that claims that intrinsic factors are related to job satisfaction and motivation, whereas extrinsic factors are associated with job dissatisfaction.</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idx="4294967295"/>
          </p:nvPr>
        </p:nvSpPr>
        <p:spPr>
          <a:xfrm>
            <a:off x="216943" y="335934"/>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EXHIBIT 17-2</a:t>
            </a:r>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HERZBERG’S TWO FACTOR THEORY</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pic>
        <p:nvPicPr>
          <p:cNvPr id="48130" name="Picture 3"/>
          <p:cNvPicPr>
            <a:picLocks noGrp="1" noChangeAspect="1" noChangeArrowheads="1"/>
          </p:cNvPicPr>
          <p:nvPr/>
        </p:nvPicPr>
        <p:blipFill>
          <a:blip r:embed="rId1"/>
          <a:srcRect/>
          <a:stretch>
            <a:fillRect/>
          </a:stretch>
        </p:blipFill>
        <p:spPr bwMode="auto">
          <a:xfrm>
            <a:off x="666750" y="1533525"/>
            <a:ext cx="7810500" cy="4638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a:xfrm>
            <a:off x="420806" y="457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HERZBERG’S TWO-FACTOR THEORY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50178" name="Rectangle 3"/>
          <p:cNvSpPr txBox="1"/>
          <p:nvPr/>
        </p:nvSpPr>
        <p:spPr bwMode="auto">
          <a:xfrm>
            <a:off x="436728" y="1535373"/>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Hygiene factors - </a:t>
            </a:r>
            <a:r>
              <a:rPr lang="en-US" sz="3200" dirty="0">
                <a:latin typeface="Times New Roman" panose="02020603050405020304" pitchFamily="18" charset="0"/>
                <a:cs typeface="Times New Roman" panose="02020603050405020304" pitchFamily="18" charset="0"/>
              </a:rPr>
              <a:t>factors that eliminate job dissatisfaction, but don’t motivate.</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Motivators - </a:t>
            </a:r>
            <a:r>
              <a:rPr lang="en-US" sz="3200" dirty="0">
                <a:latin typeface="Times New Roman" panose="02020603050405020304" pitchFamily="18" charset="0"/>
                <a:cs typeface="Times New Roman" panose="02020603050405020304" pitchFamily="18" charset="0"/>
              </a:rPr>
              <a:t>factors that increase job satisfaction and motivation.</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a:xfrm>
            <a:off x="421943" y="3810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EXHIBIT 17-3 CONTRASTING VIEWS OF SATISFACTION– DISSATISFACTION</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pic>
        <p:nvPicPr>
          <p:cNvPr id="52226" name="Picture 3"/>
          <p:cNvPicPr>
            <a:picLocks noGrp="1" noChangeAspect="1" noChangeArrowheads="1"/>
          </p:cNvPicPr>
          <p:nvPr/>
        </p:nvPicPr>
        <p:blipFill>
          <a:blip r:embed="rId1"/>
          <a:srcRect/>
          <a:stretch>
            <a:fillRect/>
          </a:stretch>
        </p:blipFill>
        <p:spPr bwMode="auto">
          <a:xfrm>
            <a:off x="457200" y="2378075"/>
            <a:ext cx="8229600" cy="2101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idx="4294967295"/>
          </p:nvPr>
        </p:nvSpPr>
        <p:spPr>
          <a:xfrm>
            <a:off x="0" y="76200"/>
            <a:ext cx="8229600" cy="1035050"/>
          </a:xfrm>
          <a:prstGeom prst="rect">
            <a:avLst/>
          </a:prstGeom>
        </p:spPr>
        <p:txBody>
          <a:bodyPr/>
          <a:lstStyle/>
          <a:p>
            <a:br>
              <a:rPr lang="en-US" sz="3200" b="1" dirty="0" smtClean="0">
                <a:solidFill>
                  <a:srgbClr val="008000"/>
                </a:solidFill>
                <a:latin typeface="Times New Roman" panose="02020603050405020304" pitchFamily="18" charset="0"/>
                <a:cs typeface="Times New Roman" panose="02020603050405020304" pitchFamily="18" charset="0"/>
              </a:rPr>
            </a:br>
            <a:r>
              <a:rPr lang="en-GB" altLang="en-US" sz="3200" b="1" dirty="0" smtClean="0">
                <a:solidFill>
                  <a:srgbClr val="008000"/>
                </a:solidFill>
                <a:latin typeface="Times New Roman" panose="02020603050405020304" pitchFamily="18" charset="0"/>
                <a:cs typeface="Times New Roman" panose="02020603050405020304" pitchFamily="18" charset="0"/>
              </a:rPr>
              <a:t>MCCLELLAND’S </a:t>
            </a:r>
            <a:r>
              <a:rPr lang="en-US" sz="3200" b="1" dirty="0" smtClean="0">
                <a:solidFill>
                  <a:srgbClr val="008000"/>
                </a:solidFill>
                <a:latin typeface="Times New Roman" panose="02020603050405020304" pitchFamily="18" charset="0"/>
                <a:cs typeface="Times New Roman" panose="02020603050405020304" pitchFamily="18" charset="0"/>
              </a:rPr>
              <a:t>THREE-NEEDS THEORY</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54274"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Three-needs theory - </a:t>
            </a:r>
            <a:r>
              <a:rPr lang="en-US" sz="3200" dirty="0">
                <a:latin typeface="Times New Roman" panose="02020603050405020304" pitchFamily="18" charset="0"/>
                <a:cs typeface="Times New Roman" panose="02020603050405020304" pitchFamily="18" charset="0"/>
              </a:rPr>
              <a:t>the motivation theory that sites three acquired (non-innate) needs (achievement, power, and affiliation) as major motives in work.</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Need for achievement (</a:t>
            </a:r>
            <a:r>
              <a:rPr lang="en-US" sz="3200" b="1" dirty="0" err="1">
                <a:latin typeface="Times New Roman" panose="02020603050405020304" pitchFamily="18" charset="0"/>
                <a:cs typeface="Times New Roman" panose="02020603050405020304" pitchFamily="18" charset="0"/>
              </a:rPr>
              <a:t>nAch</a:t>
            </a:r>
            <a:r>
              <a:rPr lang="en-US" sz="3200" b="1" dirty="0">
                <a:latin typeface="Times New Roman" panose="02020603050405020304" pitchFamily="18" charset="0"/>
                <a:cs typeface="Times New Roman" panose="02020603050405020304" pitchFamily="18" charset="0"/>
              </a:rPr>
              <a:t>) - </a:t>
            </a:r>
            <a:r>
              <a:rPr lang="en-US" sz="3200" dirty="0">
                <a:latin typeface="Times New Roman" panose="02020603050405020304" pitchFamily="18" charset="0"/>
                <a:cs typeface="Times New Roman" panose="02020603050405020304" pitchFamily="18" charset="0"/>
              </a:rPr>
              <a:t>the drive to succeed and excel in relation to a set of standards.</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THREE-NEEDS THEORY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56322"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a:t>Need for power (nPow) - </a:t>
            </a:r>
            <a:r>
              <a:rPr lang="en-US" sz="3200"/>
              <a:t>the need to make others behave in a way that they would not have behaved otherwise.</a:t>
            </a:r>
            <a:endParaRPr lang="en-US" sz="3200"/>
          </a:p>
          <a:p>
            <a:pPr marL="342900" indent="-342900" eaLnBrk="0" hangingPunct="0">
              <a:spcBef>
                <a:spcPct val="20000"/>
              </a:spcBef>
              <a:buFont typeface="Arial" panose="020B0604020202020204" pitchFamily="34" charset="0"/>
              <a:buChar char="•"/>
            </a:pPr>
            <a:r>
              <a:rPr lang="en-US" sz="3200" b="1"/>
              <a:t>Need for affiliation (nAff) -</a:t>
            </a:r>
            <a:r>
              <a:rPr lang="en-US" sz="3200"/>
              <a:t> the desire for friendly and close interpersonal relationships</a:t>
            </a:r>
            <a:endParaRPr lang="en-US" sz="32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EXHIBIT 17-4</a:t>
            </a:r>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TAT PICTURES SOURCE</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pic>
        <p:nvPicPr>
          <p:cNvPr id="58370" name="Picture 3"/>
          <p:cNvPicPr>
            <a:picLocks noGrp="1" noChangeAspect="1" noChangeArrowheads="1"/>
          </p:cNvPicPr>
          <p:nvPr/>
        </p:nvPicPr>
        <p:blipFill>
          <a:blip r:embed="rId1"/>
          <a:srcRect/>
          <a:stretch>
            <a:fillRect/>
          </a:stretch>
        </p:blipFill>
        <p:spPr bwMode="auto">
          <a:xfrm>
            <a:off x="457200" y="1763713"/>
            <a:ext cx="8229600" cy="38750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idx="4294967295"/>
          </p:nvPr>
        </p:nvSpPr>
        <p:spPr>
          <a:xfrm>
            <a:off x="573206" y="471985"/>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CONTEMPORARY THEORIES OF MOTIVATION</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3" name="Rectangle 3"/>
          <p:cNvSpPr txBox="1"/>
          <p:nvPr/>
        </p:nvSpPr>
        <p:spPr bwMode="auto">
          <a:xfrm>
            <a:off x="457200" y="1600200"/>
            <a:ext cx="8229600" cy="4525963"/>
          </a:xfrm>
          <a:prstGeom prst="rect">
            <a:avLst/>
          </a:prstGeom>
          <a:noFill/>
          <a:ln>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lang="en-US" b="1" dirty="0">
                <a:latin typeface="Times New Roman" panose="02020603050405020304" pitchFamily="18" charset="0"/>
                <a:cs typeface="Times New Roman" panose="02020603050405020304" pitchFamily="18" charset="0"/>
              </a:rPr>
              <a:t>Goal-setting theory - </a:t>
            </a:r>
            <a:r>
              <a:rPr lang="en-US" dirty="0">
                <a:latin typeface="Times New Roman" panose="02020603050405020304" pitchFamily="18" charset="0"/>
                <a:cs typeface="Times New Roman" panose="02020603050405020304" pitchFamily="18" charset="0"/>
              </a:rPr>
              <a:t>the proposition that specific goals increase performance and that difficult goals, when accepted, result in higher performance than do easy goals</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a:defRPr/>
            </a:pPr>
            <a:r>
              <a:rPr lang="en-US" b="1" dirty="0">
                <a:latin typeface="Times New Roman" panose="02020603050405020304" pitchFamily="18" charset="0"/>
                <a:cs typeface="Times New Roman" panose="02020603050405020304" pitchFamily="18" charset="0"/>
              </a:rPr>
              <a:t>Self-efficacy - </a:t>
            </a:r>
            <a:r>
              <a:rPr lang="en-US" dirty="0">
                <a:latin typeface="Times New Roman" panose="02020603050405020304" pitchFamily="18" charset="0"/>
                <a:cs typeface="Times New Roman" panose="02020603050405020304" pitchFamily="18" charset="0"/>
              </a:rPr>
              <a:t>an individual’s belief that he or she is capable of performing a task.</a:t>
            </a:r>
            <a:endParaRPr lang="en-US"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defRPr/>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EXHIBIT 17-5</a:t>
            </a:r>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GOAL-SETTING THEORY</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pic>
        <p:nvPicPr>
          <p:cNvPr id="62466" name="Picture 2"/>
          <p:cNvPicPr>
            <a:picLocks noChangeAspect="1" noChangeArrowheads="1"/>
          </p:cNvPicPr>
          <p:nvPr/>
        </p:nvPicPr>
        <p:blipFill>
          <a:blip r:embed="rId1"/>
          <a:srcRect/>
          <a:stretch>
            <a:fillRect/>
          </a:stretch>
        </p:blipFill>
        <p:spPr bwMode="auto">
          <a:xfrm>
            <a:off x="71438" y="1552575"/>
            <a:ext cx="9001125" cy="4314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idx="4294967295"/>
          </p:nvPr>
        </p:nvSpPr>
        <p:spPr>
          <a:xfrm>
            <a:off x="0" y="76200"/>
            <a:ext cx="8229600" cy="1143000"/>
          </a:xfrm>
          <a:prstGeom prst="rect">
            <a:avLst/>
          </a:prstGeom>
        </p:spPr>
        <p:txBody>
          <a:bodyPr/>
          <a:lstStyle/>
          <a:p>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REINFORCEMENT THEORY</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64514"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Reinforcement theory - </a:t>
            </a:r>
            <a:r>
              <a:rPr lang="en-US" sz="3200" dirty="0">
                <a:latin typeface="Times New Roman" panose="02020603050405020304" pitchFamily="18" charset="0"/>
                <a:cs typeface="Times New Roman" panose="02020603050405020304" pitchFamily="18" charset="0"/>
              </a:rPr>
              <a:t>the theory that behavior is a function of its consequences.</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b="1" dirty="0" err="1">
                <a:latin typeface="Times New Roman" panose="02020603050405020304" pitchFamily="18" charset="0"/>
                <a:cs typeface="Times New Roman" panose="02020603050405020304" pitchFamily="18" charset="0"/>
              </a:rPr>
              <a:t>Reinforcers</a:t>
            </a:r>
            <a:r>
              <a:rPr lang="en-US" sz="3200" b="1" dirty="0">
                <a:latin typeface="Times New Roman" panose="02020603050405020304" pitchFamily="18" charset="0"/>
                <a:cs typeface="Times New Roman" panose="02020603050405020304" pitchFamily="18" charset="0"/>
              </a:rPr>
              <a:t> - </a:t>
            </a:r>
            <a:r>
              <a:rPr lang="en-US" sz="3200" dirty="0">
                <a:latin typeface="Times New Roman" panose="02020603050405020304" pitchFamily="18" charset="0"/>
                <a:cs typeface="Times New Roman" panose="02020603050405020304" pitchFamily="18" charset="0"/>
              </a:rPr>
              <a:t>consequences immediately following a behavior which increase the probability that the behavior will be repeated.</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Content Placeholder 1"/>
          <p:cNvSpPr>
            <a:spLocks noGrp="1"/>
          </p:cNvSpPr>
          <p:nvPr>
            <p:ph type="body" sz="quarter" idx="13"/>
          </p:nvPr>
        </p:nvSpPr>
        <p:spPr>
          <a:prstGeom prst="rect">
            <a:avLst/>
          </a:prstGeom>
        </p:spPr>
        <p:txBody>
          <a:bodyPr/>
          <a:lstStyle/>
          <a:p>
            <a:pPr eaLnBrk="1" hangingPunct="1">
              <a:buFont typeface="Arial" panose="020B0604020202020204" pitchFamily="34" charset="0"/>
              <a:buNone/>
            </a:pPr>
            <a:r>
              <a:rPr lang="en-US" sz="3600" b="1" i="0" dirty="0" smtClean="0">
                <a:latin typeface="Times New Roman" panose="02020603050405020304" pitchFamily="18" charset="0"/>
                <a:cs typeface="Times New Roman" panose="02020603050405020304" pitchFamily="18" charset="0"/>
              </a:rPr>
              <a:t>Define </a:t>
            </a:r>
            <a:r>
              <a:rPr lang="en-US" sz="3600" i="0" dirty="0" smtClean="0">
                <a:latin typeface="Times New Roman" panose="02020603050405020304" pitchFamily="18" charset="0"/>
                <a:cs typeface="Times New Roman" panose="02020603050405020304" pitchFamily="18" charset="0"/>
              </a:rPr>
              <a:t>motivation.</a:t>
            </a:r>
            <a:endParaRPr lang="en-US" sz="3600" i="0" dirty="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sz="3600" b="1" i="0" dirty="0" smtClean="0">
                <a:latin typeface="Times New Roman" panose="02020603050405020304" pitchFamily="18" charset="0"/>
                <a:cs typeface="Times New Roman" panose="02020603050405020304" pitchFamily="18" charset="0"/>
              </a:rPr>
              <a:t>Compare </a:t>
            </a:r>
            <a:r>
              <a:rPr lang="en-US" sz="3600" i="0" dirty="0" smtClean="0">
                <a:latin typeface="Times New Roman" panose="02020603050405020304" pitchFamily="18" charset="0"/>
                <a:cs typeface="Times New Roman" panose="02020603050405020304" pitchFamily="18" charset="0"/>
              </a:rPr>
              <a:t>and contrast early theories of motivation.</a:t>
            </a:r>
            <a:endParaRPr lang="en-US" sz="3600" i="0" dirty="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sz="3600" b="1" i="0" dirty="0" smtClean="0">
                <a:latin typeface="Times New Roman" panose="02020603050405020304" pitchFamily="18" charset="0"/>
                <a:cs typeface="Times New Roman" panose="02020603050405020304" pitchFamily="18" charset="0"/>
              </a:rPr>
              <a:t>Compare </a:t>
            </a:r>
            <a:r>
              <a:rPr lang="en-US" sz="3600" i="0" dirty="0" smtClean="0">
                <a:latin typeface="Times New Roman" panose="02020603050405020304" pitchFamily="18" charset="0"/>
                <a:cs typeface="Times New Roman" panose="02020603050405020304" pitchFamily="18" charset="0"/>
              </a:rPr>
              <a:t>and contrast contemporary theories of motivation.</a:t>
            </a:r>
            <a:endParaRPr lang="en-US" sz="3600" i="0" dirty="0" smtClean="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sz="3600" b="1" i="0" dirty="0" smtClean="0">
                <a:latin typeface="Times New Roman" panose="02020603050405020304" pitchFamily="18" charset="0"/>
                <a:cs typeface="Times New Roman" panose="02020603050405020304" pitchFamily="18" charset="0"/>
              </a:rPr>
              <a:t>Discuss </a:t>
            </a:r>
            <a:r>
              <a:rPr lang="en-US" sz="3600" i="0" dirty="0" smtClean="0">
                <a:latin typeface="Times New Roman" panose="02020603050405020304" pitchFamily="18" charset="0"/>
                <a:cs typeface="Times New Roman" panose="02020603050405020304" pitchFamily="18" charset="0"/>
              </a:rPr>
              <a:t>current issues in motivation.</a:t>
            </a:r>
            <a:endParaRPr lang="en-US" sz="3600" i="0" dirty="0" smtClean="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p:txBody>
          <a:bodyPr/>
          <a:lstStyle/>
          <a:p>
            <a:br>
              <a:rPr lang="en-US" sz="3200" b="1" dirty="0" smtClean="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LEARNING OUTCOME</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a:xfrm>
            <a:off x="457200" y="228600"/>
            <a:ext cx="8229600" cy="1143000"/>
          </a:xfrm>
          <a:prstGeom prst="rect">
            <a:avLst/>
          </a:prstGeom>
        </p:spPr>
        <p:txBody>
          <a:bodyPr/>
          <a:lstStyle/>
          <a:p>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DESIGNING MOTIVATING JOBS</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66562"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Job design -</a:t>
            </a:r>
            <a:r>
              <a:rPr lang="en-US" sz="3200" dirty="0">
                <a:latin typeface="Times New Roman" panose="02020603050405020304" pitchFamily="18" charset="0"/>
                <a:cs typeface="Times New Roman" panose="02020603050405020304" pitchFamily="18" charset="0"/>
              </a:rPr>
              <a:t> the way tasks are combined to form complete jobs.</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Job scope -</a:t>
            </a:r>
            <a:r>
              <a:rPr lang="en-US" sz="3200" dirty="0">
                <a:latin typeface="Times New Roman" panose="02020603050405020304" pitchFamily="18" charset="0"/>
                <a:cs typeface="Times New Roman" panose="02020603050405020304" pitchFamily="18" charset="0"/>
              </a:rPr>
              <a:t> the number of different tasks required in a job and the frequency with which those tasks are repeated.</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Job enlargement -</a:t>
            </a:r>
            <a:r>
              <a:rPr lang="en-US" sz="3200" dirty="0">
                <a:latin typeface="Times New Roman" panose="02020603050405020304" pitchFamily="18" charset="0"/>
                <a:cs typeface="Times New Roman" panose="02020603050405020304" pitchFamily="18" charset="0"/>
              </a:rPr>
              <a:t> the horizontal expansion of a job that occurs as a result of increasing job scope.</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idx="4294967295"/>
          </p:nvPr>
        </p:nvSpPr>
        <p:spPr>
          <a:xfrm>
            <a:off x="685800" y="457200"/>
            <a:ext cx="8229600" cy="1143000"/>
          </a:xfrm>
          <a:prstGeom prst="rect">
            <a:avLst/>
          </a:prstGeom>
        </p:spPr>
        <p:txBody>
          <a:bodyPr/>
          <a:lstStyle/>
          <a:p>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DESIGNING MOTIVATING JOBS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68610"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Job enrichment - </a:t>
            </a:r>
            <a:r>
              <a:rPr lang="en-US" sz="2800" dirty="0">
                <a:latin typeface="Times New Roman" panose="02020603050405020304" pitchFamily="18" charset="0"/>
                <a:cs typeface="Times New Roman" panose="02020603050405020304" pitchFamily="18" charset="0"/>
              </a:rPr>
              <a:t>the vertical expansion of a job that occurs as a result of additional planning and evaluation of responsibilities.</a:t>
            </a:r>
            <a:endParaRPr lang="en-US" sz="28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Job depth - </a:t>
            </a:r>
            <a:r>
              <a:rPr lang="en-US" sz="2800" dirty="0">
                <a:latin typeface="Times New Roman" panose="02020603050405020304" pitchFamily="18" charset="0"/>
                <a:cs typeface="Times New Roman" panose="02020603050405020304" pitchFamily="18" charset="0"/>
              </a:rPr>
              <a:t>the degree of control employees have over their work.</a:t>
            </a:r>
            <a:endParaRPr lang="en-US" sz="28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Job characteristics model (JCM) - </a:t>
            </a:r>
            <a:r>
              <a:rPr lang="en-US" sz="2800" dirty="0">
                <a:latin typeface="Times New Roman" panose="02020603050405020304" pitchFamily="18" charset="0"/>
                <a:cs typeface="Times New Roman" panose="02020603050405020304" pitchFamily="18" charset="0"/>
              </a:rPr>
              <a:t>a framework for analyzing and designing jobs that identifies five primary core job dimensions, their interrelationships, and their impact on outcomes.</a:t>
            </a:r>
            <a:endParaRPr lang="en-US" sz="28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idx="4294967295"/>
          </p:nvPr>
        </p:nvSpPr>
        <p:spPr>
          <a:xfrm>
            <a:off x="304800" y="457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FIVE CORE JOB DIMENSIONS</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70658" name="Rectangle 3"/>
          <p:cNvSpPr txBox="1"/>
          <p:nvPr/>
        </p:nvSpPr>
        <p:spPr bwMode="auto">
          <a:xfrm>
            <a:off x="457200" y="1600200"/>
            <a:ext cx="8229600" cy="4525963"/>
          </a:xfrm>
          <a:prstGeom prst="rect">
            <a:avLst/>
          </a:prstGeom>
          <a:noFill/>
          <a:ln w="9525">
            <a:noFill/>
            <a:miter lim="800000"/>
          </a:ln>
        </p:spPr>
        <p:txBody>
          <a:bodyPr/>
          <a:lstStyle/>
          <a:p>
            <a:pPr marL="514350" indent="-514350" eaLnBrk="0" hangingPunct="0">
              <a:spcBef>
                <a:spcPct val="20000"/>
              </a:spcBef>
              <a:buFontTx/>
              <a:buAutoNum type="arabicPeriod"/>
            </a:pPr>
            <a:r>
              <a:rPr lang="en-US" sz="3200" b="1" dirty="0">
                <a:latin typeface="Times New Roman" panose="02020603050405020304" pitchFamily="18" charset="0"/>
                <a:cs typeface="Times New Roman" panose="02020603050405020304" pitchFamily="18" charset="0"/>
              </a:rPr>
              <a:t>Skill variety</a:t>
            </a:r>
            <a:r>
              <a:rPr lang="en-US" sz="3200" dirty="0">
                <a:latin typeface="Times New Roman" panose="02020603050405020304" pitchFamily="18" charset="0"/>
                <a:cs typeface="Times New Roman" panose="02020603050405020304" pitchFamily="18" charset="0"/>
              </a:rPr>
              <a:t>, the degree to which a job requires a variety of activities so that an employee can use a number of different skills and talents.</a:t>
            </a:r>
            <a:endParaRPr lang="en-US" sz="3200" dirty="0">
              <a:latin typeface="Times New Roman" panose="02020603050405020304" pitchFamily="18" charset="0"/>
              <a:cs typeface="Times New Roman" panose="02020603050405020304" pitchFamily="18" charset="0"/>
            </a:endParaRPr>
          </a:p>
          <a:p>
            <a:pPr marL="514350" indent="-514350" eaLnBrk="0" hangingPunct="0">
              <a:spcBef>
                <a:spcPct val="20000"/>
              </a:spcBef>
              <a:buFontTx/>
              <a:buAutoNum type="arabicPeriod"/>
            </a:pPr>
            <a:r>
              <a:rPr lang="en-US" sz="3200" b="1" dirty="0">
                <a:latin typeface="Times New Roman" panose="02020603050405020304" pitchFamily="18" charset="0"/>
                <a:cs typeface="Times New Roman" panose="02020603050405020304" pitchFamily="18" charset="0"/>
              </a:rPr>
              <a:t>Task identity</a:t>
            </a:r>
            <a:r>
              <a:rPr lang="en-US" sz="3200" dirty="0">
                <a:latin typeface="Times New Roman" panose="02020603050405020304" pitchFamily="18" charset="0"/>
                <a:cs typeface="Times New Roman" panose="02020603050405020304" pitchFamily="18" charset="0"/>
              </a:rPr>
              <a:t>, the degree to which a job requires completion of a whole and identifiable piece of work.</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idx="4294967295"/>
          </p:nvPr>
        </p:nvSpPr>
        <p:spPr>
          <a:xfrm>
            <a:off x="609600" y="375313"/>
            <a:ext cx="8229600" cy="1143000"/>
          </a:xfrm>
          <a:prstGeom prst="rect">
            <a:avLst/>
          </a:prstGeom>
        </p:spPr>
        <p:txBody>
          <a:bodyPr/>
          <a:lstStyle/>
          <a:p>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FIVE CORE JOB DIMENSIONS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72706" name="Rectangle 3"/>
          <p:cNvSpPr txBox="1"/>
          <p:nvPr/>
        </p:nvSpPr>
        <p:spPr bwMode="auto">
          <a:xfrm>
            <a:off x="457200" y="1600200"/>
            <a:ext cx="8229600" cy="4525963"/>
          </a:xfrm>
          <a:prstGeom prst="rect">
            <a:avLst/>
          </a:prstGeom>
          <a:noFill/>
          <a:ln w="9525">
            <a:noFill/>
            <a:miter lim="800000"/>
          </a:ln>
        </p:spPr>
        <p:txBody>
          <a:bodyPr/>
          <a:lstStyle/>
          <a:p>
            <a:pPr marL="514350" indent="-514350" eaLnBrk="0" hangingPunct="0">
              <a:spcBef>
                <a:spcPct val="20000"/>
              </a:spcBef>
              <a:buFontTx/>
              <a:buAutoNum type="arabicPeriod" startAt="3"/>
            </a:pPr>
            <a:r>
              <a:rPr lang="en-US" sz="3200" b="1" dirty="0">
                <a:latin typeface="Times New Roman" panose="02020603050405020304" pitchFamily="18" charset="0"/>
                <a:cs typeface="Times New Roman" panose="02020603050405020304" pitchFamily="18" charset="0"/>
              </a:rPr>
              <a:t>Task significance</a:t>
            </a:r>
            <a:r>
              <a:rPr lang="en-US" sz="3200" dirty="0">
                <a:latin typeface="Times New Roman" panose="02020603050405020304" pitchFamily="18" charset="0"/>
                <a:cs typeface="Times New Roman" panose="02020603050405020304" pitchFamily="18" charset="0"/>
              </a:rPr>
              <a:t>, the degree to which a job has a substantial impact on the lives or work of other people.</a:t>
            </a:r>
            <a:endParaRPr lang="en-US" sz="3200" dirty="0">
              <a:latin typeface="Times New Roman" panose="02020603050405020304" pitchFamily="18" charset="0"/>
              <a:cs typeface="Times New Roman" panose="02020603050405020304" pitchFamily="18" charset="0"/>
            </a:endParaRPr>
          </a:p>
          <a:p>
            <a:pPr marL="514350" indent="-514350" eaLnBrk="0" hangingPunct="0">
              <a:spcBef>
                <a:spcPct val="20000"/>
              </a:spcBef>
              <a:buFontTx/>
              <a:buAutoNum type="arabicPeriod" startAt="3"/>
            </a:pPr>
            <a:r>
              <a:rPr lang="en-US" sz="3200" b="1" dirty="0">
                <a:latin typeface="Times New Roman" panose="02020603050405020304" pitchFamily="18" charset="0"/>
                <a:cs typeface="Times New Roman" panose="02020603050405020304" pitchFamily="18" charset="0"/>
              </a:rPr>
              <a:t>Autonomy</a:t>
            </a:r>
            <a:r>
              <a:rPr lang="en-US" sz="3200" dirty="0">
                <a:latin typeface="Times New Roman" panose="02020603050405020304" pitchFamily="18" charset="0"/>
                <a:cs typeface="Times New Roman" panose="02020603050405020304" pitchFamily="18" charset="0"/>
              </a:rPr>
              <a:t>, the degree to which a job provides substantial freedom, independence, and discretion to the individual in scheduling the work and determining the procedures to be used in carrying it out.</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idx="4294967295"/>
          </p:nvPr>
        </p:nvSpPr>
        <p:spPr>
          <a:xfrm>
            <a:off x="489045" y="437866"/>
            <a:ext cx="8229600" cy="1143000"/>
          </a:xfrm>
          <a:prstGeom prst="rect">
            <a:avLst/>
          </a:prstGeom>
        </p:spPr>
        <p:txBody>
          <a:bodyPr/>
          <a:lstStyle/>
          <a:p>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FIVE CORE JOB DIMENSIONS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74754" name="Rectangle 3"/>
          <p:cNvSpPr txBox="1"/>
          <p:nvPr/>
        </p:nvSpPr>
        <p:spPr bwMode="auto">
          <a:xfrm>
            <a:off x="457200" y="1600200"/>
            <a:ext cx="8229600" cy="4525963"/>
          </a:xfrm>
          <a:prstGeom prst="rect">
            <a:avLst/>
          </a:prstGeom>
          <a:noFill/>
          <a:ln w="9525">
            <a:noFill/>
            <a:miter lim="800000"/>
          </a:ln>
        </p:spPr>
        <p:txBody>
          <a:bodyPr/>
          <a:lstStyle/>
          <a:p>
            <a:pPr marL="514350" indent="-514350" eaLnBrk="0" hangingPunct="0">
              <a:spcBef>
                <a:spcPct val="20000"/>
              </a:spcBef>
              <a:buFontTx/>
              <a:buAutoNum type="arabicPeriod" startAt="5"/>
            </a:pPr>
            <a:r>
              <a:rPr lang="en-US" sz="3200" b="1">
                <a:latin typeface="Times New Roman" panose="02020603050405020304" pitchFamily="18" charset="0"/>
                <a:cs typeface="Times New Roman" panose="02020603050405020304" pitchFamily="18" charset="0"/>
              </a:rPr>
              <a:t>Feedback</a:t>
            </a:r>
            <a:r>
              <a:rPr lang="en-US" sz="3200">
                <a:latin typeface="Times New Roman" panose="02020603050405020304" pitchFamily="18" charset="0"/>
                <a:cs typeface="Times New Roman" panose="02020603050405020304" pitchFamily="18" charset="0"/>
              </a:rPr>
              <a:t>, the degree to which doing work activities required by a job results in an individual obtaining direct and clear information about the effectiveness of his or her performance.</a:t>
            </a:r>
            <a:endParaRPr lang="en-US" sz="32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EXHIBIT 17-6</a:t>
            </a:r>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JOB CHARACTERISTICS MODEL</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pic>
        <p:nvPicPr>
          <p:cNvPr id="76802" name="Picture 3"/>
          <p:cNvPicPr>
            <a:picLocks noGrp="1" noChangeAspect="1" noChangeArrowheads="1"/>
          </p:cNvPicPr>
          <p:nvPr/>
        </p:nvPicPr>
        <p:blipFill>
          <a:blip r:embed="rId1"/>
          <a:srcRect/>
          <a:stretch>
            <a:fillRect/>
          </a:stretch>
        </p:blipFill>
        <p:spPr bwMode="auto">
          <a:xfrm>
            <a:off x="450850" y="1727200"/>
            <a:ext cx="8242300" cy="406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REDESIGNING JOB DESIGN APPROACHES</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78850"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Relational perspective of work design - </a:t>
            </a:r>
            <a:r>
              <a:rPr lang="en-US" sz="2800" dirty="0">
                <a:latin typeface="Times New Roman" panose="02020603050405020304" pitchFamily="18" charset="0"/>
                <a:cs typeface="Times New Roman" panose="02020603050405020304" pitchFamily="18" charset="0"/>
              </a:rPr>
              <a:t>an approach to job design that focuses on how people’s tasks and jobs are increasingly based on social relationships.</a:t>
            </a:r>
            <a:endParaRPr lang="en-US" sz="28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Proactive perspective of work design - </a:t>
            </a:r>
            <a:r>
              <a:rPr lang="en-US" sz="2800" dirty="0">
                <a:latin typeface="Times New Roman" panose="02020603050405020304" pitchFamily="18" charset="0"/>
                <a:cs typeface="Times New Roman" panose="02020603050405020304" pitchFamily="18" charset="0"/>
              </a:rPr>
              <a:t>an approach to job design in which employees take the initiative to change how their work is performed.</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REDESIGNING JOB DESIGN APPROACHES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80898"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b="1"/>
              <a:t>High-involvement work practices </a:t>
            </a:r>
            <a:r>
              <a:rPr lang="en-US" sz="2800"/>
              <a:t>-</a:t>
            </a:r>
            <a:r>
              <a:rPr lang="en-US" sz="2800" b="1"/>
              <a:t> </a:t>
            </a:r>
            <a:r>
              <a:rPr lang="en-US" sz="2800"/>
              <a:t>work practices designed to elicit greater input or involvement from workers.</a:t>
            </a:r>
            <a:endParaRPr lang="en-US" sz="28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EQUITY THEORY</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82946"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b="1"/>
              <a:t>Equity theory </a:t>
            </a:r>
            <a:r>
              <a:rPr lang="en-US" sz="2800"/>
              <a:t>- the theory that an employee compares his or her job’s input-outcome ratio with that of relevant others and then corrects any inequity.</a:t>
            </a:r>
            <a:endParaRPr lang="en-US" sz="2800"/>
          </a:p>
          <a:p>
            <a:pPr marL="342900" indent="-342900" eaLnBrk="0" hangingPunct="0">
              <a:spcBef>
                <a:spcPct val="20000"/>
              </a:spcBef>
              <a:buFont typeface="Arial" panose="020B0604020202020204" pitchFamily="34" charset="0"/>
              <a:buChar char="•"/>
            </a:pPr>
            <a:r>
              <a:rPr lang="en-US" sz="2800" b="1"/>
              <a:t>Referents - </a:t>
            </a:r>
            <a:r>
              <a:rPr lang="en-US" sz="2800"/>
              <a:t>the persons, systems, or selves against which individuals compare themselves to assess equity.</a:t>
            </a:r>
            <a:endParaRPr lang="en-US" sz="2800"/>
          </a:p>
          <a:p>
            <a:pPr marL="342900" indent="-342900" eaLnBrk="0" hangingPunct="0">
              <a:spcBef>
                <a:spcPct val="20000"/>
              </a:spcBef>
              <a:buFont typeface="Arial" panose="020B0604020202020204" pitchFamily="34" charset="0"/>
              <a:buChar char="•"/>
            </a:pPr>
            <a:r>
              <a:rPr lang="en-US" sz="2800" b="1"/>
              <a:t>Distributive justice - </a:t>
            </a:r>
            <a:r>
              <a:rPr lang="en-US" sz="2800"/>
              <a:t>perceived fairness of the amount and allocation of rewards among individuals.</a:t>
            </a:r>
            <a:endParaRPr lang="en-US" sz="28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idx="4294967295"/>
          </p:nvPr>
        </p:nvSpPr>
        <p:spPr>
          <a:xfrm>
            <a:off x="0" y="76200"/>
            <a:ext cx="8229600" cy="1143000"/>
          </a:xfrm>
          <a:prstGeom prst="rect">
            <a:avLst/>
          </a:prstGeom>
        </p:spPr>
        <p:txBody>
          <a:bodyPr/>
          <a:lstStyle/>
          <a:p>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EQUITY THEORY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84994"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Procedural justice - </a:t>
            </a:r>
            <a:r>
              <a:rPr lang="en-US" sz="2800" dirty="0">
                <a:latin typeface="Times New Roman" panose="02020603050405020304" pitchFamily="18" charset="0"/>
                <a:cs typeface="Times New Roman" panose="02020603050405020304" pitchFamily="18" charset="0"/>
              </a:rPr>
              <a:t>perceived fairness of the </a:t>
            </a:r>
            <a:r>
              <a:rPr lang="en-US" sz="2800" b="1" dirty="0">
                <a:latin typeface="Times New Roman" panose="02020603050405020304" pitchFamily="18" charset="0"/>
                <a:cs typeface="Times New Roman" panose="02020603050405020304" pitchFamily="18" charset="0"/>
              </a:rPr>
              <a:t>process</a:t>
            </a:r>
            <a:r>
              <a:rPr lang="en-US" sz="2800" dirty="0">
                <a:latin typeface="Times New Roman" panose="02020603050405020304" pitchFamily="18" charset="0"/>
                <a:cs typeface="Times New Roman" panose="02020603050405020304" pitchFamily="18" charset="0"/>
              </a:rPr>
              <a:t> used to determine the distribution of rewards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idx="4294967295"/>
          </p:nvPr>
        </p:nvSpPr>
        <p:spPr>
          <a:xfrm>
            <a:off x="457200" y="457200"/>
            <a:ext cx="8229600" cy="1143000"/>
          </a:xfrm>
          <a:prstGeom prst="rect">
            <a:avLst/>
          </a:prstGeom>
        </p:spPr>
        <p:txBody>
          <a:bodyPr/>
          <a:lstStyle/>
          <a:p>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WHAT IS MOTIVATION?</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31746"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Motivation - </a:t>
            </a:r>
            <a:r>
              <a:rPr lang="en-US" sz="3200" dirty="0">
                <a:latin typeface="Times New Roman" panose="02020603050405020304" pitchFamily="18" charset="0"/>
                <a:cs typeface="Times New Roman" panose="02020603050405020304" pitchFamily="18" charset="0"/>
              </a:rPr>
              <a:t>the process by which a person’s efforts are energized, directed, and sustained toward attaining a goal.</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i="1" dirty="0">
                <a:latin typeface="Times New Roman" panose="02020603050405020304" pitchFamily="18" charset="0"/>
                <a:cs typeface="Times New Roman" panose="02020603050405020304" pitchFamily="18" charset="0"/>
              </a:rPr>
              <a:t>energy</a:t>
            </a:r>
            <a:r>
              <a:rPr lang="en-US" sz="2800" dirty="0">
                <a:latin typeface="Times New Roman" panose="02020603050405020304" pitchFamily="18" charset="0"/>
                <a:cs typeface="Times New Roman" panose="02020603050405020304" pitchFamily="18" charset="0"/>
              </a:rPr>
              <a:t> is a measure of intensity, drive, and vigor</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effort is channeled in a </a:t>
            </a:r>
            <a:r>
              <a:rPr lang="en-US" sz="2800" i="1" dirty="0">
                <a:latin typeface="Times New Roman" panose="02020603050405020304" pitchFamily="18" charset="0"/>
                <a:cs typeface="Times New Roman" panose="02020603050405020304" pitchFamily="18" charset="0"/>
              </a:rPr>
              <a:t>direction </a:t>
            </a:r>
            <a:r>
              <a:rPr lang="en-US" sz="2800" dirty="0">
                <a:latin typeface="Times New Roman" panose="02020603050405020304" pitchFamily="18" charset="0"/>
                <a:cs typeface="Times New Roman" panose="02020603050405020304" pitchFamily="18" charset="0"/>
              </a:rPr>
              <a:t>that benefits the organization</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We want employees to </a:t>
            </a:r>
            <a:r>
              <a:rPr lang="en-US" sz="2800" i="1" dirty="0">
                <a:latin typeface="Times New Roman" panose="02020603050405020304" pitchFamily="18" charset="0"/>
                <a:cs typeface="Times New Roman" panose="02020603050405020304" pitchFamily="18" charset="0"/>
              </a:rPr>
              <a:t>persist</a:t>
            </a:r>
            <a:r>
              <a:rPr lang="en-US" sz="2800" dirty="0">
                <a:latin typeface="Times New Roman" panose="02020603050405020304" pitchFamily="18" charset="0"/>
                <a:cs typeface="Times New Roman" panose="02020603050405020304" pitchFamily="18" charset="0"/>
              </a:rPr>
              <a:t> in putting forth effort</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idx="4294967295"/>
          </p:nvPr>
        </p:nvSpPr>
        <p:spPr>
          <a:xfrm>
            <a:off x="477837" y="457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EXHIBIT 17-7 EQUITY THEORY</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pic>
        <p:nvPicPr>
          <p:cNvPr id="87042" name="Picture 2"/>
          <p:cNvPicPr>
            <a:picLocks noChangeAspect="1" noChangeArrowheads="1"/>
          </p:cNvPicPr>
          <p:nvPr/>
        </p:nvPicPr>
        <p:blipFill>
          <a:blip r:embed="rId1"/>
          <a:srcRect/>
          <a:stretch>
            <a:fillRect/>
          </a:stretch>
        </p:blipFill>
        <p:spPr bwMode="auto">
          <a:xfrm>
            <a:off x="152400" y="1905000"/>
            <a:ext cx="8880475"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Grp="1" noChangeArrowheads="1"/>
          </p:cNvSpPr>
          <p:nvPr>
            <p:ph type="title" idx="4294967295"/>
          </p:nvPr>
        </p:nvSpPr>
        <p:spPr>
          <a:xfrm>
            <a:off x="228600" y="457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EXPECTANCY THEORY</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89090"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Expectancy theory - </a:t>
            </a:r>
            <a:r>
              <a:rPr lang="en-US" sz="2800" dirty="0">
                <a:latin typeface="Times New Roman" panose="02020603050405020304" pitchFamily="18" charset="0"/>
                <a:cs typeface="Times New Roman" panose="02020603050405020304" pitchFamily="18" charset="0"/>
              </a:rPr>
              <a:t>the theory that an  individual tends to act in a certain way based on the expectation that the act will be followed by a given outcome and on the attractiveness of that outcome to the individual.</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2"/>
          <p:cNvSpPr>
            <a:spLocks noGrp="1" noChangeArrowheads="1"/>
          </p:cNvSpPr>
          <p:nvPr>
            <p:ph type="title" idx="4294967295"/>
          </p:nvPr>
        </p:nvSpPr>
        <p:spPr>
          <a:xfrm>
            <a:off x="445827" y="381000"/>
            <a:ext cx="8229600" cy="1143000"/>
          </a:xfrm>
          <a:prstGeom prst="rect">
            <a:avLst/>
          </a:prstGeom>
        </p:spPr>
        <p:txBody>
          <a:bodyPr/>
          <a:lstStyle/>
          <a:p>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EXPECTANCY THEORY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91138" name="Rectangle 3"/>
          <p:cNvSpPr txBox="1"/>
          <p:nvPr/>
        </p:nvSpPr>
        <p:spPr bwMode="auto">
          <a:xfrm>
            <a:off x="457200" y="15240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Expectancy Relationships</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Expectancy (effort-performance linkage)</a:t>
            </a:r>
            <a:endParaRPr lang="en-US" sz="2800" dirty="0">
              <a:latin typeface="Times New Roman" panose="02020603050405020304" pitchFamily="18" charset="0"/>
              <a:cs typeface="Times New Roman" panose="02020603050405020304" pitchFamily="18" charset="0"/>
            </a:endParaRPr>
          </a:p>
          <a:p>
            <a:pPr marL="1143000" lvl="2" indent="-228600" eaLnBrk="0" hangingPunct="0">
              <a:spcBef>
                <a:spcPct val="20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perceived probability that an individual’s effort will result in a certain level of performance.</a:t>
            </a:r>
            <a:endParaRPr lang="en-US" sz="24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Instrumentality</a:t>
            </a:r>
            <a:endParaRPr lang="en-US" sz="2800" dirty="0">
              <a:latin typeface="Times New Roman" panose="02020603050405020304" pitchFamily="18" charset="0"/>
              <a:cs typeface="Times New Roman" panose="02020603050405020304" pitchFamily="18" charset="0"/>
            </a:endParaRPr>
          </a:p>
          <a:p>
            <a:pPr marL="1143000" lvl="2" indent="-228600" eaLnBrk="0" hangingPunct="0">
              <a:spcBef>
                <a:spcPct val="20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perception that a particular level of performance will result in attaining a desired outcome (reward).</a:t>
            </a:r>
            <a:endParaRPr lang="en-US" sz="24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Valence</a:t>
            </a:r>
            <a:endParaRPr lang="en-US" sz="2800" dirty="0">
              <a:latin typeface="Times New Roman" panose="02020603050405020304" pitchFamily="18" charset="0"/>
              <a:cs typeface="Times New Roman" panose="02020603050405020304" pitchFamily="18" charset="0"/>
            </a:endParaRPr>
          </a:p>
          <a:p>
            <a:pPr marL="1143000" lvl="2" indent="-228600" eaLnBrk="0" hangingPunct="0">
              <a:spcBef>
                <a:spcPct val="20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attractiveness/importance of the performance reward (outcome) to the individual.</a:t>
            </a:r>
            <a:endParaRPr lang="en-US" sz="24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2"/>
          <p:cNvSpPr>
            <a:spLocks noGrp="1" noChangeArrowheads="1"/>
          </p:cNvSpPr>
          <p:nvPr>
            <p:ph type="title" idx="4294967295"/>
          </p:nvPr>
        </p:nvSpPr>
        <p:spPr>
          <a:xfrm>
            <a:off x="698500" y="3810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EXHIBIT 17-8 EXPECTANCY MODEL</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pic>
        <p:nvPicPr>
          <p:cNvPr id="93186" name="Picture 3"/>
          <p:cNvPicPr>
            <a:picLocks noGrp="1" noChangeAspect="1" noChangeArrowheads="1"/>
          </p:cNvPicPr>
          <p:nvPr/>
        </p:nvPicPr>
        <p:blipFill>
          <a:blip r:embed="rId1"/>
          <a:srcRect/>
          <a:stretch>
            <a:fillRect/>
          </a:stretch>
        </p:blipFill>
        <p:spPr bwMode="auto">
          <a:xfrm>
            <a:off x="217488" y="2019300"/>
            <a:ext cx="8710612" cy="2819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EXHIBIT 17-9 INTEGRATING CONTEMPORARY THEORIES OF MOTIVATION</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pic>
        <p:nvPicPr>
          <p:cNvPr id="95234" name="Picture 3"/>
          <p:cNvPicPr>
            <a:picLocks noGrp="1" noChangeAspect="1" noChangeArrowheads="1"/>
          </p:cNvPicPr>
          <p:nvPr/>
        </p:nvPicPr>
        <p:blipFill>
          <a:blip r:embed="rId1"/>
          <a:srcRect/>
          <a:stretch>
            <a:fillRect/>
          </a:stretch>
        </p:blipFill>
        <p:spPr bwMode="auto">
          <a:xfrm>
            <a:off x="2144713" y="1493838"/>
            <a:ext cx="4854575" cy="47545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idx="4294967295"/>
          </p:nvPr>
        </p:nvSpPr>
        <p:spPr>
          <a:xfrm>
            <a:off x="685800" y="457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CURRENT ISSUES IN MOTIVATION</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97282"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Motivating in Tough Economic Circumstances</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economic recession of the last few years was difficult for many organizations</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Layoffs, tight budgets, minimal or no pay raises, benefit cuts, no bonuses, long hours doing the work of those who had been laid off— was the reality that many employees faced.</a:t>
            </a:r>
            <a:endParaRPr lang="en-US" sz="7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idx="4294967295"/>
          </p:nvPr>
        </p:nvSpPr>
        <p:spPr>
          <a:xfrm>
            <a:off x="462887" y="424218"/>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CURRENT ISSUES IN MOTIVATION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99330"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Managing Cross-Cultural Motivational Challenges</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Most current motivation theories were developed in the United States by Americans and about Americans</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Managers can’t automatically assume motivational programs that work in one geographic location are going to work in others</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endParaRPr lang="en-US" sz="7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CURRENT ISSUES IN MOTIVATION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3" name="Rectangle 3"/>
          <p:cNvSpPr txBox="1"/>
          <p:nvPr/>
        </p:nvSpPr>
        <p:spPr bwMode="auto">
          <a:xfrm>
            <a:off x="609600" y="1295400"/>
            <a:ext cx="8229600" cy="4525963"/>
          </a:xfrm>
          <a:prstGeom prst="rect">
            <a:avLst/>
          </a:prstGeom>
          <a:noFill/>
          <a:ln>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r>
              <a:rPr lang="en-US" sz="2800" dirty="0">
                <a:latin typeface="Times New Roman" panose="02020603050405020304" pitchFamily="18" charset="0"/>
                <a:cs typeface="Times New Roman" panose="02020603050405020304" pitchFamily="18" charset="0"/>
              </a:rPr>
              <a:t>Motivating Unique Groups of </a:t>
            </a:r>
            <a:r>
              <a:rPr lang="en-US" sz="2800" dirty="0" smtClean="0">
                <a:latin typeface="Times New Roman" panose="02020603050405020304" pitchFamily="18" charset="0"/>
                <a:cs typeface="Times New Roman" panose="02020603050405020304" pitchFamily="18" charset="0"/>
              </a:rPr>
              <a:t>Workers</a:t>
            </a:r>
            <a:endParaRPr lang="en-US" sz="2800" dirty="0" smtClean="0">
              <a:latin typeface="Times New Roman" panose="02020603050405020304" pitchFamily="18" charset="0"/>
              <a:cs typeface="Times New Roman" panose="02020603050405020304" pitchFamily="18" charset="0"/>
            </a:endParaRPr>
          </a:p>
          <a:p>
            <a:pPr lvl="1">
              <a:spcBef>
                <a:spcPct val="30000"/>
              </a:spcBef>
              <a:defRPr/>
            </a:pPr>
            <a:r>
              <a:rPr lang="en-US" sz="2400" dirty="0">
                <a:latin typeface="Times New Roman" panose="02020603050405020304" pitchFamily="18" charset="0"/>
                <a:cs typeface="Times New Roman" panose="02020603050405020304" pitchFamily="18" charset="0"/>
              </a:rPr>
              <a:t>Compressed workweek</a:t>
            </a:r>
            <a:endParaRPr lang="en-US" sz="2400" dirty="0">
              <a:latin typeface="Times New Roman" panose="02020603050405020304" pitchFamily="18" charset="0"/>
              <a:cs typeface="Times New Roman" panose="02020603050405020304" pitchFamily="18" charset="0"/>
            </a:endParaRPr>
          </a:p>
          <a:p>
            <a:pPr lvl="2">
              <a:spcBef>
                <a:spcPct val="30000"/>
              </a:spcBef>
              <a:defRPr/>
            </a:pPr>
            <a:r>
              <a:rPr lang="en-US" sz="2000" dirty="0">
                <a:latin typeface="Times New Roman" panose="02020603050405020304" pitchFamily="18" charset="0"/>
                <a:cs typeface="Times New Roman" panose="02020603050405020304" pitchFamily="18" charset="0"/>
              </a:rPr>
              <a:t>Longer daily hours, but fewer days</a:t>
            </a:r>
            <a:endParaRPr lang="en-US" sz="2000" dirty="0">
              <a:latin typeface="Times New Roman" panose="02020603050405020304" pitchFamily="18" charset="0"/>
              <a:cs typeface="Times New Roman" panose="02020603050405020304" pitchFamily="18" charset="0"/>
            </a:endParaRPr>
          </a:p>
          <a:p>
            <a:pPr lvl="1">
              <a:spcBef>
                <a:spcPct val="30000"/>
              </a:spcBef>
              <a:defRPr/>
            </a:pPr>
            <a:r>
              <a:rPr lang="en-US" sz="2400" dirty="0">
                <a:latin typeface="Times New Roman" panose="02020603050405020304" pitchFamily="18" charset="0"/>
                <a:cs typeface="Times New Roman" panose="02020603050405020304" pitchFamily="18" charset="0"/>
              </a:rPr>
              <a:t>Flexible work hours (flextime)</a:t>
            </a:r>
            <a:endParaRPr lang="en-US" sz="2400" dirty="0">
              <a:latin typeface="Times New Roman" panose="02020603050405020304" pitchFamily="18" charset="0"/>
              <a:cs typeface="Times New Roman" panose="02020603050405020304" pitchFamily="18" charset="0"/>
            </a:endParaRPr>
          </a:p>
          <a:p>
            <a:pPr lvl="2">
              <a:spcBef>
                <a:spcPct val="30000"/>
              </a:spcBef>
              <a:defRPr/>
            </a:pPr>
            <a:r>
              <a:rPr lang="en-US" sz="2000" dirty="0">
                <a:latin typeface="Times New Roman" panose="02020603050405020304" pitchFamily="18" charset="0"/>
                <a:cs typeface="Times New Roman" panose="02020603050405020304" pitchFamily="18" charset="0"/>
              </a:rPr>
              <a:t>Specific weekly hours with varying arrival, departure, lunch and break times around certain core hours during which all employees must be present</a:t>
            </a:r>
            <a:endParaRPr lang="en-US" sz="2000" dirty="0">
              <a:latin typeface="Times New Roman" panose="02020603050405020304" pitchFamily="18" charset="0"/>
              <a:cs typeface="Times New Roman" panose="02020603050405020304" pitchFamily="18" charset="0"/>
            </a:endParaRPr>
          </a:p>
          <a:p>
            <a:pPr lvl="1">
              <a:spcBef>
                <a:spcPct val="30000"/>
              </a:spcBef>
              <a:defRPr/>
            </a:pPr>
            <a:r>
              <a:rPr lang="en-US" sz="2400" dirty="0">
                <a:latin typeface="Times New Roman" panose="02020603050405020304" pitchFamily="18" charset="0"/>
                <a:cs typeface="Times New Roman" panose="02020603050405020304" pitchFamily="18" charset="0"/>
              </a:rPr>
              <a:t>Job Sharing</a:t>
            </a:r>
            <a:endParaRPr lang="en-US" sz="2400" dirty="0">
              <a:latin typeface="Times New Roman" panose="02020603050405020304" pitchFamily="18" charset="0"/>
              <a:cs typeface="Times New Roman" panose="02020603050405020304" pitchFamily="18" charset="0"/>
            </a:endParaRPr>
          </a:p>
          <a:p>
            <a:pPr lvl="2">
              <a:spcBef>
                <a:spcPct val="30000"/>
              </a:spcBef>
              <a:defRPr/>
            </a:pPr>
            <a:r>
              <a:rPr lang="en-US" sz="2000" dirty="0">
                <a:latin typeface="Times New Roman" panose="02020603050405020304" pitchFamily="18" charset="0"/>
                <a:cs typeface="Times New Roman" panose="02020603050405020304" pitchFamily="18" charset="0"/>
              </a:rPr>
              <a:t>Two or more people split a full-time job</a:t>
            </a:r>
            <a:endParaRPr lang="en-US" sz="2000" dirty="0">
              <a:latin typeface="Times New Roman" panose="02020603050405020304" pitchFamily="18" charset="0"/>
              <a:cs typeface="Times New Roman" panose="02020603050405020304" pitchFamily="18" charset="0"/>
            </a:endParaRPr>
          </a:p>
          <a:p>
            <a:pPr lvl="1">
              <a:spcBef>
                <a:spcPct val="30000"/>
              </a:spcBef>
              <a:defRPr/>
            </a:pPr>
            <a:r>
              <a:rPr lang="en-US" sz="2400" dirty="0">
                <a:latin typeface="Times New Roman" panose="02020603050405020304" pitchFamily="18" charset="0"/>
                <a:cs typeface="Times New Roman" panose="02020603050405020304" pitchFamily="18" charset="0"/>
              </a:rPr>
              <a:t>Telecommuting</a:t>
            </a:r>
            <a:endParaRPr lang="en-US" sz="2400" dirty="0">
              <a:latin typeface="Times New Roman" panose="02020603050405020304" pitchFamily="18" charset="0"/>
              <a:cs typeface="Times New Roman" panose="02020603050405020304" pitchFamily="18" charset="0"/>
            </a:endParaRPr>
          </a:p>
          <a:p>
            <a:pPr lvl="2">
              <a:spcBef>
                <a:spcPct val="30000"/>
              </a:spcBef>
              <a:defRPr/>
            </a:pPr>
            <a:r>
              <a:rPr lang="en-US" sz="2000" dirty="0">
                <a:latin typeface="Times New Roman" panose="02020603050405020304" pitchFamily="18" charset="0"/>
                <a:cs typeface="Times New Roman" panose="02020603050405020304" pitchFamily="18" charset="0"/>
              </a:rPr>
              <a:t>Employees work from home using computer links</a:t>
            </a:r>
            <a:endParaRPr lang="en-US" sz="2000" dirty="0">
              <a:latin typeface="Times New Roman" panose="02020603050405020304" pitchFamily="18" charset="0"/>
              <a:cs typeface="Times New Roman" panose="02020603050405020304" pitchFamily="18" charset="0"/>
            </a:endParaRPr>
          </a:p>
          <a:p>
            <a:pPr marL="457200" lvl="1" indent="0">
              <a:buFont typeface="Arial" panose="020B0604020202020204" pitchFamily="34" charset="0"/>
              <a:buNone/>
              <a:defRPr/>
            </a:pPr>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CURRENT ISSUES IN MOTIVATION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103426"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4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Motivating Professionals</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4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Characteristics of professionals</a:t>
            </a:r>
            <a:endParaRPr lang="en-US" sz="2800" dirty="0">
              <a:latin typeface="Times New Roman" panose="02020603050405020304" pitchFamily="18" charset="0"/>
              <a:cs typeface="Times New Roman" panose="02020603050405020304" pitchFamily="18" charset="0"/>
            </a:endParaRPr>
          </a:p>
          <a:p>
            <a:pPr marL="1143000" lvl="2" indent="-228600" eaLnBrk="0" hangingPunct="0">
              <a:spcBef>
                <a:spcPct val="40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Strong and long-term commitment to their field of expertise</a:t>
            </a:r>
            <a:endParaRPr lang="en-US" sz="2400" dirty="0">
              <a:latin typeface="Times New Roman" panose="02020603050405020304" pitchFamily="18" charset="0"/>
              <a:cs typeface="Times New Roman" panose="02020603050405020304" pitchFamily="18" charset="0"/>
            </a:endParaRPr>
          </a:p>
          <a:p>
            <a:pPr marL="1143000" lvl="2" indent="-228600" eaLnBrk="0" hangingPunct="0">
              <a:spcBef>
                <a:spcPct val="40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Loyalty is to their profession, not to the employer</a:t>
            </a:r>
            <a:endParaRPr lang="en-US" sz="2400" dirty="0">
              <a:latin typeface="Times New Roman" panose="02020603050405020304" pitchFamily="18" charset="0"/>
              <a:cs typeface="Times New Roman" panose="02020603050405020304" pitchFamily="18" charset="0"/>
            </a:endParaRPr>
          </a:p>
          <a:p>
            <a:pPr marL="1143000" lvl="2" indent="-228600" eaLnBrk="0" hangingPunct="0">
              <a:spcBef>
                <a:spcPct val="40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Have the need to regularly update their knowledge</a:t>
            </a:r>
            <a:endParaRPr lang="en-US" sz="2400" dirty="0">
              <a:latin typeface="Times New Roman" panose="02020603050405020304" pitchFamily="18" charset="0"/>
              <a:cs typeface="Times New Roman" panose="02020603050405020304" pitchFamily="18" charset="0"/>
            </a:endParaRPr>
          </a:p>
          <a:p>
            <a:pPr marL="1143000" lvl="2" indent="-228600" eaLnBrk="0" hangingPunct="0">
              <a:spcBef>
                <a:spcPct val="40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Don’t define their workweek as 8:00 am to 5:00 pm.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CURRENT ISSUES IN MOTIVATION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105474" name="Rectangle 3"/>
          <p:cNvSpPr txBox="1"/>
          <p:nvPr/>
        </p:nvSpPr>
        <p:spPr bwMode="auto">
          <a:xfrm>
            <a:off x="457200" y="1600200"/>
            <a:ext cx="8458200" cy="4525963"/>
          </a:xfrm>
          <a:prstGeom prst="rect">
            <a:avLst/>
          </a:prstGeom>
          <a:noFill/>
          <a:ln w="9525">
            <a:noFill/>
            <a:miter lim="800000"/>
          </a:ln>
        </p:spPr>
        <p:txBody>
          <a:bodyPr/>
          <a:lstStyle/>
          <a:p>
            <a:pPr marL="342900" indent="-342900" eaLnBrk="0" hangingPunct="0">
              <a:spcBef>
                <a:spcPct val="3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Motivating Contingent Workers</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3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Opportunity to become a permanent employee</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3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Opportunity for training</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3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Equity in compensation and benefits</a:t>
            </a:r>
            <a:endParaRPr lang="en-US" sz="2800" dirty="0">
              <a:latin typeface="Times New Roman" panose="02020603050405020304" pitchFamily="18" charset="0"/>
              <a:cs typeface="Times New Roman" panose="02020603050405020304" pitchFamily="18" charset="0"/>
            </a:endParaRPr>
          </a:p>
          <a:p>
            <a:pPr marL="342900" indent="-342900" eaLnBrk="0" hangingPunct="0">
              <a:spcBef>
                <a:spcPct val="3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Motivating Low-Skilled, Minimum-Wage Employees</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3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Employee recognition programs</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3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Provision of sincere praise</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idx="4294967295"/>
          </p:nvPr>
        </p:nvSpPr>
        <p:spPr>
          <a:xfrm>
            <a:off x="762000" y="228600"/>
            <a:ext cx="8229600" cy="1143000"/>
          </a:xfrm>
          <a:prstGeom prst="rect">
            <a:avLst/>
          </a:prstGeom>
        </p:spPr>
        <p:txBody>
          <a:bodyPr/>
          <a:lstStyle/>
          <a:p>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EARLY THEORIES OF MOTIVATION</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33794"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4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Maslow’s </a:t>
            </a:r>
            <a:r>
              <a:rPr lang="en-US" sz="3200" i="1" dirty="0">
                <a:latin typeface="Times New Roman" panose="02020603050405020304" pitchFamily="18" charset="0"/>
                <a:cs typeface="Times New Roman" panose="02020603050405020304" pitchFamily="18" charset="0"/>
              </a:rPr>
              <a:t>Hierarchy of Needs</a:t>
            </a:r>
            <a:endParaRPr lang="en-US" sz="3200" i="1" dirty="0">
              <a:latin typeface="Times New Roman" panose="02020603050405020304" pitchFamily="18" charset="0"/>
              <a:cs typeface="Times New Roman" panose="02020603050405020304" pitchFamily="18" charset="0"/>
            </a:endParaRPr>
          </a:p>
          <a:p>
            <a:pPr marL="342900" indent="-342900" eaLnBrk="0" hangingPunct="0">
              <a:spcBef>
                <a:spcPct val="4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McGregor’s </a:t>
            </a:r>
            <a:r>
              <a:rPr lang="en-US" sz="3200" i="1" dirty="0">
                <a:latin typeface="Times New Roman" panose="02020603050405020304" pitchFamily="18" charset="0"/>
                <a:cs typeface="Times New Roman" panose="02020603050405020304" pitchFamily="18" charset="0"/>
              </a:rPr>
              <a:t>Theories X and Y</a:t>
            </a:r>
            <a:endParaRPr lang="en-US" sz="3200" i="1" dirty="0">
              <a:latin typeface="Times New Roman" panose="02020603050405020304" pitchFamily="18" charset="0"/>
              <a:cs typeface="Times New Roman" panose="02020603050405020304" pitchFamily="18" charset="0"/>
            </a:endParaRPr>
          </a:p>
          <a:p>
            <a:pPr marL="342900" indent="-342900" eaLnBrk="0" hangingPunct="0">
              <a:spcBef>
                <a:spcPct val="4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Herzberg’s </a:t>
            </a:r>
            <a:r>
              <a:rPr lang="en-US" sz="3200" i="1" dirty="0">
                <a:latin typeface="Times New Roman" panose="02020603050405020304" pitchFamily="18" charset="0"/>
                <a:cs typeface="Times New Roman" panose="02020603050405020304" pitchFamily="18" charset="0"/>
              </a:rPr>
              <a:t>Two-Factor Theory</a:t>
            </a:r>
            <a:endParaRPr lang="en-US" sz="3200" i="1" dirty="0">
              <a:latin typeface="Times New Roman" panose="02020603050405020304" pitchFamily="18" charset="0"/>
              <a:cs typeface="Times New Roman" panose="02020603050405020304" pitchFamily="18" charset="0"/>
            </a:endParaRPr>
          </a:p>
          <a:p>
            <a:pPr marL="342900" indent="-342900" eaLnBrk="0" hangingPunct="0">
              <a:spcBef>
                <a:spcPct val="4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McClelland’s </a:t>
            </a:r>
            <a:r>
              <a:rPr lang="en-US" sz="3200" i="1" dirty="0">
                <a:latin typeface="Times New Roman" panose="02020603050405020304" pitchFamily="18" charset="0"/>
                <a:cs typeface="Times New Roman" panose="02020603050405020304" pitchFamily="18" charset="0"/>
              </a:rPr>
              <a:t>Three Needs Theory</a:t>
            </a:r>
            <a:endParaRPr lang="en-US" sz="3200" i="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DESIGNING APPROPRIATE REWARDS PROGRAMS</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107522"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Open-book management -</a:t>
            </a:r>
            <a:r>
              <a:rPr lang="en-US" sz="2400" dirty="0">
                <a:latin typeface="Times New Roman" panose="02020603050405020304" pitchFamily="18" charset="0"/>
                <a:cs typeface="Times New Roman" panose="02020603050405020304" pitchFamily="18" charset="0"/>
              </a:rPr>
              <a:t> a motivational approach in which an organization’s financial statements (the “books”) are shared with all employees.</a:t>
            </a:r>
            <a:endParaRPr lang="en-US" sz="24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Employee recognition programs - </a:t>
            </a:r>
            <a:r>
              <a:rPr lang="en-US" sz="2400" dirty="0">
                <a:latin typeface="Times New Roman" panose="02020603050405020304" pitchFamily="18" charset="0"/>
                <a:cs typeface="Times New Roman" panose="02020603050405020304" pitchFamily="18" charset="0"/>
              </a:rPr>
              <a:t>programs based on personal attention and expression of interest, approval, and appreciation for a job well done.</a:t>
            </a:r>
            <a:endParaRPr lang="en-US" sz="24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Pay-for-performance programs - </a:t>
            </a:r>
            <a:r>
              <a:rPr lang="en-US" sz="2400" dirty="0">
                <a:latin typeface="Times New Roman" panose="02020603050405020304" pitchFamily="18" charset="0"/>
                <a:cs typeface="Times New Roman" panose="02020603050405020304" pitchFamily="18" charset="0"/>
              </a:rPr>
              <a:t>variable compensation plans that pay employees on the basis of some performance measure.</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REVIEW LEARNING OUTCOME 17.1</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109570"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Define motivation.</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Motivation is the process by which a person’s efforts are energized, directed, and sustained toward attaining a goal.</a:t>
            </a:r>
            <a:endParaRPr lang="en-US" sz="2800" dirty="0">
              <a:latin typeface="Times New Roman" panose="02020603050405020304" pitchFamily="18" charset="0"/>
              <a:cs typeface="Times New Roman" panose="02020603050405020304" pitchFamily="18" charset="0"/>
            </a:endParaRPr>
          </a:p>
          <a:p>
            <a:pPr marL="1143000" lvl="2" indent="-228600" eaLnBrk="0" hangingPunct="0">
              <a:spcBef>
                <a:spcPct val="20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i="1" dirty="0">
                <a:latin typeface="Times New Roman" panose="02020603050405020304" pitchFamily="18" charset="0"/>
                <a:cs typeface="Times New Roman" panose="02020603050405020304" pitchFamily="18" charset="0"/>
              </a:rPr>
              <a:t>energy </a:t>
            </a:r>
            <a:r>
              <a:rPr lang="en-US" sz="2400" dirty="0">
                <a:latin typeface="Times New Roman" panose="02020603050405020304" pitchFamily="18" charset="0"/>
                <a:cs typeface="Times New Roman" panose="02020603050405020304" pitchFamily="18" charset="0"/>
              </a:rPr>
              <a:t>element is a measure of intensity, drive, or vigor. </a:t>
            </a:r>
            <a:endParaRPr lang="en-US" sz="2400" dirty="0">
              <a:latin typeface="Times New Roman" panose="02020603050405020304" pitchFamily="18" charset="0"/>
              <a:cs typeface="Times New Roman" panose="02020603050405020304" pitchFamily="18" charset="0"/>
            </a:endParaRPr>
          </a:p>
          <a:p>
            <a:pPr marL="1143000" lvl="2" indent="-228600" eaLnBrk="0" hangingPunct="0">
              <a:spcBef>
                <a:spcPct val="20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high level of effort needs to be </a:t>
            </a:r>
            <a:r>
              <a:rPr lang="en-US" sz="2400" i="1" dirty="0">
                <a:latin typeface="Times New Roman" panose="02020603050405020304" pitchFamily="18" charset="0"/>
                <a:cs typeface="Times New Roman" panose="02020603050405020304" pitchFamily="18" charset="0"/>
              </a:rPr>
              <a:t>directed </a:t>
            </a:r>
            <a:r>
              <a:rPr lang="en-US" sz="2400" dirty="0">
                <a:latin typeface="Times New Roman" panose="02020603050405020304" pitchFamily="18" charset="0"/>
                <a:cs typeface="Times New Roman" panose="02020603050405020304" pitchFamily="18" charset="0"/>
              </a:rPr>
              <a:t>in  ways that help the organization achieve its goals.</a:t>
            </a:r>
            <a:endParaRPr lang="en-US" sz="2400" dirty="0">
              <a:latin typeface="Times New Roman" panose="02020603050405020304" pitchFamily="18" charset="0"/>
              <a:cs typeface="Times New Roman" panose="02020603050405020304" pitchFamily="18" charset="0"/>
            </a:endParaRPr>
          </a:p>
          <a:p>
            <a:pPr marL="1143000" lvl="2" indent="-228600" eaLnBrk="0" hangingPunct="0">
              <a:spcBef>
                <a:spcPct val="20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Employees must </a:t>
            </a:r>
            <a:r>
              <a:rPr lang="en-US" sz="2400" i="1" dirty="0">
                <a:latin typeface="Times New Roman" panose="02020603050405020304" pitchFamily="18" charset="0"/>
                <a:cs typeface="Times New Roman" panose="02020603050405020304" pitchFamily="18" charset="0"/>
              </a:rPr>
              <a:t>persist </a:t>
            </a:r>
            <a:r>
              <a:rPr lang="en-US" sz="2400" dirty="0">
                <a:latin typeface="Times New Roman" panose="02020603050405020304" pitchFamily="18" charset="0"/>
                <a:cs typeface="Times New Roman" panose="02020603050405020304" pitchFamily="18" charset="0"/>
              </a:rPr>
              <a:t>in putting forth effort to achieve those goals.</a:t>
            </a:r>
            <a:endParaRPr lang="en-US" sz="7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REVIEW LEARNING OUTCOME 17.2</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111618"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Compare and contrast early theories of motivation.</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Maslow’s hierarchy, individuals move up the hierarchy of five needs (physiological, safety, social, esteem, and self-actualization).</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Theory X manager believes people don’t like to work or won’t seek out  responsibility. A Theory Y manager assumes people like to work and seek out responsibility, so they will exercise self-motivation and self-direction.</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endParaRPr lang="en-US" sz="7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title" idx="4294967295"/>
          </p:nvPr>
        </p:nvSpPr>
        <p:spPr>
          <a:xfrm>
            <a:off x="0" y="76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REVIEW LEARNING OUTCOME 17.2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113666"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Herzberg’s theory proposed that intrinsic factors associated with job satisfaction were what motivated people. Extrinsic factors associated  with job dissatisfaction simply kept people from being dissatisfied.</a:t>
            </a:r>
            <a:endParaRPr lang="en-US" sz="28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Three-needs theory proposed three acquired needs that are major motives in work: need for achievement, need for affiliation, and need for power.</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2"/>
          <p:cNvSpPr>
            <a:spLocks noGrp="1" noChangeArrowheads="1"/>
          </p:cNvSpPr>
          <p:nvPr>
            <p:ph type="title" idx="4294967295"/>
          </p:nvPr>
        </p:nvSpPr>
        <p:spPr>
          <a:xfrm>
            <a:off x="685800" y="1524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REVIEW LEARNING OUTCOME 17.3</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115714" name="Rectangle 3"/>
          <p:cNvSpPr txBox="1"/>
          <p:nvPr/>
        </p:nvSpPr>
        <p:spPr bwMode="auto">
          <a:xfrm>
            <a:off x="685800" y="12954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Compare and contrast contemporary theories of motivation.</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Goal-setting theory says that specific goals increase performance, and difficult	goals, when accepted, result in higher performance than easy goals.</a:t>
            </a:r>
            <a:endParaRPr lang="en-US" sz="72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Reinforcement theory says that behavior is a function of its consequences. </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Job enlargement involves horizontally  expanding job scope.</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idx="4294967295"/>
          </p:nvPr>
        </p:nvSpPr>
        <p:spPr>
          <a:xfrm>
            <a:off x="457200" y="3048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REVIEW LEARNING OUTCOME 17.3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117762"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Job enrichment vertically expands job depth by giving employees more control over their work.</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job characteristics model says five core job dimensions (skill variety, task identity, task significance, autonomy, and feedback) are used to design motivating jobs.</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p:cNvSpPr>
            <a:spLocks noGrp="1" noChangeArrowheads="1"/>
          </p:cNvSpPr>
          <p:nvPr>
            <p:ph type="title" idx="4294967295"/>
          </p:nvPr>
        </p:nvSpPr>
        <p:spPr>
          <a:xfrm>
            <a:off x="476534" y="443552"/>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REVIEW LEARNING OUTCOME 17.3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119810"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Expectancy theory says an individual tends to act in a certain way based on the expectation that the act will be followed by a desired  outcome.</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Equity theory focuses on how employees compare their inputs–outcomes ratios to relevant others’ ratios.</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Grp="1" noChangeArrowheads="1"/>
          </p:cNvSpPr>
          <p:nvPr>
            <p:ph type="title" idx="4294967295"/>
          </p:nvPr>
        </p:nvSpPr>
        <p:spPr>
          <a:xfrm>
            <a:off x="464024" y="457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REVIEW LEARNING OUTCOME 17.4</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121858"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Discuss current issues in motivation.</a:t>
            </a:r>
            <a:endParaRPr lang="en-US" sz="28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Managers must cope with four current motivation issues: </a:t>
            </a:r>
            <a:endParaRPr lang="en-US" sz="2800" dirty="0">
              <a:latin typeface="Times New Roman" panose="02020603050405020304" pitchFamily="18" charset="0"/>
              <a:cs typeface="Times New Roman" panose="02020603050405020304" pitchFamily="18" charset="0"/>
            </a:endParaRPr>
          </a:p>
          <a:p>
            <a:pPr marL="1143000" lvl="2" indent="-228600" eaLnBrk="0" hangingPunct="0">
              <a:spcBef>
                <a:spcPct val="20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motivating in tough economic circumstances</a:t>
            </a:r>
            <a:endParaRPr lang="en-US" sz="2400" dirty="0">
              <a:latin typeface="Times New Roman" panose="02020603050405020304" pitchFamily="18" charset="0"/>
              <a:cs typeface="Times New Roman" panose="02020603050405020304" pitchFamily="18" charset="0"/>
            </a:endParaRPr>
          </a:p>
          <a:p>
            <a:pPr marL="1143000" lvl="2" indent="-228600" eaLnBrk="0" hangingPunct="0">
              <a:spcBef>
                <a:spcPct val="20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managing cross-cultural challenges</a:t>
            </a:r>
            <a:endParaRPr lang="en-US" sz="2400" dirty="0">
              <a:latin typeface="Times New Roman" panose="02020603050405020304" pitchFamily="18" charset="0"/>
              <a:cs typeface="Times New Roman" panose="02020603050405020304" pitchFamily="18" charset="0"/>
            </a:endParaRPr>
          </a:p>
          <a:p>
            <a:pPr marL="1143000" lvl="2" indent="-228600" eaLnBrk="0" hangingPunct="0">
              <a:spcBef>
                <a:spcPct val="20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motivating unique groups of workers</a:t>
            </a:r>
            <a:endParaRPr lang="en-US" sz="2400" dirty="0">
              <a:latin typeface="Times New Roman" panose="02020603050405020304" pitchFamily="18" charset="0"/>
              <a:cs typeface="Times New Roman" panose="02020603050405020304" pitchFamily="18" charset="0"/>
            </a:endParaRPr>
          </a:p>
          <a:p>
            <a:pPr marL="1143000" lvl="2" indent="-228600" eaLnBrk="0" hangingPunct="0">
              <a:spcBef>
                <a:spcPct val="200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designing appropriate rewards programs.</a:t>
            </a:r>
            <a:endParaRPr lang="en-US" sz="7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88720" y="2103120"/>
            <a:ext cx="6797040" cy="3621405"/>
          </a:xfrm>
          <a:prstGeom prst="rect">
            <a:avLst/>
          </a:prstGeom>
        </p:spPr>
      </p:pic>
      <p:sp>
        <p:nvSpPr>
          <p:cNvPr id="3" name="Title 2"/>
          <p:cNvSpPr>
            <a:spLocks noGrp="1"/>
          </p:cNvSpPr>
          <p:nvPr>
            <p:ph type="title" idx="4294967295"/>
          </p:nvPr>
        </p:nvSpPr>
        <p:spPr>
          <a:xfrm>
            <a:off x="0" y="365125"/>
            <a:ext cx="7886700" cy="1325563"/>
          </a:xfrm>
          <a:prstGeom prst="rect">
            <a:avLst/>
          </a:prstGeom>
        </p:spPr>
        <p:txBody>
          <a:bodyPr/>
          <a:lstStyle/>
          <a:p>
            <a:pPr algn="ctr"/>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ANY QUESTION?</a:t>
            </a:r>
            <a:endParaRPr lang="en-US" sz="3200" b="1" dirty="0">
              <a:solidFill>
                <a:srgbClr val="008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idx="4294967295"/>
          </p:nvPr>
        </p:nvSpPr>
        <p:spPr>
          <a:xfrm>
            <a:off x="0" y="365125"/>
            <a:ext cx="7886700" cy="1325563"/>
          </a:xfrm>
          <a:prstGeom prst="rect">
            <a:avLst/>
          </a:prstGeom>
        </p:spPr>
        <p:txBody>
          <a:bodyPr/>
          <a:lstStyle/>
          <a:p>
            <a:pPr algn="ctr"/>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END OF LESSON</a:t>
            </a:r>
            <a:endParaRPr lang="en-US" sz="3200" b="1" dirty="0">
              <a:solidFill>
                <a:srgbClr val="008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2361436">
            <a:off x="2670028" y="2210174"/>
            <a:ext cx="3961100" cy="340458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idx="4294967295"/>
          </p:nvPr>
        </p:nvSpPr>
        <p:spPr>
          <a:xfrm>
            <a:off x="457200" y="3048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MASLOW’S HIERARCHY OF NEEDS THEORY</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35842"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Hierarchy of needs theory - </a:t>
            </a:r>
            <a:r>
              <a:rPr lang="en-US" sz="3200" dirty="0">
                <a:latin typeface="Times New Roman" panose="02020603050405020304" pitchFamily="18" charset="0"/>
                <a:cs typeface="Times New Roman" panose="02020603050405020304" pitchFamily="18" charset="0"/>
              </a:rPr>
              <a:t>Maslow’s theory that human needs — physiological, safety, social, esteem, and self-actualization — form a sort of hierarchy.</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Physiological needs - </a:t>
            </a:r>
            <a:r>
              <a:rPr lang="en-US" sz="3200" dirty="0">
                <a:latin typeface="Times New Roman" panose="02020603050405020304" pitchFamily="18" charset="0"/>
                <a:cs typeface="Times New Roman" panose="02020603050405020304" pitchFamily="18" charset="0"/>
              </a:rPr>
              <a:t>a person’s needs for food, drink, shelter, sexual satisfaction, and other physical needs.</a:t>
            </a:r>
            <a:endParaRPr lang="en-US" sz="3200" dirty="0">
              <a:latin typeface="Times New Roman" panose="02020603050405020304" pitchFamily="18" charset="0"/>
              <a:cs typeface="Times New Roman" panose="02020603050405020304" pitchFamily="18" charset="0"/>
            </a:endParaRPr>
          </a:p>
          <a:p>
            <a:pPr marL="742950" lvl="1" indent="-285750" eaLnBrk="0" hangingPunct="0">
              <a:spcBef>
                <a:spcPct val="20000"/>
              </a:spcBef>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idx="4294967295"/>
          </p:nvPr>
        </p:nvSpPr>
        <p:spPr>
          <a:xfrm>
            <a:off x="609600" y="402609"/>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MASLOW’S HIERARCHY OF NEEDS THEORY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37890"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Safety needs - </a:t>
            </a:r>
            <a:r>
              <a:rPr lang="en-US" sz="3200" dirty="0">
                <a:latin typeface="Times New Roman" panose="02020603050405020304" pitchFamily="18" charset="0"/>
                <a:cs typeface="Times New Roman" panose="02020603050405020304" pitchFamily="18" charset="0"/>
              </a:rPr>
              <a:t>a person’s needs for security and protection from physical and emotional harm.</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Social needs - </a:t>
            </a:r>
            <a:r>
              <a:rPr lang="en-US" sz="3200" dirty="0">
                <a:latin typeface="Times New Roman" panose="02020603050405020304" pitchFamily="18" charset="0"/>
                <a:cs typeface="Times New Roman" panose="02020603050405020304" pitchFamily="18" charset="0"/>
              </a:rPr>
              <a:t>a person’s needs for affection, belongingness, acceptance, and friendship.</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idx="4294967295"/>
          </p:nvPr>
        </p:nvSpPr>
        <p:spPr>
          <a:xfrm>
            <a:off x="471985" y="457200"/>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MASLOW’S HIERARCHY OF NEEDS THEORY (CONT.)</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39938"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Esteem needs - </a:t>
            </a:r>
            <a:r>
              <a:rPr lang="en-US" sz="3200" dirty="0">
                <a:latin typeface="Times New Roman" panose="02020603050405020304" pitchFamily="18" charset="0"/>
                <a:cs typeface="Times New Roman" panose="02020603050405020304" pitchFamily="18" charset="0"/>
              </a:rPr>
              <a:t>a person’s needs for internal factors (e.g., self-respect, autonomy, and achievement) and external factors (such as status, recognition, and attention).</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Self-actualization needs - </a:t>
            </a:r>
            <a:r>
              <a:rPr lang="en-US" sz="3200" dirty="0">
                <a:latin typeface="Times New Roman" panose="02020603050405020304" pitchFamily="18" charset="0"/>
                <a:cs typeface="Times New Roman" panose="02020603050405020304" pitchFamily="18" charset="0"/>
              </a:rPr>
              <a:t>a person’s need to become what he or she is capable of becoming.</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idx="4294967295"/>
          </p:nvPr>
        </p:nvSpPr>
        <p:spPr>
          <a:xfrm>
            <a:off x="428767" y="424218"/>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EXHIBIT 17-1</a:t>
            </a:r>
            <a:br>
              <a:rPr lang="en-US" sz="3200" b="1" dirty="0" smtClean="0">
                <a:solidFill>
                  <a:srgbClr val="008000"/>
                </a:solidFill>
                <a:latin typeface="Times New Roman" panose="02020603050405020304" pitchFamily="18" charset="0"/>
                <a:cs typeface="Times New Roman" panose="02020603050405020304" pitchFamily="18" charset="0"/>
              </a:rPr>
            </a:br>
            <a:r>
              <a:rPr lang="en-US" sz="3200" b="1" dirty="0" smtClean="0">
                <a:solidFill>
                  <a:srgbClr val="008000"/>
                </a:solidFill>
                <a:latin typeface="Times New Roman" panose="02020603050405020304" pitchFamily="18" charset="0"/>
                <a:cs typeface="Times New Roman" panose="02020603050405020304" pitchFamily="18" charset="0"/>
              </a:rPr>
              <a:t>MASLOW’S HIERARCHY OF NEEDS</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41986"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endParaRPr lang="en-GB" sz="3200"/>
          </a:p>
        </p:txBody>
      </p:sp>
      <p:pic>
        <p:nvPicPr>
          <p:cNvPr id="41987" name="Picture 3"/>
          <p:cNvPicPr>
            <a:picLocks noGrp="1" noChangeAspect="1" noChangeArrowheads="1"/>
          </p:cNvPicPr>
          <p:nvPr/>
        </p:nvPicPr>
        <p:blipFill>
          <a:blip r:embed="rId1"/>
          <a:srcRect/>
          <a:stretch>
            <a:fillRect/>
          </a:stretch>
        </p:blipFill>
        <p:spPr bwMode="auto">
          <a:xfrm>
            <a:off x="750888" y="1600200"/>
            <a:ext cx="7642225"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idx="4294967295"/>
          </p:nvPr>
        </p:nvSpPr>
        <p:spPr>
          <a:xfrm>
            <a:off x="457200" y="402609"/>
            <a:ext cx="8229600" cy="1143000"/>
          </a:xfrm>
          <a:prstGeom prst="rect">
            <a:avLst/>
          </a:prstGeom>
        </p:spPr>
        <p:txBody>
          <a:bodyPr/>
          <a:lstStyle/>
          <a:p>
            <a:r>
              <a:rPr lang="en-US" sz="3200" b="1" dirty="0" smtClean="0">
                <a:solidFill>
                  <a:srgbClr val="008000"/>
                </a:solidFill>
                <a:latin typeface="Times New Roman" panose="02020603050405020304" pitchFamily="18" charset="0"/>
                <a:cs typeface="Times New Roman" panose="02020603050405020304" pitchFamily="18" charset="0"/>
              </a:rPr>
              <a:t>MCGREGOR’S THEORY X AND THEORY Y</a:t>
            </a:r>
            <a:endParaRPr lang="en-US" sz="3200" b="1" dirty="0" smtClean="0">
              <a:solidFill>
                <a:srgbClr val="008000"/>
              </a:solidFill>
              <a:latin typeface="Times New Roman" panose="02020603050405020304" pitchFamily="18" charset="0"/>
              <a:cs typeface="Times New Roman" panose="02020603050405020304" pitchFamily="18" charset="0"/>
            </a:endParaRPr>
          </a:p>
        </p:txBody>
      </p:sp>
      <p:sp>
        <p:nvSpPr>
          <p:cNvPr id="44034" name="Rectangle 3"/>
          <p:cNvSpPr txBox="1"/>
          <p:nvPr/>
        </p:nvSpPr>
        <p:spPr bwMode="auto">
          <a:xfrm>
            <a:off x="457200" y="1600200"/>
            <a:ext cx="8229600" cy="4525963"/>
          </a:xfrm>
          <a:prstGeom prst="rect">
            <a:avLst/>
          </a:prstGeom>
          <a:noFill/>
          <a:ln w="9525">
            <a:noFill/>
            <a:miter lim="800000"/>
          </a:ln>
        </p:spPr>
        <p:txBody>
          <a:bodyPr/>
          <a:lstStyle/>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Theory X - </a:t>
            </a:r>
            <a:r>
              <a:rPr lang="en-US" sz="3200" dirty="0">
                <a:latin typeface="Times New Roman" panose="02020603050405020304" pitchFamily="18" charset="0"/>
                <a:cs typeface="Times New Roman" panose="02020603050405020304" pitchFamily="18" charset="0"/>
              </a:rPr>
              <a:t>the assumption that employees dislike work, are lazy, avoid responsibility, and must be coerced to perform.</a:t>
            </a:r>
            <a:endParaRPr lang="en-US" sz="3200" dirty="0">
              <a:latin typeface="Times New Roman" panose="02020603050405020304" pitchFamily="18" charset="0"/>
              <a:cs typeface="Times New Roman" panose="02020603050405020304" pitchFamily="18" charset="0"/>
            </a:endParaRPr>
          </a:p>
          <a:p>
            <a:pPr marL="342900" indent="-342900" eaLnBrk="0" hangingPunct="0">
              <a:spcBef>
                <a:spcPct val="2000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Theory Y - </a:t>
            </a:r>
            <a:r>
              <a:rPr lang="en-US" sz="3200" dirty="0">
                <a:latin typeface="Times New Roman" panose="02020603050405020304" pitchFamily="18" charset="0"/>
                <a:cs typeface="Times New Roman" panose="02020603050405020304" pitchFamily="18" charset="0"/>
              </a:rPr>
              <a:t>the assumption that employees are creative, enjoy work, seek responsibility, and can exercise self-direction.</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KNUST Template-edit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11211</Words>
  <Application>WPS Presentation</Application>
  <PresentationFormat>On-screen Show (4:3)</PresentationFormat>
  <Paragraphs>258</Paragraphs>
  <Slides>49</Slides>
  <Notes>45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49</vt:i4>
      </vt:variant>
    </vt:vector>
  </HeadingPairs>
  <TitlesOfParts>
    <vt:vector size="59" baseType="lpstr">
      <vt:lpstr>Arial</vt:lpstr>
      <vt:lpstr>SimSun</vt:lpstr>
      <vt:lpstr>Wingdings</vt:lpstr>
      <vt:lpstr>Helvetica</vt:lpstr>
      <vt:lpstr>Arial</vt:lpstr>
      <vt:lpstr>Times New Roman</vt:lpstr>
      <vt:lpstr>Microsoft YaHei</vt:lpstr>
      <vt:lpstr>Arial Unicode MS</vt:lpstr>
      <vt:lpstr>Calibri</vt:lpstr>
      <vt:lpstr>KNUST Template-edited</vt:lpstr>
      <vt:lpstr>MOTIVATION</vt:lpstr>
      <vt:lpstr> LEARNING OUTCOME</vt:lpstr>
      <vt:lpstr> WHAT IS MOTIVATION?</vt:lpstr>
      <vt:lpstr> EARLY THEORIES OF MOTIVATION</vt:lpstr>
      <vt:lpstr>MASLOW’S HIERARCHY OF NEEDS THEORY</vt:lpstr>
      <vt:lpstr>MASLOW’S HIERARCHY OF NEEDS THEORY (CONT.)</vt:lpstr>
      <vt:lpstr>MASLOW’S HIERARCHY OF NEEDS THEORY (CONT.)</vt:lpstr>
      <vt:lpstr>EXHIBIT 17-1 MASLOW’S HIERARCHY OF NEEDS</vt:lpstr>
      <vt:lpstr>MCGREGOR’S THEORY X AND THEORY Y</vt:lpstr>
      <vt:lpstr> HERZBERG’S TWO-FACTOR THEORY</vt:lpstr>
      <vt:lpstr>EXHIBIT 17-2 HERZBERG’S TWO FACTOR THEORY</vt:lpstr>
      <vt:lpstr>HERZBERG’S TWO-FACTOR THEORY (CONT.)</vt:lpstr>
      <vt:lpstr>EXHIBIT 17-3 CONTRASTING VIEWS OF SATISFACTION– DISSATISFACTION</vt:lpstr>
      <vt:lpstr> THREE-NEEDS THEORY</vt:lpstr>
      <vt:lpstr>THREE-NEEDS THEORY (CONT.)</vt:lpstr>
      <vt:lpstr>EXHIBIT 17-4 TAT PICTURES SOURCE</vt:lpstr>
      <vt:lpstr>CONTEMPORARY THEORIES OF MOTIVATION</vt:lpstr>
      <vt:lpstr>EXHIBIT 17-5 GOAL-SETTING THEORY</vt:lpstr>
      <vt:lpstr> REINFORCEMENT THEORY</vt:lpstr>
      <vt:lpstr> DESIGNING MOTIVATING JOBS</vt:lpstr>
      <vt:lpstr> DESIGNING MOTIVATING JOBS (CONT.)</vt:lpstr>
      <vt:lpstr>FIVE CORE JOB DIMENSIONS</vt:lpstr>
      <vt:lpstr> FIVE CORE JOB DIMENSIONS (CONT.)</vt:lpstr>
      <vt:lpstr> FIVE CORE JOB DIMENSIONS (CONT.)</vt:lpstr>
      <vt:lpstr>EXHIBIT 17-6 JOB CHARACTERISTICS MODEL</vt:lpstr>
      <vt:lpstr>REDESIGNING JOB DESIGN APPROACHES</vt:lpstr>
      <vt:lpstr>REDESIGNING JOB DESIGN APPROACHES (CONT.)</vt:lpstr>
      <vt:lpstr>EQUITY THEORY</vt:lpstr>
      <vt:lpstr> EQUITY THEORY (CONT.)</vt:lpstr>
      <vt:lpstr>EXHIBIT 17-7 EQUITY THEORY</vt:lpstr>
      <vt:lpstr>EXPECTANCY THEORY</vt:lpstr>
      <vt:lpstr> EXPECTANCY THEORY (CONT.)</vt:lpstr>
      <vt:lpstr>EXHIBIT 17-8 EXPECTANCY MODEL</vt:lpstr>
      <vt:lpstr>EXHIBIT 17-9 INTEGRATING CONTEMPORARY THEORIES OF MOTIVATION</vt:lpstr>
      <vt:lpstr>CURRENT ISSUES IN MOTIVATION</vt:lpstr>
      <vt:lpstr>CURRENT ISSUES IN MOTIVATION (CONT.)</vt:lpstr>
      <vt:lpstr>CURRENT ISSUES IN MOTIVATION (CONT.)</vt:lpstr>
      <vt:lpstr>CURRENT ISSUES IN MOTIVATION (CONT.)</vt:lpstr>
      <vt:lpstr>CURRENT ISSUES IN MOTIVATION (CONT.)</vt:lpstr>
      <vt:lpstr>DESIGNING APPROPRIATE REWARDS PROGRAMS</vt:lpstr>
      <vt:lpstr>REVIEW LEARNING OUTCOME 17.1</vt:lpstr>
      <vt:lpstr>REVIEW LEARNING OUTCOME 17.2</vt:lpstr>
      <vt:lpstr>REVIEW LEARNING OUTCOME 17.2 (CONT.)</vt:lpstr>
      <vt:lpstr>REVIEW LEARNING OUTCOME 17.3</vt:lpstr>
      <vt:lpstr>REVIEW LEARNING OUTCOME 17.3 (CONT.)</vt:lpstr>
      <vt:lpstr>REVIEW LEARNING OUTCOME 17.3 (CONT.)</vt:lpstr>
      <vt:lpstr>REVIEW LEARNING OUTCOME 17.4</vt:lpstr>
      <vt:lpstr> ANY QUESTION?</vt:lpstr>
      <vt:lpstr> END OF LESSON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dc:title>
  <dc:creator>Charlotte Adjanor-Doku</dc:creator>
  <cp:lastModifiedBy>may</cp:lastModifiedBy>
  <cp:revision>15</cp:revision>
  <dcterms:created xsi:type="dcterms:W3CDTF">2022-03-10T08:18:00Z</dcterms:created>
  <dcterms:modified xsi:type="dcterms:W3CDTF">2023-03-13T02:05:43Z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E5FB2AC0B8DC427AAC4722ED7A6A6FCD</vt:lpwstr>
  </property>
  <property fmtid="{D5CDD505-2E9C-101B-9397-08002B2CF9AE}" pid="3" name="KSOProductBuildVer">
    <vt:lpwstr>2057-11.2.0.11486</vt:lpwstr>
  </property>
</Properties>
</file>