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61" r:id="rId4"/>
    <p:sldId id="262" r:id="rId5"/>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258" r:id="rId54"/>
    <p:sldId id="259"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76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04B4A1-BBFD-4F7A-9B4A-5299EFD5255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5446C1-299D-4369-8C56-15E1A38FE05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ln>
        </p:spPr>
      </p:sp>
      <p:sp>
        <p:nvSpPr>
          <p:cNvPr id="3277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Managers need good people skills. The material in this and the next three chapters draws heavily on the field of study that’s known as </a:t>
            </a:r>
            <a:r>
              <a:rPr lang="en-US" i="1" smtClean="0">
                <a:cs typeface="Arial" panose="020B0604020202020204" pitchFamily="34" charset="0"/>
              </a:rPr>
              <a:t>organizational behavior (OB). </a:t>
            </a:r>
            <a:r>
              <a:rPr lang="en-US" smtClean="0">
                <a:cs typeface="Arial" panose="020B0604020202020204" pitchFamily="34" charset="0"/>
              </a:rPr>
              <a:t>Although it’s concerned with the subject of </a:t>
            </a:r>
            <a:r>
              <a:rPr lang="en-US" b="1" smtClean="0">
                <a:cs typeface="Arial" panose="020B0604020202020204" pitchFamily="34" charset="0"/>
              </a:rPr>
              <a:t>behavior</a:t>
            </a:r>
            <a:r>
              <a:rPr lang="en-US" smtClean="0">
                <a:cs typeface="Arial" panose="020B0604020202020204" pitchFamily="34" charset="0"/>
              </a:rPr>
              <a:t>—that is, the actions of people— </a:t>
            </a:r>
            <a:r>
              <a:rPr lang="en-US" b="1" smtClean="0">
                <a:cs typeface="Arial" panose="020B0604020202020204" pitchFamily="34" charset="0"/>
              </a:rPr>
              <a:t>organizational behavior </a:t>
            </a:r>
            <a:r>
              <a:rPr lang="en-US" smtClean="0">
                <a:cs typeface="Arial" panose="020B0604020202020204" pitchFamily="34" charset="0"/>
              </a:rPr>
              <a:t>is the study of the actions of people at work.</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57FD0F5-87BD-4893-A115-11AB6C875D18}"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ln>
        </p:spPr>
      </p:sp>
      <p:sp>
        <p:nvSpPr>
          <p:cNvPr id="51202"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Job involvement </a:t>
            </a:r>
            <a:r>
              <a:rPr lang="en-US" smtClean="0">
                <a:cs typeface="Arial" panose="020B0604020202020204" pitchFamily="34" charset="0"/>
              </a:rPr>
              <a:t>is the degree to which an employee identifies with his or her job, actively participates in it, and considers his or her job performance to be important to his or her self-worth. Employees with a high level of job involvement strongly identify with and really care about the kind of work they do. Their positive attitude leads them to contribute in positive ways to their work.</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Organizational commitment </a:t>
            </a:r>
            <a:r>
              <a:rPr lang="en-US" smtClean="0">
                <a:cs typeface="Arial" panose="020B0604020202020204" pitchFamily="34" charset="0"/>
              </a:rPr>
              <a:t>is the degree to which an employee identifies with a particular organization and its goals and wishes to maintain membership in that organization. Whereas job involvement is identifying with your job, organizational commitment is identifying with your employing organization.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13ED6358-C4B7-4F0F-B57A-63B2A115D3B8}"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ln>
        </p:spPr>
      </p:sp>
      <p:sp>
        <p:nvSpPr>
          <p:cNvPr id="5325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Although the commitment of </a:t>
            </a:r>
            <a:r>
              <a:rPr lang="en-US" i="1" smtClean="0">
                <a:cs typeface="Arial" panose="020B0604020202020204" pitchFamily="34" charset="0"/>
              </a:rPr>
              <a:t>an employee to an organization </a:t>
            </a:r>
            <a:r>
              <a:rPr lang="en-US" smtClean="0">
                <a:cs typeface="Arial" panose="020B0604020202020204" pitchFamily="34" charset="0"/>
              </a:rPr>
              <a:t>may not be as important as it once was, research about </a:t>
            </a:r>
            <a:r>
              <a:rPr lang="en-US" b="1" smtClean="0">
                <a:cs typeface="Arial" panose="020B0604020202020204" pitchFamily="34" charset="0"/>
              </a:rPr>
              <a:t>perceived</a:t>
            </a:r>
            <a:endParaRPr lang="en-US" b="1" smtClean="0">
              <a:cs typeface="Arial" panose="020B0604020202020204" pitchFamily="34" charset="0"/>
            </a:endParaRPr>
          </a:p>
          <a:p>
            <a:pPr eaLnBrk="1" hangingPunct="1"/>
            <a:r>
              <a:rPr lang="en-US" b="1" smtClean="0">
                <a:cs typeface="Arial" panose="020B0604020202020204" pitchFamily="34" charset="0"/>
              </a:rPr>
              <a:t>organizational support</a:t>
            </a:r>
            <a:r>
              <a:rPr lang="en-US" smtClean="0">
                <a:cs typeface="Arial" panose="020B0604020202020204" pitchFamily="34" charset="0"/>
              </a:rPr>
              <a:t>—employees’ general belief that their organization values their contribution and cares about their well-being—shows that the commitment of </a:t>
            </a:r>
            <a:r>
              <a:rPr lang="en-US" i="1" smtClean="0">
                <a:cs typeface="Arial" panose="020B0604020202020204" pitchFamily="34" charset="0"/>
              </a:rPr>
              <a:t>the organization to the employee </a:t>
            </a:r>
            <a:r>
              <a:rPr lang="en-US" smtClean="0">
                <a:cs typeface="Arial" panose="020B0604020202020204" pitchFamily="34" charset="0"/>
              </a:rPr>
              <a:t>can be beneficial. High levels of perceived organizational support lead to increased job satisfaction and lower turnover.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39E51D2-DCF1-4B50-BAC0-7549F1A51BF7}"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ln>
        </p:spPr>
      </p:sp>
      <p:sp>
        <p:nvSpPr>
          <p:cNvPr id="5529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Managers want their employees to be connected to, satisfied with, and enthusiastic about their jobs. This concept is known as </a:t>
            </a:r>
            <a:r>
              <a:rPr lang="en-US" b="1" smtClean="0">
                <a:cs typeface="Arial" panose="020B0604020202020204" pitchFamily="34" charset="0"/>
              </a:rPr>
              <a:t>employee engagement</a:t>
            </a:r>
            <a:r>
              <a:rPr lang="en-US" smtClean="0">
                <a:cs typeface="Arial" panose="020B0604020202020204" pitchFamily="34" charset="0"/>
              </a:rPr>
              <a:t>.  Highly engaged employees are passionate about and deeply connected to their work. Disengaged employees have essentially “checked out” and don’t care. They show up for work, but have no energy or passion for it.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8C424E6-9C15-4FAE-80DF-CFA425C0B84C}"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ln>
        </p:spPr>
      </p:sp>
      <p:sp>
        <p:nvSpPr>
          <p:cNvPr id="5734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Cognitive dissonance theory sought to explain the relationship between attitudes and behavior.  </a:t>
            </a:r>
            <a:r>
              <a:rPr lang="en-US" b="1" smtClean="0">
                <a:cs typeface="Arial" panose="020B0604020202020204" pitchFamily="34" charset="0"/>
              </a:rPr>
              <a:t>Cognitive dissonance </a:t>
            </a:r>
            <a:r>
              <a:rPr lang="en-US" smtClean="0">
                <a:cs typeface="Arial" panose="020B0604020202020204" pitchFamily="34" charset="0"/>
              </a:rPr>
              <a:t>is any incompatibility or inconsistency between attitudes or between behavior and attitudes. The theory argued that inconsistency is uncomfortable and that individuals will try to reduce the discomfort and thus, the dissonance.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Many organizations regularly survey their employees about their attitudes. Typically, </a:t>
            </a:r>
            <a:r>
              <a:rPr lang="en-US" b="1" smtClean="0">
                <a:cs typeface="Arial" panose="020B0604020202020204" pitchFamily="34" charset="0"/>
              </a:rPr>
              <a:t>attitude surveys </a:t>
            </a:r>
            <a:r>
              <a:rPr lang="en-US" smtClean="0">
                <a:cs typeface="Arial" panose="020B0604020202020204" pitchFamily="34" charset="0"/>
              </a:rPr>
              <a:t>present the employee with a set of statements or questions eliciting how they feel about their jobs, work groups, supervisors, or the organization. Ideally, the items will be</a:t>
            </a:r>
            <a:endParaRPr lang="en-US" smtClean="0">
              <a:cs typeface="Arial" panose="020B0604020202020204" pitchFamily="34" charset="0"/>
            </a:endParaRPr>
          </a:p>
          <a:p>
            <a:pPr eaLnBrk="1" hangingPunct="1"/>
            <a:r>
              <a:rPr lang="en-US" smtClean="0">
                <a:cs typeface="Arial" panose="020B0604020202020204" pitchFamily="34" charset="0"/>
              </a:rPr>
              <a:t>designed to obtain the specific information that managers desire. An attitude score is achieved by summing up responses to individual questionnaire items. These scores can then be averaged for work groups, departments, divisions, or the organization as a whole.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9115D50-F371-4BE0-8DED-CAB9A06EEEFD}"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ln>
        </p:spPr>
      </p:sp>
      <p:sp>
        <p:nvSpPr>
          <p:cNvPr id="5939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Exhibit 15-2 shows an example of an actual attitude survey.</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833E375-8F26-475B-9AC0-33BC44CCCB86}"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ln>
        </p:spPr>
      </p:sp>
      <p:sp>
        <p:nvSpPr>
          <p:cNvPr id="6144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An individual’s </a:t>
            </a:r>
            <a:r>
              <a:rPr lang="en-US" b="1" smtClean="0">
                <a:cs typeface="Arial" panose="020B0604020202020204" pitchFamily="34" charset="0"/>
              </a:rPr>
              <a:t>personality </a:t>
            </a:r>
            <a:r>
              <a:rPr lang="en-US" smtClean="0">
                <a:cs typeface="Arial" panose="020B0604020202020204" pitchFamily="34" charset="0"/>
              </a:rPr>
              <a:t>is a unique combination of emotional, thought, and behavioral patterns that affect how a person reacts to situations and interacts with others. It’s our natural way of doing things and relating to others. Personality is most often described in terms of measurable traits a person exhibits. We’re interested in looking at personality because just like attitudes, it too, affects how and why people behave the way they do.</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1B2ED79-59EC-49D9-A60F-E094D9E356AD}"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ln>
        </p:spPr>
      </p:sp>
      <p:sp>
        <p:nvSpPr>
          <p:cNvPr id="6349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One popular approach to classifying personality traits is the personality-assessment instrument known as the MBTI®. This 100-question assessment asks people how they usually act or feel in different situations.  On the basis of their answers, individuals are classified as exhibiting a preference in four categories: extraversion or introversion (E or I), sensing or intuition (S or N), thinking or feeling (T or F), and judging or perceiving (J or P).</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708CE8F-FDB8-45C8-93E5-ED3DFF25768E}"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ln>
        </p:spPr>
      </p:sp>
      <p:sp>
        <p:nvSpPr>
          <p:cNvPr id="6553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 Combining these preferences provides descriptions of 16 personality types, with every person identified with one of the items in each of the four pairs. Exhibit 15-3 summarizes two of them. As you can see from these descriptions, each personality type would approach work and relationships differently—neither one better than the other, just different.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7651985-824B-461C-86D4-07DEF1827393}"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ln>
        </p:spPr>
      </p:sp>
      <p:sp>
        <p:nvSpPr>
          <p:cNvPr id="6758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In recent years, research has shown that five basic personality dimensions underlie all others and encompass most of the significant variation in human personality.  The five personality traits in the </a:t>
            </a:r>
            <a:r>
              <a:rPr lang="en-US" b="1" smtClean="0">
                <a:cs typeface="Arial" panose="020B0604020202020204" pitchFamily="34" charset="0"/>
              </a:rPr>
              <a:t>Big Five Model </a:t>
            </a:r>
            <a:r>
              <a:rPr lang="en-US" smtClean="0">
                <a:cs typeface="Arial" panose="020B0604020202020204" pitchFamily="34" charset="0"/>
              </a:rPr>
              <a:t>are: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1. </a:t>
            </a:r>
            <a:r>
              <a:rPr lang="en-US" i="1" smtClean="0">
                <a:cs typeface="Arial" panose="020B0604020202020204" pitchFamily="34" charset="0"/>
              </a:rPr>
              <a:t>Extraversion: </a:t>
            </a:r>
            <a:r>
              <a:rPr lang="en-US" smtClean="0">
                <a:cs typeface="Arial" panose="020B0604020202020204" pitchFamily="34" charset="0"/>
              </a:rPr>
              <a:t>The degree to which someone is sociable, talkative, assertive, and</a:t>
            </a:r>
            <a:endParaRPr lang="en-US" smtClean="0">
              <a:cs typeface="Arial" panose="020B0604020202020204" pitchFamily="34" charset="0"/>
            </a:endParaRPr>
          </a:p>
          <a:p>
            <a:pPr eaLnBrk="1" hangingPunct="1"/>
            <a:r>
              <a:rPr lang="en-US" smtClean="0">
                <a:cs typeface="Arial" panose="020B0604020202020204" pitchFamily="34" charset="0"/>
              </a:rPr>
              <a:t>comfortable in relationships with others.</a:t>
            </a:r>
            <a:endParaRPr lang="en-US" smtClean="0">
              <a:cs typeface="Arial" panose="020B0604020202020204" pitchFamily="34" charset="0"/>
            </a:endParaRPr>
          </a:p>
          <a:p>
            <a:pPr eaLnBrk="1" hangingPunct="1"/>
            <a:r>
              <a:rPr lang="en-US" b="1" smtClean="0">
                <a:cs typeface="Arial" panose="020B0604020202020204" pitchFamily="34" charset="0"/>
              </a:rPr>
              <a:t>2. </a:t>
            </a:r>
            <a:r>
              <a:rPr lang="en-US" i="1" smtClean="0">
                <a:cs typeface="Arial" panose="020B0604020202020204" pitchFamily="34" charset="0"/>
              </a:rPr>
              <a:t>Agreeableness: </a:t>
            </a:r>
            <a:r>
              <a:rPr lang="en-US" smtClean="0">
                <a:cs typeface="Arial" panose="020B0604020202020204" pitchFamily="34" charset="0"/>
              </a:rPr>
              <a:t>The degree to which someone is good-natured, cooperative, and</a:t>
            </a:r>
            <a:endParaRPr lang="en-US" smtClean="0">
              <a:cs typeface="Arial" panose="020B0604020202020204" pitchFamily="34" charset="0"/>
            </a:endParaRPr>
          </a:p>
          <a:p>
            <a:pPr eaLnBrk="1" hangingPunct="1"/>
            <a:r>
              <a:rPr lang="en-US" smtClean="0">
                <a:cs typeface="Arial" panose="020B0604020202020204" pitchFamily="34" charset="0"/>
              </a:rPr>
              <a:t>trusting.</a:t>
            </a:r>
            <a:endParaRPr lang="en-US" smtClean="0">
              <a:cs typeface="Arial" panose="020B0604020202020204" pitchFamily="34" charset="0"/>
            </a:endParaRPr>
          </a:p>
          <a:p>
            <a:pPr eaLnBrk="1" hangingPunct="1"/>
            <a:r>
              <a:rPr lang="en-US" b="1" smtClean="0">
                <a:cs typeface="Arial" panose="020B0604020202020204" pitchFamily="34" charset="0"/>
              </a:rPr>
              <a:t>3. </a:t>
            </a:r>
            <a:r>
              <a:rPr lang="en-US" i="1" smtClean="0">
                <a:cs typeface="Arial" panose="020B0604020202020204" pitchFamily="34" charset="0"/>
              </a:rPr>
              <a:t>Conscientiousness: </a:t>
            </a:r>
            <a:r>
              <a:rPr lang="en-US" smtClean="0">
                <a:cs typeface="Arial" panose="020B0604020202020204" pitchFamily="34" charset="0"/>
              </a:rPr>
              <a:t>The degree to which someone is reliable, responsible,</a:t>
            </a:r>
            <a:endParaRPr lang="en-US" smtClean="0">
              <a:cs typeface="Arial" panose="020B0604020202020204" pitchFamily="34" charset="0"/>
            </a:endParaRPr>
          </a:p>
          <a:p>
            <a:pPr eaLnBrk="1" hangingPunct="1"/>
            <a:r>
              <a:rPr lang="en-US" smtClean="0">
                <a:cs typeface="Arial" panose="020B0604020202020204" pitchFamily="34" charset="0"/>
              </a:rPr>
              <a:t>dependable, persistent, and achievement oriented.</a:t>
            </a:r>
            <a:endParaRPr lang="en-US" smtClean="0">
              <a:cs typeface="Arial" panose="020B0604020202020204" pitchFamily="34" charset="0"/>
            </a:endParaRPr>
          </a:p>
          <a:p>
            <a:pPr eaLnBrk="1" hangingPunct="1"/>
            <a:r>
              <a:rPr lang="en-US" b="1" smtClean="0">
                <a:cs typeface="Arial" panose="020B0604020202020204" pitchFamily="34" charset="0"/>
              </a:rPr>
              <a:t>4. </a:t>
            </a:r>
            <a:r>
              <a:rPr lang="en-US" i="1" smtClean="0">
                <a:cs typeface="Arial" panose="020B0604020202020204" pitchFamily="34" charset="0"/>
              </a:rPr>
              <a:t>Emotional stability: </a:t>
            </a:r>
            <a:r>
              <a:rPr lang="en-US" smtClean="0">
                <a:cs typeface="Arial" panose="020B0604020202020204" pitchFamily="34" charset="0"/>
              </a:rPr>
              <a:t>The degree to which someone is calm, enthusiastic, and</a:t>
            </a:r>
            <a:endParaRPr lang="en-US" smtClean="0">
              <a:cs typeface="Arial" panose="020B0604020202020204" pitchFamily="34" charset="0"/>
            </a:endParaRPr>
          </a:p>
          <a:p>
            <a:pPr eaLnBrk="1" hangingPunct="1"/>
            <a:r>
              <a:rPr lang="en-US" smtClean="0">
                <a:cs typeface="Arial" panose="020B0604020202020204" pitchFamily="34" charset="0"/>
              </a:rPr>
              <a:t>secure (positive) or tense, nervous, depressed, and insecure (negative).</a:t>
            </a:r>
            <a:endParaRPr lang="en-US" smtClean="0">
              <a:cs typeface="Arial" panose="020B0604020202020204" pitchFamily="34" charset="0"/>
            </a:endParaRPr>
          </a:p>
          <a:p>
            <a:pPr eaLnBrk="1" hangingPunct="1"/>
            <a:r>
              <a:rPr lang="en-US" b="1" smtClean="0">
                <a:cs typeface="Arial" panose="020B0604020202020204" pitchFamily="34" charset="0"/>
              </a:rPr>
              <a:t>5. </a:t>
            </a:r>
            <a:r>
              <a:rPr lang="en-US" i="1" smtClean="0">
                <a:cs typeface="Arial" panose="020B0604020202020204" pitchFamily="34" charset="0"/>
              </a:rPr>
              <a:t>Openness to experience: </a:t>
            </a:r>
            <a:r>
              <a:rPr lang="en-US" smtClean="0">
                <a:cs typeface="Arial" panose="020B0604020202020204" pitchFamily="34" charset="0"/>
              </a:rPr>
              <a:t>The degree to which someone has a wide range of</a:t>
            </a:r>
            <a:endParaRPr lang="en-US" smtClean="0">
              <a:cs typeface="Arial" panose="020B0604020202020204" pitchFamily="34" charset="0"/>
            </a:endParaRPr>
          </a:p>
          <a:p>
            <a:pPr eaLnBrk="1" hangingPunct="1"/>
            <a:r>
              <a:rPr lang="en-US" smtClean="0">
                <a:cs typeface="Arial" panose="020B0604020202020204" pitchFamily="34" charset="0"/>
              </a:rPr>
              <a:t>interests and is imaginative, fascinated with novelty, artistically sensitive, and</a:t>
            </a:r>
            <a:endParaRPr lang="en-US" smtClean="0">
              <a:cs typeface="Arial" panose="020B0604020202020204" pitchFamily="34" charset="0"/>
            </a:endParaRPr>
          </a:p>
          <a:p>
            <a:pPr eaLnBrk="1" hangingPunct="1"/>
            <a:r>
              <a:rPr lang="en-US" smtClean="0">
                <a:cs typeface="Arial" panose="020B0604020202020204" pitchFamily="34" charset="0"/>
              </a:rPr>
              <a:t>intellectual.</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95D2C77-6D08-4895-A850-DB78771F532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ln>
        </p:spPr>
      </p:sp>
      <p:sp>
        <p:nvSpPr>
          <p:cNvPr id="6963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Some people believe they control their own fate. Others see themselves as pawns, believing that what happens to them in their lives is due to</a:t>
            </a:r>
            <a:endParaRPr lang="en-US" smtClean="0">
              <a:cs typeface="Arial" panose="020B0604020202020204" pitchFamily="34" charset="0"/>
            </a:endParaRPr>
          </a:p>
          <a:p>
            <a:pPr eaLnBrk="1" hangingPunct="1"/>
            <a:r>
              <a:rPr lang="en-US" smtClean="0">
                <a:cs typeface="Arial" panose="020B0604020202020204" pitchFamily="34" charset="0"/>
              </a:rPr>
              <a:t>luck or chance. The </a:t>
            </a:r>
            <a:r>
              <a:rPr lang="en-US" b="1" smtClean="0">
                <a:cs typeface="Arial" panose="020B0604020202020204" pitchFamily="34" charset="0"/>
              </a:rPr>
              <a:t>locus of control </a:t>
            </a:r>
            <a:r>
              <a:rPr lang="en-US" smtClean="0">
                <a:cs typeface="Arial" panose="020B0604020202020204" pitchFamily="34" charset="0"/>
              </a:rPr>
              <a:t>in the first case is </a:t>
            </a:r>
            <a:r>
              <a:rPr lang="en-US" i="1" smtClean="0">
                <a:cs typeface="Arial" panose="020B0604020202020204" pitchFamily="34" charset="0"/>
              </a:rPr>
              <a:t>internal</a:t>
            </a:r>
            <a:r>
              <a:rPr lang="en-US" smtClean="0">
                <a:cs typeface="Arial" panose="020B0604020202020204" pitchFamily="34" charset="0"/>
              </a:rPr>
              <a:t>; these people believe they control their own destiny. The locus of control in the second case is </a:t>
            </a:r>
            <a:r>
              <a:rPr lang="en-US" i="1" smtClean="0">
                <a:cs typeface="Arial" panose="020B0604020202020204" pitchFamily="34" charset="0"/>
              </a:rPr>
              <a:t>external</a:t>
            </a:r>
            <a:r>
              <a:rPr lang="en-US" smtClean="0">
                <a:cs typeface="Arial" panose="020B0604020202020204" pitchFamily="34" charset="0"/>
              </a:rPr>
              <a:t>; these people believe their lives are controlled by outside forces.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Another characteristic is called </a:t>
            </a:r>
            <a:r>
              <a:rPr lang="en-US" b="1" smtClean="0">
                <a:cs typeface="Arial" panose="020B0604020202020204" pitchFamily="34" charset="0"/>
              </a:rPr>
              <a:t>Machiavellianism </a:t>
            </a:r>
            <a:r>
              <a:rPr lang="en-US" smtClean="0">
                <a:cs typeface="Arial" panose="020B0604020202020204" pitchFamily="34" charset="0"/>
              </a:rPr>
              <a:t>(Mach), named after Niccolo Machiavelli, who wrote in the sixteenth century on how to</a:t>
            </a:r>
            <a:endParaRPr lang="en-US" smtClean="0">
              <a:cs typeface="Arial" panose="020B0604020202020204" pitchFamily="34" charset="0"/>
            </a:endParaRPr>
          </a:p>
          <a:p>
            <a:pPr eaLnBrk="1" hangingPunct="1"/>
            <a:r>
              <a:rPr lang="en-US" smtClean="0">
                <a:cs typeface="Arial" panose="020B0604020202020204" pitchFamily="34" charset="0"/>
              </a:rPr>
              <a:t>gain and manipulate power. An individual high in Machiavellianism is pragmatic, maintains emotional distance, and believes that ends can justify means.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5AFEEDF-C3EC-41A4-A9AF-F31B63164D9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ln>
        </p:spPr>
      </p:sp>
      <p:sp>
        <p:nvSpPr>
          <p:cNvPr id="3481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One of the challenges in understanding organizational behavior is that it addresses issues that aren’t obvious. Like an iceberg, OB has a small visible dimension and a much larger hidden portion. (See Exhibit 15-1.)</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E59EC18-8053-4D68-988D-C8A88F1A5509}"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ln>
        </p:spPr>
      </p:sp>
      <p:sp>
        <p:nvSpPr>
          <p:cNvPr id="7168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People differ in the degree to which they like or dislike themselves, a trait called </a:t>
            </a:r>
            <a:r>
              <a:rPr lang="en-US" b="1" smtClean="0">
                <a:cs typeface="Arial" panose="020B0604020202020204" pitchFamily="34" charset="0"/>
              </a:rPr>
              <a:t>self-esteem</a:t>
            </a:r>
            <a:r>
              <a:rPr lang="en-US" smtClean="0">
                <a:cs typeface="Arial" panose="020B0604020202020204" pitchFamily="34" charset="0"/>
              </a:rPr>
              <a:t>. Research on self-esteem (SE) offers some interesting behavioral insights. For example, self-esteem is directly related to expectations for success. High SEs believe they possess the ability they need to succeed at work. Individuals with high SEs will take more risks in job selection and are more likely to choose unconventional jobs than people with low SEs.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That natural ability to “click” with other people may play a significant role in determining career success  and is another personality</a:t>
            </a:r>
            <a:endParaRPr lang="en-US" smtClean="0">
              <a:cs typeface="Arial" panose="020B0604020202020204" pitchFamily="34" charset="0"/>
            </a:endParaRPr>
          </a:p>
          <a:p>
            <a:pPr eaLnBrk="1" hangingPunct="1"/>
            <a:r>
              <a:rPr lang="en-US" smtClean="0">
                <a:cs typeface="Arial" panose="020B0604020202020204" pitchFamily="34" charset="0"/>
              </a:rPr>
              <a:t>trait called </a:t>
            </a:r>
            <a:r>
              <a:rPr lang="en-US" b="1" smtClean="0">
                <a:cs typeface="Arial" panose="020B0604020202020204" pitchFamily="34" charset="0"/>
              </a:rPr>
              <a:t>self-monitoring</a:t>
            </a:r>
            <a:r>
              <a:rPr lang="en-US" smtClean="0">
                <a:cs typeface="Arial" panose="020B0604020202020204" pitchFamily="34" charset="0"/>
              </a:rPr>
              <a:t>, which refers to the ability to adjust behavior to external, situational factors.  Individuals high in self-monitoring show considerable adaptability in adjusting their behavior. They’re highly sensitive to external cues and can behave differently in different situations.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38B3FE5-E5EB-45EB-B894-A103F02E9863}"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ln>
        </p:spPr>
      </p:sp>
      <p:sp>
        <p:nvSpPr>
          <p:cNvPr id="7373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 Another interesting trait that’s been studied extensively is t he </a:t>
            </a:r>
            <a:r>
              <a:rPr lang="en-US" b="1" smtClean="0">
                <a:cs typeface="Arial" panose="020B0604020202020204" pitchFamily="34" charset="0"/>
              </a:rPr>
              <a:t>proactive personality</a:t>
            </a:r>
            <a:r>
              <a:rPr lang="en-US" smtClean="0">
                <a:cs typeface="Arial" panose="020B0604020202020204" pitchFamily="34" charset="0"/>
              </a:rPr>
              <a:t>, which describes people who identify opportunities, show initiative, take action, and persevere until meaningful change occurs. Not surprisingly, research has shown that proactives have many desirable behaviors that organizations want.</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Finally, the economic recession has prompted a reexamination of </a:t>
            </a:r>
            <a:r>
              <a:rPr lang="en-US" b="1" smtClean="0">
                <a:cs typeface="Arial" panose="020B0604020202020204" pitchFamily="34" charset="0"/>
              </a:rPr>
              <a:t>resilience</a:t>
            </a:r>
            <a:r>
              <a:rPr lang="en-US" smtClean="0">
                <a:cs typeface="Arial" panose="020B0604020202020204" pitchFamily="34" charset="0"/>
              </a:rPr>
              <a:t>, an individual’s ability to overcome challenges and turn them into opportunities.  A recent study by a global consulting firm showed that it is a key factor in keeping a job: A resilient person is likely to be more adaptable, flexible, and goal-focused.</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DCB3C62-56D8-45A1-BD47-73A68F065437}"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ln>
        </p:spPr>
      </p:sp>
      <p:sp>
        <p:nvSpPr>
          <p:cNvPr id="7577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How we respond emotionally and how we deal with our emotions are typically functions of our personality. </a:t>
            </a:r>
            <a:r>
              <a:rPr lang="en-US" b="1" smtClean="0">
                <a:cs typeface="Arial" panose="020B0604020202020204" pitchFamily="34" charset="0"/>
              </a:rPr>
              <a:t>Emotions </a:t>
            </a:r>
            <a:r>
              <a:rPr lang="en-US" smtClean="0">
                <a:cs typeface="Arial" panose="020B0604020202020204" pitchFamily="34" charset="0"/>
              </a:rPr>
              <a:t>are intense feelings directed at someone or something. They’re object-specific; that is, emotions are reactions to an object.</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One area of emotions research with interesting insights into personality is </a:t>
            </a:r>
            <a:r>
              <a:rPr lang="en-US" b="1" smtClean="0">
                <a:cs typeface="Arial" panose="020B0604020202020204" pitchFamily="34" charset="0"/>
              </a:rPr>
              <a:t>emotional intelligence (EI)</a:t>
            </a:r>
            <a:r>
              <a:rPr lang="en-US" smtClean="0">
                <a:cs typeface="Arial" panose="020B0604020202020204" pitchFamily="34" charset="0"/>
              </a:rPr>
              <a:t>, the ability to notice and to manage emotional cues and information.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8E2FDBD-842E-4C33-846A-3C4908B3F227}"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ln>
        </p:spPr>
      </p:sp>
      <p:sp>
        <p:nvSpPr>
          <p:cNvPr id="7782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Emotional Intelligence is composed of five dimensions:</a:t>
            </a:r>
            <a:endParaRPr lang="en-US" smtClean="0">
              <a:cs typeface="Arial" panose="020B0604020202020204" pitchFamily="34" charset="0"/>
            </a:endParaRPr>
          </a:p>
          <a:p>
            <a:pPr eaLnBrk="1" hangingPunct="1"/>
            <a:r>
              <a:rPr lang="en-US" i="1" smtClean="0">
                <a:cs typeface="Arial" panose="020B0604020202020204" pitchFamily="34" charset="0"/>
              </a:rPr>
              <a:t>Self-awareness: </a:t>
            </a:r>
            <a:r>
              <a:rPr lang="en-US" smtClean="0">
                <a:cs typeface="Arial" panose="020B0604020202020204" pitchFamily="34" charset="0"/>
              </a:rPr>
              <a:t>The ability to be aware of what you’re feeling.</a:t>
            </a:r>
            <a:endParaRPr lang="en-US" smtClean="0">
              <a:cs typeface="Arial" panose="020B0604020202020204" pitchFamily="34" charset="0"/>
            </a:endParaRPr>
          </a:p>
          <a:p>
            <a:pPr eaLnBrk="1" hangingPunct="1"/>
            <a:r>
              <a:rPr lang="en-US" i="1" smtClean="0">
                <a:cs typeface="Arial" panose="020B0604020202020204" pitchFamily="34" charset="0"/>
              </a:rPr>
              <a:t>Self-management: </a:t>
            </a:r>
            <a:r>
              <a:rPr lang="en-US" smtClean="0">
                <a:cs typeface="Arial" panose="020B0604020202020204" pitchFamily="34" charset="0"/>
              </a:rPr>
              <a:t>The ability to manage one’s own emotions and impulses.</a:t>
            </a:r>
            <a:endParaRPr lang="en-US" smtClean="0">
              <a:cs typeface="Arial" panose="020B0604020202020204" pitchFamily="34" charset="0"/>
            </a:endParaRPr>
          </a:p>
          <a:p>
            <a:pPr eaLnBrk="1" hangingPunct="1"/>
            <a:r>
              <a:rPr lang="en-US" i="1" smtClean="0">
                <a:cs typeface="Arial" panose="020B0604020202020204" pitchFamily="34" charset="0"/>
              </a:rPr>
              <a:t>Self-motivation: </a:t>
            </a:r>
            <a:r>
              <a:rPr lang="en-US" smtClean="0">
                <a:cs typeface="Arial" panose="020B0604020202020204" pitchFamily="34" charset="0"/>
              </a:rPr>
              <a:t>The ability to persist in the face of setbacks and failures.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04CB820-A857-499F-96D1-BDE5CF3A2F8A}"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ln>
        </p:spPr>
      </p:sp>
      <p:sp>
        <p:nvSpPr>
          <p:cNvPr id="7987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last two dimensions of EI are:</a:t>
            </a:r>
            <a:endParaRPr lang="en-US" smtClean="0">
              <a:cs typeface="Arial" panose="020B0604020202020204" pitchFamily="34" charset="0"/>
            </a:endParaRPr>
          </a:p>
          <a:p>
            <a:pPr eaLnBrk="1" hangingPunct="1"/>
            <a:r>
              <a:rPr lang="en-US" i="1" smtClean="0">
                <a:cs typeface="Arial" panose="020B0604020202020204" pitchFamily="34" charset="0"/>
              </a:rPr>
              <a:t>Empathy: </a:t>
            </a:r>
            <a:r>
              <a:rPr lang="en-US" smtClean="0">
                <a:cs typeface="Arial" panose="020B0604020202020204" pitchFamily="34" charset="0"/>
              </a:rPr>
              <a:t>The ability to sense how others are feeling.</a:t>
            </a:r>
            <a:endParaRPr lang="en-US" smtClean="0">
              <a:cs typeface="Arial" panose="020B0604020202020204" pitchFamily="34" charset="0"/>
            </a:endParaRPr>
          </a:p>
          <a:p>
            <a:pPr eaLnBrk="1" hangingPunct="1"/>
            <a:r>
              <a:rPr lang="en-US" i="1" smtClean="0">
                <a:cs typeface="Arial" panose="020B0604020202020204" pitchFamily="34" charset="0"/>
              </a:rPr>
              <a:t>Social skills: </a:t>
            </a:r>
            <a:r>
              <a:rPr lang="en-US" smtClean="0">
                <a:cs typeface="Arial" panose="020B0604020202020204" pitchFamily="34" charset="0"/>
              </a:rPr>
              <a:t>The ability to handle the emotions of others.</a:t>
            </a:r>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DCCE888-8B77-49CD-A5DD-04C780411994}"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ln>
        </p:spPr>
      </p:sp>
      <p:sp>
        <p:nvSpPr>
          <p:cNvPr id="8192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best-documented personality-job fit theory was developed by psychologist John Holland, who identified six basic personality types. His theory states that an employee’s satisfaction with his or her job, as well as his or her likelihood of leaving that job, depends on the degree to which the individual’s personality matches the job environment. Exhibit 15-4 describes the six types, their personality characteristics, and examples of suitable occupations for each.</a:t>
            </a:r>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E2646CF-0C56-4300-B0A5-9C345BB5DF23}"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ln>
        </p:spPr>
      </p:sp>
      <p:sp>
        <p:nvSpPr>
          <p:cNvPr id="83970"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C247681-E244-42AA-8706-6FFD5FF37C7F}"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ln>
        </p:spPr>
      </p:sp>
      <p:sp>
        <p:nvSpPr>
          <p:cNvPr id="86018"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Perception </a:t>
            </a:r>
            <a:r>
              <a:rPr lang="en-US" smtClean="0">
                <a:cs typeface="Arial" panose="020B0604020202020204" pitchFamily="34" charset="0"/>
              </a:rPr>
              <a:t>is a process by which we give meaning to our environment by organizing and interpreting sensory impressions.</a:t>
            </a:r>
            <a:endParaRPr lang="en-US" smtClean="0">
              <a:cs typeface="Arial" panose="020B0604020202020204" pitchFamily="34" charset="0"/>
            </a:endParaRPr>
          </a:p>
          <a:p>
            <a:pPr eaLnBrk="1" hangingPunct="1"/>
            <a:r>
              <a:rPr lang="en-US" smtClean="0">
                <a:cs typeface="Arial" panose="020B0604020202020204" pitchFamily="34" charset="0"/>
              </a:rPr>
              <a:t>Research on perception consistently demonstrates that individuals may look at the same thing yet perceive it differently. One manager, for instance, can interpret the fact that her assistant regularly takes several days to make important decisions as evidence that the assistant is slow, disorganized, and afraid to make decisions. Another manager with the same assistant might interpret the same tendency as evidence that the assistant is thoughtful, thorough, and deliberate. The first manager would probably evaluate her assistant negatively; the second manager would probably evaluate the person positively. The point is that none of us sees reality. We interpret what we see and call it reality. And, of course, as the example shows, we behave according to our perceptions.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4081F86-CE2A-4BEE-AEA2-8814EA1033E4}"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ln>
        </p:spPr>
      </p:sp>
      <p:sp>
        <p:nvSpPr>
          <p:cNvPr id="8806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characteristics of the target being observed can also affect what’s perceived.  Loud people are more likely than quiet people to be noticed in a group as are extremely attractive or unattractive individuals. The relationship of a target to its background also influences perception, as does our tendency to group close things and similar things together. You can experience these tendencies by looking at the visual perception examples shown in Exhibit 15-5. Notice how what you see changes as you look differently at each one.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E73A2CB-1D98-43EB-A37D-EBCD4DBD6AC8}"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ln>
        </p:spPr>
      </p:sp>
      <p:sp>
        <p:nvSpPr>
          <p:cNvPr id="90114"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Attribution theory </a:t>
            </a:r>
            <a:r>
              <a:rPr lang="en-US" smtClean="0">
                <a:cs typeface="Arial" panose="020B0604020202020204" pitchFamily="34" charset="0"/>
              </a:rPr>
              <a:t>was developed to explain how we judge people differently depending on what meaning we attribute to a given behavior.  Basically, the theory suggests that when we observe an individual’s behavior, we attempt to determine whether it was internally or externally caused. Internally caused behaviors are those believed to be under the personal control of the individual. Externally caused behavior results from outside factors; that is, the person is forced into the behavior by the situation. That determination, however, depends on three factors: distinctiveness, consensus, and consistency.</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13498726-85AA-449C-9951-33DAC521614F}"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ln>
        </p:spPr>
      </p:sp>
      <p:sp>
        <p:nvSpPr>
          <p:cNvPr id="3686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Organizational behavior focuses on three major areas. First, OB looks at </a:t>
            </a:r>
            <a:r>
              <a:rPr lang="en-US" i="1" smtClean="0">
                <a:cs typeface="Arial" panose="020B0604020202020204" pitchFamily="34" charset="0"/>
              </a:rPr>
              <a:t>individual behavior. </a:t>
            </a:r>
            <a:r>
              <a:rPr lang="en-US" smtClean="0">
                <a:cs typeface="Arial" panose="020B0604020202020204" pitchFamily="34" charset="0"/>
              </a:rPr>
              <a:t>Based predominantly on contributions from psychologists, this area includes such topics as attitudes, personality, perception, learning, and motivation. Second, OB is concerned with </a:t>
            </a:r>
            <a:r>
              <a:rPr lang="en-US" i="1" smtClean="0">
                <a:cs typeface="Arial" panose="020B0604020202020204" pitchFamily="34" charset="0"/>
              </a:rPr>
              <a:t>group behavior</a:t>
            </a:r>
            <a:r>
              <a:rPr lang="en-US" smtClean="0">
                <a:cs typeface="Arial" panose="020B0604020202020204" pitchFamily="34" charset="0"/>
              </a:rPr>
              <a:t>, which includes norms, roles, team building, leadership, and conflict. Our knowledge about groups comes basically</a:t>
            </a:r>
            <a:endParaRPr lang="en-US" smtClean="0">
              <a:cs typeface="Arial" panose="020B0604020202020204" pitchFamily="34" charset="0"/>
            </a:endParaRPr>
          </a:p>
          <a:p>
            <a:pPr eaLnBrk="1" hangingPunct="1"/>
            <a:r>
              <a:rPr lang="en-US" smtClean="0">
                <a:cs typeface="Arial" panose="020B0604020202020204" pitchFamily="34" charset="0"/>
              </a:rPr>
              <a:t>from the work of sociologists and social psychologists. Finally, OB also looks at </a:t>
            </a:r>
            <a:r>
              <a:rPr lang="en-US" i="1" smtClean="0">
                <a:cs typeface="Arial" panose="020B0604020202020204" pitchFamily="34" charset="0"/>
              </a:rPr>
              <a:t>organizational </a:t>
            </a:r>
            <a:r>
              <a:rPr lang="en-US" smtClean="0">
                <a:cs typeface="Arial" panose="020B0604020202020204" pitchFamily="34" charset="0"/>
              </a:rPr>
              <a:t>aspects including structure, culture, and human resource policies and practices. We’ve addressed group and organizational aspects in previous chapters. In this chapter, we’ll look at individual behavior.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C5EC898-C5DB-452D-9491-3F82CC2D3756}"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ln>
        </p:spPr>
      </p:sp>
      <p:sp>
        <p:nvSpPr>
          <p:cNvPr id="9216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One interesting finding from attribution theory is that errors or biases distort our attributions. For instance, substantial evidence supports the fact that when we make judgments about the behavior of other people, we have a tendency to </a:t>
            </a:r>
            <a:r>
              <a:rPr lang="en-US" i="1" smtClean="0">
                <a:cs typeface="Arial" panose="020B0604020202020204" pitchFamily="34" charset="0"/>
              </a:rPr>
              <a:t>under</a:t>
            </a:r>
            <a:r>
              <a:rPr lang="en-US" smtClean="0">
                <a:cs typeface="Arial" panose="020B0604020202020204" pitchFamily="34" charset="0"/>
              </a:rPr>
              <a:t>estimate the influence of external factors and to </a:t>
            </a:r>
            <a:r>
              <a:rPr lang="en-US" i="1" smtClean="0">
                <a:cs typeface="Arial" panose="020B0604020202020204" pitchFamily="34" charset="0"/>
              </a:rPr>
              <a:t>over</a:t>
            </a:r>
            <a:r>
              <a:rPr lang="en-US" smtClean="0">
                <a:cs typeface="Arial" panose="020B0604020202020204" pitchFamily="34" charset="0"/>
              </a:rPr>
              <a:t>estimate the influence of internal or personal factors. This tendency is called the </a:t>
            </a:r>
            <a:r>
              <a:rPr lang="en-US" b="1" smtClean="0">
                <a:cs typeface="Arial" panose="020B0604020202020204" pitchFamily="34" charset="0"/>
              </a:rPr>
              <a:t>fundamental attribution error </a:t>
            </a:r>
            <a:r>
              <a:rPr lang="en-US" smtClean="0">
                <a:cs typeface="Arial" panose="020B0604020202020204" pitchFamily="34" charset="0"/>
              </a:rPr>
              <a:t>and can explain why a sales manager may attribute the poor performance of her sales representative to laziness rather than to the innovative product line introduced by a competitor.</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This tendency is called the </a:t>
            </a:r>
            <a:r>
              <a:rPr lang="en-US" b="1" smtClean="0">
                <a:cs typeface="Arial" panose="020B0604020202020204" pitchFamily="34" charset="0"/>
              </a:rPr>
              <a:t>self-serving bias </a:t>
            </a:r>
            <a:r>
              <a:rPr lang="en-US" smtClean="0">
                <a:cs typeface="Arial" panose="020B0604020202020204" pitchFamily="34" charset="0"/>
              </a:rPr>
              <a:t>and suggests that feedback provided to employees in performance reviews will be distorted by them depending on whether it’s positive or negative.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16BA69D1-A117-47D4-94D4-73B315C07754}"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ln>
        </p:spPr>
      </p:sp>
      <p:sp>
        <p:nvSpPr>
          <p:cNvPr id="9421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Exhibit 15-6 summarizes the key elements of attribution theory.</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F1096B4-D6C0-4DBE-9D45-8FE66F195729}"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ln>
        </p:spPr>
      </p:sp>
      <p:sp>
        <p:nvSpPr>
          <p:cNvPr id="9625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It’s easy to judge others if we assume they’re similar to us. In </a:t>
            </a:r>
            <a:r>
              <a:rPr lang="en-US" b="1" smtClean="0">
                <a:cs typeface="Arial" panose="020B0604020202020204" pitchFamily="34" charset="0"/>
              </a:rPr>
              <a:t>assumed similarity</a:t>
            </a:r>
            <a:r>
              <a:rPr lang="en-US" smtClean="0">
                <a:cs typeface="Arial" panose="020B0604020202020204" pitchFamily="34" charset="0"/>
              </a:rPr>
              <a:t>, or the “like me” effect, the observer’s perception of others is influenced more by the observer’s own characteristics than by those of the person observed.</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When we judge someone on the basis of our perception of a group he or she is part of, we’re using the shortcut called </a:t>
            </a:r>
            <a:r>
              <a:rPr lang="en-US" b="1" smtClean="0">
                <a:cs typeface="Arial" panose="020B0604020202020204" pitchFamily="34" charset="0"/>
              </a:rPr>
              <a:t>stereotyping</a:t>
            </a:r>
            <a:r>
              <a:rPr lang="en-US" smtClean="0">
                <a:cs typeface="Arial" panose="020B0604020202020204" pitchFamily="34" charset="0"/>
              </a:rPr>
              <a:t>. For instance, “Married people are more stable employees than single persons” is an example of stereotyping.</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When we form a general impression about a person on the basis of a single characteristic, such as intelligence, sociability, or appearance,  we’re influenced by the </a:t>
            </a:r>
            <a:r>
              <a:rPr lang="en-US" b="1" smtClean="0">
                <a:cs typeface="Arial" panose="020B0604020202020204" pitchFamily="34" charset="0"/>
              </a:rPr>
              <a:t>halo effect</a:t>
            </a:r>
            <a:r>
              <a:rPr lang="en-US" smtClean="0">
                <a:cs typeface="Arial" panose="020B0604020202020204" pitchFamily="34" charset="0"/>
              </a:rPr>
              <a: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20C1140-C402-4370-AA64-932044BAEC4D}"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ln>
        </p:spPr>
      </p:sp>
      <p:sp>
        <p:nvSpPr>
          <p:cNvPr id="9830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Learning occurs all the time as we continuously learn from our experiences. A workable definition of </a:t>
            </a:r>
            <a:r>
              <a:rPr lang="en-US" b="1" smtClean="0">
                <a:cs typeface="Arial" panose="020B0604020202020204" pitchFamily="34" charset="0"/>
              </a:rPr>
              <a:t>learning </a:t>
            </a:r>
            <a:r>
              <a:rPr lang="en-US" smtClean="0">
                <a:cs typeface="Arial" panose="020B0604020202020204" pitchFamily="34" charset="0"/>
              </a:rPr>
              <a:t>is any relatively permanent change in behavior that occurs as a result of experience. Two learning theories help us understand how and why individual behavior occurs.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0B6C713-ACF2-43C3-B949-01B53E5E2A39}"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ln>
        </p:spPr>
      </p:sp>
      <p:sp>
        <p:nvSpPr>
          <p:cNvPr id="100354"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Operant conditioning </a:t>
            </a:r>
            <a:r>
              <a:rPr lang="en-US" smtClean="0">
                <a:cs typeface="Arial" panose="020B0604020202020204" pitchFamily="34" charset="0"/>
              </a:rPr>
              <a:t>argues that behavior is a function of its consequences. People learn to behave to get something they want or to avoid something they don’t want. Operant behavior is voluntary or learned behavior, not reflexive or unlearned behavior. The tendency to repeat learned behavior is influenced by reinforcement or lack of reinforcement that happens as a result of the behavior. Reinforcement strengthens a behavior and increases the likelihood that it will be repeated. Lack of reinforcement weakens a behavior and lessens the likelihood that it will be repeated.</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0853911-2981-49C7-8D07-A4910790D4E4}"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a:lstStyle/>
          <a:p>
            <a:pPr eaLnBrk="1" hangingPunct="1">
              <a:defRPr/>
            </a:pPr>
            <a:r>
              <a:rPr lang="en-US" dirty="0" smtClean="0"/>
              <a:t>Much of what we have learned comes from watching others (models)— parents, teachers, peers, television and movie actors, managers, and so forth. This view that we can learn both through observation and direct experience is called </a:t>
            </a:r>
            <a:r>
              <a:rPr lang="en-US" b="1" dirty="0" smtClean="0"/>
              <a:t>social learning theory</a:t>
            </a:r>
            <a:r>
              <a:rPr lang="en-US" dirty="0" smtClean="0"/>
              <a:t>. The influence of others is central to the social learning viewpoint. The amount of influence these models have on an individual is determined by four processes:</a:t>
            </a:r>
            <a:endParaRPr lang="en-US" dirty="0" smtClean="0"/>
          </a:p>
          <a:p>
            <a:pPr eaLnBrk="1" hangingPunct="1">
              <a:defRPr/>
            </a:pPr>
            <a:endParaRPr lang="en-US" dirty="0" smtClean="0"/>
          </a:p>
          <a:p>
            <a:pPr marL="228600" indent="-228600" eaLnBrk="1" hangingPunct="1">
              <a:buFontTx/>
              <a:buAutoNum type="arabicPeriod"/>
              <a:defRPr/>
            </a:pPr>
            <a:r>
              <a:rPr lang="en-US" i="1" dirty="0" err="1" smtClean="0"/>
              <a:t>Attentional</a:t>
            </a:r>
            <a:r>
              <a:rPr lang="en-US" i="1" dirty="0" smtClean="0"/>
              <a:t> processes. </a:t>
            </a:r>
            <a:r>
              <a:rPr lang="en-US" dirty="0" smtClean="0"/>
              <a:t>People learn from a model when they recognize and pay attention to its critical features. We’re most influenced by models who are attractive, repeatedly available, thought to be important, or seen as similar to us. </a:t>
            </a:r>
            <a:endParaRPr lang="en-US" dirty="0" smtClean="0"/>
          </a:p>
          <a:p>
            <a:pPr marL="228600" indent="-228600" eaLnBrk="1" hangingPunct="1">
              <a:buFontTx/>
              <a:buAutoNum type="arabicPeriod"/>
              <a:defRPr/>
            </a:pPr>
            <a:endParaRPr lang="en-US" dirty="0" smtClean="0"/>
          </a:p>
          <a:p>
            <a:pPr marL="228600" indent="-228600" eaLnBrk="1" hangingPunct="1">
              <a:buFontTx/>
              <a:buAutoNum type="arabicPeriod"/>
              <a:defRPr/>
            </a:pPr>
            <a:r>
              <a:rPr lang="en-US" i="1" dirty="0" smtClean="0"/>
              <a:t>Retention processes. </a:t>
            </a:r>
            <a:r>
              <a:rPr lang="en-US" dirty="0" smtClean="0"/>
              <a:t>A model’s influence will depend on how well the individual remembers the model’s action, even after the model is no longer readily available.</a:t>
            </a:r>
            <a:endParaRPr lang="en-US" dirty="0" smtClean="0"/>
          </a:p>
          <a:p>
            <a:pPr marL="228600" indent="-228600" eaLnBrk="1" hangingPunct="1">
              <a:buFontTx/>
              <a:buAutoNum type="arabicPeriod"/>
              <a:defRPr/>
            </a:pPr>
            <a:endParaRPr lang="en-US" dirty="0" smtClean="0"/>
          </a:p>
          <a:p>
            <a:pPr marL="228600" indent="-228600" eaLnBrk="1" hangingPunct="1">
              <a:buFontTx/>
              <a:buAutoNum type="arabicPeriod"/>
              <a:defRPr/>
            </a:pPr>
            <a:r>
              <a:rPr lang="en-US" i="1" dirty="0" smtClean="0"/>
              <a:t>Motor reproduction processes. </a:t>
            </a:r>
            <a:r>
              <a:rPr lang="en-US" dirty="0" smtClean="0"/>
              <a:t>After a person has seen a new behavior by observing the model, the watching must become doing. This process then demonstrates that the individual can actually do the modeled activities.</a:t>
            </a:r>
            <a:endParaRPr lang="en-US" dirty="0" smtClean="0"/>
          </a:p>
          <a:p>
            <a:pPr marL="228600" indent="-228600" eaLnBrk="1" hangingPunct="1">
              <a:buFontTx/>
              <a:buAutoNum type="arabicPeriod"/>
              <a:defRPr/>
            </a:pPr>
            <a:endParaRPr lang="en-US" dirty="0" smtClean="0"/>
          </a:p>
          <a:p>
            <a:pPr eaLnBrk="1" hangingPunct="1">
              <a:defRPr/>
            </a:pPr>
            <a:r>
              <a:rPr lang="en-US" b="1" dirty="0" smtClean="0"/>
              <a:t>4. </a:t>
            </a:r>
            <a:r>
              <a:rPr lang="en-US" i="1" dirty="0" smtClean="0"/>
              <a:t>Reinforcement processes. </a:t>
            </a:r>
            <a:r>
              <a:rPr lang="en-US" dirty="0" smtClean="0"/>
              <a:t>Individuals will be motivated to exhibit the modeled behavior if positive incentives or rewards are provided.   Behaviors that are reinforced will be given more attention, learned better, and performed more often.</a:t>
            </a:r>
            <a:endParaRPr lang="en-US" dirty="0"/>
          </a:p>
        </p:txBody>
      </p:sp>
      <p:sp>
        <p:nvSpPr>
          <p:cNvPr id="4" name="Slide Number Placeholder 3"/>
          <p:cNvSpPr>
            <a:spLocks noGrp="1"/>
          </p:cNvSpPr>
          <p:nvPr>
            <p:ph type="sldNum" sz="quarter" idx="5"/>
          </p:nvPr>
        </p:nvSpPr>
        <p:spPr/>
        <p:txBody>
          <a:bodyPr/>
          <a:lstStyle/>
          <a:p>
            <a:pPr>
              <a:defRPr/>
            </a:pPr>
            <a:fld id="{AACF5077-94BE-4D22-9F35-A85893922B30}"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ln>
        </p:spPr>
      </p:sp>
      <p:sp>
        <p:nvSpPr>
          <p:cNvPr id="10445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Because learning takes place on the job as well as prior to it, managers are concerned with how they can teach employees to behave in ways that most benefit the organization. Thus, managers will often attempt to “mold” individuals by guiding their learning in graduated steps, through a method called </a:t>
            </a:r>
            <a:r>
              <a:rPr lang="en-US" b="1" smtClean="0">
                <a:cs typeface="Arial" panose="020B0604020202020204" pitchFamily="34" charset="0"/>
              </a:rPr>
              <a:t>shaping behavior</a:t>
            </a:r>
            <a:r>
              <a:rPr lang="en-US" smtClean="0">
                <a:cs typeface="Arial" panose="020B0604020202020204" pitchFamily="34" charset="0"/>
              </a:rPr>
              <a:t>.</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Four ways to shape behavior include positive reinforcement, negative reinforcement, punishment, and extinction. When a behavior is followed by something pleasant, such as praising an employee for a job well done, it’s called </a:t>
            </a:r>
            <a:r>
              <a:rPr lang="en-US" i="1" smtClean="0">
                <a:cs typeface="Arial" panose="020B0604020202020204" pitchFamily="34" charset="0"/>
              </a:rPr>
              <a:t>positive reinforcement. </a:t>
            </a:r>
            <a:r>
              <a:rPr lang="en-US" smtClean="0">
                <a:cs typeface="Arial" panose="020B0604020202020204" pitchFamily="34" charset="0"/>
              </a:rPr>
              <a:t>Positive reinforcement increases the likelihood that the desired behavior will be repeated. Rewarding a response by eliminating or withdrawing something unpleasant</a:t>
            </a:r>
            <a:endParaRPr lang="en-US" smtClean="0">
              <a:cs typeface="Arial" panose="020B0604020202020204" pitchFamily="34" charset="0"/>
            </a:endParaRPr>
          </a:p>
          <a:p>
            <a:pPr eaLnBrk="1" hangingPunct="1"/>
            <a:r>
              <a:rPr lang="en-US" smtClean="0">
                <a:cs typeface="Arial" panose="020B0604020202020204" pitchFamily="34" charset="0"/>
              </a:rPr>
              <a:t>is </a:t>
            </a:r>
            <a:r>
              <a:rPr lang="en-US" i="1" smtClean="0">
                <a:cs typeface="Arial" panose="020B0604020202020204" pitchFamily="34" charset="0"/>
              </a:rPr>
              <a:t>negative reinforcement. </a:t>
            </a:r>
            <a:r>
              <a:rPr lang="en-US" smtClean="0">
                <a:cs typeface="Arial" panose="020B0604020202020204" pitchFamily="34" charset="0"/>
              </a:rPr>
              <a:t>A manager who says, “I won’t dock your pay if you start getting to work on time” is using negative reinforcement. The desired behavior (getting to work on time) is being encouraged by the withdrawal of something unpleasant (the employee’s pay being docked). On the other hand, </a:t>
            </a:r>
            <a:r>
              <a:rPr lang="en-US" i="1" smtClean="0">
                <a:cs typeface="Arial" panose="020B0604020202020204" pitchFamily="34" charset="0"/>
              </a:rPr>
              <a:t>punishment </a:t>
            </a:r>
            <a:r>
              <a:rPr lang="en-US" smtClean="0">
                <a:cs typeface="Arial" panose="020B0604020202020204" pitchFamily="34" charset="0"/>
              </a:rPr>
              <a:t>penalizes undesirable behavior and will eliminate it. Suspending an employee for two days without pay for habitually coming to work late is an example of punishment. Finally, eliminating any reinforcement that’s maintaining a behavior is called </a:t>
            </a:r>
            <a:r>
              <a:rPr lang="en-US" i="1" smtClean="0">
                <a:cs typeface="Arial" panose="020B0604020202020204" pitchFamily="34" charset="0"/>
              </a:rPr>
              <a:t>extinction. </a:t>
            </a:r>
            <a:r>
              <a:rPr lang="en-US" smtClean="0">
                <a:cs typeface="Arial" panose="020B0604020202020204" pitchFamily="34" charset="0"/>
              </a:rPr>
              <a:t>When a behavior isn’t reinforced, it gradually disappears.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A1D9E7B-9F60-4C70-9263-E2D1485201D1}"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ln>
        </p:spPr>
      </p:sp>
      <p:sp>
        <p:nvSpPr>
          <p:cNvPr id="10649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There’s no consensus about the exact timespan that Gen Y comprises, but most definitions include those individuals born from about 1982</a:t>
            </a:r>
            <a:endParaRPr lang="en-US" smtClean="0">
              <a:cs typeface="Arial" panose="020B0604020202020204" pitchFamily="34" charset="0"/>
            </a:endParaRPr>
          </a:p>
          <a:p>
            <a:pPr eaLnBrk="1" hangingPunct="1"/>
            <a:r>
              <a:rPr lang="en-US" smtClean="0">
                <a:cs typeface="Arial" panose="020B0604020202020204" pitchFamily="34" charset="0"/>
              </a:rPr>
              <a:t>to 1997. One thing is for sure—they’re bringing new attitudes with them to the workplace. Gen Ys have grown up with an amazing array of experiences and opportunities. And they want their work life to provide that as well. Managing Gen Y workers presents some unique challenges. Conflicts and resentment can arise over issues such as appearance, technology, and management style.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93D3002-4FED-4854-BC6F-5582B4E36450}"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ln>
        </p:spPr>
      </p:sp>
      <p:sp>
        <p:nvSpPr>
          <p:cNvPr id="10854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Most managers dread having to deal with difficult employees. However, they can’t just ignore the problems. So, what can managers do to manage negative behavior in the workplace?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main thing is to recognize that it’s there. Pretending that negative behavior doesn’t exist or ignoring such misbehaviors will only confuse employees about what is expected and acceptable behavior. Although some debate among researchers questions whether preventive or responsive actions to negative behaviors are more effective, in reality, both are needed.  Preventing negative behaviors by carefully</a:t>
            </a:r>
            <a:endParaRPr lang="en-US" smtClean="0">
              <a:cs typeface="Arial" panose="020B0604020202020204" pitchFamily="34" charset="0"/>
            </a:endParaRPr>
          </a:p>
          <a:p>
            <a:pPr eaLnBrk="1" hangingPunct="1"/>
            <a:r>
              <a:rPr lang="en-US" smtClean="0">
                <a:cs typeface="Arial" panose="020B0604020202020204" pitchFamily="34" charset="0"/>
              </a:rPr>
              <a:t>screening potential employees for certain personality traits and responding immediately and decisively to unacceptable negative behaviors can go a long way toward managing negative workplace behaviors. But it’s also important to pay attention to employee attitudes, because negativity will show up there as well. As we said earlier, when employees are dissatisfied with their jobs, they </a:t>
            </a:r>
            <a:r>
              <a:rPr lang="en-US" i="1" smtClean="0">
                <a:cs typeface="Arial" panose="020B0604020202020204" pitchFamily="34" charset="0"/>
              </a:rPr>
              <a:t>will </a:t>
            </a:r>
            <a:r>
              <a:rPr lang="en-US" smtClean="0">
                <a:cs typeface="Arial" panose="020B0604020202020204" pitchFamily="34" charset="0"/>
              </a:rPr>
              <a:t>respond somehow.</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205001C-2F17-4532-9532-55B8B5557051}"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noFill/>
          <a:ln>
            <a:solidFill>
              <a:srgbClr val="000000"/>
            </a:solidFill>
            <a:miter lim="800000"/>
          </a:ln>
        </p:spPr>
      </p:sp>
      <p:sp>
        <p:nvSpPr>
          <p:cNvPr id="11059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Just like an iceberg, it’s the hidden organizational elements (attitudes, perceptions, norms, etc.) that make understanding individual behavior so challenging. Organization behavior (OB) focuses on three areas: individual behavior, group behavior, and organizational aspects. The goals of OB are to explain, predict, and influence behavior. Employee productivity is a performance measure of both efficiency and effectiveness. Absenteeism is the failure to report to work. Turnover is the voluntary and involuntary permanent withdrawal from an organization.</a:t>
            </a:r>
            <a:endParaRPr lang="en-US" smtClean="0">
              <a:cs typeface="Arial" panose="020B0604020202020204" pitchFamily="34" charset="0"/>
            </a:endParaRPr>
          </a:p>
          <a:p>
            <a:pPr eaLnBrk="1" hangingPunct="1"/>
            <a:r>
              <a:rPr lang="en-US" smtClean="0">
                <a:cs typeface="Arial" panose="020B0604020202020204" pitchFamily="34" charset="0"/>
              </a:rPr>
              <a:t>Organizational citizenship behavior (OCB) is discretionary behavior that’s not part of an employee’s formal job requirements but it promotes the effective functioning of an organization. Job satisfaction is an individual’s general attitude toward his or her job. Workplace misbehavior is any intentional employee behavior that is potentially harmful to the organization or individuals within the organization.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F810032-769F-44D6-8D24-7A9BD7437D55}"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ln>
        </p:spPr>
      </p:sp>
      <p:sp>
        <p:nvSpPr>
          <p:cNvPr id="3891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goals of OB are to </a:t>
            </a:r>
            <a:r>
              <a:rPr lang="en-US" i="1" smtClean="0">
                <a:cs typeface="Arial" panose="020B0604020202020204" pitchFamily="34" charset="0"/>
              </a:rPr>
              <a:t>explain, predict, </a:t>
            </a:r>
            <a:r>
              <a:rPr lang="en-US" smtClean="0">
                <a:cs typeface="Arial" panose="020B0604020202020204" pitchFamily="34" charset="0"/>
              </a:rPr>
              <a:t>and </a:t>
            </a:r>
            <a:r>
              <a:rPr lang="en-US" i="1" smtClean="0">
                <a:cs typeface="Arial" panose="020B0604020202020204" pitchFamily="34" charset="0"/>
              </a:rPr>
              <a:t>influence </a:t>
            </a:r>
            <a:r>
              <a:rPr lang="en-US" smtClean="0">
                <a:cs typeface="Arial" panose="020B0604020202020204" pitchFamily="34" charset="0"/>
              </a:rPr>
              <a:t>behavior. Managers need to be able to </a:t>
            </a:r>
            <a:r>
              <a:rPr lang="en-US" i="1" smtClean="0">
                <a:cs typeface="Arial" panose="020B0604020202020204" pitchFamily="34" charset="0"/>
              </a:rPr>
              <a:t>explain </a:t>
            </a:r>
            <a:r>
              <a:rPr lang="en-US" smtClean="0">
                <a:cs typeface="Arial" panose="020B0604020202020204" pitchFamily="34" charset="0"/>
              </a:rPr>
              <a:t>why employees engage in some behaviors rather than others, </a:t>
            </a:r>
            <a:r>
              <a:rPr lang="en-US" i="1" smtClean="0">
                <a:cs typeface="Arial" panose="020B0604020202020204" pitchFamily="34" charset="0"/>
              </a:rPr>
              <a:t>predict </a:t>
            </a:r>
            <a:r>
              <a:rPr lang="en-US" smtClean="0">
                <a:cs typeface="Arial" panose="020B0604020202020204" pitchFamily="34" charset="0"/>
              </a:rPr>
              <a:t>how employees will respond to various actions and decisions, and </a:t>
            </a:r>
            <a:r>
              <a:rPr lang="en-US" i="1" smtClean="0">
                <a:cs typeface="Arial" panose="020B0604020202020204" pitchFamily="34" charset="0"/>
              </a:rPr>
              <a:t>influence </a:t>
            </a:r>
            <a:r>
              <a:rPr lang="en-US" smtClean="0">
                <a:cs typeface="Arial" panose="020B0604020202020204" pitchFamily="34" charset="0"/>
              </a:rPr>
              <a:t>how employees  behave.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What employee behaviors are we specifically concerned with explaining, predicting, and influencing? Six important ones have been identified: employee productivity, absenteeism, turnover, organizational citizenship behavior (OCB), job satisfaction, and workplace misbehavior. </a:t>
            </a:r>
            <a:r>
              <a:rPr lang="en-US" b="1" smtClean="0">
                <a:cs typeface="Arial" panose="020B0604020202020204" pitchFamily="34" charset="0"/>
              </a:rPr>
              <a:t>Employee productivity </a:t>
            </a:r>
            <a:r>
              <a:rPr lang="en-US" smtClean="0">
                <a:cs typeface="Arial" panose="020B0604020202020204" pitchFamily="34" charset="0"/>
              </a:rPr>
              <a:t>is a performance measure of both efficiency and effectiveness. Managers want to know what factors will influence</a:t>
            </a:r>
            <a:endParaRPr lang="en-US" smtClean="0">
              <a:cs typeface="Arial" panose="020B0604020202020204" pitchFamily="34" charset="0"/>
            </a:endParaRPr>
          </a:p>
          <a:p>
            <a:pPr eaLnBrk="1" hangingPunct="1"/>
            <a:r>
              <a:rPr lang="en-US" smtClean="0">
                <a:cs typeface="Arial" panose="020B0604020202020204" pitchFamily="34" charset="0"/>
              </a:rPr>
              <a:t>the efficiency and effectiveness of employees. </a:t>
            </a:r>
            <a:r>
              <a:rPr lang="en-US" b="1" smtClean="0">
                <a:cs typeface="Arial" panose="020B0604020202020204" pitchFamily="34" charset="0"/>
              </a:rPr>
              <a:t>Absenteeism </a:t>
            </a:r>
            <a:r>
              <a:rPr lang="en-US" smtClean="0">
                <a:cs typeface="Arial" panose="020B0604020202020204" pitchFamily="34" charset="0"/>
              </a:rPr>
              <a:t>is the failure to show up for work. It’s difficult for work to get done if employees don’t show up. </a:t>
            </a:r>
            <a:r>
              <a:rPr lang="en-US" b="1" smtClean="0">
                <a:cs typeface="Arial" panose="020B0604020202020204" pitchFamily="34" charset="0"/>
              </a:rPr>
              <a:t>Turnover </a:t>
            </a:r>
            <a:r>
              <a:rPr lang="en-US" smtClean="0">
                <a:cs typeface="Arial" panose="020B0604020202020204" pitchFamily="34" charset="0"/>
              </a:rPr>
              <a:t>is the voluntary and involuntary permanent withdrawal from an organization. It can be a problem because of increased recruiting, selection, and training costs and work disruptions.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E2F55BE-AFA2-45A6-9AF4-0F2F2778A256}" type="slidenum">
              <a:rPr lang="en-US" smtClean="0"/>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noFill/>
          <a:ln>
            <a:solidFill>
              <a:srgbClr val="000000"/>
            </a:solidFill>
            <a:miter lim="800000"/>
          </a:ln>
        </p:spPr>
      </p:sp>
      <p:sp>
        <p:nvSpPr>
          <p:cNvPr id="11264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cognitive component refers to the beliefs, opinions, knowledge, or information held by a person. The affective component is the emotional or feeling part of an attitude. The behavioral component refers to an intention to behave in a certain way toward someone or something.</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FE8F964-2481-4246-85D7-4E4346B6798A}"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bwMode="auto">
          <a:noFill/>
          <a:ln>
            <a:solidFill>
              <a:srgbClr val="000000"/>
            </a:solidFill>
            <a:miter lim="800000"/>
          </a:ln>
        </p:spPr>
      </p:sp>
      <p:sp>
        <p:nvSpPr>
          <p:cNvPr id="11469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Job satisfaction refers to a person’s general attitude toward his or her job. Job involvement is the degree to which an employee identifies with his or her job, actively participates in it, and considers his or her job performance to be important to his or her self-worth.</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758AD2C-D629-4C2D-9FAB-6A94DDC00983}" type="slidenum">
              <a:rPr lang="en-US" smtClean="0"/>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ln>
        </p:spPr>
      </p:sp>
      <p:sp>
        <p:nvSpPr>
          <p:cNvPr id="11673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Organizational commitment is the degree to which an employee identifies with a particular organization and its goals</a:t>
            </a:r>
            <a:endParaRPr lang="en-US" smtClean="0">
              <a:cs typeface="Arial" panose="020B0604020202020204" pitchFamily="34" charset="0"/>
            </a:endParaRPr>
          </a:p>
          <a:p>
            <a:pPr eaLnBrk="1" hangingPunct="1"/>
            <a:r>
              <a:rPr lang="en-US" smtClean="0">
                <a:cs typeface="Arial" panose="020B0604020202020204" pitchFamily="34" charset="0"/>
              </a:rPr>
              <a:t>and wishes to maintain membership in that organization. Employee engagement is when employees are connected to, satisfied with, and enthusiastic about their jobs.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Job satisfaction positively influences productivity, lowers absenteeism levels, lowers turnover rates, promotes positive customer satisfaction, moderately promotes OCB, and helps minimize workplace misbehavior. Individuals try to reconcile attitude and behavior inconsistencies by altering their attitudes, altering their behavior, or rationalizing the inconsistency.</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FF9EAC3-E53B-4103-AB8B-604E88767852}" type="slidenum">
              <a:rPr lang="en-US" smtClean="0"/>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bwMode="auto">
          <a:noFill/>
          <a:ln>
            <a:solidFill>
              <a:srgbClr val="000000"/>
            </a:solidFill>
            <a:miter lim="800000"/>
          </a:ln>
        </p:spPr>
      </p:sp>
      <p:sp>
        <p:nvSpPr>
          <p:cNvPr id="11878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MBTI measures four dimensions: social interaction, preference for gathering data, preference for decision making, and style of making decisions. The Big Five Model consists of five personality traits: extraversion, agreeableness, conscientiousness, emotional stability, and openness to experience.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64BE4CF-0713-4506-9859-9E182F8075A3}" type="slidenum">
              <a:rPr lang="en-US" smtClean="0"/>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bwMode="auto">
          <a:noFill/>
          <a:ln>
            <a:solidFill>
              <a:srgbClr val="000000"/>
            </a:solidFill>
            <a:miter lim="800000"/>
          </a:ln>
        </p:spPr>
      </p:sp>
      <p:sp>
        <p:nvSpPr>
          <p:cNvPr id="12083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five personality traits that help explain individual behavior in organizations are locus of control, Machiavellianism, self-esteem, self-monitoring, and risk-taking. Other personality traits include Type A/Type B personalities, proactive personality, and resilience.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7381CAC-C5B7-4522-AA5C-6A06ADD92D51}" type="slidenum">
              <a:rPr lang="en-US" smtClean="0"/>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bwMode="auto">
          <a:noFill/>
          <a:ln>
            <a:solidFill>
              <a:srgbClr val="000000"/>
            </a:solidFill>
            <a:miter lim="800000"/>
          </a:ln>
        </p:spPr>
      </p:sp>
      <p:sp>
        <p:nvSpPr>
          <p:cNvPr id="12288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Perception is how we give meaning to our environment by organizing and interpreting sensory impressions. Because people behave according to their perceptions, managers need to understand it.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Attribution theory depends on three factors. Distinctiveness is whether an individual displays different behaviors in different situations (that is, is the behavior unusual). Consensus is whether others facing a similar situation respond in the same way. Consistency is when a person engages in behaviors regularly and consistently. Whether these three factors are high or low helps managers determine whether employee</a:t>
            </a:r>
            <a:endParaRPr lang="en-US" smtClean="0">
              <a:cs typeface="Arial" panose="020B0604020202020204" pitchFamily="34" charset="0"/>
            </a:endParaRPr>
          </a:p>
          <a:p>
            <a:pPr eaLnBrk="1" hangingPunct="1"/>
            <a:r>
              <a:rPr lang="en-US" smtClean="0">
                <a:cs typeface="Arial" panose="020B0604020202020204" pitchFamily="34" charset="0"/>
              </a:rPr>
              <a:t>behavior is attributed to external or internal causes.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fundamental attribution error is the tendency to underestimate the influence of external factors and overestimate the influence of internal factors.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8552DFBB-F625-4692-929D-60985CF9956C}" type="slidenum">
              <a:rPr lang="en-US" smtClean="0"/>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bwMode="auto">
          <a:noFill/>
          <a:ln>
            <a:solidFill>
              <a:srgbClr val="000000"/>
            </a:solidFill>
            <a:miter lim="800000"/>
          </a:ln>
        </p:spPr>
      </p:sp>
      <p:sp>
        <p:nvSpPr>
          <p:cNvPr id="12493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self-serving bias is the tendency to attribute our own successes to internal factors and to put the blame for personal failure on external factors.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Three shortcuts used in judging others are assumed similarity, stereotyping, and the halo effect.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A3D5877-7ECA-42A6-8981-D48ACFE84EB1}" type="slidenum">
              <a:rPr lang="en-US" smtClean="0"/>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bwMode="auto">
          <a:noFill/>
          <a:ln>
            <a:solidFill>
              <a:srgbClr val="000000"/>
            </a:solidFill>
            <a:miter lim="800000"/>
          </a:ln>
        </p:spPr>
      </p:sp>
      <p:sp>
        <p:nvSpPr>
          <p:cNvPr id="12697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Operant conditioning argues that behavior is a function of its consequences. Managers can use it to explain, predict, and influence behavior.</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Social learning theory says that individuals learn by observing what happens to other people and by directly experiencing something.</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Managers can shape behavior by using positive reinforcement (reinforcing a desired behavior by giving something pleasant), negative reinforcement (reinforcing a desired response by withdrawing something unpleasant), punishment (eliminating undesirable behavior by applying penalties), or extinction (not reinforcing a behavior to eliminate it).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705D854-3C82-4F79-BAFF-D92B76A2A6A0}" type="slidenum">
              <a:rPr lang="en-US" smtClean="0"/>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p:cNvSpPr>
            <a:spLocks noGrp="1" noRot="1" noChangeAspect="1"/>
          </p:cNvSpPr>
          <p:nvPr>
            <p:ph type="sldImg"/>
          </p:nvPr>
        </p:nvSpPr>
        <p:spPr bwMode="auto">
          <a:noFill/>
          <a:ln>
            <a:solidFill>
              <a:srgbClr val="000000"/>
            </a:solidFill>
            <a:miter lim="800000"/>
          </a:ln>
        </p:spPr>
      </p:sp>
      <p:sp>
        <p:nvSpPr>
          <p:cNvPr id="12902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challenge of managing Gen Y workers is that they bring new attitudes to the workplace. The main challenges are over issues such as appearance, technology, and management style. Workplace misbehavior can be dealt with by recognizing that it’s there; carefully</a:t>
            </a:r>
            <a:endParaRPr lang="en-US" smtClean="0">
              <a:cs typeface="Arial" panose="020B0604020202020204" pitchFamily="34" charset="0"/>
            </a:endParaRPr>
          </a:p>
          <a:p>
            <a:pPr eaLnBrk="1" hangingPunct="1"/>
            <a:r>
              <a:rPr lang="en-US" smtClean="0">
                <a:cs typeface="Arial" panose="020B0604020202020204" pitchFamily="34" charset="0"/>
              </a:rPr>
              <a:t>screening potential employees for possible negative tendencies; and most importantly, by paying attention to employee attitudes through surveys about job satisfaction and dissatisfaction.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7E636BE-589E-44A3-B0B1-E38BA9CE7175}"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ln>
        </p:spPr>
      </p:sp>
      <p:sp>
        <p:nvSpPr>
          <p:cNvPr id="40962"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Organizational citizenship behavior (OCB) </a:t>
            </a:r>
            <a:r>
              <a:rPr lang="en-US" smtClean="0">
                <a:cs typeface="Arial" panose="020B0604020202020204" pitchFamily="34" charset="0"/>
              </a:rPr>
              <a:t>is discretionary behavior that’s not part of an employee’s formal job requirements but promotes the effective functioning of the organization.</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Job satisfaction </a:t>
            </a:r>
            <a:r>
              <a:rPr lang="en-US" smtClean="0">
                <a:cs typeface="Arial" panose="020B0604020202020204" pitchFamily="34" charset="0"/>
              </a:rPr>
              <a:t>refers to an employee’s general attitude toward his or her job. Although job satisfaction is an attitude rather than a behavior, it’s an outcome that concerns many managers because satisfied employees are more likely to show up for work, have higher levels of performance, and stay with an organization.</a:t>
            </a:r>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7F71158-1EF6-421A-9984-CF6674BBE15D}"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ln>
        </p:spPr>
      </p:sp>
      <p:sp>
        <p:nvSpPr>
          <p:cNvPr id="43010"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Workplace misbehavior </a:t>
            </a:r>
            <a:r>
              <a:rPr lang="en-US" smtClean="0">
                <a:cs typeface="Arial" panose="020B0604020202020204" pitchFamily="34" charset="0"/>
              </a:rPr>
              <a:t>is any intentional employee behavior that is potentially harmful to the organization or individuals within the organization. Workplace misbehavior shows up in organizations in four ways: deviance, aggression, antisocial behavior, and violence.  Such behaviors can range from playing loud music just to irritate coworkers to verbal aggression to sabotaging work, all of which can create</a:t>
            </a:r>
            <a:endParaRPr lang="en-US" smtClean="0">
              <a:cs typeface="Arial" panose="020B0604020202020204" pitchFamily="34" charset="0"/>
            </a:endParaRPr>
          </a:p>
          <a:p>
            <a:pPr eaLnBrk="1" hangingPunct="1"/>
            <a:r>
              <a:rPr lang="en-US" smtClean="0">
                <a:cs typeface="Arial" panose="020B0604020202020204" pitchFamily="34" charset="0"/>
              </a:rPr>
              <a:t>havoc in any organization.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3D2B784-54BA-4AA9-B33B-56D39EAA38CC}"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ln>
        </p:spPr>
      </p:sp>
      <p:sp>
        <p:nvSpPr>
          <p:cNvPr id="45058"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Attitudes </a:t>
            </a:r>
            <a:r>
              <a:rPr lang="en-US" smtClean="0">
                <a:cs typeface="Arial" panose="020B0604020202020204" pitchFamily="34" charset="0"/>
              </a:rPr>
              <a:t>are evaluative statements—favorable or unfavorable—concerning objects, people, or events. They reflect how an individual feels about something. When a person says, “I like my job,” he or she is expressing an attitude about work. An attitude is made up of three components: cognition, affect, and behavior.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60A617E-3301-43A1-9AB5-DCB534C0E6FB}"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ln>
        </p:spPr>
      </p:sp>
      <p:sp>
        <p:nvSpPr>
          <p:cNvPr id="4710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a:t>
            </a:r>
            <a:r>
              <a:rPr lang="en-US" b="1" smtClean="0">
                <a:cs typeface="Arial" panose="020B0604020202020204" pitchFamily="34" charset="0"/>
              </a:rPr>
              <a:t>cognitive component </a:t>
            </a:r>
            <a:r>
              <a:rPr lang="en-US" smtClean="0">
                <a:cs typeface="Arial" panose="020B0604020202020204" pitchFamily="34" charset="0"/>
              </a:rPr>
              <a:t>of an attitude refers to the beliefs, opinions, knowledge, or information held by a person (for instance, the belief that “discrimination is wrong”). The </a:t>
            </a:r>
            <a:r>
              <a:rPr lang="en-US" b="1" smtClean="0">
                <a:cs typeface="Arial" panose="020B0604020202020204" pitchFamily="34" charset="0"/>
              </a:rPr>
              <a:t>affective component </a:t>
            </a:r>
            <a:r>
              <a:rPr lang="en-US" smtClean="0">
                <a:cs typeface="Arial" panose="020B0604020202020204" pitchFamily="34" charset="0"/>
              </a:rPr>
              <a:t>of an attitude is the emotional or feeling part of an attitude. Using our example, this component would be reflected by the statement, “I don’t like Pat because he discriminates against minorities.” Finally, affect can lead</a:t>
            </a:r>
            <a:endParaRPr lang="en-US" smtClean="0">
              <a:cs typeface="Arial" panose="020B0604020202020204" pitchFamily="34" charset="0"/>
            </a:endParaRPr>
          </a:p>
          <a:p>
            <a:pPr eaLnBrk="1" hangingPunct="1"/>
            <a:r>
              <a:rPr lang="en-US" smtClean="0">
                <a:cs typeface="Arial" panose="020B0604020202020204" pitchFamily="34" charset="0"/>
              </a:rPr>
              <a:t>to behavioral outcomes. The </a:t>
            </a:r>
            <a:r>
              <a:rPr lang="en-US" b="1" smtClean="0">
                <a:cs typeface="Arial" panose="020B0604020202020204" pitchFamily="34" charset="0"/>
              </a:rPr>
              <a:t>behavioral component </a:t>
            </a:r>
            <a:r>
              <a:rPr lang="en-US" smtClean="0">
                <a:cs typeface="Arial" panose="020B0604020202020204" pitchFamily="34" charset="0"/>
              </a:rPr>
              <a:t>of an attitude refers to an intention to behave in a certain way toward someone or something.</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B69B05B-0921-40CB-84A1-D9FE100EA7B6}"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ln>
        </p:spPr>
      </p:sp>
      <p:sp>
        <p:nvSpPr>
          <p:cNvPr id="4915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 person with a high level of job satisfaction has a positive attitude toward his or her job. A person who is dissatisfied has a negative</a:t>
            </a:r>
            <a:endParaRPr lang="en-US" smtClean="0">
              <a:cs typeface="Arial" panose="020B0604020202020204" pitchFamily="34" charset="0"/>
            </a:endParaRPr>
          </a:p>
          <a:p>
            <a:pPr eaLnBrk="1" hangingPunct="1"/>
            <a:r>
              <a:rPr lang="en-US" smtClean="0">
                <a:cs typeface="Arial" panose="020B0604020202020204" pitchFamily="34" charset="0"/>
              </a:rPr>
              <a:t>attitude. When people speak of employee attitudes, they usually are referring to job satisfaction.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A9F4AE4-94EE-4999-9D2C-6353037BBA68}"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4.png"/><Relationship Id="rId6" Type="http://schemas.openxmlformats.org/officeDocument/2006/relationships/hyperlink" Target="https://www.facebook.com/knust.Ghana/" TargetMode="External"/><Relationship Id="rId5" Type="http://schemas.openxmlformats.org/officeDocument/2006/relationships/image" Target="../media/image3.jpeg"/><Relationship Id="rId4" Type="http://schemas.openxmlformats.org/officeDocument/2006/relationships/hyperlink" Target="https://twitter.com/_knust_" TargetMode="External"/><Relationship Id="rId3" Type="http://schemas.openxmlformats.org/officeDocument/2006/relationships/hyperlink" Target="https://www.knust.edu.gh/"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Box 8"/>
            <p:cNvSpPr txBox="1"/>
            <p:nvPr/>
          </p:nvSpPr>
          <p:spPr>
            <a:xfrm>
              <a:off x="5487656" y="241270"/>
              <a:ext cx="3445328" cy="523220"/>
            </a:xfrm>
            <a:prstGeom prst="rect">
              <a:avLst/>
            </a:prstGeom>
            <a:noFill/>
          </p:spPr>
          <p:txBody>
            <a:bodyPr wrap="square" rtlCol="0">
              <a:spAutoFit/>
            </a:bodyPr>
            <a:lstStyle/>
            <a:p>
              <a:pPr defTabSz="457200"/>
              <a:r>
                <a:rPr lang="en-US" sz="1400" dirty="0">
                  <a:solidFill>
                    <a:prstClr val="white"/>
                  </a:solidFill>
                  <a:latin typeface="Helvetica"/>
                  <a:cs typeface="Helvetica"/>
                </a:rPr>
                <a:t>Kwame Nkrumah University of </a:t>
              </a:r>
              <a:endParaRPr lang="en-US" sz="1400" dirty="0">
                <a:solidFill>
                  <a:prstClr val="white"/>
                </a:solidFill>
                <a:latin typeface="Helvetica"/>
                <a:cs typeface="Helvetica"/>
              </a:endParaRPr>
            </a:p>
            <a:p>
              <a:pPr defTabSz="457200"/>
              <a:r>
                <a:rPr lang="en-US" sz="1400" dirty="0">
                  <a:solidFill>
                    <a:prstClr val="white"/>
                  </a:solidFill>
                  <a:latin typeface="Helvetica"/>
                  <a:cs typeface="Helvetica"/>
                </a:rPr>
                <a:t>Science &amp; Technology, Kumasi, Ghana</a:t>
              </a:r>
              <a:endParaRPr lang="en-US" sz="1400" dirty="0">
                <a:solidFill>
                  <a:prstClr val="white"/>
                </a:solidFill>
                <a:latin typeface="Helvetica"/>
                <a:cs typeface="Helvetica"/>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lvl1pPr>
              <a:defRPr>
                <a:solidFill>
                  <a:srgbClr val="008000"/>
                </a:solidFill>
              </a:defRPr>
            </a:lvl1pPr>
          </a:lstStyle>
          <a:p>
            <a:pPr algn="l"/>
            <a:r>
              <a:rPr lang="en-US" smtClean="0">
                <a:latin typeface="Helvetica"/>
                <a:cs typeface="Helvetica"/>
              </a:rPr>
              <a:t>Click to edit Master title style</a:t>
            </a:r>
            <a:endParaRPr lang="en-US" dirty="0">
              <a:latin typeface="Helvetica"/>
              <a:cs typeface="Helvetica"/>
            </a:endParaRP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smtClean="0">
                <a:solidFill>
                  <a:schemeClr val="tx1"/>
                </a:solidFill>
                <a:latin typeface="Helvetica"/>
                <a:cs typeface="Helvetica"/>
              </a:rPr>
              <a:t>Click to edit Master subtitle style</a:t>
            </a:r>
            <a:endParaRPr lang="en-US" sz="2400" b="1" dirty="0">
              <a:latin typeface="Helvetica"/>
              <a:cs typeface="Helvetic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3" name="Text Placeholder 2"/>
          <p:cNvSpPr>
            <a:spLocks noGrp="1"/>
          </p:cNvSpPr>
          <p:nvPr>
            <p:ph type="body" sz="quarter" idx="13"/>
          </p:nvPr>
        </p:nvSpPr>
        <p:spPr>
          <a:xfrm>
            <a:off x="457200" y="1744663"/>
            <a:ext cx="8229600" cy="38369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Title 1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16" name="Date Placeholder 15"/>
          <p:cNvSpPr>
            <a:spLocks noGrp="1"/>
          </p:cNvSpPr>
          <p:nvPr>
            <p:ph type="dt" sz="half" idx="14"/>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17" name="Footer Placeholder 16"/>
          <p:cNvSpPr>
            <a:spLocks noGrp="1"/>
          </p:cNvSpPr>
          <p:nvPr>
            <p:ph type="ftr" sz="quarter" idx="15"/>
          </p:nvPr>
        </p:nvSpPr>
        <p:spPr/>
        <p:txBody>
          <a:bodyPr/>
          <a:lstStyle/>
          <a:p>
            <a:endParaRPr lang="en-US">
              <a:solidFill>
                <a:prstClr val="black">
                  <a:tint val="75000"/>
                </a:prstClr>
              </a:solidFill>
            </a:endParaRPr>
          </a:p>
        </p:txBody>
      </p:sp>
      <p:sp>
        <p:nvSpPr>
          <p:cNvPr id="18" name="Slide Number Placeholder 17"/>
          <p:cNvSpPr>
            <a:spLocks noGrp="1"/>
          </p:cNvSpPr>
          <p:nvPr>
            <p:ph type="sldNum" sz="quarter" idx="16"/>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7" name="Content Placeholder 6"/>
          <p:cNvSpPr>
            <a:spLocks noGrp="1"/>
          </p:cNvSpPr>
          <p:nvPr>
            <p:ph sz="quarter" idx="13"/>
          </p:nvPr>
        </p:nvSpPr>
        <p:spPr>
          <a:xfrm>
            <a:off x="628650" y="1997075"/>
            <a:ext cx="7886700" cy="39306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Title 7"/>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008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7" name="Content Placeholder 6"/>
          <p:cNvSpPr>
            <a:spLocks noGrp="1"/>
          </p:cNvSpPr>
          <p:nvPr>
            <p:ph sz="quarter" idx="13"/>
          </p:nvPr>
        </p:nvSpPr>
        <p:spPr>
          <a:xfrm>
            <a:off x="457200" y="1808163"/>
            <a:ext cx="8308975" cy="38877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5" name="Title 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7" name="Content Placeholder 6"/>
          <p:cNvSpPr>
            <a:spLocks noGrp="1"/>
          </p:cNvSpPr>
          <p:nvPr>
            <p:ph sz="quarter" idx="13"/>
          </p:nvPr>
        </p:nvSpPr>
        <p:spPr>
          <a:xfrm>
            <a:off x="628650" y="2165350"/>
            <a:ext cx="7886700" cy="36052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hyperlink" Target="https://www.facebook.com/knust.Ghana/" TargetMode="External"/><Relationship Id="rId17" Type="http://schemas.openxmlformats.org/officeDocument/2006/relationships/image" Target="../media/image3.jpeg"/><Relationship Id="rId16" Type="http://schemas.openxmlformats.org/officeDocument/2006/relationships/hyperlink" Target="https://twitter.com/_knust_" TargetMode="External"/><Relationship Id="rId15" Type="http://schemas.openxmlformats.org/officeDocument/2006/relationships/hyperlink" Target="https://www.knust.edu.gh/" TargetMode="Externa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7" name="Group 6"/>
          <p:cNvGrpSpPr/>
          <p:nvPr/>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15"/>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16"/>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18"/>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4572000"/>
            <a:ext cx="7772400" cy="1470025"/>
          </a:xfrm>
        </p:spPr>
        <p:txBody>
          <a:bodyPr>
            <a:noAutofit/>
          </a:bodyPr>
          <a:lstStyle/>
          <a:p>
            <a:pPr algn="ctr"/>
            <a:r>
              <a:rPr lang="en-US" sz="2800" b="1" dirty="0" smtClean="0">
                <a:latin typeface="Times New Roman" panose="02020603050405020304" pitchFamily="18" charset="0"/>
                <a:cs typeface="Times New Roman" panose="02020603050405020304" pitchFamily="18" charset="0"/>
              </a:rPr>
              <a:t>FOUNDATIONS OF INDIVIDUAL BEHAVIOUR</a:t>
            </a:r>
            <a:endParaRPr lang="en-US" sz="2800" b="1" dirty="0">
              <a:solidFill>
                <a:srgbClr val="00800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subTitle" idx="1"/>
          </p:nvPr>
        </p:nvSpPr>
        <p:spPr>
          <a:xfrm>
            <a:off x="2196365" y="1557771"/>
            <a:ext cx="6400800" cy="1599330"/>
          </a:xfrm>
        </p:spPr>
        <p:txBody>
          <a:bodyPr>
            <a:normAutofit/>
          </a:bodyPr>
          <a:lstStyle/>
          <a:p>
            <a:pPr algn="ctr"/>
            <a:endParaRPr lang="en-US" sz="2800" b="1" dirty="0" smtClean="0">
              <a:solidFill>
                <a:srgbClr val="FF0000"/>
              </a:solidFill>
              <a:latin typeface="Times New Roman" panose="02020603050405020304" pitchFamily="18" charset="0"/>
              <a:cs typeface="Times New Roman" panose="02020603050405020304" pitchFamily="18" charset="0"/>
            </a:endParaRPr>
          </a:p>
          <a:p>
            <a:pPr algn="ctr"/>
            <a:endParaRPr lang="en-US" sz="2800" b="1" dirty="0" smtClean="0">
              <a:solidFill>
                <a:srgbClr val="FF0000"/>
              </a:solidFill>
              <a:latin typeface="Times New Roman" panose="02020603050405020304" pitchFamily="18" charset="0"/>
              <a:cs typeface="Times New Roman" panose="02020603050405020304" pitchFamily="18" charset="0"/>
            </a:endParaRPr>
          </a:p>
          <a:p>
            <a:pPr algn="ctr"/>
            <a:r>
              <a:rPr lang="en-US" sz="2800" b="1" dirty="0" smtClean="0">
                <a:solidFill>
                  <a:srgbClr val="FF0000"/>
                </a:solidFill>
                <a:latin typeface="Times New Roman" panose="02020603050405020304" pitchFamily="18" charset="0"/>
                <a:cs typeface="Times New Roman" panose="02020603050405020304" pitchFamily="18" charset="0"/>
              </a:rPr>
              <a:t>UNIT 1</a:t>
            </a:r>
            <a:r>
              <a:rPr lang="en-GB" altLang="en-US" sz="2800" b="1" dirty="0" smtClean="0">
                <a:solidFill>
                  <a:srgbClr val="FF0000"/>
                </a:solidFill>
                <a:latin typeface="Times New Roman" panose="02020603050405020304" pitchFamily="18" charset="0"/>
                <a:cs typeface="Times New Roman" panose="02020603050405020304" pitchFamily="18" charset="0"/>
              </a:rPr>
              <a:t>0</a:t>
            </a:r>
            <a:endParaRPr lang="en-US" sz="2800" b="1" dirty="0" smtClean="0">
              <a:solidFill>
                <a:srgbClr val="FF0000"/>
              </a:solidFill>
              <a:latin typeface="Times New Roman" panose="02020603050405020304" pitchFamily="18" charset="0"/>
              <a:cs typeface="Times New Roman" panose="02020603050405020304" pitchFamily="18" charset="0"/>
            </a:endParaRPr>
          </a:p>
          <a:p>
            <a:pPr algn="ct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42222" y="1285874"/>
            <a:ext cx="2143125" cy="2143125"/>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62" y="1091942"/>
            <a:ext cx="4212007" cy="28118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ATTITUDES AND JOB PERFORMANCE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608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Cognitive component - </a:t>
            </a:r>
            <a:r>
              <a:rPr lang="en-US" sz="2800" dirty="0">
                <a:latin typeface="Times New Roman" panose="02020603050405020304" pitchFamily="18" charset="0"/>
                <a:cs typeface="Times New Roman" panose="02020603050405020304" pitchFamily="18" charset="0"/>
              </a:rPr>
              <a:t>that part of an attitude that’s made up of the beliefs, opinions, knowledge, or information held by a person.</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Affective component - </a:t>
            </a:r>
            <a:r>
              <a:rPr lang="en-US" sz="2800" dirty="0">
                <a:latin typeface="Times New Roman" panose="02020603050405020304" pitchFamily="18" charset="0"/>
                <a:cs typeface="Times New Roman" panose="02020603050405020304" pitchFamily="18" charset="0"/>
              </a:rPr>
              <a:t>that part of an attitude that’s the emotional or feeling part.</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Behavioral component - </a:t>
            </a:r>
            <a:r>
              <a:rPr lang="en-US" sz="2800" dirty="0">
                <a:latin typeface="Times New Roman" panose="02020603050405020304" pitchFamily="18" charset="0"/>
                <a:cs typeface="Times New Roman" panose="02020603050405020304" pitchFamily="18" charset="0"/>
              </a:rPr>
              <a:t>that part of an attitude that refers to an intention to behave in a certain way toward someone or something.</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JOB SATISFACTION</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813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person with a high level of job satisfaction has a positive attitude toward his or her job. </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person who is dissatisfied has a negative attitude.</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Job satisfaction is linked to productivity, absenteeism, turnover, customer satisfaction, OCB, and workplace misbehavior</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JOB INVOLVEMENT AND ORGANIZATIONAL COMMITMENT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017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Job involvement - </a:t>
            </a:r>
            <a:r>
              <a:rPr lang="en-US" sz="2800" dirty="0">
                <a:latin typeface="Times New Roman" panose="02020603050405020304" pitchFamily="18" charset="0"/>
                <a:cs typeface="Times New Roman" panose="02020603050405020304" pitchFamily="18" charset="0"/>
              </a:rPr>
              <a:t>the degree to which an employee identifies with his or her job, actively participates in it, and considers his or her job performance to be important to self-worth.</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Organizational commitment - </a:t>
            </a:r>
            <a:r>
              <a:rPr lang="en-US" sz="2800" dirty="0">
                <a:latin typeface="Times New Roman" panose="02020603050405020304" pitchFamily="18" charset="0"/>
                <a:cs typeface="Times New Roman" panose="02020603050405020304" pitchFamily="18" charset="0"/>
              </a:rPr>
              <a:t>the degree to which an employee identifies with a particular organization and its goals and wishes to maintain membership in that organization.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JOB INVOLVEMENT AND ORGANIZATIONAL COMMITMENT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222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Perceived organizational support - </a:t>
            </a:r>
            <a:r>
              <a:rPr lang="en-US" sz="3200" dirty="0">
                <a:latin typeface="Times New Roman" panose="02020603050405020304" pitchFamily="18" charset="0"/>
                <a:cs typeface="Times New Roman" panose="02020603050405020304" pitchFamily="18" charset="0"/>
              </a:rPr>
              <a:t>employees’ general belief that their  organization values their contribution and cares about their well-being.</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EMPLOYEE ENGAGEMENT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4274" name="Rectangle 3"/>
          <p:cNvSpPr txBox="1"/>
          <p:nvPr/>
        </p:nvSpPr>
        <p:spPr bwMode="auto">
          <a:xfrm>
            <a:off x="457200" y="1600200"/>
            <a:ext cx="41148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Employee engagement </a:t>
            </a: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when employees are connected to, satisfied with, and enthusiastic about their jobs.</a:t>
            </a:r>
            <a:endParaRPr lang="en-US" sz="3200" dirty="0">
              <a:latin typeface="Times New Roman" panose="02020603050405020304" pitchFamily="18" charset="0"/>
              <a:cs typeface="Times New Roman" panose="02020603050405020304" pitchFamily="18" charset="0"/>
            </a:endParaRPr>
          </a:p>
        </p:txBody>
      </p:sp>
      <p:pic>
        <p:nvPicPr>
          <p:cNvPr id="54275" name="Picture 2"/>
          <p:cNvPicPr>
            <a:picLocks noChangeAspect="1" noChangeArrowheads="1"/>
          </p:cNvPicPr>
          <p:nvPr/>
        </p:nvPicPr>
        <p:blipFill>
          <a:blip r:embed="rId1"/>
          <a:srcRect/>
          <a:stretch>
            <a:fillRect/>
          </a:stretch>
        </p:blipFill>
        <p:spPr bwMode="auto">
          <a:xfrm>
            <a:off x="4724400" y="1524000"/>
            <a:ext cx="3598863" cy="40909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COGNITIVE DISSONANCE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632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Cognitive dissonance </a:t>
            </a:r>
            <a:r>
              <a:rPr lang="en-US" sz="3200"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any incompatibility or inconsistency between attitudes or between behavior and attitudes.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Attitude surveys - </a:t>
            </a:r>
            <a:r>
              <a:rPr lang="en-US" sz="3200" dirty="0">
                <a:latin typeface="Times New Roman" panose="02020603050405020304" pitchFamily="18" charset="0"/>
                <a:cs typeface="Times New Roman" panose="02020603050405020304" pitchFamily="18" charset="0"/>
              </a:rPr>
              <a:t>surveys that elicit responses from employees through questions about how they feel about their jobs, work groups,  supervisors, or the organization.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15-2</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SAMPLE EMPLOYEE ATTITUDE SURVEY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58370" name="Picture 2"/>
          <p:cNvPicPr>
            <a:picLocks noChangeAspect="1" noChangeArrowheads="1"/>
          </p:cNvPicPr>
          <p:nvPr/>
        </p:nvPicPr>
        <p:blipFill>
          <a:blip r:embed="rId1"/>
          <a:srcRect/>
          <a:stretch>
            <a:fillRect/>
          </a:stretch>
        </p:blipFill>
        <p:spPr bwMode="auto">
          <a:xfrm>
            <a:off x="436563" y="1905000"/>
            <a:ext cx="8270875"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PERSONALITY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041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Personality</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the unique combination of emotional, thought, and behavioral patterns that affect how a person reacts to situations and interacts with others.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MBTI</a:t>
            </a:r>
            <a:r>
              <a:rPr lang="en-US" sz="3200" b="1" baseline="30000" dirty="0" smtClean="0">
                <a:solidFill>
                  <a:srgbClr val="008000"/>
                </a:solidFill>
                <a:latin typeface="Times New Roman" panose="02020603050405020304" pitchFamily="18" charset="0"/>
                <a:cs typeface="Times New Roman" panose="02020603050405020304" pitchFamily="18" charset="0"/>
              </a:rPr>
              <a:t>®</a:t>
            </a:r>
            <a:endParaRPr lang="en-US" sz="3200" b="1" baseline="30000" dirty="0" smtClean="0">
              <a:solidFill>
                <a:srgbClr val="008000"/>
              </a:solidFill>
              <a:latin typeface="Times New Roman" panose="02020603050405020304" pitchFamily="18" charset="0"/>
              <a:cs typeface="Times New Roman" panose="02020603050405020304" pitchFamily="18" charset="0"/>
            </a:endParaRPr>
          </a:p>
        </p:txBody>
      </p:sp>
      <p:sp>
        <p:nvSpPr>
          <p:cNvPr id="6246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a:t>MBTI</a:t>
            </a:r>
            <a:r>
              <a:rPr lang="en-US" sz="3200" baseline="30000"/>
              <a:t>®  -  a </a:t>
            </a:r>
            <a:r>
              <a:rPr lang="en-US" sz="3200"/>
              <a:t>popular personality-assessment instrument</a:t>
            </a:r>
            <a:endParaRPr lang="en-US" sz="3200"/>
          </a:p>
          <a:p>
            <a:pPr marL="342900" indent="-342900" eaLnBrk="0" hangingPunct="0">
              <a:spcBef>
                <a:spcPct val="20000"/>
              </a:spcBef>
              <a:buFont typeface="Arial" panose="020B0604020202020204" pitchFamily="34" charset="0"/>
              <a:buChar char="•"/>
            </a:pPr>
            <a:r>
              <a:rPr lang="en-US" sz="3200"/>
              <a:t>Classifies individuals as exhibiting a preference in four categories: </a:t>
            </a:r>
            <a:endParaRPr lang="en-US" sz="3200"/>
          </a:p>
          <a:p>
            <a:pPr marL="971550" lvl="1" indent="-514350" eaLnBrk="0" hangingPunct="0">
              <a:spcBef>
                <a:spcPct val="20000"/>
              </a:spcBef>
              <a:buFontTx/>
              <a:buAutoNum type="arabicPeriod"/>
            </a:pPr>
            <a:r>
              <a:rPr lang="en-US" sz="2800"/>
              <a:t>Extraversion or introversion (E or I)</a:t>
            </a:r>
            <a:endParaRPr lang="en-US" sz="2800"/>
          </a:p>
          <a:p>
            <a:pPr marL="971550" lvl="1" indent="-514350" eaLnBrk="0" hangingPunct="0">
              <a:spcBef>
                <a:spcPct val="20000"/>
              </a:spcBef>
              <a:buFontTx/>
              <a:buAutoNum type="arabicPeriod"/>
            </a:pPr>
            <a:r>
              <a:rPr lang="en-US" sz="2800"/>
              <a:t>Sensing or intuition (S or N)</a:t>
            </a:r>
            <a:endParaRPr lang="en-US" sz="2800"/>
          </a:p>
          <a:p>
            <a:pPr marL="971550" lvl="1" indent="-514350" eaLnBrk="0" hangingPunct="0">
              <a:spcBef>
                <a:spcPct val="20000"/>
              </a:spcBef>
              <a:buFontTx/>
              <a:buAutoNum type="arabicPeriod"/>
            </a:pPr>
            <a:r>
              <a:rPr lang="en-US" sz="2800"/>
              <a:t>Thinking or feeling (T or F)</a:t>
            </a:r>
            <a:endParaRPr lang="en-US" sz="2800"/>
          </a:p>
          <a:p>
            <a:pPr marL="971550" lvl="1" indent="-514350" eaLnBrk="0" hangingPunct="0">
              <a:spcBef>
                <a:spcPct val="20000"/>
              </a:spcBef>
              <a:buFontTx/>
              <a:buAutoNum type="arabicPeriod"/>
            </a:pPr>
            <a:r>
              <a:rPr lang="en-US" sz="2800"/>
              <a:t>Judging or perceiving (J or P).</a:t>
            </a:r>
            <a:endParaRPr lang="en-US" sz="28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15-3 EXAMPLES OF MBTI</a:t>
            </a:r>
            <a:r>
              <a:rPr lang="en-US" sz="3200" b="1" baseline="30000" dirty="0" smtClean="0">
                <a:solidFill>
                  <a:srgbClr val="008000"/>
                </a:solidFill>
                <a:latin typeface="Times New Roman" panose="02020603050405020304" pitchFamily="18" charset="0"/>
                <a:cs typeface="Times New Roman" panose="02020603050405020304" pitchFamily="18" charset="0"/>
              </a:rPr>
              <a:t>®</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PERSONALITY TYPES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64514" name="Picture 2"/>
          <p:cNvPicPr>
            <a:picLocks noChangeAspect="1" noChangeArrowheads="1"/>
          </p:cNvPicPr>
          <p:nvPr/>
        </p:nvPicPr>
        <p:blipFill>
          <a:blip r:embed="rId1"/>
          <a:srcRect/>
          <a:stretch>
            <a:fillRect/>
          </a:stretch>
        </p:blipFill>
        <p:spPr bwMode="auto">
          <a:xfrm>
            <a:off x="471488" y="1914525"/>
            <a:ext cx="8201025" cy="3028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type="body" sz="quarter" idx="4294967295"/>
          </p:nvPr>
        </p:nvSpPr>
        <p:spPr>
          <a:xfrm>
            <a:off x="609600" y="1371600"/>
            <a:ext cx="8229600" cy="3836987"/>
          </a:xfrm>
          <a:prstGeom prst="rect">
            <a:avLst/>
          </a:prstGeom>
        </p:spPr>
        <p:txBody>
          <a:bodyPr>
            <a:normAutofit/>
          </a:bodyPr>
          <a:lstStyle/>
          <a:p>
            <a:pPr marL="457200" indent="-457200" eaLnBrk="1" hangingPunct="1">
              <a:buFont typeface="Arial" panose="020B0604020202020204" pitchFamily="34" charset="0"/>
              <a:buNone/>
            </a:pPr>
            <a:r>
              <a:rPr lang="en-US" sz="2700" i="0" dirty="0" smtClean="0">
                <a:latin typeface="Times New Roman" panose="02020603050405020304" pitchFamily="18" charset="0"/>
                <a:cs typeface="Times New Roman" panose="02020603050405020304" pitchFamily="18" charset="0"/>
              </a:rPr>
              <a:t>Identify the focus and goals of individual behavior within organizations.</a:t>
            </a:r>
            <a:endParaRPr lang="en-US" sz="2700" i="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None/>
            </a:pPr>
            <a:r>
              <a:rPr lang="en-US" sz="2700" i="0" dirty="0" smtClean="0">
                <a:latin typeface="Times New Roman" panose="02020603050405020304" pitchFamily="18" charset="0"/>
                <a:cs typeface="Times New Roman" panose="02020603050405020304" pitchFamily="18" charset="0"/>
              </a:rPr>
              <a:t>Explain the role that attitudes play in job performance.</a:t>
            </a:r>
            <a:endParaRPr lang="en-US" sz="2700" i="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None/>
            </a:pPr>
            <a:r>
              <a:rPr lang="en-US" sz="2700" i="0" dirty="0" smtClean="0">
                <a:latin typeface="Times New Roman" panose="02020603050405020304" pitchFamily="18" charset="0"/>
                <a:cs typeface="Times New Roman" panose="02020603050405020304" pitchFamily="18" charset="0"/>
              </a:rPr>
              <a:t>Describe different personality theories.</a:t>
            </a:r>
            <a:endParaRPr lang="en-US" sz="2700" i="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None/>
            </a:pPr>
            <a:r>
              <a:rPr lang="en-US" sz="2700" i="0" dirty="0" smtClean="0">
                <a:latin typeface="Times New Roman" panose="02020603050405020304" pitchFamily="18" charset="0"/>
                <a:cs typeface="Times New Roman" panose="02020603050405020304" pitchFamily="18" charset="0"/>
              </a:rPr>
              <a:t>Describe perception and factors that influence it.</a:t>
            </a:r>
            <a:endParaRPr lang="en-US" sz="2700" i="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None/>
            </a:pPr>
            <a:r>
              <a:rPr lang="en-US" sz="2700" i="0" dirty="0" smtClean="0">
                <a:latin typeface="Times New Roman" panose="02020603050405020304" pitchFamily="18" charset="0"/>
                <a:cs typeface="Times New Roman" panose="02020603050405020304" pitchFamily="18" charset="0"/>
              </a:rPr>
              <a:t>Discuss learning theories and their relevance in shaping behavior.</a:t>
            </a:r>
            <a:endParaRPr lang="en-US" sz="2700" i="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None/>
            </a:pPr>
            <a:r>
              <a:rPr lang="en-US" sz="2700" i="0" dirty="0" smtClean="0">
                <a:latin typeface="Times New Roman" panose="02020603050405020304" pitchFamily="18" charset="0"/>
                <a:cs typeface="Times New Roman" panose="02020603050405020304" pitchFamily="18" charset="0"/>
              </a:rPr>
              <a:t>Discuss contemporary issues in organizational behavior.</a:t>
            </a:r>
            <a:endParaRPr lang="en-US" sz="2700" i="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idx="4294967295"/>
          </p:nvPr>
        </p:nvSpPr>
        <p:spPr>
          <a:xfrm>
            <a:off x="0" y="365125"/>
            <a:ext cx="7886700" cy="1325563"/>
          </a:xfrm>
          <a:prstGeom prst="rect">
            <a:avLst/>
          </a:prstGeom>
        </p:spPr>
        <p:txBody>
          <a:bodyPr/>
          <a:lstStyle/>
          <a:p>
            <a:r>
              <a:rPr lang="en-US" sz="3600" b="1" dirty="0" smtClean="0">
                <a:solidFill>
                  <a:srgbClr val="008000"/>
                </a:solidFill>
                <a:latin typeface="Times New Roman" panose="02020603050405020304" pitchFamily="18" charset="0"/>
                <a:cs typeface="Times New Roman" panose="02020603050405020304" pitchFamily="18" charset="0"/>
              </a:rPr>
              <a:t>LEARNING OUTCOME</a:t>
            </a:r>
            <a:endParaRPr lang="en-US" sz="3600" b="1" dirty="0">
              <a:solidFill>
                <a:srgbClr val="008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THE BIG FIVE MODEL</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656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Big Five Model – </a:t>
            </a:r>
            <a:r>
              <a:rPr lang="en-US" sz="3200" dirty="0">
                <a:latin typeface="Times New Roman" panose="02020603050405020304" pitchFamily="18" charset="0"/>
                <a:cs typeface="Times New Roman" panose="02020603050405020304" pitchFamily="18" charset="0"/>
              </a:rPr>
              <a:t>a</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personality trait model that include:</a:t>
            </a:r>
            <a:endParaRPr lang="en-US" sz="32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Extraversion</a:t>
            </a:r>
            <a:endParaRPr lang="en-US" sz="28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Agreeableness</a:t>
            </a:r>
            <a:endParaRPr lang="en-US" sz="28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Conscientiousness</a:t>
            </a:r>
            <a:endParaRPr lang="en-US" sz="28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Emotional stability</a:t>
            </a:r>
            <a:endParaRPr lang="en-US" sz="28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Openness to experience.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ADDITIONAL PERSONALITY INSIGHTS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861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Locus of control - </a:t>
            </a:r>
            <a:r>
              <a:rPr lang="en-US" sz="3200" dirty="0">
                <a:latin typeface="Times New Roman" panose="02020603050405020304" pitchFamily="18" charset="0"/>
                <a:cs typeface="Times New Roman" panose="02020603050405020304" pitchFamily="18" charset="0"/>
              </a:rPr>
              <a:t>the degree to which people believe they are masters of their own fate.</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Machiavellianism - </a:t>
            </a:r>
            <a:r>
              <a:rPr lang="en-US" sz="3200" dirty="0">
                <a:latin typeface="Times New Roman" panose="02020603050405020304" pitchFamily="18" charset="0"/>
                <a:cs typeface="Times New Roman" panose="02020603050405020304" pitchFamily="18" charset="0"/>
              </a:rPr>
              <a:t>a measure of the degree to which people are pragmatic, maintain emotional distance, and believe that ends justify means.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ADDITIONAL PERSONALITY INSIGHTS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 name="Rectangle 3"/>
          <p:cNvSpPr txBox="1"/>
          <p:nvPr/>
        </p:nvSpPr>
        <p:spPr bwMode="auto">
          <a:xfrm>
            <a:off x="457200" y="1600200"/>
            <a:ext cx="8229600" cy="4525963"/>
          </a:xfrm>
          <a:prstGeom prst="rect">
            <a:avLst/>
          </a:prstGeom>
          <a:no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b="1" dirty="0">
                <a:latin typeface="Times New Roman" panose="02020603050405020304" pitchFamily="18" charset="0"/>
                <a:cs typeface="Times New Roman" panose="02020603050405020304" pitchFamily="18" charset="0"/>
              </a:rPr>
              <a:t>Self-esteem - </a:t>
            </a:r>
            <a:r>
              <a:rPr lang="en-US" dirty="0">
                <a:latin typeface="Times New Roman" panose="02020603050405020304" pitchFamily="18" charset="0"/>
                <a:cs typeface="Times New Roman" panose="02020603050405020304" pitchFamily="18" charset="0"/>
              </a:rPr>
              <a:t>an individual’s degree of like or dislike for him/herself.</a:t>
            </a:r>
            <a:endParaRPr lang="en-US" dirty="0">
              <a:latin typeface="Times New Roman" panose="02020603050405020304" pitchFamily="18" charset="0"/>
              <a:cs typeface="Times New Roman" panose="02020603050405020304" pitchFamily="18" charset="0"/>
            </a:endParaRPr>
          </a:p>
          <a:p>
            <a:pPr>
              <a:defRPr/>
            </a:pPr>
            <a:r>
              <a:rPr lang="en-US" b="1" dirty="0">
                <a:latin typeface="Times New Roman" panose="02020603050405020304" pitchFamily="18" charset="0"/>
                <a:cs typeface="Times New Roman" panose="02020603050405020304" pitchFamily="18" charset="0"/>
              </a:rPr>
              <a:t>Self-monitoring - </a:t>
            </a:r>
            <a:r>
              <a:rPr lang="en-US" dirty="0">
                <a:latin typeface="Times New Roman" panose="02020603050405020304" pitchFamily="18" charset="0"/>
                <a:cs typeface="Times New Roman" panose="02020603050405020304" pitchFamily="18" charset="0"/>
              </a:rPr>
              <a:t>a personality trait that measures the ability to adjust behavior to external situational factors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OTHER PERSONALITY TRAITS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270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Proactive personality - </a:t>
            </a:r>
            <a:r>
              <a:rPr lang="en-US" sz="3200" dirty="0">
                <a:latin typeface="Times New Roman" panose="02020603050405020304" pitchFamily="18" charset="0"/>
                <a:cs typeface="Times New Roman" panose="02020603050405020304" pitchFamily="18" charset="0"/>
              </a:rPr>
              <a:t>a trait belonging to people who identify opportunities, show initiative, take action, and persevere until meaningful change occurs.</a:t>
            </a:r>
            <a:endParaRPr lang="en-US" sz="3200" b="1"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Resilience - </a:t>
            </a:r>
            <a:r>
              <a:rPr lang="en-US" sz="3200" dirty="0">
                <a:latin typeface="Times New Roman" panose="02020603050405020304" pitchFamily="18" charset="0"/>
                <a:cs typeface="Times New Roman" panose="02020603050405020304" pitchFamily="18" charset="0"/>
              </a:rPr>
              <a:t>an individual’s ability to overcome challenges and turn them into opportunities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EMOTIONS AND EMOTIONAL INTELLIGENCE</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475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Emotions - </a:t>
            </a:r>
            <a:r>
              <a:rPr lang="en-US" sz="3200" dirty="0">
                <a:latin typeface="Times New Roman" panose="02020603050405020304" pitchFamily="18" charset="0"/>
                <a:cs typeface="Times New Roman" panose="02020603050405020304" pitchFamily="18" charset="0"/>
              </a:rPr>
              <a:t>intense feelings that are directed at someone or something.</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Emotional Intelligence (EI) - </a:t>
            </a:r>
            <a:r>
              <a:rPr lang="en-US" sz="3200" dirty="0">
                <a:latin typeface="Times New Roman" panose="02020603050405020304" pitchFamily="18" charset="0"/>
                <a:cs typeface="Times New Roman" panose="02020603050405020304" pitchFamily="18" charset="0"/>
              </a:rPr>
              <a:t>the ability to notice and to manage emotional cues and information.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FIVE DIMENSIONS OF EMOTIONAL INTELLIGENCE (EI)</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680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Emotional Intelligence (EI) is composed of five dimensions:</a:t>
            </a:r>
            <a:endParaRPr lang="en-US" sz="320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i="1">
                <a:latin typeface="Times New Roman" panose="02020603050405020304" pitchFamily="18" charset="0"/>
                <a:cs typeface="Times New Roman" panose="02020603050405020304" pitchFamily="18" charset="0"/>
              </a:rPr>
              <a:t>Self-awareness: </a:t>
            </a:r>
            <a:r>
              <a:rPr lang="en-US" sz="2800">
                <a:latin typeface="Times New Roman" panose="02020603050405020304" pitchFamily="18" charset="0"/>
                <a:cs typeface="Times New Roman" panose="02020603050405020304" pitchFamily="18" charset="0"/>
              </a:rPr>
              <a:t>The ability to be aware of what you’re feeling.</a:t>
            </a:r>
            <a:endParaRPr lang="en-US" sz="280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i="1">
                <a:latin typeface="Times New Roman" panose="02020603050405020304" pitchFamily="18" charset="0"/>
                <a:cs typeface="Times New Roman" panose="02020603050405020304" pitchFamily="18" charset="0"/>
              </a:rPr>
              <a:t>Self-management: </a:t>
            </a:r>
            <a:r>
              <a:rPr lang="en-US" sz="2800">
                <a:latin typeface="Times New Roman" panose="02020603050405020304" pitchFamily="18" charset="0"/>
                <a:cs typeface="Times New Roman" panose="02020603050405020304" pitchFamily="18" charset="0"/>
              </a:rPr>
              <a:t>The ability to manage one’s own emotions and impulses.</a:t>
            </a:r>
            <a:endParaRPr lang="en-US" sz="280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i="1">
                <a:latin typeface="Times New Roman" panose="02020603050405020304" pitchFamily="18" charset="0"/>
                <a:cs typeface="Times New Roman" panose="02020603050405020304" pitchFamily="18" charset="0"/>
              </a:rPr>
              <a:t>Self-motivation: </a:t>
            </a:r>
            <a:r>
              <a:rPr lang="en-US" sz="2800">
                <a:latin typeface="Times New Roman" panose="02020603050405020304" pitchFamily="18" charset="0"/>
                <a:cs typeface="Times New Roman" panose="02020603050405020304" pitchFamily="18" charset="0"/>
              </a:rPr>
              <a:t>The ability to persist in the face of setbacks and failures.</a:t>
            </a:r>
            <a:endParaRPr 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FIVE DIMENSIONS OF EMOTIONAL INTELLIGENCE (EI)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8850" name="Rectangle 3"/>
          <p:cNvSpPr txBox="1"/>
          <p:nvPr/>
        </p:nvSpPr>
        <p:spPr bwMode="auto">
          <a:xfrm>
            <a:off x="457200" y="1600200"/>
            <a:ext cx="8229600" cy="4525963"/>
          </a:xfrm>
          <a:prstGeom prst="rect">
            <a:avLst/>
          </a:prstGeom>
          <a:noFill/>
          <a:ln w="9525">
            <a:noFill/>
            <a:miter lim="800000"/>
          </a:ln>
        </p:spPr>
        <p:txBody>
          <a:bodyPr/>
          <a:lstStyle/>
          <a:p>
            <a:pPr marL="971550" lvl="1" indent="-514350" eaLnBrk="0" hangingPunct="0">
              <a:spcBef>
                <a:spcPct val="20000"/>
              </a:spcBef>
              <a:buFontTx/>
              <a:buAutoNum type="arabicPeriod" startAt="4"/>
            </a:pPr>
            <a:r>
              <a:rPr lang="en-US" sz="2800" i="1" dirty="0">
                <a:latin typeface="Times New Roman" panose="02020603050405020304" pitchFamily="18" charset="0"/>
                <a:cs typeface="Times New Roman" panose="02020603050405020304" pitchFamily="18" charset="0"/>
              </a:rPr>
              <a:t>Empathy: </a:t>
            </a:r>
            <a:r>
              <a:rPr lang="en-US" sz="2800" dirty="0">
                <a:latin typeface="Times New Roman" panose="02020603050405020304" pitchFamily="18" charset="0"/>
                <a:cs typeface="Times New Roman" panose="02020603050405020304" pitchFamily="18" charset="0"/>
              </a:rPr>
              <a:t>The ability to sense how others are feeling.</a:t>
            </a:r>
            <a:endParaRPr lang="en-US" sz="28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startAt="4"/>
            </a:pPr>
            <a:r>
              <a:rPr lang="en-US" sz="2800" i="1" dirty="0">
                <a:latin typeface="Times New Roman" panose="02020603050405020304" pitchFamily="18" charset="0"/>
                <a:cs typeface="Times New Roman" panose="02020603050405020304" pitchFamily="18" charset="0"/>
              </a:rPr>
              <a:t>Social skills: </a:t>
            </a:r>
            <a:r>
              <a:rPr lang="en-US" sz="2800" dirty="0">
                <a:latin typeface="Times New Roman" panose="02020603050405020304" pitchFamily="18" charset="0"/>
                <a:cs typeface="Times New Roman" panose="02020603050405020304" pitchFamily="18" charset="0"/>
              </a:rPr>
              <a:t>The ability to handle the emotions of others.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15-4</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HOLLAND’S PERSONALITY–JOB FIT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089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80899" name="Picture 2"/>
          <p:cNvPicPr>
            <a:picLocks noChangeAspect="1" noChangeArrowheads="1"/>
          </p:cNvPicPr>
          <p:nvPr/>
        </p:nvPicPr>
        <p:blipFill>
          <a:blip r:embed="rId1"/>
          <a:srcRect b="46915"/>
          <a:stretch>
            <a:fillRect/>
          </a:stretch>
        </p:blipFill>
        <p:spPr bwMode="auto">
          <a:xfrm>
            <a:off x="133350" y="1600200"/>
            <a:ext cx="878205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15-4</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HOLLAND’S PERSONALITY–JOB FIT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2946" name="Rectangle 3"/>
          <p:cNvSpPr txBox="1"/>
          <p:nvPr/>
        </p:nvSpPr>
        <p:spPr bwMode="auto">
          <a:xfrm>
            <a:off x="457200" y="1600200"/>
            <a:ext cx="8229600" cy="74771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82947" name="Picture 3"/>
          <p:cNvPicPr>
            <a:picLocks noChangeAspect="1" noChangeArrowheads="1"/>
          </p:cNvPicPr>
          <p:nvPr/>
        </p:nvPicPr>
        <p:blipFill>
          <a:blip r:embed="rId1"/>
          <a:srcRect b="86746"/>
          <a:stretch>
            <a:fillRect/>
          </a:stretch>
        </p:blipFill>
        <p:spPr bwMode="auto">
          <a:xfrm>
            <a:off x="652463" y="1447800"/>
            <a:ext cx="7839075" cy="900113"/>
          </a:xfrm>
          <a:prstGeom prst="rect">
            <a:avLst/>
          </a:prstGeom>
          <a:noFill/>
          <a:ln w="9525">
            <a:noFill/>
            <a:miter lim="800000"/>
            <a:headEnd/>
            <a:tailEnd/>
          </a:ln>
        </p:spPr>
      </p:pic>
      <p:pic>
        <p:nvPicPr>
          <p:cNvPr id="82948" name="Picture 4"/>
          <p:cNvPicPr>
            <a:picLocks noChangeAspect="1" noChangeArrowheads="1"/>
          </p:cNvPicPr>
          <p:nvPr/>
        </p:nvPicPr>
        <p:blipFill>
          <a:blip r:embed="rId2"/>
          <a:srcRect/>
          <a:stretch>
            <a:fillRect/>
          </a:stretch>
        </p:blipFill>
        <p:spPr bwMode="auto">
          <a:xfrm>
            <a:off x="690563" y="2400300"/>
            <a:ext cx="7762875" cy="3238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PERCEPTION</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499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Perception - </a:t>
            </a:r>
            <a:r>
              <a:rPr lang="en-US" sz="3200" dirty="0">
                <a:latin typeface="Times New Roman" panose="02020603050405020304" pitchFamily="18" charset="0"/>
                <a:cs typeface="Times New Roman" panose="02020603050405020304" pitchFamily="18" charset="0"/>
              </a:rPr>
              <a:t>a process by which we give meaning to our environment by organizing and interpreting sensory impressions.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number of factors act to shape and sometimes distort perception including:</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Perceiver</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Target</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Situation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457200" y="3048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FOCUS AND GOALS OF </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ORGANIZATIONAL BEHAVIOR</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174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Behavior - </a:t>
            </a:r>
            <a:r>
              <a:rPr lang="en-US" sz="3200" dirty="0">
                <a:latin typeface="Times New Roman" panose="02020603050405020304" pitchFamily="18" charset="0"/>
                <a:cs typeface="Times New Roman" panose="02020603050405020304" pitchFamily="18" charset="0"/>
              </a:rPr>
              <a:t>the actions of people.</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Organizational behavior</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the study of the actions of people at work.</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15-5</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WHAT DO YOU SEE?</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704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87043" name="Picture 3"/>
          <p:cNvPicPr>
            <a:picLocks noGrp="1" noChangeAspect="1" noChangeArrowheads="1"/>
          </p:cNvPicPr>
          <p:nvPr/>
        </p:nvPicPr>
        <p:blipFill>
          <a:blip r:embed="rId1"/>
          <a:srcRect/>
          <a:stretch>
            <a:fillRect/>
          </a:stretch>
        </p:blipFill>
        <p:spPr bwMode="auto">
          <a:xfrm>
            <a:off x="592138" y="1752600"/>
            <a:ext cx="8399462"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ATTRIBUTION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909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4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Attribution Theory - </a:t>
            </a:r>
            <a:r>
              <a:rPr lang="en-US" sz="3200" dirty="0">
                <a:latin typeface="Times New Roman" panose="02020603050405020304" pitchFamily="18" charset="0"/>
                <a:cs typeface="Times New Roman" panose="02020603050405020304" pitchFamily="18" charset="0"/>
              </a:rPr>
              <a:t>how the actions of individuals are perceived by others depends on what meaning (causation) we attribute to a given behavior.</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4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Attribution depends on three factors: distinctiveness, consensus, and consistency.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ATTRIBUTION THEORY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9113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4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Fundamental attribution error - </a:t>
            </a:r>
            <a:r>
              <a:rPr lang="en-US" sz="3200" dirty="0">
                <a:latin typeface="Times New Roman" panose="02020603050405020304" pitchFamily="18" charset="0"/>
                <a:cs typeface="Times New Roman" panose="02020603050405020304" pitchFamily="18" charset="0"/>
              </a:rPr>
              <a:t>the tendency to underestimate the influence of external factors and to overestimate the influence of internal or personal factors.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4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Self-serving bias - </a:t>
            </a:r>
            <a:r>
              <a:rPr lang="en-US" sz="3200" dirty="0">
                <a:latin typeface="Times New Roman" panose="02020603050405020304" pitchFamily="18" charset="0"/>
                <a:cs typeface="Times New Roman" panose="02020603050405020304" pitchFamily="18" charset="0"/>
              </a:rPr>
              <a:t>the tendency of individuals to attribute their successes to internal factors while blaming personal failures on external factors.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15-6</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ATTRIBUTION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93186" name="Picture 2"/>
          <p:cNvPicPr>
            <a:picLocks noChangeAspect="1" noChangeArrowheads="1"/>
          </p:cNvPicPr>
          <p:nvPr/>
        </p:nvPicPr>
        <p:blipFill>
          <a:blip r:embed="rId1"/>
          <a:srcRect/>
          <a:stretch>
            <a:fillRect/>
          </a:stretch>
        </p:blipFill>
        <p:spPr bwMode="auto">
          <a:xfrm>
            <a:off x="76200" y="1828800"/>
            <a:ext cx="9078913"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457200" y="2286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SHORTCUTS USED IN JUDGING OTHERS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9523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Assumed similarity - </a:t>
            </a:r>
            <a:r>
              <a:rPr lang="en-US" sz="3200" dirty="0">
                <a:latin typeface="Times New Roman" panose="02020603050405020304" pitchFamily="18" charset="0"/>
                <a:cs typeface="Times New Roman" panose="02020603050405020304" pitchFamily="18" charset="0"/>
              </a:rPr>
              <a:t>the assumption that others are like oneself.</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Stereotyping -</a:t>
            </a:r>
            <a:r>
              <a:rPr lang="en-US" sz="3200" dirty="0">
                <a:latin typeface="Times New Roman" panose="02020603050405020304" pitchFamily="18" charset="0"/>
                <a:cs typeface="Times New Roman" panose="02020603050405020304" pitchFamily="18" charset="0"/>
              </a:rPr>
              <a:t> judging a person on the basis of one’s perception of a group to which he or she belongs.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Halo effect - </a:t>
            </a:r>
            <a:r>
              <a:rPr lang="en-US" sz="3200" dirty="0">
                <a:latin typeface="Times New Roman" panose="02020603050405020304" pitchFamily="18" charset="0"/>
                <a:cs typeface="Times New Roman" panose="02020603050405020304" pitchFamily="18" charset="0"/>
              </a:rPr>
              <a:t>a general impression of an individual based on a single characteristic.</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a:xfrm>
            <a:off x="228600" y="3048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LEARNING</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9728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3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Learning - </a:t>
            </a:r>
            <a:r>
              <a:rPr lang="en-US" sz="3200" dirty="0">
                <a:latin typeface="Times New Roman" panose="02020603050405020304" pitchFamily="18" charset="0"/>
                <a:cs typeface="Times New Roman" panose="02020603050405020304" pitchFamily="18" charset="0"/>
              </a:rPr>
              <a:t>any relatively permanent change in behavior that occurs as a result of experience.</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3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Two theories of learning:</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Operant conditioning</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Social learning</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a:xfrm>
            <a:off x="495300" y="437866"/>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OPERANT CONDITIONING</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99330" name="Rectangle 3"/>
          <p:cNvSpPr txBox="1"/>
          <p:nvPr/>
        </p:nvSpPr>
        <p:spPr bwMode="auto">
          <a:xfrm>
            <a:off x="304800" y="1600200"/>
            <a:ext cx="8610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Operant conditioning - </a:t>
            </a:r>
            <a:r>
              <a:rPr lang="en-US" sz="2800" dirty="0">
                <a:latin typeface="Times New Roman" panose="02020603050405020304" pitchFamily="18" charset="0"/>
                <a:cs typeface="Times New Roman" panose="02020603050405020304" pitchFamily="18" charset="0"/>
              </a:rPr>
              <a:t>a theory of learning that says behavior is a function of its consequences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Behaviors are learned by making rewards contingent to behaviors.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Behavior that is rewarded (positively reinforced) is likely to be repeated.</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Behavior that is punished or ignored is less likely to be repeated.</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SOCIAL LEARNING</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137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Social learning theory - </a:t>
            </a:r>
            <a:r>
              <a:rPr lang="en-US" sz="3200" dirty="0">
                <a:latin typeface="Times New Roman" panose="02020603050405020304" pitchFamily="18" charset="0"/>
                <a:cs typeface="Times New Roman" panose="02020603050405020304" pitchFamily="18" charset="0"/>
              </a:rPr>
              <a:t>a theory of learning that says people can learn through observation and direct experience.</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influence that these models have on an individual is determined by four  processes:</a:t>
            </a:r>
            <a:endParaRPr lang="en-US" sz="2800" dirty="0">
              <a:latin typeface="Times New Roman" panose="02020603050405020304" pitchFamily="18" charset="0"/>
              <a:cs typeface="Times New Roman" panose="02020603050405020304" pitchFamily="18" charset="0"/>
            </a:endParaRPr>
          </a:p>
          <a:p>
            <a:pPr marL="1371600" lvl="2" indent="-457200" eaLnBrk="0" hangingPunct="0">
              <a:spcBef>
                <a:spcPct val="35000"/>
              </a:spcBef>
              <a:buFontTx/>
              <a:buAutoNum type="arabicPeriod"/>
            </a:pPr>
            <a:r>
              <a:rPr lang="en-US" sz="2400" dirty="0" err="1">
                <a:latin typeface="Times New Roman" panose="02020603050405020304" pitchFamily="18" charset="0"/>
                <a:cs typeface="Times New Roman" panose="02020603050405020304" pitchFamily="18" charset="0"/>
              </a:rPr>
              <a:t>Attentional</a:t>
            </a:r>
            <a:r>
              <a:rPr lang="en-US" sz="2400" dirty="0">
                <a:latin typeface="Times New Roman" panose="02020603050405020304" pitchFamily="18" charset="0"/>
                <a:cs typeface="Times New Roman" panose="02020603050405020304" pitchFamily="18" charset="0"/>
              </a:rPr>
              <a:t> processes</a:t>
            </a:r>
            <a:endParaRPr lang="en-US" sz="2400" dirty="0">
              <a:latin typeface="Times New Roman" panose="02020603050405020304" pitchFamily="18" charset="0"/>
              <a:cs typeface="Times New Roman" panose="02020603050405020304" pitchFamily="18" charset="0"/>
            </a:endParaRPr>
          </a:p>
          <a:p>
            <a:pPr marL="1371600" lvl="2" indent="-457200" eaLnBrk="0" hangingPunct="0">
              <a:spcBef>
                <a:spcPct val="35000"/>
              </a:spcBef>
              <a:buFontTx/>
              <a:buAutoNum type="arabicPeriod"/>
            </a:pPr>
            <a:r>
              <a:rPr lang="en-US" sz="2400" dirty="0">
                <a:latin typeface="Times New Roman" panose="02020603050405020304" pitchFamily="18" charset="0"/>
                <a:cs typeface="Times New Roman" panose="02020603050405020304" pitchFamily="18" charset="0"/>
              </a:rPr>
              <a:t>Retention processes</a:t>
            </a:r>
            <a:endParaRPr lang="en-US" sz="2400" dirty="0">
              <a:latin typeface="Times New Roman" panose="02020603050405020304" pitchFamily="18" charset="0"/>
              <a:cs typeface="Times New Roman" panose="02020603050405020304" pitchFamily="18" charset="0"/>
            </a:endParaRPr>
          </a:p>
          <a:p>
            <a:pPr marL="1371600" lvl="2" indent="-457200" eaLnBrk="0" hangingPunct="0">
              <a:spcBef>
                <a:spcPct val="35000"/>
              </a:spcBef>
              <a:buFontTx/>
              <a:buAutoNum type="arabicPeriod"/>
            </a:pPr>
            <a:r>
              <a:rPr lang="en-US" sz="2400" dirty="0">
                <a:latin typeface="Times New Roman" panose="02020603050405020304" pitchFamily="18" charset="0"/>
                <a:cs typeface="Times New Roman" panose="02020603050405020304" pitchFamily="18" charset="0"/>
              </a:rPr>
              <a:t>Motor reproduction processes</a:t>
            </a:r>
            <a:endParaRPr lang="en-US" sz="2400" dirty="0">
              <a:latin typeface="Times New Roman" panose="02020603050405020304" pitchFamily="18" charset="0"/>
              <a:cs typeface="Times New Roman" panose="02020603050405020304" pitchFamily="18" charset="0"/>
            </a:endParaRPr>
          </a:p>
          <a:p>
            <a:pPr marL="1371600" lvl="2" indent="-457200" eaLnBrk="0" hangingPunct="0">
              <a:spcBef>
                <a:spcPct val="35000"/>
              </a:spcBef>
              <a:buFontTx/>
              <a:buAutoNum type="arabicPeriod"/>
            </a:pPr>
            <a:r>
              <a:rPr lang="en-US" sz="2400" dirty="0">
                <a:latin typeface="Times New Roman" panose="02020603050405020304" pitchFamily="18" charset="0"/>
                <a:cs typeface="Times New Roman" panose="02020603050405020304" pitchFamily="18" charset="0"/>
              </a:rPr>
              <a:t>Reinforcement processes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SHAPING: A MANAGERIAL TOOL</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3426" name="Rectangle 3"/>
          <p:cNvSpPr txBox="1"/>
          <p:nvPr/>
        </p:nvSpPr>
        <p:spPr bwMode="auto">
          <a:xfrm>
            <a:off x="457200" y="14478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Shaping behavior - </a:t>
            </a:r>
            <a:r>
              <a:rPr lang="en-US" sz="2800" dirty="0">
                <a:latin typeface="Times New Roman" panose="02020603050405020304" pitchFamily="18" charset="0"/>
                <a:cs typeface="Times New Roman" panose="02020603050405020304" pitchFamily="18" charset="0"/>
              </a:rPr>
              <a:t>the process of guiding learning in graduated steps using reinforcement or lack of reinforcement</a:t>
            </a:r>
            <a:r>
              <a:rPr lang="en-US" sz="3200" dirty="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1143000" lvl="2" indent="-228600" eaLnBrk="0" hangingPunct="0">
              <a:spcBef>
                <a:spcPct val="35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Positive reinforcement:</a:t>
            </a:r>
            <a:r>
              <a:rPr lang="en-US" sz="2400" dirty="0">
                <a:latin typeface="Times New Roman" panose="02020603050405020304" pitchFamily="18" charset="0"/>
                <a:cs typeface="Times New Roman" panose="02020603050405020304" pitchFamily="18" charset="0"/>
              </a:rPr>
              <a:t> rewarding desired behaviors</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35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Negative reinforcement:</a:t>
            </a:r>
            <a:r>
              <a:rPr lang="en-US" sz="2400" dirty="0">
                <a:latin typeface="Times New Roman" panose="02020603050405020304" pitchFamily="18" charset="0"/>
                <a:cs typeface="Times New Roman" panose="02020603050405020304" pitchFamily="18" charset="0"/>
              </a:rPr>
              <a:t> removing an unpleasant consequence once the desired behavior is exhibited</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35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Punishment:</a:t>
            </a:r>
            <a:r>
              <a:rPr lang="en-US" sz="2400" dirty="0">
                <a:latin typeface="Times New Roman" panose="02020603050405020304" pitchFamily="18" charset="0"/>
                <a:cs typeface="Times New Roman" panose="02020603050405020304" pitchFamily="18" charset="0"/>
              </a:rPr>
              <a:t> penalizing an undesired behavior </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35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Extinction:</a:t>
            </a:r>
            <a:r>
              <a:rPr lang="en-US" sz="2400" dirty="0">
                <a:latin typeface="Times New Roman" panose="02020603050405020304" pitchFamily="18" charset="0"/>
                <a:cs typeface="Times New Roman" panose="02020603050405020304" pitchFamily="18" charset="0"/>
              </a:rPr>
              <a:t> eliminating a reinforcement for an undesired behavior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CONTEMPORARY ISSUES IN ORGANIZATIONAL</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BEHAVIOR</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547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Managing Generational Differences in the Workplace</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Gen Y: individuals born after 1978</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Bring new attitudes to the workplace that reflect wide arrays of experiences and opportunities</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Want to work, but don’t want work to be their life</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Challenge the status quo</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Have grown up with technology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15-1</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ORGANIZATION AS ICEBERG</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33794" name="Picture 3"/>
          <p:cNvPicPr>
            <a:picLocks noGrp="1" noChangeAspect="1" noChangeArrowheads="1"/>
          </p:cNvPicPr>
          <p:nvPr/>
        </p:nvPicPr>
        <p:blipFill>
          <a:blip r:embed="rId1"/>
          <a:srcRect/>
          <a:stretch>
            <a:fillRect/>
          </a:stretch>
        </p:blipFill>
        <p:spPr bwMode="auto">
          <a:xfrm>
            <a:off x="1493838" y="1493838"/>
            <a:ext cx="6156325" cy="4754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MANAGING NEGATIVE BEHAVIOR IN THE WORKPLACE</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752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What can managers do to manage negative behavior in the workplace?</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Screening potential employees for certain personality traits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Responding immediately and decisively to unacceptable negative behaviors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15.1</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957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Identify the focus and goals of individual behavior within organizations.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Organization behavior (OB) focuses on three areas: individual behavior, group behavior, and organizational aspects.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Behaviors include productivity, absenteeism, turnover, organizational citizenship and job satisfaction.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15.2</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1618" name="Rectangle 3"/>
          <p:cNvSpPr txBox="1"/>
          <p:nvPr/>
        </p:nvSpPr>
        <p:spPr bwMode="auto">
          <a:xfrm>
            <a:off x="457200" y="10668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Explain the role that attitudes play in job performance.</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cognitive component refers to the beliefs, opinions, knowledge, or information	held by a person.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affective component is the emotional or feeling part	of an attitude.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behavioral component refers to an intention to behave in a certain way toward someone or something.</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15.2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366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Job satisfaction refers to a person’s general attitude toward his or her job.</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Job involvement is the degree to which an employee identifies with his or her job, actively participates in it, and considers his or her job performance to be important to his or her self-worth. </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15.2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571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Organizational commitment is the degree to which an employee identifies with a particular organization and its goals and wishes to maintain membership in that organization</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Job satisfaction positively influences productivity, lowers absenteeism levels, lowers turnover rates, promotes positive customer satisfaction, moderately promotes OCB, and helps minimize workplace misbehavior.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15.3</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776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Describe different personality theories.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MBTI measures four dimensions: social interaction, preference for gathering	data, preference for decision making, and style of making decisions.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Big Five Model consists of five personality traits: extraversion, agreeableness, conscientiousness, emotional stability, and openness to experience.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15.3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981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five personality traits that help explain individual behavior in organizations are locus of control, Machiavellianism, self-esteem, self-monitoring, and risk-taking.</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Other personality traits include Type A/Type B personalities, proactive personality, and resilience.</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15.4</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2185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Describe perception and factors that influence it.</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Perception is how we give meaning to our environment by organizing and interpreting sensory impressions.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fundamental attribution error is the tendency to underestimate the influence of external factors and overestimate the influence of internal factors.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15.4 </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2390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self-serving bias is the tendency to attribute our own successes to internal factors and to put the blame for personal failure on external factors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Three shortcuts used in judging others are assumed similarity, stereotyping, and the halo effect.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15.5</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25954" name="Rectangle 3"/>
          <p:cNvSpPr txBox="1"/>
          <p:nvPr/>
        </p:nvSpPr>
        <p:spPr bwMode="auto">
          <a:xfrm>
            <a:off x="457200" y="15240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Discuss learning theories and their relevance in shaping behavior.</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Operant conditioning argues that behavior is a function of its consequences.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Social learning theory says that individuals learn by observing what happens to other people</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Managers can shape behavior by using positive reinforcement, negative  reinforcement punishment, or extinction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FOCUS OF ORGANIZATIONAL BEHAVIOR</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5842" name="Rectangle 3"/>
          <p:cNvSpPr txBox="1"/>
          <p:nvPr/>
        </p:nvSpPr>
        <p:spPr bwMode="auto">
          <a:xfrm>
            <a:off x="457200" y="13716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Organizational behavior focuses on three major areas</a:t>
            </a:r>
            <a:endParaRPr lang="en-US" sz="32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Individual behavior including  attitudes, personality, perception, learning, and motivation.</a:t>
            </a:r>
            <a:endParaRPr lang="en-US" sz="28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Group behavior including norms, roles, team building, leadership, and conflict. </a:t>
            </a:r>
            <a:endParaRPr lang="en-US" sz="28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Organizational aspects including structure, culture, and human resource policies and practices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15.6</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2800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Discuss contemporary issues in organizational behavior.</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challenge of managing Gen Y workers is that they bring new attitudes to the	workplace.</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Workplace misbehavior can be dealt with by recognizing that it’s there; carefully screening potential employees for possible negative tendencies, and by paying attention to employee attitudes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8720" y="2103120"/>
            <a:ext cx="6797040" cy="3621405"/>
          </a:xfrm>
          <a:prstGeom prst="rect">
            <a:avLst/>
          </a:prstGeom>
        </p:spPr>
      </p:pic>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ANY QUESTION?</a:t>
            </a:r>
            <a:endParaRPr lang="en-US" sz="3200" b="1" dirty="0">
              <a:solidFill>
                <a:srgbClr val="008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END OF LESSON</a:t>
            </a:r>
            <a:endParaRPr lang="en-US" sz="3200" b="1" dirty="0">
              <a:solidFill>
                <a:srgbClr val="008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361436">
            <a:off x="2670028" y="2210174"/>
            <a:ext cx="3961100" cy="340458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GOALS OF ORGANIZATIONAL BEHAVIOR</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789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goals of OB are to </a:t>
            </a:r>
            <a:r>
              <a:rPr lang="en-US" sz="3200" i="1" dirty="0">
                <a:latin typeface="Times New Roman" panose="02020603050405020304" pitchFamily="18" charset="0"/>
                <a:cs typeface="Times New Roman" panose="02020603050405020304" pitchFamily="18" charset="0"/>
              </a:rPr>
              <a:t>explain, predict, </a:t>
            </a:r>
            <a:r>
              <a:rPr lang="en-US" sz="3200" dirty="0">
                <a:latin typeface="Times New Roman" panose="02020603050405020304" pitchFamily="18" charset="0"/>
                <a:cs typeface="Times New Roman" panose="02020603050405020304" pitchFamily="18" charset="0"/>
              </a:rPr>
              <a:t>and </a:t>
            </a:r>
            <a:r>
              <a:rPr lang="en-US" sz="3200" i="1" dirty="0">
                <a:latin typeface="Times New Roman" panose="02020603050405020304" pitchFamily="18" charset="0"/>
                <a:cs typeface="Times New Roman" panose="02020603050405020304" pitchFamily="18" charset="0"/>
              </a:rPr>
              <a:t>influence </a:t>
            </a:r>
            <a:r>
              <a:rPr lang="en-US" sz="3200" dirty="0">
                <a:latin typeface="Times New Roman" panose="02020603050405020304" pitchFamily="18" charset="0"/>
                <a:cs typeface="Times New Roman" panose="02020603050405020304" pitchFamily="18" charset="0"/>
              </a:rPr>
              <a:t>behaviors such as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Employee productivity -</a:t>
            </a:r>
            <a:r>
              <a:rPr lang="en-US" sz="2800" dirty="0">
                <a:latin typeface="Times New Roman" panose="02020603050405020304" pitchFamily="18" charset="0"/>
                <a:cs typeface="Times New Roman" panose="02020603050405020304" pitchFamily="18" charset="0"/>
              </a:rPr>
              <a:t> a performance measure of both efficiency and effectiveness.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Absenteeism -</a:t>
            </a:r>
            <a:r>
              <a:rPr lang="en-US" sz="2800" dirty="0">
                <a:latin typeface="Times New Roman" panose="02020603050405020304" pitchFamily="18" charset="0"/>
                <a:cs typeface="Times New Roman" panose="02020603050405020304" pitchFamily="18" charset="0"/>
              </a:rPr>
              <a:t> the failure to show up for work.</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Turnover - </a:t>
            </a:r>
            <a:r>
              <a:rPr lang="en-US" sz="2800" dirty="0">
                <a:latin typeface="Times New Roman" panose="02020603050405020304" pitchFamily="18" charset="0"/>
                <a:cs typeface="Times New Roman" panose="02020603050405020304" pitchFamily="18" charset="0"/>
              </a:rPr>
              <a:t>the voluntary and involuntary permanent withdrawal from an organization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GOALS OF ORGANIZATIONAL BEHAVIOR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9938" name="Rectangle 3"/>
          <p:cNvSpPr txBox="1"/>
          <p:nvPr/>
        </p:nvSpPr>
        <p:spPr bwMode="auto">
          <a:xfrm>
            <a:off x="457200" y="14478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Organizational Citizenship Behavior (OCB) - </a:t>
            </a:r>
            <a:r>
              <a:rPr lang="en-US" sz="2800" dirty="0">
                <a:latin typeface="Times New Roman" panose="02020603050405020304" pitchFamily="18" charset="0"/>
                <a:cs typeface="Times New Roman" panose="02020603050405020304" pitchFamily="18" charset="0"/>
              </a:rPr>
              <a:t>discretionary behavior that is not part of an employee’s formal job requirements, but which promotes the effective functioning of the organization.</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Job satisfaction - </a:t>
            </a:r>
            <a:r>
              <a:rPr lang="en-US" sz="2800" dirty="0">
                <a:latin typeface="Times New Roman" panose="02020603050405020304" pitchFamily="18" charset="0"/>
                <a:cs typeface="Times New Roman" panose="02020603050405020304" pitchFamily="18" charset="0"/>
              </a:rPr>
              <a:t>an employee’s general attitude toward his or her job</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GOALS OF ORGANIZATIONAL BEHAVIOR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198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Workplace misbehavior - </a:t>
            </a:r>
            <a:r>
              <a:rPr lang="en-US" sz="3200" dirty="0">
                <a:latin typeface="Times New Roman" panose="02020603050405020304" pitchFamily="18" charset="0"/>
                <a:cs typeface="Times New Roman" panose="02020603050405020304" pitchFamily="18" charset="0"/>
              </a:rPr>
              <a:t>any intentional employee behavior that is potentially damaging to the organization or to individuals within the organization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ATTITUDES AND JOB PERFORMANCE</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403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Attitudes - </a:t>
            </a:r>
            <a:r>
              <a:rPr lang="en-US" sz="3200" dirty="0">
                <a:latin typeface="Times New Roman" panose="02020603050405020304" pitchFamily="18" charset="0"/>
                <a:cs typeface="Times New Roman" panose="02020603050405020304" pitchFamily="18" charset="0"/>
              </a:rPr>
              <a:t>evaluative statements, either favorable or unfavorable, concerning objects, people, or events.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 attitude is made up of three components: cognition, affect, and behavior</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NUST Template-edi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12217</Words>
  <Application>WPS Presentation</Application>
  <PresentationFormat>On-screen Show (4:3)</PresentationFormat>
  <Paragraphs>280</Paragraphs>
  <Slides>52</Slides>
  <Notes>48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Arial</vt:lpstr>
      <vt:lpstr>SimSun</vt:lpstr>
      <vt:lpstr>Wingdings</vt:lpstr>
      <vt:lpstr>Helvetica</vt:lpstr>
      <vt:lpstr>Arial</vt:lpstr>
      <vt:lpstr>Times New Roman</vt:lpstr>
      <vt:lpstr>Microsoft YaHei</vt:lpstr>
      <vt:lpstr>Arial Unicode MS</vt:lpstr>
      <vt:lpstr>Calibri</vt:lpstr>
      <vt:lpstr>KNUST Template-edited</vt:lpstr>
      <vt:lpstr>FOUNDATIONS OF INDIVIDUAL BEHAVIOUR</vt:lpstr>
      <vt:lpstr>LEARNING OUTCOME</vt:lpstr>
      <vt:lpstr>FOCUS AND GOALS OF  ORGANIZATIONAL BEHAVIOR</vt:lpstr>
      <vt:lpstr>EXHIBIT 15-1 ORGANIZATION AS ICEBERG</vt:lpstr>
      <vt:lpstr>FOCUS OF ORGANIZATIONAL BEHAVIOR</vt:lpstr>
      <vt:lpstr>GOALS OF ORGANIZATIONAL BEHAVIOR</vt:lpstr>
      <vt:lpstr>GOALS OF ORGANIZATIONAL BEHAVIOR (CONT.)</vt:lpstr>
      <vt:lpstr>GOALS OF ORGANIZATIONAL BEHAVIOR (CONT.)</vt:lpstr>
      <vt:lpstr>ATTITUDES AND JOB PERFORMANCE</vt:lpstr>
      <vt:lpstr>ATTITUDES AND JOB PERFORMANCE (CONT.)</vt:lpstr>
      <vt:lpstr>JOB SATISFACTION</vt:lpstr>
      <vt:lpstr>JOB INVOLVEMENT AND ORGANIZATIONAL COMMITMENT</vt:lpstr>
      <vt:lpstr>JOB INVOLVEMENT AND ORGANIZATIONAL COMMITMENT (CONT.)</vt:lpstr>
      <vt:lpstr>EMPLOYEE ENGAGEMENT</vt:lpstr>
      <vt:lpstr>COGNITIVE DISSONANCE THEORY</vt:lpstr>
      <vt:lpstr>EXHIBIT 15-2 SAMPLE EMPLOYEE ATTITUDE SURVEY</vt:lpstr>
      <vt:lpstr>PERSONALITY</vt:lpstr>
      <vt:lpstr>MBTI®</vt:lpstr>
      <vt:lpstr>EXHIBIT 15-3 EXAMPLES OF MBTI® PERSONALITY TYPES</vt:lpstr>
      <vt:lpstr>THE BIG FIVE MODEL</vt:lpstr>
      <vt:lpstr>ADDITIONAL PERSONALITY INSIGHTS</vt:lpstr>
      <vt:lpstr>ADDITIONAL PERSONALITY INSIGHTS (CONT.)</vt:lpstr>
      <vt:lpstr>OTHER PERSONALITY TRAITS</vt:lpstr>
      <vt:lpstr>EMOTIONS AND EMOTIONAL INTELLIGENCE</vt:lpstr>
      <vt:lpstr>FIVE DIMENSIONS OF EMOTIONAL INTELLIGENCE (EI)</vt:lpstr>
      <vt:lpstr>FIVE DIMENSIONS OF EMOTIONAL INTELLIGENCE (EI) (CONT.)</vt:lpstr>
      <vt:lpstr>EXHIBIT 15-4 HOLLAND’S PERSONALITY–JOB FIT</vt:lpstr>
      <vt:lpstr>EXHIBIT 15-4 HOLLAND’S PERSONALITY–JOB FIT (CONT.)</vt:lpstr>
      <vt:lpstr>PERCEPTION</vt:lpstr>
      <vt:lpstr>EXHIBIT 15-5 WHAT DO YOU SEE?</vt:lpstr>
      <vt:lpstr>ATTRIBUTION THEORY</vt:lpstr>
      <vt:lpstr>ATTRIBUTION THEORY (CONT.)</vt:lpstr>
      <vt:lpstr>EXHIBIT 15-6 ATTRIBUTION THEORY</vt:lpstr>
      <vt:lpstr>SHORTCUTS USED IN JUDGING OTHERS</vt:lpstr>
      <vt:lpstr>LEARNING</vt:lpstr>
      <vt:lpstr>OPERANT CONDITIONING</vt:lpstr>
      <vt:lpstr>SOCIAL LEARNING</vt:lpstr>
      <vt:lpstr>SHAPING: A MANAGERIAL TOOL</vt:lpstr>
      <vt:lpstr>CONTEMPORARY ISSUES IN ORGANIZATIONAL BEHAVIOR</vt:lpstr>
      <vt:lpstr>MANAGING NEGATIVE BEHAVIOR IN THE WORKPLACE</vt:lpstr>
      <vt:lpstr>REVIEW LEARNING OUTCOME 15.1</vt:lpstr>
      <vt:lpstr>REVIEW LEARNING OUTCOME 15.2</vt:lpstr>
      <vt:lpstr>REVIEW LEARNING OUTCOME 15.2 (CONT.)</vt:lpstr>
      <vt:lpstr>REVIEW LEARNING OUTCOME 15.2 (CONT.)</vt:lpstr>
      <vt:lpstr>REVIEW LEARNING OUTCOME 15.3</vt:lpstr>
      <vt:lpstr>REVIEW LEARNING OUTCOME 15.3 (CONT.)</vt:lpstr>
      <vt:lpstr>REVIEW LEARNING OUTCOME 15.4</vt:lpstr>
      <vt:lpstr>REVIEW LEARNING OUTCOME 15.4  (CONT.)</vt:lpstr>
      <vt:lpstr>REVIEW LEARNING OUTCOME 15.5</vt:lpstr>
      <vt:lpstr>REVIEW LEARNING OUTCOME 15.6</vt:lpstr>
      <vt:lpstr> ANY QUESTION?</vt:lpstr>
      <vt:lpstr> END OF LESSON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INDIVIDUAL BEHAVIOUR</dc:title>
  <dc:creator>Charlotte Adjanor-Doku</dc:creator>
  <cp:lastModifiedBy>may</cp:lastModifiedBy>
  <cp:revision>7</cp:revision>
  <dcterms:created xsi:type="dcterms:W3CDTF">2022-03-09T16:26:00Z</dcterms:created>
  <dcterms:modified xsi:type="dcterms:W3CDTF">2023-03-13T02:06:14Z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DBC91E0089D04D678FE5910C0E1BF9A6</vt:lpwstr>
  </property>
  <property fmtid="{D5CDD505-2E9C-101B-9397-08002B2CF9AE}" pid="3" name="KSOProductBuildVer">
    <vt:lpwstr>2057-11.2.0.11486</vt:lpwstr>
  </property>
</Properties>
</file>