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9" r:id="rId2"/>
    <p:sldMasterId id="2147483701" r:id="rId3"/>
    <p:sldMasterId id="2147483713" r:id="rId4"/>
  </p:sldMasterIdLst>
  <p:notesMasterIdLst>
    <p:notesMasterId r:id="rId41"/>
  </p:notesMasterIdLst>
  <p:sldIdLst>
    <p:sldId id="304" r:id="rId5"/>
    <p:sldId id="305" r:id="rId6"/>
    <p:sldId id="306" r:id="rId7"/>
    <p:sldId id="307" r:id="rId8"/>
    <p:sldId id="308" r:id="rId9"/>
    <p:sldId id="339" r:id="rId10"/>
    <p:sldId id="310" r:id="rId11"/>
    <p:sldId id="260" r:id="rId12"/>
    <p:sldId id="359" r:id="rId13"/>
    <p:sldId id="360" r:id="rId14"/>
    <p:sldId id="361" r:id="rId15"/>
    <p:sldId id="362" r:id="rId16"/>
    <p:sldId id="363" r:id="rId17"/>
    <p:sldId id="364" r:id="rId18"/>
    <p:sldId id="365" r:id="rId19"/>
    <p:sldId id="366" r:id="rId20"/>
    <p:sldId id="367" r:id="rId21"/>
    <p:sldId id="368" r:id="rId22"/>
    <p:sldId id="369" r:id="rId23"/>
    <p:sldId id="370" r:id="rId24"/>
    <p:sldId id="267" r:id="rId25"/>
    <p:sldId id="268" r:id="rId26"/>
    <p:sldId id="269" r:id="rId27"/>
    <p:sldId id="270" r:id="rId28"/>
    <p:sldId id="271" r:id="rId29"/>
    <p:sldId id="274" r:id="rId30"/>
    <p:sldId id="275" r:id="rId31"/>
    <p:sldId id="371" r:id="rId32"/>
    <p:sldId id="276" r:id="rId33"/>
    <p:sldId id="277" r:id="rId34"/>
    <p:sldId id="278" r:id="rId35"/>
    <p:sldId id="279" r:id="rId36"/>
    <p:sldId id="281" r:id="rId37"/>
    <p:sldId id="283" r:id="rId38"/>
    <p:sldId id="285" r:id="rId39"/>
    <p:sldId id="28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93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D83A87-7223-4CB3-8E51-0D482BF85DC8}" type="datetimeFigureOut">
              <a:rPr lang="en-GB" smtClean="0"/>
              <a:pPr/>
              <a:t>15/03/2022</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C84373-72E8-493B-994D-53EF8015A736}" type="slidenum">
              <a:rPr lang="en-GB" smtClean="0"/>
              <a:pPr/>
              <a:t>‹#›</a:t>
            </a:fld>
            <a:endParaRPr lang="en-GB"/>
          </a:p>
        </p:txBody>
      </p:sp>
    </p:spTree>
    <p:extLst>
      <p:ext uri="{BB962C8B-B14F-4D97-AF65-F5344CB8AC3E}">
        <p14:creationId xmlns:p14="http://schemas.microsoft.com/office/powerpoint/2010/main" val="263546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C84373-72E8-493B-994D-53EF8015A736}" type="slidenum">
              <a:rPr lang="en-GB" smtClean="0"/>
              <a:pPr/>
              <a:t>1</a:t>
            </a:fld>
            <a:endParaRPr lang="en-GB"/>
          </a:p>
        </p:txBody>
      </p:sp>
    </p:spTree>
    <p:extLst>
      <p:ext uri="{BB962C8B-B14F-4D97-AF65-F5344CB8AC3E}">
        <p14:creationId xmlns:p14="http://schemas.microsoft.com/office/powerpoint/2010/main" val="900419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16C84373-72E8-493B-994D-53EF8015A736}" type="slidenum">
              <a:rPr lang="en-GB" smtClean="0"/>
              <a:pPr/>
              <a:t>32</a:t>
            </a:fld>
            <a:endParaRPr lang="en-GB"/>
          </a:p>
        </p:txBody>
      </p:sp>
    </p:spTree>
    <p:extLst>
      <p:ext uri="{BB962C8B-B14F-4D97-AF65-F5344CB8AC3E}">
        <p14:creationId xmlns:p14="http://schemas.microsoft.com/office/powerpoint/2010/main" val="3907916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0CE7854-9C6D-4E0C-AC4F-D144920CBECC}" type="slidenum">
              <a:rPr lang="en-US" smtClean="0"/>
              <a:pPr/>
              <a:t>7</a:t>
            </a:fld>
            <a:endParaRPr lang="en-US"/>
          </a:p>
        </p:txBody>
      </p:sp>
    </p:spTree>
    <p:extLst>
      <p:ext uri="{BB962C8B-B14F-4D97-AF65-F5344CB8AC3E}">
        <p14:creationId xmlns:p14="http://schemas.microsoft.com/office/powerpoint/2010/main" val="2887977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F4EB74-EA83-4D85-80ED-9D20FDECDB98}" type="slidenum">
              <a:rPr lang="en-US"/>
              <a:pPr/>
              <a:t>9</a:t>
            </a:fld>
            <a:endParaRPr 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r>
              <a:rPr lang="en-GB" dirty="0"/>
              <a:t>Information Systems also helps managers and workers analyse problems, visualize complex subjects, and create new products.</a:t>
            </a:r>
            <a:endParaRPr lang="en-US" dirty="0"/>
          </a:p>
          <a:p>
            <a:r>
              <a:rPr lang="en-GB" dirty="0"/>
              <a:t>Information Systems also helps managers and workers analyse problems, visualize complex subjects, and create new products.</a:t>
            </a:r>
            <a:endParaRPr lang="en-US" dirty="0"/>
          </a:p>
          <a:p>
            <a:endParaRPr lang="en-US" dirty="0"/>
          </a:p>
        </p:txBody>
      </p:sp>
    </p:spTree>
    <p:extLst>
      <p:ext uri="{BB962C8B-B14F-4D97-AF65-F5344CB8AC3E}">
        <p14:creationId xmlns:p14="http://schemas.microsoft.com/office/powerpoint/2010/main" val="828955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F4EB74-EA83-4D85-80ED-9D20FDECDB98}" type="slidenum">
              <a:rPr lang="en-US"/>
              <a:pPr/>
              <a:t>10</a:t>
            </a:fld>
            <a:endParaRPr 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r>
              <a:rPr lang="en-GB"/>
              <a:t>Information Systems also helps managers and workers analyse problems, visualize complex subjects, and create new products.</a:t>
            </a:r>
            <a:endParaRPr lang="en-US"/>
          </a:p>
          <a:p>
            <a:r>
              <a:rPr lang="en-GB"/>
              <a:t>Information Systems also helps managers and workers analyse problems, visualize complex subjects, and create new products.</a:t>
            </a:r>
            <a:endParaRPr lang="en-US"/>
          </a:p>
          <a:p>
            <a:endParaRPr lang="en-US"/>
          </a:p>
        </p:txBody>
      </p:sp>
    </p:spTree>
    <p:extLst>
      <p:ext uri="{BB962C8B-B14F-4D97-AF65-F5344CB8AC3E}">
        <p14:creationId xmlns:p14="http://schemas.microsoft.com/office/powerpoint/2010/main" val="1974913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40CE7854-9C6D-4E0C-AC4F-D144920CBECC}" type="slidenum">
              <a:rPr lang="en-US" smtClean="0"/>
              <a:pPr/>
              <a:t>18</a:t>
            </a:fld>
            <a:endParaRPr lang="en-US"/>
          </a:p>
        </p:txBody>
      </p:sp>
    </p:spTree>
    <p:extLst>
      <p:ext uri="{BB962C8B-B14F-4D97-AF65-F5344CB8AC3E}">
        <p14:creationId xmlns:p14="http://schemas.microsoft.com/office/powerpoint/2010/main" val="3551596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CA0C4D-4A28-46AF-9FA4-017CA34FD593}" type="slidenum">
              <a:rPr lang="en-US"/>
              <a:pPr/>
              <a:t>19</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r>
              <a:rPr lang="en-GB" dirty="0"/>
              <a:t>To understand Information Systems, one must understand the problems they are designed to solve, their architectural and design elements, and the organizational process that lead to these solutions.  Today’s managers must combine computer literacy with Information Systems literacy.</a:t>
            </a:r>
            <a:endParaRPr lang="en-US" dirty="0"/>
          </a:p>
        </p:txBody>
      </p:sp>
    </p:spTree>
    <p:extLst>
      <p:ext uri="{BB962C8B-B14F-4D97-AF65-F5344CB8AC3E}">
        <p14:creationId xmlns:p14="http://schemas.microsoft.com/office/powerpoint/2010/main" val="300950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CA0C4D-4A28-46AF-9FA4-017CA34FD593}" type="slidenum">
              <a:rPr lang="en-US"/>
              <a:pPr/>
              <a:t>20</a:t>
            </a:fld>
            <a:endParaRPr lang="en-US"/>
          </a:p>
        </p:txBody>
      </p:sp>
      <p:sp>
        <p:nvSpPr>
          <p:cNvPr id="122882" name="Rectangle 2"/>
          <p:cNvSpPr>
            <a:spLocks noGrp="1" noRot="1" noChangeAspect="1" noChangeArrowheads="1" noTextEdit="1"/>
          </p:cNvSpPr>
          <p:nvPr>
            <p:ph type="sldImg"/>
          </p:nvPr>
        </p:nvSpPr>
        <p:spPr>
          <a:ln/>
        </p:spPr>
      </p:sp>
      <p:sp>
        <p:nvSpPr>
          <p:cNvPr id="122883" name="Rectangle 3"/>
          <p:cNvSpPr>
            <a:spLocks noGrp="1" noChangeArrowheads="1"/>
          </p:cNvSpPr>
          <p:nvPr>
            <p:ph type="body" idx="1"/>
          </p:nvPr>
        </p:nvSpPr>
        <p:spPr/>
        <p:txBody>
          <a:bodyPr/>
          <a:lstStyle/>
          <a:p>
            <a:r>
              <a:rPr lang="en-GB" dirty="0"/>
              <a:t>To understand Information Systems, one must understand the problems they are designed to solve, their architectural and design elements, and the organizational process that lead to these solutions.  Today’s managers must combine computer literacy with Information Systems literacy.</a:t>
            </a:r>
            <a:endParaRPr lang="en-US" dirty="0"/>
          </a:p>
        </p:txBody>
      </p:sp>
    </p:spTree>
    <p:extLst>
      <p:ext uri="{BB962C8B-B14F-4D97-AF65-F5344CB8AC3E}">
        <p14:creationId xmlns:p14="http://schemas.microsoft.com/office/powerpoint/2010/main" val="9969677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6C3764-EA02-411F-97E4-44D3D90060BA}" type="slidenum">
              <a:rPr lang="en-US"/>
              <a:pPr/>
              <a:t>21</a:t>
            </a:fld>
            <a:endParaRPr lang="en-US"/>
          </a:p>
        </p:txBody>
      </p:sp>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r>
              <a:rPr lang="en-GB"/>
              <a:t>. Formal organizations are composed of different levels and specialist.  Their structures reveal a clear-cut division of labour.   Experts are employed and trained for different functions, including sales and marketing, manufacturing, finance, accounting, and human resources.</a:t>
            </a:r>
            <a:endParaRPr lang="en-US"/>
          </a:p>
        </p:txBody>
      </p:sp>
    </p:spTree>
    <p:extLst>
      <p:ext uri="{BB962C8B-B14F-4D97-AF65-F5344CB8AC3E}">
        <p14:creationId xmlns:p14="http://schemas.microsoft.com/office/powerpoint/2010/main" val="3772940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DB73FE-3956-4D72-A217-11E6508F33ED}" type="slidenum">
              <a:rPr lang="en-US"/>
              <a:pPr/>
              <a:t>22</a:t>
            </a:fld>
            <a:endParaRPr lang="en-US"/>
          </a:p>
        </p:txBody>
      </p:sp>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r>
              <a:rPr lang="en-GB"/>
              <a:t>An organization coordinates work through a structured hierarchy and formal, standard operating procedures.  The hierarchy arranges people in a pyramidal structure of rising authority and responsibility.  The upper levels of the hierarchy consist of managerial, professional, and technical employers, whereas the lower levels consist of operating personnel.</a:t>
            </a:r>
          </a:p>
          <a:p>
            <a:r>
              <a:rPr lang="en-GB"/>
              <a:t>.  Most procedures are formalized and written down, but many others are informal work practices. Many of a firm’s SOPs are incorporated into Information Systems - such as how to pay a supplier or how to correct an erroneous bill.</a:t>
            </a:r>
            <a:endParaRPr lang="en-US"/>
          </a:p>
        </p:txBody>
      </p:sp>
    </p:spTree>
    <p:extLst>
      <p:ext uri="{BB962C8B-B14F-4D97-AF65-F5344CB8AC3E}">
        <p14:creationId xmlns:p14="http://schemas.microsoft.com/office/powerpoint/2010/main" val="1150113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BD92537-ACE9-4907-ACEA-0FAC99E1FCA8}" type="datetimeFigureOut">
              <a:rPr lang="en-GB" smtClean="0"/>
              <a:pPr/>
              <a:t>15/03/2022</a:t>
            </a:fld>
            <a:endParaRPr lang="en-GB"/>
          </a:p>
        </p:txBody>
      </p:sp>
      <p:sp>
        <p:nvSpPr>
          <p:cNvPr id="20" name="Footer Placeholder 19"/>
          <p:cNvSpPr>
            <a:spLocks noGrp="1"/>
          </p:cNvSpPr>
          <p:nvPr>
            <p:ph type="ftr" sz="quarter" idx="11"/>
          </p:nvPr>
        </p:nvSpPr>
        <p:spPr/>
        <p:txBody>
          <a:bodyPr/>
          <a:lstStyle>
            <a:extLst/>
          </a:lstStyle>
          <a:p>
            <a:endParaRPr lang="en-GB"/>
          </a:p>
        </p:txBody>
      </p:sp>
      <p:sp>
        <p:nvSpPr>
          <p:cNvPr id="10" name="Slide Number Placeholder 9"/>
          <p:cNvSpPr>
            <a:spLocks noGrp="1"/>
          </p:cNvSpPr>
          <p:nvPr>
            <p:ph type="sldNum" sz="quarter" idx="12"/>
          </p:nvPr>
        </p:nvSpPr>
        <p:spPr/>
        <p:txBody>
          <a:bodyPr/>
          <a:lstStyle>
            <a:extLst/>
          </a:lstStyle>
          <a:p>
            <a:fld id="{65BC997F-3F1C-4DE5-843B-8C4E9B19889B}" type="slidenum">
              <a:rPr lang="en-GB" smtClean="0"/>
              <a:pPr/>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BD92537-ACE9-4907-ACEA-0FAC99E1FCA8}" type="datetimeFigureOut">
              <a:rPr lang="en-GB" smtClean="0"/>
              <a:pPr/>
              <a:t>15/03/2022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5BC997F-3F1C-4DE5-843B-8C4E9B19889B}"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BD92537-ACE9-4907-ACEA-0FAC99E1FCA8}" type="datetimeFigureOut">
              <a:rPr lang="en-GB" smtClean="0"/>
              <a:pPr/>
              <a:t>15/03/2022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5BC997F-3F1C-4DE5-843B-8C4E9B19889B}"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D92537-ACE9-4907-ACEA-0FAC99E1FCA8}" type="datetimeFigureOut">
              <a:rPr lang="en-GB" smtClean="0"/>
              <a:pPr/>
              <a:t>15/03/2022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BC997F-3F1C-4DE5-843B-8C4E9B19889B}" type="slidenum">
              <a:rPr lang="en-GB" smtClean="0"/>
              <a:pPr/>
              <a:t>‹#›</a:t>
            </a:fld>
            <a:endParaRPr lang="en-GB"/>
          </a:p>
        </p:txBody>
      </p:sp>
    </p:spTree>
    <p:extLst>
      <p:ext uri="{BB962C8B-B14F-4D97-AF65-F5344CB8AC3E}">
        <p14:creationId xmlns:p14="http://schemas.microsoft.com/office/powerpoint/2010/main" val="2895869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D92537-ACE9-4907-ACEA-0FAC99E1FCA8}" type="datetimeFigureOut">
              <a:rPr lang="en-GB" smtClean="0"/>
              <a:pPr/>
              <a:t>15/03/2022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BC997F-3F1C-4DE5-843B-8C4E9B19889B}" type="slidenum">
              <a:rPr lang="en-GB" smtClean="0"/>
              <a:pPr/>
              <a:t>‹#›</a:t>
            </a:fld>
            <a:endParaRPr lang="en-GB"/>
          </a:p>
        </p:txBody>
      </p:sp>
    </p:spTree>
    <p:extLst>
      <p:ext uri="{BB962C8B-B14F-4D97-AF65-F5344CB8AC3E}">
        <p14:creationId xmlns:p14="http://schemas.microsoft.com/office/powerpoint/2010/main" val="40742927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D92537-ACE9-4907-ACEA-0FAC99E1FCA8}" type="datetimeFigureOut">
              <a:rPr lang="en-GB" smtClean="0"/>
              <a:pPr/>
              <a:t>15/03/2022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BC997F-3F1C-4DE5-843B-8C4E9B19889B}" type="slidenum">
              <a:rPr lang="en-GB" smtClean="0"/>
              <a:pPr/>
              <a:t>‹#›</a:t>
            </a:fld>
            <a:endParaRPr lang="en-GB"/>
          </a:p>
        </p:txBody>
      </p:sp>
    </p:spTree>
    <p:extLst>
      <p:ext uri="{BB962C8B-B14F-4D97-AF65-F5344CB8AC3E}">
        <p14:creationId xmlns:p14="http://schemas.microsoft.com/office/powerpoint/2010/main" val="103529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BD92537-ACE9-4907-ACEA-0FAC99E1FCA8}" type="datetimeFigureOut">
              <a:rPr lang="en-GB" smtClean="0"/>
              <a:pPr/>
              <a:t>15/03/2022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BC997F-3F1C-4DE5-843B-8C4E9B19889B}" type="slidenum">
              <a:rPr lang="en-GB" smtClean="0"/>
              <a:pPr/>
              <a:t>‹#›</a:t>
            </a:fld>
            <a:endParaRPr lang="en-GB"/>
          </a:p>
        </p:txBody>
      </p:sp>
    </p:spTree>
    <p:extLst>
      <p:ext uri="{BB962C8B-B14F-4D97-AF65-F5344CB8AC3E}">
        <p14:creationId xmlns:p14="http://schemas.microsoft.com/office/powerpoint/2010/main" val="3859776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BD92537-ACE9-4907-ACEA-0FAC99E1FCA8}" type="datetimeFigureOut">
              <a:rPr lang="en-GB" smtClean="0"/>
              <a:pPr/>
              <a:t>15/03/2022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BC997F-3F1C-4DE5-843B-8C4E9B19889B}" type="slidenum">
              <a:rPr lang="en-GB" smtClean="0"/>
              <a:pPr/>
              <a:t>‹#›</a:t>
            </a:fld>
            <a:endParaRPr lang="en-GB"/>
          </a:p>
        </p:txBody>
      </p:sp>
    </p:spTree>
    <p:extLst>
      <p:ext uri="{BB962C8B-B14F-4D97-AF65-F5344CB8AC3E}">
        <p14:creationId xmlns:p14="http://schemas.microsoft.com/office/powerpoint/2010/main" val="147415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D92537-ACE9-4907-ACEA-0FAC99E1FCA8}" type="datetimeFigureOut">
              <a:rPr lang="en-GB" smtClean="0"/>
              <a:pPr/>
              <a:t>15/03/2022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BC997F-3F1C-4DE5-843B-8C4E9B19889B}" type="slidenum">
              <a:rPr lang="en-GB" smtClean="0"/>
              <a:pPr/>
              <a:t>‹#›</a:t>
            </a:fld>
            <a:endParaRPr lang="en-GB"/>
          </a:p>
        </p:txBody>
      </p:sp>
    </p:spTree>
    <p:extLst>
      <p:ext uri="{BB962C8B-B14F-4D97-AF65-F5344CB8AC3E}">
        <p14:creationId xmlns:p14="http://schemas.microsoft.com/office/powerpoint/2010/main" val="331609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D92537-ACE9-4907-ACEA-0FAC99E1FCA8}" type="datetimeFigureOut">
              <a:rPr lang="en-GB" smtClean="0"/>
              <a:pPr/>
              <a:t>15/03/2022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BC997F-3F1C-4DE5-843B-8C4E9B19889B}" type="slidenum">
              <a:rPr lang="en-GB" smtClean="0"/>
              <a:pPr/>
              <a:t>‹#›</a:t>
            </a:fld>
            <a:endParaRPr lang="en-GB"/>
          </a:p>
        </p:txBody>
      </p:sp>
    </p:spTree>
    <p:extLst>
      <p:ext uri="{BB962C8B-B14F-4D97-AF65-F5344CB8AC3E}">
        <p14:creationId xmlns:p14="http://schemas.microsoft.com/office/powerpoint/2010/main" val="27925535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D92537-ACE9-4907-ACEA-0FAC99E1FCA8}" type="datetimeFigureOut">
              <a:rPr lang="en-GB" smtClean="0"/>
              <a:pPr/>
              <a:t>15/03/2022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BC997F-3F1C-4DE5-843B-8C4E9B19889B}" type="slidenum">
              <a:rPr lang="en-GB" smtClean="0"/>
              <a:pPr/>
              <a:t>‹#›</a:t>
            </a:fld>
            <a:endParaRPr lang="en-GB"/>
          </a:p>
        </p:txBody>
      </p:sp>
    </p:spTree>
    <p:extLst>
      <p:ext uri="{BB962C8B-B14F-4D97-AF65-F5344CB8AC3E}">
        <p14:creationId xmlns:p14="http://schemas.microsoft.com/office/powerpoint/2010/main" val="318104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BD92537-ACE9-4907-ACEA-0FAC99E1FCA8}" type="datetimeFigureOut">
              <a:rPr lang="en-GB" smtClean="0"/>
              <a:pPr/>
              <a:t>15/03/2022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5BC997F-3F1C-4DE5-843B-8C4E9B19889B}" type="slidenum">
              <a:rPr lang="en-GB" smtClean="0"/>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D92537-ACE9-4907-ACEA-0FAC99E1FCA8}" type="datetimeFigureOut">
              <a:rPr lang="en-GB" smtClean="0"/>
              <a:pPr/>
              <a:t>15/03/2022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BC997F-3F1C-4DE5-843B-8C4E9B19889B}" type="slidenum">
              <a:rPr lang="en-GB" smtClean="0"/>
              <a:pPr/>
              <a:t>‹#›</a:t>
            </a:fld>
            <a:endParaRPr lang="en-GB"/>
          </a:p>
        </p:txBody>
      </p:sp>
    </p:spTree>
    <p:extLst>
      <p:ext uri="{BB962C8B-B14F-4D97-AF65-F5344CB8AC3E}">
        <p14:creationId xmlns:p14="http://schemas.microsoft.com/office/powerpoint/2010/main" val="31650857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D92537-ACE9-4907-ACEA-0FAC99E1FCA8}" type="datetimeFigureOut">
              <a:rPr lang="en-GB" smtClean="0"/>
              <a:pPr/>
              <a:t>15/03/2022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BC997F-3F1C-4DE5-843B-8C4E9B19889B}" type="slidenum">
              <a:rPr lang="en-GB" smtClean="0"/>
              <a:pPr/>
              <a:t>‹#›</a:t>
            </a:fld>
            <a:endParaRPr lang="en-GB"/>
          </a:p>
        </p:txBody>
      </p:sp>
    </p:spTree>
    <p:extLst>
      <p:ext uri="{BB962C8B-B14F-4D97-AF65-F5344CB8AC3E}">
        <p14:creationId xmlns:p14="http://schemas.microsoft.com/office/powerpoint/2010/main" val="6187035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BD92537-ACE9-4907-ACEA-0FAC99E1FCA8}" type="datetimeFigureOut">
              <a:rPr lang="en-GB" smtClean="0"/>
              <a:pPr/>
              <a:t>15/03/2022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BC997F-3F1C-4DE5-843B-8C4E9B19889B}" type="slidenum">
              <a:rPr lang="en-GB" smtClean="0"/>
              <a:pPr/>
              <a:t>‹#›</a:t>
            </a:fld>
            <a:endParaRPr lang="en-GB"/>
          </a:p>
        </p:txBody>
      </p:sp>
    </p:spTree>
    <p:extLst>
      <p:ext uri="{BB962C8B-B14F-4D97-AF65-F5344CB8AC3E}">
        <p14:creationId xmlns:p14="http://schemas.microsoft.com/office/powerpoint/2010/main" val="1882028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8A36ED-2655-4C9E-8238-9E1AC381F723}" type="datetime1">
              <a:rPr lang="en-GB" smtClean="0">
                <a:solidFill>
                  <a:prstClr val="black">
                    <a:tint val="75000"/>
                  </a:prstClr>
                </a:solidFill>
              </a:rPr>
              <a:pPr/>
              <a:t>15/03/2022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0C31249-5AE2-4AED-9BA2-41F1A614503D}" type="slidenum">
              <a:rPr lang="en-US" smtClean="0"/>
              <a:t>‹#›</a:t>
            </a:fld>
            <a:endParaRPr lang="en-US"/>
          </a:p>
        </p:txBody>
      </p:sp>
    </p:spTree>
    <p:extLst>
      <p:ext uri="{BB962C8B-B14F-4D97-AF65-F5344CB8AC3E}">
        <p14:creationId xmlns:p14="http://schemas.microsoft.com/office/powerpoint/2010/main" val="12706978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FC8644-480C-453D-8744-E89F274AE230}" type="datetime1">
              <a:rPr lang="en-GB" smtClean="0">
                <a:solidFill>
                  <a:prstClr val="black">
                    <a:tint val="75000"/>
                  </a:prstClr>
                </a:solidFill>
              </a:rPr>
              <a:pPr/>
              <a:t>15/03/2022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11202475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409890-E927-4619-80BA-BBAB8952703D}" type="datetime1">
              <a:rPr lang="en-GB" smtClean="0">
                <a:solidFill>
                  <a:prstClr val="black">
                    <a:tint val="75000"/>
                  </a:prstClr>
                </a:solidFill>
              </a:rPr>
              <a:pPr/>
              <a:t>15/03/2022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30758922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0612A9-8B8A-4D76-8338-090742D648FA}" type="datetime1">
              <a:rPr lang="en-GB" smtClean="0">
                <a:solidFill>
                  <a:prstClr val="black">
                    <a:tint val="75000"/>
                  </a:prstClr>
                </a:solidFill>
              </a:rPr>
              <a:pPr/>
              <a:t>15/03/2022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9285091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1A052-6A62-4DEB-B39A-DF865DC294D7}" type="datetime1">
              <a:rPr lang="en-GB" smtClean="0">
                <a:solidFill>
                  <a:prstClr val="black">
                    <a:tint val="75000"/>
                  </a:prstClr>
                </a:solidFill>
              </a:rPr>
              <a:pPr/>
              <a:t>15/03/2022</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41167912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4AB992-C49D-4348-A525-E164DFDC1373}" type="datetime1">
              <a:rPr lang="en-GB" smtClean="0">
                <a:solidFill>
                  <a:prstClr val="black">
                    <a:tint val="75000"/>
                  </a:prstClr>
                </a:solidFill>
              </a:rPr>
              <a:pPr/>
              <a:t>15/03/2022</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5167647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96EBD4-D843-440F-970F-CE2EAFC7B9B6}" type="datetime1">
              <a:rPr lang="en-GB" smtClean="0">
                <a:solidFill>
                  <a:prstClr val="black">
                    <a:tint val="75000"/>
                  </a:prstClr>
                </a:solidFill>
              </a:rPr>
              <a:pPr/>
              <a:t>15/03/2022</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4025147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BD92537-ACE9-4907-ACEA-0FAC99E1FCA8}" type="datetimeFigureOut">
              <a:rPr lang="en-GB" smtClean="0"/>
              <a:pPr/>
              <a:t>15/03/2022</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65BC997F-3F1C-4DE5-843B-8C4E9B19889B}" type="slidenum">
              <a:rPr lang="en-GB" smtClean="0"/>
              <a:pPr/>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4A8E3E-CF5D-4FA7-AE13-1DBF934E5A7C}" type="datetime1">
              <a:rPr lang="en-GB" smtClean="0">
                <a:solidFill>
                  <a:prstClr val="black">
                    <a:tint val="75000"/>
                  </a:prstClr>
                </a:solidFill>
              </a:rPr>
              <a:pPr/>
              <a:t>15/03/2022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4091660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9247F5-100F-4260-9B69-A3B55AF74742}" type="datetime1">
              <a:rPr lang="en-GB" smtClean="0">
                <a:solidFill>
                  <a:prstClr val="black">
                    <a:tint val="75000"/>
                  </a:prstClr>
                </a:solidFill>
              </a:rPr>
              <a:pPr/>
              <a:t>15/03/2022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11281726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45382A-FB3C-41FB-984A-BFFAA7F5560F}" type="datetime1">
              <a:rPr lang="en-GB" smtClean="0">
                <a:solidFill>
                  <a:prstClr val="black">
                    <a:tint val="75000"/>
                  </a:prstClr>
                </a:solidFill>
              </a:rPr>
              <a:pPr/>
              <a:t>15/03/2022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26226624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FBEA2C-DD99-4E79-ABCE-86762D8C2888}" type="datetime1">
              <a:rPr lang="en-GB" smtClean="0">
                <a:solidFill>
                  <a:prstClr val="black">
                    <a:tint val="75000"/>
                  </a:prstClr>
                </a:solidFill>
              </a:rPr>
              <a:pPr/>
              <a:t>15/03/2022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21123776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447801"/>
            <a:ext cx="6619244" cy="3329581"/>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4777380"/>
            <a:ext cx="6619244" cy="861420"/>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28A36ED-2655-4C9E-8238-9E1AC381F723}" type="datetime1">
              <a:rPr lang="en-GB" smtClean="0">
                <a:solidFill>
                  <a:prstClr val="black">
                    <a:tint val="75000"/>
                  </a:prstClr>
                </a:solidFill>
              </a:rPr>
              <a:pPr/>
              <a:t>15/03/2022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10C31249-5AE2-4AED-9BA2-41F1A614503D}" type="slidenum">
              <a:rPr lang="en-US" smtClean="0"/>
              <a:t>‹#›</a:t>
            </a:fld>
            <a:endParaRPr lang="en-US"/>
          </a:p>
        </p:txBody>
      </p:sp>
    </p:spTree>
    <p:extLst>
      <p:ext uri="{BB962C8B-B14F-4D97-AF65-F5344CB8AC3E}">
        <p14:creationId xmlns:p14="http://schemas.microsoft.com/office/powerpoint/2010/main" val="9429291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FFC8644-480C-453D-8744-E89F274AE230}" type="datetime1">
              <a:rPr lang="en-GB" smtClean="0">
                <a:solidFill>
                  <a:prstClr val="black">
                    <a:tint val="75000"/>
                  </a:prstClr>
                </a:solidFill>
              </a:rPr>
              <a:pPr/>
              <a:t>15/03/2022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5902126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861734"/>
            <a:ext cx="6619243" cy="1915647"/>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409890-E927-4619-80BA-BBAB8952703D}" type="datetime1">
              <a:rPr lang="en-GB" smtClean="0">
                <a:solidFill>
                  <a:prstClr val="black">
                    <a:tint val="75000"/>
                  </a:prstClr>
                </a:solidFill>
              </a:rPr>
              <a:pPr/>
              <a:t>15/03/2022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39466376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2060576"/>
            <a:ext cx="3297254" cy="4195763"/>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2056093"/>
            <a:ext cx="3297256" cy="4200245"/>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40612A9-8B8A-4D76-8338-090742D648FA}" type="datetime1">
              <a:rPr lang="en-GB" smtClean="0">
                <a:solidFill>
                  <a:prstClr val="black">
                    <a:tint val="75000"/>
                  </a:prstClr>
                </a:solidFill>
              </a:rPr>
              <a:pPr/>
              <a:t>15/03/2022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9201676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905000"/>
            <a:ext cx="3297254"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827485" y="2514600"/>
            <a:ext cx="3297254" cy="3741738"/>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905000"/>
            <a:ext cx="3297254"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240872" y="2514600"/>
            <a:ext cx="3297254" cy="3741738"/>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261A052-6A62-4DEB-B39A-DF865DC294D7}" type="datetime1">
              <a:rPr lang="en-GB" smtClean="0">
                <a:solidFill>
                  <a:prstClr val="black">
                    <a:tint val="75000"/>
                  </a:prstClr>
                </a:solidFill>
              </a:rPr>
              <a:pPr/>
              <a:t>15/03/2022</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11628591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0B4AB992-C49D-4348-A525-E164DFDC1373}" type="datetime1">
              <a:rPr lang="en-GB" smtClean="0">
                <a:solidFill>
                  <a:prstClr val="black">
                    <a:tint val="75000"/>
                  </a:prstClr>
                </a:solidFill>
              </a:rPr>
              <a:pPr/>
              <a:t>15/03/2022</a:t>
            </a:fld>
            <a:endParaRPr lang="en-GB">
              <a:solidFill>
                <a:prstClr val="black">
                  <a:tint val="75000"/>
                </a:prstClr>
              </a:solidFill>
            </a:endParaRPr>
          </a:p>
        </p:txBody>
      </p:sp>
      <p:sp>
        <p:nvSpPr>
          <p:cNvPr id="5" name="Footer Placeholder 3"/>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4"/>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2524773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BD92537-ACE9-4907-ACEA-0FAC99E1FCA8}" type="datetimeFigureOut">
              <a:rPr lang="en-GB" smtClean="0"/>
              <a:pPr/>
              <a:t>15/03/2022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65BC997F-3F1C-4DE5-843B-8C4E9B19889B}" type="slidenum">
              <a:rPr lang="en-GB" smtClean="0"/>
              <a:pPr/>
              <a:t>‹#›</a:t>
            </a:fld>
            <a:endParaRPr lang="en-GB"/>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296EBD4-D843-440F-970F-CE2EAFC7B9B6}" type="datetime1">
              <a:rPr lang="en-GB" smtClean="0">
                <a:solidFill>
                  <a:prstClr val="black">
                    <a:tint val="75000"/>
                  </a:prstClr>
                </a:solidFill>
              </a:rPr>
              <a:pPr/>
              <a:t>15/03/2022</a:t>
            </a:fld>
            <a:endParaRPr lang="en-GB">
              <a:solidFill>
                <a:prstClr val="black">
                  <a:tint val="75000"/>
                </a:prstClr>
              </a:solidFill>
            </a:endParaRPr>
          </a:p>
        </p:txBody>
      </p:sp>
      <p:sp>
        <p:nvSpPr>
          <p:cNvPr id="5" name="Footer Placeholder 2"/>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3"/>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42259288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447800"/>
            <a:ext cx="2550798" cy="144780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447800"/>
            <a:ext cx="3896998" cy="4572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3129281"/>
            <a:ext cx="2550797" cy="28955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04A8E3E-CF5D-4FA7-AE13-1DBF934E5A7C}" type="datetime1">
              <a:rPr lang="en-GB" smtClean="0">
                <a:solidFill>
                  <a:prstClr val="black">
                    <a:tint val="75000"/>
                  </a:prstClr>
                </a:solidFill>
              </a:rPr>
              <a:pPr/>
              <a:t>15/03/2022</a:t>
            </a:fld>
            <a:endParaRPr lang="en-GB">
              <a:solidFill>
                <a:prstClr val="black">
                  <a:tint val="75000"/>
                </a:prstClr>
              </a:solidFill>
            </a:endParaRPr>
          </a:p>
        </p:txBody>
      </p:sp>
      <p:sp>
        <p:nvSpPr>
          <p:cNvPr id="5" name="Footer Placeholder 5"/>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6"/>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15225783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854192"/>
            <a:ext cx="3819680" cy="1574808"/>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1143000"/>
            <a:ext cx="24003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6" y="3657600"/>
            <a:ext cx="3813734" cy="13716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9247F5-100F-4260-9B69-A3B55AF74742}" type="datetime1">
              <a:rPr lang="en-GB" smtClean="0">
                <a:solidFill>
                  <a:prstClr val="black">
                    <a:tint val="75000"/>
                  </a:prstClr>
                </a:solidFill>
              </a:rPr>
              <a:pPr/>
              <a:t>15/03/2022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29155339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4800587"/>
            <a:ext cx="6619243" cy="566738"/>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685800"/>
            <a:ext cx="6619244"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7" y="5367325"/>
            <a:ext cx="6619242" cy="493712"/>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8469AC-60C2-4AC4-BC3B-8B7B5379CFA0}"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CFA1BB-E84E-44F2-9CD2-30C0D64279BB}" type="slidenum">
              <a:rPr lang="en-US" smtClean="0"/>
              <a:t>‹#›</a:t>
            </a:fld>
            <a:endParaRPr lang="en-US"/>
          </a:p>
        </p:txBody>
      </p:sp>
    </p:spTree>
    <p:extLst>
      <p:ext uri="{BB962C8B-B14F-4D97-AF65-F5344CB8AC3E}">
        <p14:creationId xmlns:p14="http://schemas.microsoft.com/office/powerpoint/2010/main" val="6059643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447800"/>
            <a:ext cx="6619244" cy="19812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3657600"/>
            <a:ext cx="6619244" cy="23622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8469AC-60C2-4AC4-BC3B-8B7B5379CFA0}"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FA1BB-E84E-44F2-9CD2-30C0D64279BB}" type="slidenum">
              <a:rPr lang="en-US" smtClean="0"/>
              <a:t>‹#›</a:t>
            </a:fld>
            <a:endParaRPr lang="en-US"/>
          </a:p>
        </p:txBody>
      </p:sp>
    </p:spTree>
    <p:extLst>
      <p:ext uri="{BB962C8B-B14F-4D97-AF65-F5344CB8AC3E}">
        <p14:creationId xmlns:p14="http://schemas.microsoft.com/office/powerpoint/2010/main" val="29846684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447800"/>
            <a:ext cx="5999486" cy="2323374"/>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3771174"/>
            <a:ext cx="5459737" cy="342174"/>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866216" y="4350657"/>
            <a:ext cx="6619244" cy="16764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8469AC-60C2-4AC4-BC3B-8B7B5379CFA0}"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FA1BB-E84E-44F2-9CD2-30C0D64279BB}" type="slidenum">
              <a:rPr lang="en-US" smtClean="0"/>
              <a:t>‹#›</a:t>
            </a:fld>
            <a:endParaRPr lang="en-US"/>
          </a:p>
        </p:txBody>
      </p:sp>
      <p:sp>
        <p:nvSpPr>
          <p:cNvPr id="12" name="TextBox 11"/>
          <p:cNvSpPr txBox="1"/>
          <p:nvPr/>
        </p:nvSpPr>
        <p:spPr>
          <a:xfrm>
            <a:off x="673721" y="971254"/>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2613788"/>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1933054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3124201"/>
            <a:ext cx="6619245" cy="1653180"/>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4777381"/>
            <a:ext cx="6619244" cy="8604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8469AC-60C2-4AC4-BC3B-8B7B5379CFA0}"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FA1BB-E84E-44F2-9CD2-30C0D64279BB}" type="slidenum">
              <a:rPr lang="en-US" smtClean="0"/>
              <a:t>‹#›</a:t>
            </a:fld>
            <a:endParaRPr lang="en-US"/>
          </a:p>
        </p:txBody>
      </p:sp>
    </p:spTree>
    <p:extLst>
      <p:ext uri="{BB962C8B-B14F-4D97-AF65-F5344CB8AC3E}">
        <p14:creationId xmlns:p14="http://schemas.microsoft.com/office/powerpoint/2010/main" val="272567782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981200"/>
            <a:ext cx="2210150"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6" name="Text Placeholder 3"/>
          <p:cNvSpPr>
            <a:spLocks noGrp="1"/>
          </p:cNvSpPr>
          <p:nvPr>
            <p:ph type="body" sz="half" idx="15"/>
          </p:nvPr>
        </p:nvSpPr>
        <p:spPr>
          <a:xfrm>
            <a:off x="489347" y="266700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2745" y="1981200"/>
            <a:ext cx="2202181"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19" name="Text Placeholder 3"/>
          <p:cNvSpPr>
            <a:spLocks noGrp="1"/>
          </p:cNvSpPr>
          <p:nvPr>
            <p:ph type="body" sz="half" idx="16"/>
          </p:nvPr>
        </p:nvSpPr>
        <p:spPr>
          <a:xfrm>
            <a:off x="2904829" y="266700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1981200"/>
            <a:ext cx="2199085"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0" name="Text Placeholder 3"/>
          <p:cNvSpPr>
            <a:spLocks noGrp="1"/>
          </p:cNvSpPr>
          <p:nvPr>
            <p:ph type="body" sz="half" idx="17"/>
          </p:nvPr>
        </p:nvSpPr>
        <p:spPr>
          <a:xfrm>
            <a:off x="5343525" y="266700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7" name="Straight Connector 16"/>
          <p:cNvCxnSpPr/>
          <p:nvPr/>
        </p:nvCxnSpPr>
        <p:spPr>
          <a:xfrm>
            <a:off x="2794607"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8469AC-60C2-4AC4-BC3B-8B7B5379CFA0}" type="datetimeFigureOut">
              <a:rPr lang="en-US" smtClean="0"/>
              <a:t>3/15/2022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FA1BB-E84E-44F2-9CD2-30C0D64279BB}" type="slidenum">
              <a:rPr lang="en-US" smtClean="0"/>
              <a:t>‹#›</a:t>
            </a:fld>
            <a:endParaRPr lang="en-US"/>
          </a:p>
        </p:txBody>
      </p:sp>
    </p:spTree>
    <p:extLst>
      <p:ext uri="{BB962C8B-B14F-4D97-AF65-F5344CB8AC3E}">
        <p14:creationId xmlns:p14="http://schemas.microsoft.com/office/powerpoint/2010/main" val="4815971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4250949"/>
            <a:ext cx="2205038"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29" name="Picture Placeholder 2"/>
          <p:cNvSpPr>
            <a:spLocks noGrp="1" noChangeAspect="1"/>
          </p:cNvSpPr>
          <p:nvPr>
            <p:ph type="pic" idx="15"/>
          </p:nvPr>
        </p:nvSpPr>
        <p:spPr>
          <a:xfrm>
            <a:off x="489347" y="2209800"/>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4827212"/>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Text Placeholder 4"/>
          <p:cNvSpPr>
            <a:spLocks noGrp="1"/>
          </p:cNvSpPr>
          <p:nvPr>
            <p:ph type="body" sz="quarter" idx="3"/>
          </p:nvPr>
        </p:nvSpPr>
        <p:spPr>
          <a:xfrm>
            <a:off x="2917032" y="4250949"/>
            <a:ext cx="2197894"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0" name="Picture Placeholder 2"/>
          <p:cNvSpPr>
            <a:spLocks noGrp="1" noChangeAspect="1"/>
          </p:cNvSpPr>
          <p:nvPr>
            <p:ph type="pic" idx="21"/>
          </p:nvPr>
        </p:nvSpPr>
        <p:spPr>
          <a:xfrm>
            <a:off x="2917031" y="2209800"/>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4827211"/>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14" name="Text Placeholder 4"/>
          <p:cNvSpPr>
            <a:spLocks noGrp="1"/>
          </p:cNvSpPr>
          <p:nvPr>
            <p:ph type="body" sz="quarter" idx="13"/>
          </p:nvPr>
        </p:nvSpPr>
        <p:spPr>
          <a:xfrm>
            <a:off x="5343525" y="4250949"/>
            <a:ext cx="2199085" cy="576262"/>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31" name="Picture Placeholder 2"/>
          <p:cNvSpPr>
            <a:spLocks noGrp="1" noChangeAspect="1"/>
          </p:cNvSpPr>
          <p:nvPr>
            <p:ph type="pic" idx="22"/>
          </p:nvPr>
        </p:nvSpPr>
        <p:spPr>
          <a:xfrm>
            <a:off x="5343525" y="2209800"/>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4827209"/>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cxnSp>
        <p:nvCxnSpPr>
          <p:cNvPr id="19" name="Straight Connector 18"/>
          <p:cNvCxnSpPr/>
          <p:nvPr/>
        </p:nvCxnSpPr>
        <p:spPr>
          <a:xfrm>
            <a:off x="2794607"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E8469AC-60C2-4AC4-BC3B-8B7B5379CFA0}" type="datetimeFigureOut">
              <a:rPr lang="en-US" smtClean="0"/>
              <a:t>3/15/2022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CFA1BB-E84E-44F2-9CD2-30C0D64279BB}" type="slidenum">
              <a:rPr lang="en-US" smtClean="0"/>
              <a:t>‹#›</a:t>
            </a:fld>
            <a:endParaRPr lang="en-US"/>
          </a:p>
        </p:txBody>
      </p:sp>
    </p:spTree>
    <p:extLst>
      <p:ext uri="{BB962C8B-B14F-4D97-AF65-F5344CB8AC3E}">
        <p14:creationId xmlns:p14="http://schemas.microsoft.com/office/powerpoint/2010/main" val="37124494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145382A-FB3C-41FB-984A-BFFAA7F5560F}" type="datetime1">
              <a:rPr lang="en-GB" smtClean="0">
                <a:solidFill>
                  <a:prstClr val="black">
                    <a:tint val="75000"/>
                  </a:prstClr>
                </a:solidFill>
              </a:rPr>
              <a:pPr/>
              <a:t>15/03/2022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3282472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BD92537-ACE9-4907-ACEA-0FAC99E1FCA8}" type="datetimeFigureOut">
              <a:rPr lang="en-GB" smtClean="0"/>
              <a:pPr/>
              <a:t>15/03/2022</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65BC997F-3F1C-4DE5-843B-8C4E9B19889B}" type="slidenum">
              <a:rPr lang="en-GB" smtClean="0"/>
              <a:pPr/>
              <a:t>‹#›</a:t>
            </a:fld>
            <a:endParaRPr lang="en-GB"/>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430214"/>
            <a:ext cx="131445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887414"/>
            <a:ext cx="5567362"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5FBEA2C-DD99-4E79-ABCE-86762D8C2888}" type="datetime1">
              <a:rPr lang="en-GB" smtClean="0">
                <a:solidFill>
                  <a:prstClr val="black">
                    <a:tint val="75000"/>
                  </a:prstClr>
                </a:solidFill>
              </a:rPr>
              <a:pPr/>
              <a:t>15/03/2022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7E50C373-F1D0-494F-8D6D-366C958B3429}" type="slidenum">
              <a:rPr lang="en-GB" smtClean="0"/>
              <a:pPr/>
              <a:t>‹#›</a:t>
            </a:fld>
            <a:endParaRPr lang="en-GB"/>
          </a:p>
        </p:txBody>
      </p:sp>
    </p:spTree>
    <p:extLst>
      <p:ext uri="{BB962C8B-B14F-4D97-AF65-F5344CB8AC3E}">
        <p14:creationId xmlns:p14="http://schemas.microsoft.com/office/powerpoint/2010/main" val="1018248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BD92537-ACE9-4907-ACEA-0FAC99E1FCA8}" type="datetimeFigureOut">
              <a:rPr lang="en-GB" smtClean="0"/>
              <a:pPr/>
              <a:t>15/03/2022</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65BC997F-3F1C-4DE5-843B-8C4E9B19889B}"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BD92537-ACE9-4907-ACEA-0FAC99E1FCA8}" type="datetimeFigureOut">
              <a:rPr lang="en-GB" smtClean="0"/>
              <a:pPr/>
              <a:t>15/03/2022</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65BC997F-3F1C-4DE5-843B-8C4E9B19889B}" type="slidenum">
              <a:rPr lang="en-GB" smtClean="0"/>
              <a:pPr/>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BD92537-ACE9-4907-ACEA-0FAC99E1FCA8}" type="datetimeFigureOut">
              <a:rPr lang="en-GB" smtClean="0"/>
              <a:pPr/>
              <a:t>15/03/2022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65BC997F-3F1C-4DE5-843B-8C4E9B19889B}"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BD92537-ACE9-4907-ACEA-0FAC99E1FCA8}" type="datetimeFigureOut">
              <a:rPr lang="en-GB" smtClean="0"/>
              <a:pPr/>
              <a:t>15/03/2022</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65BC997F-3F1C-4DE5-843B-8C4E9B19889B}" type="slidenum">
              <a:rPr lang="en-GB" smtClean="0"/>
              <a:pPr/>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4.xml"/><Relationship Id="rId3" Type="http://schemas.openxmlformats.org/officeDocument/2006/relationships/slideLayout" Target="../slideLayouts/slideLayout36.xml"/><Relationship Id="rId21" Type="http://schemas.openxmlformats.org/officeDocument/2006/relationships/image" Target="../media/image5.png"/><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image" Target="../media/image4.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19" Type="http://schemas.openxmlformats.org/officeDocument/2006/relationships/image" Target="../media/image3.png"/><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BD92537-ACE9-4907-ACEA-0FAC99E1FCA8}" type="datetimeFigureOut">
              <a:rPr lang="en-GB" smtClean="0"/>
              <a:pPr/>
              <a:t>15/03/2022</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65BC997F-3F1C-4DE5-843B-8C4E9B19889B}" type="slidenum">
              <a:rPr lang="en-GB" smtClean="0"/>
              <a:pPr/>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BD92537-ACE9-4907-ACEA-0FAC99E1FCA8}" type="datetimeFigureOut">
              <a:rPr lang="en-GB" smtClean="0"/>
              <a:pPr/>
              <a:t>15/03/2022</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BC997F-3F1C-4DE5-843B-8C4E9B19889B}" type="slidenum">
              <a:rPr lang="en-GB" smtClean="0"/>
              <a:pPr/>
              <a:t>‹#›</a:t>
            </a:fld>
            <a:endParaRPr lang="en-GB"/>
          </a:p>
        </p:txBody>
      </p:sp>
    </p:spTree>
    <p:extLst>
      <p:ext uri="{BB962C8B-B14F-4D97-AF65-F5344CB8AC3E}">
        <p14:creationId xmlns:p14="http://schemas.microsoft.com/office/powerpoint/2010/main" val="6437388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E8469AC-60C2-4AC4-BC3B-8B7B5379CFA0}" type="datetimeFigureOut">
              <a:rPr lang="en-US" smtClean="0"/>
              <a:t>3/15/2022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8CFA1BB-E84E-44F2-9CD2-30C0D64279BB}" type="slidenum">
              <a:rPr lang="en-US" smtClean="0"/>
              <a:t>‹#›</a:t>
            </a:fld>
            <a:endParaRPr lang="en-US"/>
          </a:p>
        </p:txBody>
      </p:sp>
    </p:spTree>
    <p:extLst>
      <p:ext uri="{BB962C8B-B14F-4D97-AF65-F5344CB8AC3E}">
        <p14:creationId xmlns:p14="http://schemas.microsoft.com/office/powerpoint/2010/main" val="255269800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302775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141809" cy="2365453"/>
          </a:xfrm>
          <a:prstGeom prst="rect">
            <a:avLst/>
          </a:prstGeom>
        </p:spPr>
      </p:pic>
      <p:sp>
        <p:nvSpPr>
          <p:cNvPr id="16" name="Oval 15"/>
          <p:cNvSpPr/>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14" name="Rectangle 13"/>
          <p:cNvSpPr/>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452718"/>
            <a:ext cx="7053542"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2052919"/>
            <a:ext cx="6709906"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492905" y="1828801"/>
            <a:ext cx="99059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7E8469AC-60C2-4AC4-BC3B-8B7B5379CFA0}" type="datetimeFigureOut">
              <a:rPr lang="en-US" smtClean="0"/>
              <a:t>3/15/2022</a:t>
            </a:fld>
            <a:endParaRPr lang="en-US"/>
          </a:p>
        </p:txBody>
      </p:sp>
      <p:sp>
        <p:nvSpPr>
          <p:cNvPr id="5" name="Footer Placeholder 4"/>
          <p:cNvSpPr>
            <a:spLocks noGrp="1"/>
          </p:cNvSpPr>
          <p:nvPr>
            <p:ph type="ftr" sz="quarter" idx="3"/>
          </p:nvPr>
        </p:nvSpPr>
        <p:spPr>
          <a:xfrm rot="5400000">
            <a:off x="6231206" y="3263398"/>
            <a:ext cx="3859795"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95730"/>
            <a:ext cx="628649" cy="767687"/>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28CFA1BB-E84E-44F2-9CD2-30C0D64279BB}" type="slidenum">
              <a:rPr lang="en-US" smtClean="0"/>
              <a:t>‹#›</a:t>
            </a:fld>
            <a:endParaRPr lang="en-US"/>
          </a:p>
        </p:txBody>
      </p:sp>
    </p:spTree>
    <p:extLst>
      <p:ext uri="{BB962C8B-B14F-4D97-AF65-F5344CB8AC3E}">
        <p14:creationId xmlns:p14="http://schemas.microsoft.com/office/powerpoint/2010/main" val="500465103"/>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A%20virtual%20company.docx"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normAutofit/>
          </a:bodyPr>
          <a:lstStyle/>
          <a:p>
            <a:r>
              <a:rPr lang="en-US" dirty="0" smtClean="0"/>
              <a:t>Why Information Systems?</a:t>
            </a:r>
            <a:endParaRPr lang="en-US" dirty="0"/>
          </a:p>
        </p:txBody>
      </p:sp>
      <p:sp>
        <p:nvSpPr>
          <p:cNvPr id="3" name="Content Placeholder 2"/>
          <p:cNvSpPr>
            <a:spLocks noGrp="1"/>
          </p:cNvSpPr>
          <p:nvPr>
            <p:ph idx="1"/>
          </p:nvPr>
        </p:nvSpPr>
        <p:spPr>
          <a:xfrm>
            <a:off x="152400" y="1371600"/>
            <a:ext cx="8839200" cy="5334000"/>
          </a:xfrm>
        </p:spPr>
        <p:txBody>
          <a:bodyPr/>
          <a:lstStyle/>
          <a:p>
            <a:pPr>
              <a:buFont typeface="Wingdings" pitchFamily="2" charset="2"/>
              <a:buNone/>
            </a:pPr>
            <a:r>
              <a:rPr lang="en-GB" dirty="0" smtClean="0"/>
              <a:t>For many years, Information was not considered an important asset for a firm.  The management process was considered </a:t>
            </a:r>
          </a:p>
          <a:p>
            <a:pPr>
              <a:buFont typeface="Wingdings" pitchFamily="2" charset="2"/>
              <a:buNone/>
            </a:pPr>
            <a:r>
              <a:rPr lang="en-GB" dirty="0" smtClean="0"/>
              <a:t>		</a:t>
            </a:r>
            <a:r>
              <a:rPr lang="en-GB" i="1" dirty="0" smtClean="0"/>
              <a:t>a fact-to-face, personal art and</a:t>
            </a:r>
          </a:p>
          <a:p>
            <a:pPr>
              <a:buFont typeface="Wingdings" pitchFamily="2" charset="2"/>
              <a:buNone/>
            </a:pPr>
            <a:r>
              <a:rPr lang="en-GB" i="1" dirty="0" smtClean="0"/>
              <a:t>		not a far-flung, global coordination process – </a:t>
            </a:r>
            <a:r>
              <a:rPr lang="en-GB" dirty="0" smtClean="0"/>
              <a:t>involving customers, suppliers and business partners as well.</a:t>
            </a:r>
          </a:p>
          <a:p>
            <a:pPr>
              <a:buFont typeface="Wingdings" pitchFamily="2" charset="2"/>
              <a:buNone/>
            </a:pPr>
            <a:r>
              <a:rPr lang="en-GB" dirty="0" smtClean="0"/>
              <a:t>  But today few managers can afford to ignore how information is handled by their organization.</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a:xfrm>
            <a:off x="304800" y="228600"/>
            <a:ext cx="8839200" cy="6400800"/>
          </a:xfrm>
        </p:spPr>
        <p:txBody>
          <a:bodyPr>
            <a:normAutofit/>
          </a:bodyPr>
          <a:lstStyle/>
          <a:p>
            <a:pPr>
              <a:lnSpc>
                <a:spcPct val="90000"/>
              </a:lnSpc>
            </a:pPr>
            <a:endParaRPr lang="en-GB" sz="2800" dirty="0" smtClean="0"/>
          </a:p>
          <a:p>
            <a:pPr>
              <a:lnSpc>
                <a:spcPct val="90000"/>
              </a:lnSpc>
            </a:pPr>
            <a:r>
              <a:rPr lang="en-GB" sz="2800" dirty="0" smtClean="0"/>
              <a:t>A company’s  information system is a set of interrelated components that  collects, process, store, and disseminate information to support the companies’ managerial team in decision making, coordination, control, and analyzing.</a:t>
            </a:r>
          </a:p>
          <a:p>
            <a:pPr>
              <a:lnSpc>
                <a:spcPct val="90000"/>
              </a:lnSpc>
              <a:buNone/>
            </a:pPr>
            <a:endParaRPr lang="en-GB" dirty="0"/>
          </a:p>
          <a:p>
            <a:pPr>
              <a:lnSpc>
                <a:spcPct val="90000"/>
              </a:lnSpc>
            </a:pPr>
            <a:r>
              <a:rPr lang="en-GB" sz="2800" dirty="0"/>
              <a:t>Information Systems contains information about significant people</a:t>
            </a:r>
            <a:r>
              <a:rPr lang="en-GB" sz="2800" b="1" dirty="0"/>
              <a:t>, </a:t>
            </a:r>
            <a:r>
              <a:rPr lang="en-GB" sz="2800" dirty="0"/>
              <a:t>places, and things within the organization or in the environment surrounding it. </a:t>
            </a:r>
            <a:endParaRPr lang="en-US" sz="2800" dirty="0"/>
          </a:p>
        </p:txBody>
      </p:sp>
    </p:spTree>
    <p:extLst>
      <p:ext uri="{BB962C8B-B14F-4D97-AF65-F5344CB8AC3E}">
        <p14:creationId xmlns:p14="http://schemas.microsoft.com/office/powerpoint/2010/main" val="3358731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idx="1"/>
          </p:nvPr>
        </p:nvSpPr>
        <p:spPr>
          <a:xfrm>
            <a:off x="304800" y="304800"/>
            <a:ext cx="8839200" cy="6553200"/>
          </a:xfrm>
        </p:spPr>
        <p:txBody>
          <a:bodyPr/>
          <a:lstStyle/>
          <a:p>
            <a:pPr lvl="1">
              <a:lnSpc>
                <a:spcPct val="90000"/>
              </a:lnSpc>
            </a:pPr>
            <a:r>
              <a:rPr lang="en-GB" dirty="0"/>
              <a:t>By </a:t>
            </a:r>
            <a:r>
              <a:rPr lang="en-GB" b="1" dirty="0"/>
              <a:t>Information</a:t>
            </a:r>
            <a:r>
              <a:rPr lang="en-GB" dirty="0"/>
              <a:t>, we mean data that have been shaped into a form that is meaningful and useful to human beings. </a:t>
            </a:r>
          </a:p>
          <a:p>
            <a:pPr lvl="1">
              <a:lnSpc>
                <a:spcPct val="90000"/>
              </a:lnSpc>
            </a:pPr>
            <a:endParaRPr lang="en-GB" dirty="0"/>
          </a:p>
          <a:p>
            <a:pPr lvl="1">
              <a:lnSpc>
                <a:spcPct val="90000"/>
              </a:lnSpc>
            </a:pPr>
            <a:r>
              <a:rPr lang="en-GB" b="1" dirty="0"/>
              <a:t>Data</a:t>
            </a:r>
            <a:r>
              <a:rPr lang="en-GB" dirty="0"/>
              <a:t>, in contrast, are streams of raw facts representing events occurring in organizations or the physical environment before they have been organized into a form that people can understand and use.</a:t>
            </a:r>
          </a:p>
          <a:p>
            <a:pPr lvl="1">
              <a:lnSpc>
                <a:spcPct val="90000"/>
              </a:lnSpc>
            </a:pPr>
            <a:endParaRPr lang="en-GB" dirty="0"/>
          </a:p>
          <a:p>
            <a:pPr lvl="1">
              <a:lnSpc>
                <a:spcPct val="90000"/>
              </a:lnSpc>
            </a:pPr>
            <a:r>
              <a:rPr lang="en-GB" dirty="0"/>
              <a:t>Activities in an IS that produce the information needed for making decisions, controlling operations, analysing problems, and creating new products or services</a:t>
            </a:r>
            <a:r>
              <a:rPr lang="en-US" dirty="0"/>
              <a:t> are input, processing, output and feedback.</a:t>
            </a:r>
          </a:p>
          <a:p>
            <a:pPr>
              <a:lnSpc>
                <a:spcPct val="90000"/>
              </a:lnSpc>
            </a:pPr>
            <a:endParaRPr lang="en-US" dirty="0"/>
          </a:p>
        </p:txBody>
      </p:sp>
    </p:spTree>
    <p:extLst>
      <p:ext uri="{BB962C8B-B14F-4D97-AF65-F5344CB8AC3E}">
        <p14:creationId xmlns:p14="http://schemas.microsoft.com/office/powerpoint/2010/main" val="38650519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3"/>
          <p:cNvSpPr>
            <a:spLocks noGrp="1" noChangeArrowheads="1"/>
          </p:cNvSpPr>
          <p:nvPr>
            <p:ph type="body" idx="1"/>
          </p:nvPr>
        </p:nvSpPr>
        <p:spPr>
          <a:xfrm>
            <a:off x="304800" y="304800"/>
            <a:ext cx="8839200" cy="6553200"/>
          </a:xfrm>
        </p:spPr>
        <p:txBody>
          <a:bodyPr/>
          <a:lstStyle/>
          <a:p>
            <a:pPr>
              <a:lnSpc>
                <a:spcPct val="90000"/>
              </a:lnSpc>
            </a:pPr>
            <a:r>
              <a:rPr lang="en-GB" dirty="0" smtClean="0"/>
              <a:t>Feedback is output that is returned to appropriate members of the organization to help them evaluate or correct the input or processing stage.</a:t>
            </a:r>
          </a:p>
          <a:p>
            <a:pPr>
              <a:lnSpc>
                <a:spcPct val="90000"/>
              </a:lnSpc>
            </a:pPr>
            <a:endParaRPr lang="en-US" dirty="0"/>
          </a:p>
        </p:txBody>
      </p:sp>
      <p:sp>
        <p:nvSpPr>
          <p:cNvPr id="3" name="Rectangle 2"/>
          <p:cNvSpPr/>
          <p:nvPr/>
        </p:nvSpPr>
        <p:spPr>
          <a:xfrm>
            <a:off x="3276600" y="2971800"/>
            <a:ext cx="1828800" cy="914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1026" name="Freeform 66"/>
          <p:cNvSpPr>
            <a:spLocks/>
          </p:cNvSpPr>
          <p:nvPr/>
        </p:nvSpPr>
        <p:spPr bwMode="auto">
          <a:xfrm>
            <a:off x="914400" y="3505200"/>
            <a:ext cx="6400800" cy="846138"/>
          </a:xfrm>
          <a:custGeom>
            <a:avLst/>
            <a:gdLst>
              <a:gd name="T0" fmla="*/ 3695700 w 6840"/>
              <a:gd name="T1" fmla="*/ 0 h 420"/>
              <a:gd name="T2" fmla="*/ 3810000 w 6840"/>
              <a:gd name="T3" fmla="*/ 265611 h 420"/>
              <a:gd name="T4" fmla="*/ 495300 w 6840"/>
              <a:gd name="T5" fmla="*/ 265611 h 420"/>
              <a:gd name="T6" fmla="*/ 838200 w 6840"/>
              <a:gd name="T7" fmla="*/ 0 h 4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840" h="420">
                <a:moveTo>
                  <a:pt x="5820" y="0"/>
                </a:moveTo>
                <a:cubicBezTo>
                  <a:pt x="6330" y="150"/>
                  <a:pt x="6840" y="300"/>
                  <a:pt x="6000" y="360"/>
                </a:cubicBezTo>
                <a:cubicBezTo>
                  <a:pt x="5160" y="420"/>
                  <a:pt x="1560" y="420"/>
                  <a:pt x="780" y="360"/>
                </a:cubicBezTo>
                <a:cubicBezTo>
                  <a:pt x="0" y="300"/>
                  <a:pt x="1230" y="60"/>
                  <a:pt x="1320" y="0"/>
                </a:cubicBezTo>
              </a:path>
            </a:pathLst>
          </a:cu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GB"/>
          </a:p>
        </p:txBody>
      </p:sp>
      <p:cxnSp>
        <p:nvCxnSpPr>
          <p:cNvPr id="6" name="Straight Arrow Connector 5"/>
          <p:cNvCxnSpPr>
            <a:endCxn id="3" idx="1"/>
          </p:cNvCxnSpPr>
          <p:nvPr/>
        </p:nvCxnSpPr>
        <p:spPr>
          <a:xfrm flipV="1">
            <a:off x="1981200" y="3429000"/>
            <a:ext cx="12954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 idx="3"/>
          </p:cNvCxnSpPr>
          <p:nvPr/>
        </p:nvCxnSpPr>
        <p:spPr>
          <a:xfrm>
            <a:off x="5105400" y="3429000"/>
            <a:ext cx="1447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352800" y="3200400"/>
            <a:ext cx="1752600" cy="523220"/>
          </a:xfrm>
          <a:prstGeom prst="rect">
            <a:avLst/>
          </a:prstGeom>
          <a:noFill/>
        </p:spPr>
        <p:txBody>
          <a:bodyPr wrap="square" rtlCol="0">
            <a:spAutoFit/>
          </a:bodyPr>
          <a:lstStyle/>
          <a:p>
            <a:r>
              <a:rPr lang="en-GB" sz="2800" dirty="0" smtClean="0"/>
              <a:t>PROCESS</a:t>
            </a:r>
            <a:endParaRPr lang="en-GB" sz="2800" dirty="0"/>
          </a:p>
        </p:txBody>
      </p:sp>
      <p:sp>
        <p:nvSpPr>
          <p:cNvPr id="10" name="TextBox 9"/>
          <p:cNvSpPr txBox="1"/>
          <p:nvPr/>
        </p:nvSpPr>
        <p:spPr>
          <a:xfrm>
            <a:off x="3352800" y="4419600"/>
            <a:ext cx="1828800" cy="369332"/>
          </a:xfrm>
          <a:prstGeom prst="rect">
            <a:avLst/>
          </a:prstGeom>
          <a:noFill/>
        </p:spPr>
        <p:txBody>
          <a:bodyPr wrap="square" rtlCol="0">
            <a:spAutoFit/>
          </a:bodyPr>
          <a:lstStyle/>
          <a:p>
            <a:r>
              <a:rPr lang="en-GB" dirty="0" smtClean="0"/>
              <a:t>FEEDBACK</a:t>
            </a:r>
            <a:endParaRPr lang="en-GB" dirty="0"/>
          </a:p>
        </p:txBody>
      </p:sp>
      <p:sp>
        <p:nvSpPr>
          <p:cNvPr id="11" name="TextBox 10"/>
          <p:cNvSpPr txBox="1"/>
          <p:nvPr/>
        </p:nvSpPr>
        <p:spPr>
          <a:xfrm>
            <a:off x="6629400" y="3200400"/>
            <a:ext cx="1447800" cy="400110"/>
          </a:xfrm>
          <a:prstGeom prst="rect">
            <a:avLst/>
          </a:prstGeom>
          <a:noFill/>
        </p:spPr>
        <p:txBody>
          <a:bodyPr wrap="square" rtlCol="0">
            <a:spAutoFit/>
          </a:bodyPr>
          <a:lstStyle/>
          <a:p>
            <a:r>
              <a:rPr lang="en-GB" sz="2000" dirty="0" smtClean="0"/>
              <a:t>OUTPUT</a:t>
            </a:r>
            <a:endParaRPr lang="en-GB" sz="2000" dirty="0"/>
          </a:p>
        </p:txBody>
      </p:sp>
      <p:sp>
        <p:nvSpPr>
          <p:cNvPr id="12" name="TextBox 11"/>
          <p:cNvSpPr txBox="1"/>
          <p:nvPr/>
        </p:nvSpPr>
        <p:spPr>
          <a:xfrm>
            <a:off x="914400" y="3276600"/>
            <a:ext cx="990600" cy="400110"/>
          </a:xfrm>
          <a:prstGeom prst="rect">
            <a:avLst/>
          </a:prstGeom>
          <a:noFill/>
          <a:ln>
            <a:noFill/>
          </a:ln>
        </p:spPr>
        <p:txBody>
          <a:bodyPr wrap="square" rtlCol="0">
            <a:spAutoFit/>
          </a:bodyPr>
          <a:lstStyle/>
          <a:p>
            <a:r>
              <a:rPr lang="en-GB" sz="2000" dirty="0" smtClean="0"/>
              <a:t>INPUT</a:t>
            </a:r>
            <a:endParaRPr lang="en-GB" sz="2000" dirty="0"/>
          </a:p>
        </p:txBody>
      </p:sp>
    </p:spTree>
    <p:extLst>
      <p:ext uri="{BB962C8B-B14F-4D97-AF65-F5344CB8AC3E}">
        <p14:creationId xmlns:p14="http://schemas.microsoft.com/office/powerpoint/2010/main" val="3719559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txBody>
          <a:bodyPr>
            <a:normAutofit/>
          </a:bodyPr>
          <a:lstStyle/>
          <a:p>
            <a:pPr>
              <a:buNone/>
            </a:pPr>
            <a:r>
              <a:rPr lang="en-GB" b="1" dirty="0" smtClean="0"/>
              <a:t>	Components of an Information System</a:t>
            </a:r>
          </a:p>
          <a:p>
            <a:r>
              <a:rPr lang="en-GB" dirty="0" smtClean="0"/>
              <a:t>We have noted that an information system is a system that accepts data resources as input and processes them into information products as output. </a:t>
            </a:r>
          </a:p>
          <a:p>
            <a:r>
              <a:rPr lang="en-GB" dirty="0" smtClean="0"/>
              <a:t>How does an information system accomplish this task? </a:t>
            </a:r>
          </a:p>
          <a:p>
            <a:r>
              <a:rPr lang="en-GB" dirty="0" smtClean="0"/>
              <a:t>What system components and activities are involved? </a:t>
            </a:r>
            <a:endParaRPr lang="en-GB" dirty="0"/>
          </a:p>
        </p:txBody>
      </p:sp>
    </p:spTree>
    <p:extLst>
      <p:ext uri="{BB962C8B-B14F-4D97-AF65-F5344CB8AC3E}">
        <p14:creationId xmlns:p14="http://schemas.microsoft.com/office/powerpoint/2010/main" val="280953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p:cNvPicPr>
          <p:nvPr>
            <p:ph idx="1"/>
          </p:nvPr>
        </p:nvPicPr>
        <p:blipFill>
          <a:blip r:embed="rId2" cstate="print">
            <a:lum contrast="20000"/>
          </a:blip>
          <a:stretch>
            <a:fillRect/>
          </a:stretch>
        </p:blipFill>
        <p:spPr>
          <a:xfrm>
            <a:off x="1043608" y="1844824"/>
            <a:ext cx="6048672" cy="4824536"/>
          </a:xfrm>
          <a:prstGeom prst="rect">
            <a:avLst/>
          </a:prstGeom>
        </p:spPr>
      </p:pic>
      <p:sp>
        <p:nvSpPr>
          <p:cNvPr id="4" name="Rectangle 3"/>
          <p:cNvSpPr/>
          <p:nvPr/>
        </p:nvSpPr>
        <p:spPr>
          <a:xfrm>
            <a:off x="179512" y="332656"/>
            <a:ext cx="8424936" cy="1384995"/>
          </a:xfrm>
          <a:prstGeom prst="rect">
            <a:avLst/>
          </a:prstGeom>
        </p:spPr>
        <p:txBody>
          <a:bodyPr wrap="square">
            <a:spAutoFit/>
          </a:bodyPr>
          <a:lstStyle/>
          <a:p>
            <a:r>
              <a:rPr lang="en-GB" sz="2800" dirty="0" smtClean="0"/>
              <a:t>This is an information system model that expresses a fundamental conceptual framework for the major components and activities of information systems.</a:t>
            </a:r>
            <a:endParaRPr lang="en-GB" sz="2800" dirty="0"/>
          </a:p>
        </p:txBody>
      </p:sp>
    </p:spTree>
    <p:extLst>
      <p:ext uri="{BB962C8B-B14F-4D97-AF65-F5344CB8AC3E}">
        <p14:creationId xmlns:p14="http://schemas.microsoft.com/office/powerpoint/2010/main" val="40929311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txBody>
          <a:bodyPr>
            <a:normAutofit/>
          </a:bodyPr>
          <a:lstStyle/>
          <a:p>
            <a:r>
              <a:rPr lang="en-GB" dirty="0" smtClean="0"/>
              <a:t>An information system depends on the </a:t>
            </a:r>
            <a:r>
              <a:rPr lang="en-GB" b="1" dirty="0" smtClean="0"/>
              <a:t>resources</a:t>
            </a:r>
            <a:r>
              <a:rPr lang="en-GB" dirty="0" smtClean="0"/>
              <a:t> of </a:t>
            </a:r>
          </a:p>
          <a:p>
            <a:pPr lvl="1"/>
            <a:r>
              <a:rPr lang="en-GB" dirty="0" smtClean="0"/>
              <a:t>people (end users and IS specialists), </a:t>
            </a:r>
          </a:p>
          <a:p>
            <a:pPr lvl="1"/>
            <a:r>
              <a:rPr lang="en-GB" dirty="0" smtClean="0"/>
              <a:t>hardware (machines and media), </a:t>
            </a:r>
          </a:p>
          <a:p>
            <a:pPr lvl="1"/>
            <a:r>
              <a:rPr lang="en-GB" dirty="0" smtClean="0"/>
              <a:t>software (programs and procedures), </a:t>
            </a:r>
          </a:p>
          <a:p>
            <a:pPr lvl="1"/>
            <a:r>
              <a:rPr lang="en-GB" dirty="0" smtClean="0"/>
              <a:t>data (data and knowledge bases), and </a:t>
            </a:r>
          </a:p>
          <a:p>
            <a:pPr lvl="1"/>
            <a:r>
              <a:rPr lang="en-GB" dirty="0" smtClean="0"/>
              <a:t>networks (communications media and network support) </a:t>
            </a:r>
          </a:p>
          <a:p>
            <a:pPr>
              <a:buNone/>
            </a:pPr>
            <a:r>
              <a:rPr lang="en-GB" dirty="0" smtClean="0"/>
              <a:t>	to perform input, processing, output, storage, and control activities that transform data resources into information products</a:t>
            </a:r>
            <a:endParaRPr lang="en-GB" dirty="0"/>
          </a:p>
        </p:txBody>
      </p:sp>
    </p:spTree>
    <p:extLst>
      <p:ext uri="{BB962C8B-B14F-4D97-AF65-F5344CB8AC3E}">
        <p14:creationId xmlns:p14="http://schemas.microsoft.com/office/powerpoint/2010/main" val="10931280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txBody>
          <a:bodyPr>
            <a:normAutofit/>
          </a:bodyPr>
          <a:lstStyle/>
          <a:p>
            <a:r>
              <a:rPr lang="en-GB" dirty="0" smtClean="0"/>
              <a:t>This information system model highlights the relationships among the components and activities of information systems. </a:t>
            </a:r>
          </a:p>
          <a:p>
            <a:r>
              <a:rPr lang="en-GB" dirty="0" smtClean="0"/>
              <a:t>It also provides a framework that emphasizes four major concepts that can be applied to all types of information systems:</a:t>
            </a:r>
          </a:p>
          <a:p>
            <a:endParaRPr lang="en-GB" dirty="0"/>
          </a:p>
          <a:p>
            <a:pPr lvl="1"/>
            <a:r>
              <a:rPr lang="en-GB" dirty="0" smtClean="0"/>
              <a:t>Input</a:t>
            </a:r>
          </a:p>
          <a:p>
            <a:pPr lvl="1"/>
            <a:r>
              <a:rPr lang="en-GB" dirty="0" smtClean="0"/>
              <a:t>Processing</a:t>
            </a:r>
          </a:p>
          <a:p>
            <a:pPr lvl="1"/>
            <a:r>
              <a:rPr lang="en-GB" dirty="0" smtClean="0"/>
              <a:t>Output</a:t>
            </a:r>
          </a:p>
          <a:p>
            <a:pPr lvl="1"/>
            <a:r>
              <a:rPr lang="en-GB" dirty="0" smtClean="0"/>
              <a:t>Feedback</a:t>
            </a:r>
          </a:p>
          <a:p>
            <a:pPr>
              <a:buNone/>
            </a:pPr>
            <a:endParaRPr lang="en-GB" dirty="0"/>
          </a:p>
        </p:txBody>
      </p:sp>
    </p:spTree>
    <p:extLst>
      <p:ext uri="{BB962C8B-B14F-4D97-AF65-F5344CB8AC3E}">
        <p14:creationId xmlns:p14="http://schemas.microsoft.com/office/powerpoint/2010/main" val="14734030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txBody>
          <a:bodyPr>
            <a:normAutofit/>
          </a:bodyPr>
          <a:lstStyle/>
          <a:p>
            <a:r>
              <a:rPr lang="en-GB" dirty="0" smtClean="0"/>
              <a:t>Data resources are transformed by information processing </a:t>
            </a:r>
            <a:r>
              <a:rPr lang="en-GB" b="1" dirty="0" smtClean="0"/>
              <a:t>activities</a:t>
            </a:r>
            <a:r>
              <a:rPr lang="en-GB" dirty="0" smtClean="0"/>
              <a:t> into a variety of information products for end users. </a:t>
            </a:r>
          </a:p>
          <a:p>
            <a:pPr>
              <a:buNone/>
            </a:pPr>
            <a:r>
              <a:rPr lang="en-GB" dirty="0" smtClean="0"/>
              <a:t>•  Information processing consists of the system activities of </a:t>
            </a:r>
          </a:p>
          <a:p>
            <a:pPr lvl="1"/>
            <a:r>
              <a:rPr lang="en-GB" b="1" dirty="0" smtClean="0"/>
              <a:t>input, </a:t>
            </a:r>
          </a:p>
          <a:p>
            <a:pPr lvl="1"/>
            <a:r>
              <a:rPr lang="en-GB" b="1" dirty="0" smtClean="0"/>
              <a:t>processing, </a:t>
            </a:r>
          </a:p>
          <a:p>
            <a:pPr lvl="1"/>
            <a:r>
              <a:rPr lang="en-GB" b="1" dirty="0" smtClean="0"/>
              <a:t>output, </a:t>
            </a:r>
          </a:p>
          <a:p>
            <a:pPr lvl="1"/>
            <a:r>
              <a:rPr lang="en-GB" b="1" dirty="0" smtClean="0"/>
              <a:t>storage, and </a:t>
            </a:r>
          </a:p>
          <a:p>
            <a:pPr lvl="1"/>
            <a:r>
              <a:rPr lang="en-GB" b="1" dirty="0" smtClean="0"/>
              <a:t>control. </a:t>
            </a:r>
            <a:r>
              <a:rPr lang="en-GB" dirty="0" smtClean="0"/>
              <a:t>    </a:t>
            </a:r>
          </a:p>
          <a:p>
            <a:pPr>
              <a:buNone/>
            </a:pPr>
            <a:endParaRPr lang="en-GB" dirty="0"/>
          </a:p>
        </p:txBody>
      </p:sp>
    </p:spTree>
    <p:extLst>
      <p:ext uri="{BB962C8B-B14F-4D97-AF65-F5344CB8AC3E}">
        <p14:creationId xmlns:p14="http://schemas.microsoft.com/office/powerpoint/2010/main" val="2985972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p:cNvSpPr>
            <a:spLocks noGrp="1" noChangeArrowheads="1"/>
          </p:cNvSpPr>
          <p:nvPr>
            <p:ph type="body" idx="1"/>
          </p:nvPr>
        </p:nvSpPr>
        <p:spPr>
          <a:xfrm>
            <a:off x="152400" y="228600"/>
            <a:ext cx="8802688" cy="6629400"/>
          </a:xfrm>
        </p:spPr>
        <p:txBody>
          <a:bodyPr/>
          <a:lstStyle/>
          <a:p>
            <a:pPr lvl="1">
              <a:lnSpc>
                <a:spcPct val="90000"/>
              </a:lnSpc>
            </a:pPr>
            <a:r>
              <a:rPr lang="en-GB" dirty="0"/>
              <a:t>Formal, organizational </a:t>
            </a:r>
            <a:r>
              <a:rPr lang="en-GB" b="1" dirty="0"/>
              <a:t>Computer-Based Information Systems (CBIS)</a:t>
            </a:r>
            <a:r>
              <a:rPr lang="en-GB" dirty="0"/>
              <a:t>. </a:t>
            </a:r>
          </a:p>
          <a:p>
            <a:pPr lvl="2">
              <a:lnSpc>
                <a:spcPct val="90000"/>
              </a:lnSpc>
            </a:pPr>
            <a:r>
              <a:rPr lang="en-GB" dirty="0"/>
              <a:t>Formal systems rest on acceptable and fixed definitions of data and procedures for collecting, storing, processing, disseminating, and using these data.</a:t>
            </a:r>
          </a:p>
          <a:p>
            <a:pPr lvl="2">
              <a:lnSpc>
                <a:spcPct val="90000"/>
              </a:lnSpc>
            </a:pPr>
            <a:r>
              <a:rPr lang="en-GB" dirty="0"/>
              <a:t>Formal systems are structured; that is, they operate in conformity with predefined rules that are relatively fixed and not easily changed</a:t>
            </a:r>
            <a:r>
              <a:rPr lang="en-GB" dirty="0" smtClean="0"/>
              <a:t>.</a:t>
            </a:r>
          </a:p>
          <a:p>
            <a:pPr lvl="2">
              <a:lnSpc>
                <a:spcPct val="90000"/>
              </a:lnSpc>
            </a:pPr>
            <a:endParaRPr lang="en-US" dirty="0"/>
          </a:p>
          <a:p>
            <a:pPr lvl="1">
              <a:lnSpc>
                <a:spcPct val="90000"/>
              </a:lnSpc>
            </a:pPr>
            <a:r>
              <a:rPr lang="en-GB" dirty="0"/>
              <a:t>Informal Information Systems (such as office gossips </a:t>
            </a:r>
            <a:r>
              <a:rPr lang="en-GB" dirty="0" smtClean="0"/>
              <a:t>networks </a:t>
            </a:r>
            <a:r>
              <a:rPr lang="en-GB" i="1" dirty="0" smtClean="0"/>
              <a:t>YESE-YESE</a:t>
            </a:r>
            <a:r>
              <a:rPr lang="en-GB" dirty="0" smtClean="0"/>
              <a:t>)</a:t>
            </a:r>
            <a:endParaRPr lang="en-GB" dirty="0"/>
          </a:p>
          <a:p>
            <a:pPr lvl="2">
              <a:lnSpc>
                <a:spcPct val="90000"/>
              </a:lnSpc>
            </a:pPr>
            <a:r>
              <a:rPr lang="en-GB" dirty="0" smtClean="0"/>
              <a:t>These rely</a:t>
            </a:r>
            <a:r>
              <a:rPr lang="en-GB" dirty="0"/>
              <a:t>, by contrast, on implicit agreements and </a:t>
            </a:r>
            <a:r>
              <a:rPr lang="en-GB" dirty="0" err="1"/>
              <a:t>unstated</a:t>
            </a:r>
            <a:r>
              <a:rPr lang="en-GB" dirty="0"/>
              <a:t> rules of behaviour. There is no agreement on what is information, or on how it will be stored and processed.  Such systems are essential for the life of an organization, but an analysis of their qualities is beyond the scope of this course</a:t>
            </a:r>
            <a:r>
              <a:rPr lang="en-US" dirty="0"/>
              <a:t> </a:t>
            </a:r>
          </a:p>
        </p:txBody>
      </p:sp>
    </p:spTree>
    <p:extLst>
      <p:ext uri="{BB962C8B-B14F-4D97-AF65-F5344CB8AC3E}">
        <p14:creationId xmlns:p14="http://schemas.microsoft.com/office/powerpoint/2010/main" val="34775152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152400" y="228600"/>
            <a:ext cx="8802688" cy="6629400"/>
          </a:xfrm>
        </p:spPr>
        <p:txBody>
          <a:bodyPr/>
          <a:lstStyle/>
          <a:p>
            <a:pPr lvl="1">
              <a:lnSpc>
                <a:spcPct val="90000"/>
              </a:lnSpc>
            </a:pPr>
            <a:r>
              <a:rPr lang="en-GB" dirty="0"/>
              <a:t>Formal Information Systems can be either computer-based or </a:t>
            </a:r>
            <a:r>
              <a:rPr lang="en-GB" dirty="0" smtClean="0"/>
              <a:t>manual</a:t>
            </a:r>
          </a:p>
          <a:p>
            <a:pPr lvl="1">
              <a:lnSpc>
                <a:spcPct val="90000"/>
              </a:lnSpc>
            </a:pPr>
            <a:endParaRPr lang="en-US" dirty="0"/>
          </a:p>
          <a:p>
            <a:pPr lvl="1">
              <a:lnSpc>
                <a:spcPct val="90000"/>
              </a:lnSpc>
            </a:pPr>
            <a:r>
              <a:rPr lang="en-GB" dirty="0"/>
              <a:t>Distinction between a computer , a computer program, and an information </a:t>
            </a:r>
            <a:r>
              <a:rPr lang="en-GB" dirty="0" smtClean="0"/>
              <a:t>system.</a:t>
            </a:r>
          </a:p>
          <a:p>
            <a:pPr lvl="1">
              <a:lnSpc>
                <a:spcPct val="90000"/>
              </a:lnSpc>
            </a:pPr>
            <a:endParaRPr lang="en-GB" dirty="0"/>
          </a:p>
          <a:p>
            <a:pPr lvl="1">
              <a:lnSpc>
                <a:spcPct val="90000"/>
              </a:lnSpc>
            </a:pPr>
            <a:r>
              <a:rPr lang="en-GB" dirty="0"/>
              <a:t> Knowing how computers and computer programs work is important in designing solutions to organizational problems, but computers are only part of an Information Systems</a:t>
            </a:r>
            <a:r>
              <a:rPr lang="en-GB" dirty="0" smtClean="0"/>
              <a:t>.</a:t>
            </a:r>
          </a:p>
          <a:p>
            <a:pPr lvl="1">
              <a:lnSpc>
                <a:spcPct val="90000"/>
              </a:lnSpc>
            </a:pPr>
            <a:endParaRPr lang="en-GB" dirty="0" smtClean="0"/>
          </a:p>
          <a:p>
            <a:pPr lvl="1">
              <a:lnSpc>
                <a:spcPct val="90000"/>
              </a:lnSpc>
            </a:pPr>
            <a:r>
              <a:rPr lang="en-GB" dirty="0" smtClean="0"/>
              <a:t>. The terms Management Information System (MIS) and Information System (IS) are often used interchangeably.</a:t>
            </a:r>
          </a:p>
          <a:p>
            <a:pPr lvl="1">
              <a:lnSpc>
                <a:spcPct val="90000"/>
              </a:lnSpc>
            </a:pPr>
            <a:endParaRPr lang="en-GB" dirty="0" smtClean="0"/>
          </a:p>
          <a:p>
            <a:pPr lvl="1">
              <a:lnSpc>
                <a:spcPct val="90000"/>
              </a:lnSpc>
            </a:pPr>
            <a:endParaRPr lang="en-GB" dirty="0"/>
          </a:p>
        </p:txBody>
      </p:sp>
    </p:spTree>
    <p:extLst>
      <p:ext uri="{BB962C8B-B14F-4D97-AF65-F5344CB8AC3E}">
        <p14:creationId xmlns:p14="http://schemas.microsoft.com/office/powerpoint/2010/main" val="31910586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28888" cy="6400800"/>
          </a:xfrm>
        </p:spPr>
        <p:txBody>
          <a:bodyPr>
            <a:normAutofit fontScale="92500" lnSpcReduction="10000"/>
          </a:bodyPr>
          <a:lstStyle/>
          <a:p>
            <a:r>
              <a:rPr lang="en-GB" dirty="0" smtClean="0"/>
              <a:t>Computers are the core component of Information Systems. </a:t>
            </a:r>
          </a:p>
          <a:p>
            <a:r>
              <a:rPr lang="en-GB" dirty="0" smtClean="0"/>
              <a:t>Over the past decade, more powerful and easy-to-use computers with graphical user interfaces are emerging while their prices continue to drop significantly. </a:t>
            </a:r>
          </a:p>
          <a:p>
            <a:r>
              <a:rPr lang="en-GB" dirty="0" smtClean="0"/>
              <a:t>This has had a major impact on all kinds of organizations or businesses. </a:t>
            </a:r>
          </a:p>
          <a:p>
            <a:pPr lvl="1"/>
            <a:r>
              <a:rPr lang="en-GB" dirty="0" smtClean="0"/>
              <a:t>On-line course registration </a:t>
            </a:r>
          </a:p>
          <a:p>
            <a:pPr lvl="1"/>
            <a:r>
              <a:rPr lang="en-GB" dirty="0" smtClean="0"/>
              <a:t>e-mail communication</a:t>
            </a:r>
          </a:p>
          <a:p>
            <a:pPr lvl="1"/>
            <a:r>
              <a:rPr lang="en-GB" dirty="0" smtClean="0"/>
              <a:t>mobile phones use</a:t>
            </a:r>
          </a:p>
          <a:p>
            <a:r>
              <a:rPr lang="en-GB" dirty="0" smtClean="0"/>
              <a:t>One fact about the Information and Communications Technology (ICT) industry is its fast changing nature.</a:t>
            </a:r>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body" idx="1"/>
          </p:nvPr>
        </p:nvSpPr>
        <p:spPr>
          <a:xfrm>
            <a:off x="152400" y="228600"/>
            <a:ext cx="8802688" cy="6629400"/>
          </a:xfrm>
        </p:spPr>
        <p:txBody>
          <a:bodyPr/>
          <a:lstStyle/>
          <a:p>
            <a:pPr lvl="1">
              <a:lnSpc>
                <a:spcPct val="90000"/>
              </a:lnSpc>
            </a:pPr>
            <a:r>
              <a:rPr lang="en-GB" dirty="0" smtClean="0"/>
              <a:t>The components of a CBIS are the hardware, software, databases, telecommunications, people, and procedures that are configured to collect, manipulate, store, and process data into information.</a:t>
            </a:r>
            <a:endParaRPr lang="en-US" dirty="0" smtClean="0"/>
          </a:p>
          <a:p>
            <a:pPr lvl="1">
              <a:lnSpc>
                <a:spcPct val="90000"/>
              </a:lnSpc>
            </a:pPr>
            <a:endParaRPr lang="en-US" dirty="0" smtClean="0"/>
          </a:p>
          <a:p>
            <a:pPr>
              <a:lnSpc>
                <a:spcPct val="90000"/>
              </a:lnSpc>
            </a:pPr>
            <a:r>
              <a:rPr lang="en-GB" dirty="0" smtClean="0"/>
              <a:t>To understand Information Systems, one must understand </a:t>
            </a:r>
          </a:p>
          <a:p>
            <a:pPr lvl="1">
              <a:lnSpc>
                <a:spcPct val="90000"/>
              </a:lnSpc>
            </a:pPr>
            <a:r>
              <a:rPr lang="en-GB" dirty="0" smtClean="0"/>
              <a:t>the problems they are designed to solve, </a:t>
            </a:r>
          </a:p>
          <a:p>
            <a:pPr lvl="1">
              <a:lnSpc>
                <a:spcPct val="90000"/>
              </a:lnSpc>
            </a:pPr>
            <a:r>
              <a:rPr lang="en-GB" dirty="0" smtClean="0"/>
              <a:t>their architectural and design elements, and </a:t>
            </a:r>
          </a:p>
          <a:p>
            <a:pPr lvl="1">
              <a:lnSpc>
                <a:spcPct val="90000"/>
              </a:lnSpc>
            </a:pPr>
            <a:r>
              <a:rPr lang="en-GB" dirty="0" smtClean="0"/>
              <a:t>the organizational process that lead to these solutions. </a:t>
            </a:r>
          </a:p>
          <a:p>
            <a:pPr>
              <a:lnSpc>
                <a:spcPct val="90000"/>
              </a:lnSpc>
            </a:pPr>
            <a:endParaRPr lang="en-GB" dirty="0" smtClean="0"/>
          </a:p>
          <a:p>
            <a:pPr>
              <a:lnSpc>
                <a:spcPct val="90000"/>
              </a:lnSpc>
            </a:pPr>
            <a:r>
              <a:rPr lang="en-GB" dirty="0" smtClean="0"/>
              <a:t>Today’s managers must combine computer literacy with Information Systems literacy.</a:t>
            </a:r>
          </a:p>
          <a:p>
            <a:pPr lvl="1">
              <a:lnSpc>
                <a:spcPct val="90000"/>
              </a:lnSpc>
            </a:pPr>
            <a:endParaRPr lang="en-US" dirty="0"/>
          </a:p>
        </p:txBody>
      </p:sp>
    </p:spTree>
    <p:extLst>
      <p:ext uri="{BB962C8B-B14F-4D97-AF65-F5344CB8AC3E}">
        <p14:creationId xmlns:p14="http://schemas.microsoft.com/office/powerpoint/2010/main" val="14526879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304800" y="214313"/>
            <a:ext cx="8639175" cy="1004887"/>
          </a:xfrm>
        </p:spPr>
        <p:txBody>
          <a:bodyPr>
            <a:normAutofit fontScale="90000"/>
          </a:bodyPr>
          <a:lstStyle/>
          <a:p>
            <a:pPr algn="ctr"/>
            <a:r>
              <a:rPr lang="en-GB" sz="4000" dirty="0"/>
              <a:t>A Business Perspective on Information Systems</a:t>
            </a:r>
            <a:r>
              <a:rPr lang="en-US" sz="4000" dirty="0"/>
              <a:t> </a:t>
            </a:r>
          </a:p>
        </p:txBody>
      </p:sp>
      <p:sp>
        <p:nvSpPr>
          <p:cNvPr id="123907" name="Rectangle 3"/>
          <p:cNvSpPr>
            <a:spLocks noGrp="1" noChangeArrowheads="1"/>
          </p:cNvSpPr>
          <p:nvPr>
            <p:ph idx="1"/>
          </p:nvPr>
        </p:nvSpPr>
        <p:spPr>
          <a:xfrm>
            <a:off x="152400" y="1295400"/>
            <a:ext cx="8802688" cy="5562600"/>
          </a:xfrm>
        </p:spPr>
        <p:txBody>
          <a:bodyPr/>
          <a:lstStyle/>
          <a:p>
            <a:pPr>
              <a:lnSpc>
                <a:spcPct val="90000"/>
              </a:lnSpc>
            </a:pPr>
            <a:r>
              <a:rPr lang="en-GB" dirty="0"/>
              <a:t>From a business perspective, an Information System is an organizational and management solution, based on IT, to a challenge posed by the environment</a:t>
            </a:r>
          </a:p>
          <a:p>
            <a:pPr>
              <a:lnSpc>
                <a:spcPct val="90000"/>
              </a:lnSpc>
            </a:pPr>
            <a:r>
              <a:rPr lang="en-US" dirty="0" smtClean="0"/>
              <a:t>From the definition, it is important to recognize the </a:t>
            </a:r>
            <a:r>
              <a:rPr lang="en-GB" dirty="0" smtClean="0"/>
              <a:t>organizational, </a:t>
            </a:r>
            <a:r>
              <a:rPr lang="en-GB" dirty="0"/>
              <a:t>management, and IT dimensions of </a:t>
            </a:r>
            <a:r>
              <a:rPr lang="en-GB" dirty="0" smtClean="0"/>
              <a:t>information systems</a:t>
            </a:r>
            <a:endParaRPr lang="en-GB" dirty="0"/>
          </a:p>
          <a:p>
            <a:pPr>
              <a:lnSpc>
                <a:spcPct val="90000"/>
              </a:lnSpc>
            </a:pPr>
            <a:r>
              <a:rPr lang="en-GB" dirty="0"/>
              <a:t>Organization - Information Systems are part of </a:t>
            </a:r>
            <a:r>
              <a:rPr lang="en-GB" dirty="0" smtClean="0"/>
              <a:t>organizations and all organizations have a </a:t>
            </a:r>
            <a:r>
              <a:rPr lang="en-GB" i="1" dirty="0" smtClean="0"/>
              <a:t>purpose</a:t>
            </a:r>
            <a:r>
              <a:rPr lang="en-GB" dirty="0" smtClean="0"/>
              <a:t>. </a:t>
            </a:r>
            <a:r>
              <a:rPr lang="en-GB" dirty="0"/>
              <a:t>Key elements of an organization are its people, structure and operating procedures, politics, and culture.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a:xfrm>
            <a:off x="304800" y="228600"/>
            <a:ext cx="8650288" cy="6629400"/>
          </a:xfrm>
        </p:spPr>
        <p:txBody>
          <a:bodyPr/>
          <a:lstStyle/>
          <a:p>
            <a:r>
              <a:rPr lang="en-GB" sz="2800" dirty="0"/>
              <a:t>Standard Operating procedures (SOPs) are formal rules for accomplishing tasks that have been developed over a long </a:t>
            </a:r>
            <a:r>
              <a:rPr lang="en-GB" sz="2800" dirty="0" smtClean="0"/>
              <a:t>time</a:t>
            </a:r>
            <a:endParaRPr lang="en-US" sz="2800" dirty="0" smtClean="0"/>
          </a:p>
          <a:p>
            <a:endParaRPr lang="en-US" sz="2800" dirty="0"/>
          </a:p>
          <a:p>
            <a:r>
              <a:rPr lang="en-GB" sz="2800" dirty="0"/>
              <a:t>Organizations require many different kinds of skills and people.</a:t>
            </a:r>
          </a:p>
          <a:p>
            <a:pPr lvl="1"/>
            <a:r>
              <a:rPr lang="en-GB" sz="2400" b="1" dirty="0"/>
              <a:t>Knowledge workers</a:t>
            </a:r>
            <a:r>
              <a:rPr lang="en-GB" sz="2400" dirty="0"/>
              <a:t> (such as engineers, architects, or scientists) design products or services and create new knowledge</a:t>
            </a:r>
          </a:p>
          <a:p>
            <a:pPr lvl="1"/>
            <a:r>
              <a:rPr lang="en-GB" sz="2400" b="1" dirty="0"/>
              <a:t>Data Workers</a:t>
            </a:r>
            <a:r>
              <a:rPr lang="en-GB" sz="2400" dirty="0"/>
              <a:t> (such as secretaries, bookkeepers, or clerks) process the organization's paperwork.</a:t>
            </a:r>
          </a:p>
          <a:p>
            <a:pPr lvl="1"/>
            <a:r>
              <a:rPr lang="en-GB" sz="2400" b="1" dirty="0"/>
              <a:t>Production</a:t>
            </a:r>
            <a:r>
              <a:rPr lang="en-GB" sz="2400" dirty="0"/>
              <a:t> or </a:t>
            </a:r>
            <a:r>
              <a:rPr lang="en-GB" sz="2400" b="1" dirty="0"/>
              <a:t>service workers</a:t>
            </a:r>
            <a:r>
              <a:rPr lang="en-GB" sz="2400" dirty="0"/>
              <a:t> (such as machinist, assemblers, or packers) actually produce the products or services of the organization.</a:t>
            </a:r>
            <a:endParaRPr lang="en-US" sz="24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a:xfrm>
            <a:off x="304800" y="228600"/>
            <a:ext cx="8650288" cy="6629400"/>
          </a:xfrm>
        </p:spPr>
        <p:txBody>
          <a:bodyPr/>
          <a:lstStyle/>
          <a:p>
            <a:r>
              <a:rPr lang="en-GB" sz="2800" dirty="0"/>
              <a:t>Each organization has a unique </a:t>
            </a:r>
            <a:r>
              <a:rPr lang="en-GB" sz="2800" i="1" dirty="0"/>
              <a:t>culture</a:t>
            </a:r>
            <a:r>
              <a:rPr lang="en-GB" sz="2800" dirty="0"/>
              <a:t> – a fundamental set of assumption, values, and ways of doing things, that has been accepted by most of its members. Part of an organizations culture can always be found embedded in its Information Systems</a:t>
            </a:r>
            <a:r>
              <a:rPr lang="en-GB" sz="2800" dirty="0" smtClean="0"/>
              <a:t>.</a:t>
            </a:r>
          </a:p>
          <a:p>
            <a:endParaRPr lang="en-GB" sz="2800" dirty="0"/>
          </a:p>
          <a:p>
            <a:r>
              <a:rPr lang="en-GB" sz="2800" dirty="0"/>
              <a:t>Different levels and specialists in an organization create different interest and points of view that may often conflict. Conflict is the basis of organizational politics. Information Systems come out of this cauldron of differing perspectives, conflicts, compromises, and agreements that are a natural part of all organizations.</a:t>
            </a:r>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idx="1"/>
          </p:nvPr>
        </p:nvSpPr>
        <p:spPr>
          <a:xfrm>
            <a:off x="228600" y="381000"/>
            <a:ext cx="8650288" cy="6324600"/>
          </a:xfrm>
        </p:spPr>
        <p:txBody>
          <a:bodyPr/>
          <a:lstStyle/>
          <a:p>
            <a:r>
              <a:rPr lang="en-US" sz="2800" dirty="0"/>
              <a:t>Management - </a:t>
            </a:r>
            <a:r>
              <a:rPr lang="en-GB" sz="2800" dirty="0"/>
              <a:t>Managers </a:t>
            </a:r>
          </a:p>
          <a:p>
            <a:pPr lvl="1"/>
            <a:r>
              <a:rPr lang="en-GB" sz="2400" dirty="0"/>
              <a:t>perceive business challenges in the environment;</a:t>
            </a:r>
          </a:p>
          <a:p>
            <a:pPr lvl="1"/>
            <a:r>
              <a:rPr lang="en-GB" sz="2400" dirty="0"/>
              <a:t> they set the organizational strategy for responding, </a:t>
            </a:r>
          </a:p>
          <a:p>
            <a:pPr lvl="1"/>
            <a:r>
              <a:rPr lang="en-GB" sz="2400" dirty="0"/>
              <a:t>And they allocate the human and financial resources to achieve the strategy and coordinate the work. These are the managers’ conventional responsibilities</a:t>
            </a:r>
            <a:r>
              <a:rPr lang="en-GB" sz="2400" dirty="0" smtClean="0"/>
              <a:t>.</a:t>
            </a:r>
            <a:endParaRPr lang="en-GB" sz="2400" dirty="0"/>
          </a:p>
          <a:p>
            <a:pPr lvl="1"/>
            <a:r>
              <a:rPr lang="en-GB" sz="2400" dirty="0"/>
              <a:t>Further they must also create new products and services and even re-create the organization from time to time</a:t>
            </a:r>
            <a:endParaRPr lang="en-US" sz="2400" dirty="0"/>
          </a:p>
          <a:p>
            <a:pPr lvl="1"/>
            <a:r>
              <a:rPr lang="en-GB" sz="2400" dirty="0"/>
              <a:t>This creative work is driven by new knowledge and information and IT can play a powerful role in redirecting and redesigning the organization</a:t>
            </a:r>
          </a:p>
          <a:p>
            <a:pPr lvl="1"/>
            <a:r>
              <a:rPr lang="en-GB" sz="2400" dirty="0"/>
              <a:t>Each level of management has different information needs and Information Systems requirements.</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a:xfrm>
            <a:off x="533400" y="228600"/>
            <a:ext cx="8421688" cy="6248400"/>
          </a:xfrm>
        </p:spPr>
        <p:txBody>
          <a:bodyPr/>
          <a:lstStyle/>
          <a:p>
            <a:r>
              <a:rPr lang="en-US" dirty="0"/>
              <a:t>Technology - </a:t>
            </a:r>
            <a:r>
              <a:rPr lang="en-GB" dirty="0"/>
              <a:t>Information System technology is one of the many tools available to mangers for coping with change. CBIS uses computer hardware, software, storage and telecommunications technologies.</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400800"/>
          </a:xfrm>
        </p:spPr>
        <p:txBody>
          <a:bodyPr/>
          <a:lstStyle/>
          <a:p>
            <a:r>
              <a:rPr lang="en-US" dirty="0" smtClean="0"/>
              <a:t>There are many different types of information systems: </a:t>
            </a:r>
          </a:p>
          <a:p>
            <a:pPr lvl="1"/>
            <a:r>
              <a:rPr lang="en-US" dirty="0" smtClean="0"/>
              <a:t>Transaction Processing Systems</a:t>
            </a:r>
          </a:p>
          <a:p>
            <a:pPr lvl="1"/>
            <a:r>
              <a:rPr lang="en-US" dirty="0" smtClean="0"/>
              <a:t>Enterprise Resource Planning Systems</a:t>
            </a:r>
          </a:p>
          <a:p>
            <a:pPr lvl="1"/>
            <a:r>
              <a:rPr lang="en-US" dirty="0" smtClean="0"/>
              <a:t>Knowledge Management Systems</a:t>
            </a:r>
          </a:p>
          <a:p>
            <a:pPr lvl="1"/>
            <a:r>
              <a:rPr lang="en-US" dirty="0" smtClean="0"/>
              <a:t>Management Information Systems</a:t>
            </a:r>
          </a:p>
          <a:p>
            <a:pPr lvl="1"/>
            <a:r>
              <a:rPr lang="en-US" dirty="0" smtClean="0"/>
              <a:t>Decision Support Systems </a:t>
            </a:r>
          </a:p>
          <a:p>
            <a:pPr lvl="1"/>
            <a:r>
              <a:rPr lang="en-US" dirty="0" smtClean="0"/>
              <a:t>Executive Support Systems </a:t>
            </a:r>
          </a:p>
          <a:p>
            <a:pPr lvl="1"/>
            <a:r>
              <a:rPr lang="en-US" dirty="0" smtClean="0"/>
              <a:t>Specialized Business Information Systems (Artificial Intelligence, Expert Systems, Virtual Reality)</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400800"/>
          </a:xfrm>
        </p:spPr>
        <p:txBody>
          <a:bodyPr>
            <a:normAutofit fontScale="92500" lnSpcReduction="10000"/>
          </a:bodyPr>
          <a:lstStyle/>
          <a:p>
            <a:r>
              <a:rPr lang="en-US" dirty="0" smtClean="0"/>
              <a:t>IS </a:t>
            </a:r>
            <a:r>
              <a:rPr lang="en-US" dirty="0" err="1" smtClean="0"/>
              <a:t>is</a:t>
            </a:r>
            <a:r>
              <a:rPr lang="en-US" dirty="0" smtClean="0"/>
              <a:t> therefore not simply about computers - it’s about how businesses can make the best use of computer technology to provide the information needed to achieve their goals.</a:t>
            </a:r>
          </a:p>
          <a:p>
            <a:r>
              <a:rPr lang="en-US" dirty="0" smtClean="0"/>
              <a:t>In the same way as your own needs and priorities are unique to you, each organisation has different goals and requirements, and the successful implementation of IS requires a through understanding of the business issues involved, as well as the different technologies that are available. </a:t>
            </a:r>
          </a:p>
          <a:p>
            <a:r>
              <a:rPr lang="en-US" dirty="0" smtClean="0"/>
              <a:t>Most of the time there is no single “correct answer”, and you will need to draw on your own knowledge and judgment when planning or using an information system.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Read on New Options for Organizational Design </a:t>
            </a:r>
            <a:endParaRPr lang="en-GB" dirty="0"/>
          </a:p>
        </p:txBody>
      </p:sp>
      <p:sp>
        <p:nvSpPr>
          <p:cNvPr id="3" name="Content Placeholder 2"/>
          <p:cNvSpPr>
            <a:spLocks noGrp="1"/>
          </p:cNvSpPr>
          <p:nvPr>
            <p:ph idx="1"/>
          </p:nvPr>
        </p:nvSpPr>
        <p:spPr>
          <a:xfrm>
            <a:off x="1371600" y="1752600"/>
            <a:ext cx="7498080" cy="4800600"/>
          </a:xfrm>
        </p:spPr>
        <p:txBody>
          <a:bodyPr/>
          <a:lstStyle/>
          <a:p>
            <a:r>
              <a:rPr lang="en-GB" dirty="0" smtClean="0"/>
              <a:t>Flatter Organizations</a:t>
            </a:r>
          </a:p>
          <a:p>
            <a:r>
              <a:rPr lang="en-GB" dirty="0" smtClean="0"/>
              <a:t>Separating Work from Location</a:t>
            </a:r>
          </a:p>
          <a:p>
            <a:r>
              <a:rPr lang="en-GB" dirty="0" smtClean="0"/>
              <a:t>Increase in Flexibility of Organizations</a:t>
            </a:r>
          </a:p>
          <a:p>
            <a:r>
              <a:rPr lang="en-GB" dirty="0" smtClean="0"/>
              <a:t>Redefinition of Organizational Boundaries and Electronic Commerce</a:t>
            </a:r>
          </a:p>
          <a:p>
            <a:r>
              <a:rPr lang="en-GB" dirty="0" smtClean="0"/>
              <a:t>Reorganization of Workflows</a:t>
            </a:r>
            <a:endParaRPr lang="en-GB" dirty="0"/>
          </a:p>
        </p:txBody>
      </p:sp>
    </p:spTree>
    <p:extLst>
      <p:ext uri="{BB962C8B-B14F-4D97-AF65-F5344CB8AC3E}">
        <p14:creationId xmlns:p14="http://schemas.microsoft.com/office/powerpoint/2010/main" val="32571857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05088" cy="868362"/>
          </a:xfrm>
        </p:spPr>
        <p:txBody>
          <a:bodyPr>
            <a:normAutofit/>
          </a:bodyPr>
          <a:lstStyle/>
          <a:p>
            <a:r>
              <a:rPr lang="en-GB" sz="3600" b="1" dirty="0" smtClean="0"/>
              <a:t>New options for organizational design</a:t>
            </a:r>
            <a:endParaRPr lang="en-US" dirty="0"/>
          </a:p>
        </p:txBody>
      </p:sp>
      <p:sp>
        <p:nvSpPr>
          <p:cNvPr id="3" name="Content Placeholder 2"/>
          <p:cNvSpPr>
            <a:spLocks noGrp="1"/>
          </p:cNvSpPr>
          <p:nvPr>
            <p:ph idx="1"/>
          </p:nvPr>
        </p:nvSpPr>
        <p:spPr>
          <a:xfrm>
            <a:off x="228600" y="1295400"/>
            <a:ext cx="8705088" cy="5334000"/>
          </a:xfrm>
        </p:spPr>
        <p:txBody>
          <a:bodyPr>
            <a:normAutofit lnSpcReduction="10000"/>
          </a:bodyPr>
          <a:lstStyle/>
          <a:p>
            <a:pPr>
              <a:buNone/>
            </a:pPr>
            <a:r>
              <a:rPr lang="en-GB" dirty="0" smtClean="0"/>
              <a:t>	Information systems can become powerful instruments for making organisations more competitive and efficient</a:t>
            </a:r>
          </a:p>
          <a:p>
            <a:r>
              <a:rPr lang="en-GB" b="1" dirty="0" smtClean="0"/>
              <a:t>Flattening organizations</a:t>
            </a:r>
          </a:p>
          <a:p>
            <a:pPr lvl="1"/>
            <a:r>
              <a:rPr lang="en-GB" dirty="0" smtClean="0"/>
              <a:t>Flatter organisations have few levels of management, with lower-level employee being given greater decision making authority. These employees are empowered to make more decisions than in the past, they no longer work standard 9am-to-5pm, and they no longer necessarily work in offices. Moreover each employee may be scattered geographically, sometimes, working half a world away from the manager.</a:t>
            </a:r>
            <a:endParaRPr lang="en-US" dirty="0" smtClean="0"/>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28888" cy="6400800"/>
          </a:xfrm>
        </p:spPr>
        <p:txBody>
          <a:bodyPr>
            <a:normAutofit/>
          </a:bodyPr>
          <a:lstStyle/>
          <a:p>
            <a:r>
              <a:rPr lang="en-GB" dirty="0" smtClean="0"/>
              <a:t>There have been three major worldwide changes that has brought about a number of new </a:t>
            </a:r>
            <a:r>
              <a:rPr lang="en-GB" b="1" dirty="0" smtClean="0"/>
              <a:t>challenges</a:t>
            </a:r>
            <a:r>
              <a:rPr lang="en-GB" dirty="0" smtClean="0"/>
              <a:t> as well as </a:t>
            </a:r>
            <a:r>
              <a:rPr lang="en-GB" b="1" dirty="0" smtClean="0"/>
              <a:t>opportunities</a:t>
            </a:r>
            <a:r>
              <a:rPr lang="en-GB" dirty="0" smtClean="0"/>
              <a:t> to business firms and their management. </a:t>
            </a:r>
          </a:p>
          <a:p>
            <a:r>
              <a:rPr lang="en-GB" dirty="0" smtClean="0"/>
              <a:t>These changes have made the need for appropriate Information Systems even more critical. </a:t>
            </a:r>
          </a:p>
          <a:p>
            <a:pPr>
              <a:buNone/>
            </a:pPr>
            <a:r>
              <a:rPr lang="en-GB" dirty="0" smtClean="0"/>
              <a:t>	The changes are:</a:t>
            </a:r>
          </a:p>
          <a:p>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05088" cy="5943600"/>
          </a:xfrm>
        </p:spPr>
        <p:txBody>
          <a:bodyPr/>
          <a:lstStyle/>
          <a:p>
            <a:pPr lvl="1"/>
            <a:r>
              <a:rPr lang="en-GB" dirty="0" smtClean="0"/>
              <a:t>Modern information systems have made such changes possible. </a:t>
            </a:r>
          </a:p>
          <a:p>
            <a:pPr lvl="1"/>
            <a:r>
              <a:rPr lang="en-GB" dirty="0" smtClean="0"/>
              <a:t>They can make more information available to line workers so they can make it possible for employees to work together as a team</a:t>
            </a:r>
          </a:p>
          <a:p>
            <a:pPr lvl="1"/>
            <a:r>
              <a:rPr lang="en-GB" dirty="0" smtClean="0"/>
              <a:t>With the emergence of global networks like the internet, team members can collaborate closely even from distant locations. </a:t>
            </a:r>
          </a:p>
          <a:p>
            <a:pPr lvl="1"/>
            <a:r>
              <a:rPr lang="en-GB" dirty="0" smtClean="0"/>
              <a:t>These changes mean that the manager’s span of control has been broadened, allowing high level managers to manage and control workers spread over distances.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28888" cy="6400800"/>
          </a:xfrm>
        </p:spPr>
        <p:txBody>
          <a:bodyPr>
            <a:normAutofit lnSpcReduction="10000"/>
          </a:bodyPr>
          <a:lstStyle/>
          <a:p>
            <a:r>
              <a:rPr lang="en-GB" b="1" dirty="0" smtClean="0"/>
              <a:t>Separating work from the location</a:t>
            </a:r>
          </a:p>
          <a:p>
            <a:pPr lvl="1"/>
            <a:r>
              <a:rPr lang="en-GB" dirty="0" smtClean="0"/>
              <a:t>It is now possible to organise globally whiles working locally: information technologies like email, the internet, and video conferencing to the desktop permit tight coordination of geographically dispersed workers across time zones and cultures. </a:t>
            </a:r>
          </a:p>
          <a:p>
            <a:pPr lvl="1"/>
            <a:endParaRPr lang="en-GB" dirty="0" smtClean="0"/>
          </a:p>
          <a:p>
            <a:pPr lvl="1"/>
            <a:r>
              <a:rPr lang="en-GB" dirty="0" smtClean="0"/>
              <a:t>Modern telecommunication technology has eliminated distance as a factor for many types of work in many situations. </a:t>
            </a:r>
          </a:p>
          <a:p>
            <a:pPr lvl="1"/>
            <a:endParaRPr lang="en-GB" dirty="0" smtClean="0"/>
          </a:p>
          <a:p>
            <a:pPr lvl="1"/>
            <a:r>
              <a:rPr lang="en-GB" dirty="0" smtClean="0"/>
              <a:t>Collaborative teamwork across thousands of miles has become a reality as designers work on the design of new products even if they are located in different continents. </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28888" cy="6400800"/>
          </a:xfrm>
        </p:spPr>
        <p:txBody>
          <a:bodyPr>
            <a:normAutofit lnSpcReduction="10000"/>
          </a:bodyPr>
          <a:lstStyle/>
          <a:p>
            <a:r>
              <a:rPr lang="en-GB" dirty="0" smtClean="0"/>
              <a:t>Companies are not limited to physical location for providing products and services. Networked information systems are allowing companies to coordinate their geographically distributed capabilities as virtual corporations (or virtual organisations), sometimes called networked organisations. </a:t>
            </a:r>
          </a:p>
          <a:p>
            <a:r>
              <a:rPr lang="en-GB" b="1" dirty="0" smtClean="0">
                <a:hlinkClick r:id="rId3" action="ppaction://hlinkfile"/>
              </a:rPr>
              <a:t>Virtual organisations </a:t>
            </a:r>
            <a:r>
              <a:rPr lang="en-GB" dirty="0" smtClean="0"/>
              <a:t>use networks to link people, assets, and ideas, allying with suppliers and customers (and sometimes even competitors) to create and distribute new products and services without being limited by traditional organisational boundaries or physical location.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28888" cy="6400800"/>
          </a:xfrm>
        </p:spPr>
        <p:txBody>
          <a:bodyPr>
            <a:normAutofit lnSpcReduction="10000"/>
          </a:bodyPr>
          <a:lstStyle/>
          <a:p>
            <a:r>
              <a:rPr lang="en-GB" b="1" dirty="0" smtClean="0"/>
              <a:t>Increasing flexibility of organisations</a:t>
            </a:r>
          </a:p>
          <a:p>
            <a:pPr lvl="1"/>
            <a:r>
              <a:rPr lang="en-GB" dirty="0" smtClean="0"/>
              <a:t>Modern telecommunications technology has enabled many organisations to organise in more flexible ways increasing the ability of those organisations to respond to changes in the market place and to take advantage of new opportunities. </a:t>
            </a:r>
          </a:p>
          <a:p>
            <a:pPr lvl="1"/>
            <a:r>
              <a:rPr lang="en-GB" dirty="0" smtClean="0"/>
              <a:t>Information systems can give both large and small organisations additional flexibility to overcome some of the limitations posed by their size. </a:t>
            </a:r>
          </a:p>
          <a:p>
            <a:pPr lvl="1"/>
            <a:r>
              <a:rPr lang="en-GB" dirty="0" smtClean="0"/>
              <a:t>Small organisations use information system to acquire some of the muscle and reach of larger organisations.</a:t>
            </a:r>
          </a:p>
          <a:p>
            <a:pPr lvl="1"/>
            <a:r>
              <a:rPr lang="en-GB" dirty="0" smtClean="0"/>
              <a:t>Large organisations can use information technology to achieve some of the agility and responsiveness of small organisations.</a:t>
            </a:r>
            <a:endParaRPr lang="en-US" dirty="0" smtClean="0"/>
          </a:p>
          <a:p>
            <a:pPr lvl="1"/>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28888" cy="6400800"/>
          </a:xfrm>
        </p:spPr>
        <p:txBody>
          <a:bodyPr>
            <a:normAutofit fontScale="92500"/>
          </a:bodyPr>
          <a:lstStyle/>
          <a:p>
            <a:r>
              <a:rPr lang="en-GB" b="1" dirty="0" smtClean="0"/>
              <a:t>Redefining organizational boundaries and electronic commerce</a:t>
            </a:r>
          </a:p>
          <a:p>
            <a:pPr lvl="1"/>
            <a:r>
              <a:rPr lang="en-GB" dirty="0" smtClean="0"/>
              <a:t>Telecommunications-based information systems enable transactions such as payments and purchase orders to be exchanged electronically among different companies. Organisations can also share business data, catalogues, or mail messages through such systems. These networked information systems can create new relationships between an organisation, its customers and suppliers, redefining their organisational boundaries.</a:t>
            </a:r>
            <a:endParaRPr lang="en-US" dirty="0" smtClean="0"/>
          </a:p>
          <a:p>
            <a:pPr marL="365760" lvl="1" indent="-283464">
              <a:spcBef>
                <a:spcPts val="600"/>
              </a:spcBef>
              <a:buSzPct val="80000"/>
              <a:buFont typeface="Wingdings 2"/>
              <a:buChar char=""/>
            </a:pPr>
            <a:r>
              <a:rPr lang="en-GB" dirty="0"/>
              <a:t>Systems linking a company to its customers, distributors, or suppliers are termed </a:t>
            </a:r>
            <a:r>
              <a:rPr lang="en-GB" b="1" dirty="0" err="1"/>
              <a:t>interorganisational</a:t>
            </a:r>
            <a:r>
              <a:rPr lang="en-GB" b="1" dirty="0"/>
              <a:t> systems </a:t>
            </a:r>
            <a:r>
              <a:rPr lang="en-GB" dirty="0"/>
              <a:t>because they automate the flow of information across organisational boundaries</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28888" cy="6400800"/>
          </a:xfrm>
        </p:spPr>
        <p:txBody>
          <a:bodyPr>
            <a:normAutofit/>
          </a:bodyPr>
          <a:lstStyle/>
          <a:p>
            <a:r>
              <a:rPr lang="en-GB" smtClean="0"/>
              <a:t>The Internet </a:t>
            </a:r>
            <a:r>
              <a:rPr lang="en-GB" dirty="0" smtClean="0"/>
              <a:t>is creating a global electronic market place where a vast array of goods and services are being advertised, bought, and exchanged worldwide. </a:t>
            </a:r>
          </a:p>
          <a:p>
            <a:pPr>
              <a:buNone/>
            </a:pP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28600"/>
            <a:ext cx="8754176" cy="6629400"/>
          </a:xfrm>
        </p:spPr>
        <p:txBody>
          <a:bodyPr>
            <a:normAutofit lnSpcReduction="10000"/>
          </a:bodyPr>
          <a:lstStyle/>
          <a:p>
            <a:r>
              <a:rPr lang="en-GB" b="1" dirty="0" smtClean="0"/>
              <a:t>Reorganizing work flows</a:t>
            </a:r>
            <a:endParaRPr lang="en-US" b="1" dirty="0" smtClean="0"/>
          </a:p>
          <a:p>
            <a:pPr lvl="1"/>
            <a:r>
              <a:rPr lang="en-GB" dirty="0" smtClean="0"/>
              <a:t>Since the first uses of information technology in business in the early 1950’s, information systems have been progressively replacing manual work procedures with automated work procedures, work flows, and work processes. </a:t>
            </a:r>
          </a:p>
          <a:p>
            <a:pPr lvl="1"/>
            <a:r>
              <a:rPr lang="en-GB" dirty="0" smtClean="0"/>
              <a:t>Electronic work flows have reduced the cost of operations in many companies by displacing paper and the manual routines that accompany it. Improved workflow management has enabled many corporations not only to cut costs significantly but also to improve customer services at the same time. </a:t>
            </a:r>
          </a:p>
          <a:p>
            <a:pPr lvl="1"/>
            <a:r>
              <a:rPr lang="en-GB" dirty="0" smtClean="0"/>
              <a:t>For instance, insurance companies can reduce processing of applications for new insurance claims from weeks to days. </a:t>
            </a:r>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400800"/>
          </a:xfrm>
        </p:spPr>
        <p:txBody>
          <a:bodyPr>
            <a:normAutofit fontScale="92500"/>
          </a:bodyPr>
          <a:lstStyle/>
          <a:p>
            <a:r>
              <a:rPr lang="en-GB" b="1" dirty="0" smtClean="0"/>
              <a:t>Globalization of the World’s industrial Economies</a:t>
            </a:r>
            <a:endParaRPr lang="en-US" b="1" dirty="0" smtClean="0"/>
          </a:p>
          <a:p>
            <a:pPr lvl="1"/>
            <a:r>
              <a:rPr lang="en-US" dirty="0" smtClean="0"/>
              <a:t>how successful firms are today and will be in the future depends on their ability to operate globally and this is only possible using Information Systems (IS) that provide the communication and analytical power that is needed for conducting trade and managing business on a global scale. </a:t>
            </a:r>
          </a:p>
          <a:p>
            <a:pPr lvl="1"/>
            <a:endParaRPr lang="en-US" dirty="0" smtClean="0"/>
          </a:p>
          <a:p>
            <a:r>
              <a:rPr lang="en-US" sz="3000" dirty="0" smtClean="0"/>
              <a:t>To operate globally,  one needs to</a:t>
            </a:r>
          </a:p>
          <a:p>
            <a:pPr lvl="1"/>
            <a:r>
              <a:rPr lang="en-US" dirty="0" smtClean="0"/>
              <a:t>Communicate with its distributors and suppliers</a:t>
            </a:r>
            <a:endParaRPr lang="en-GB" dirty="0" smtClean="0"/>
          </a:p>
          <a:p>
            <a:pPr lvl="1"/>
            <a:r>
              <a:rPr lang="en-US" dirty="0" smtClean="0"/>
              <a:t>Operate 24 hrs a day in different national environments </a:t>
            </a:r>
            <a:endParaRPr lang="en-GB" dirty="0" smtClean="0"/>
          </a:p>
          <a:p>
            <a:pPr lvl="1"/>
            <a:r>
              <a:rPr lang="en-US" dirty="0" smtClean="0"/>
              <a:t>Service local and international reporting needs.</a:t>
            </a:r>
            <a:endParaRPr lang="en-GB" dirty="0" smtClean="0"/>
          </a:p>
          <a:p>
            <a:pPr>
              <a:buNone/>
            </a:pPr>
            <a:r>
              <a:rPr lang="en-GB" dirty="0" smtClean="0"/>
              <a:t>	using  powerful Information Systems.</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400800"/>
          </a:xfrm>
        </p:spPr>
        <p:txBody>
          <a:bodyPr>
            <a:normAutofit fontScale="92500" lnSpcReduction="10000"/>
          </a:bodyPr>
          <a:lstStyle/>
          <a:p>
            <a:r>
              <a:rPr lang="en-GB" dirty="0" smtClean="0"/>
              <a:t>Globalization and Information Technology (IT) also bring new threats to domestic business. </a:t>
            </a:r>
          </a:p>
          <a:p>
            <a:pPr>
              <a:buNone/>
            </a:pPr>
            <a:endParaRPr lang="en-GB" dirty="0" smtClean="0"/>
          </a:p>
          <a:p>
            <a:r>
              <a:rPr lang="en-GB" dirty="0" smtClean="0"/>
              <a:t>Customers now can shop in a worldwide marketplace, obtaining price and quality information reliably, 24 hours a day, heightening competition and forcing firms to play in open, unprotected worldwide markets.  To become effective and profitable participants in international markets, firms need powerful Information and Communication systems.</a:t>
            </a:r>
          </a:p>
          <a:p>
            <a:r>
              <a:rPr lang="en-GB" dirty="0" smtClean="0"/>
              <a:t>Powerful Information and Communication systems are needed by firms to become effective and profitable participants in international markets</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763000" cy="6400800"/>
          </a:xfrm>
        </p:spPr>
        <p:txBody>
          <a:bodyPr>
            <a:normAutofit fontScale="92500" lnSpcReduction="10000"/>
          </a:bodyPr>
          <a:lstStyle/>
          <a:p>
            <a:r>
              <a:rPr lang="en-US" b="1" dirty="0" smtClean="0"/>
              <a:t>The Creation of Knowledge-and-information-based Economies.</a:t>
            </a:r>
          </a:p>
          <a:p>
            <a:pPr lvl="1"/>
            <a:r>
              <a:rPr lang="en-US" dirty="0" smtClean="0"/>
              <a:t>The major industrial powers are experiencing a third economic revolution - a knowledge-and-information-based service economy, where jobs primarily involve working with, distributing, or creating new knowledge and information.</a:t>
            </a:r>
          </a:p>
          <a:p>
            <a:pPr lvl="1"/>
            <a:endParaRPr lang="en-US" dirty="0" smtClean="0"/>
          </a:p>
          <a:p>
            <a:pPr marL="1163574" lvl="2" indent="-514350">
              <a:buFont typeface="+mj-lt"/>
              <a:buAutoNum type="arabicPeriod"/>
            </a:pPr>
            <a:r>
              <a:rPr lang="en-GB" dirty="0" smtClean="0"/>
              <a:t>The US for example transformed itself from a colonial backwater to an agrarian powerhouse by the end of the nineteenth century. </a:t>
            </a:r>
          </a:p>
          <a:p>
            <a:pPr marL="1163574" lvl="2" indent="-514350">
              <a:buFont typeface="+mj-lt"/>
              <a:buAutoNum type="arabicPeriod"/>
            </a:pPr>
            <a:endParaRPr lang="en-GB" dirty="0" smtClean="0"/>
          </a:p>
          <a:p>
            <a:pPr marL="1163574" lvl="2" indent="-514350">
              <a:buFont typeface="+mj-lt"/>
              <a:buAutoNum type="arabicPeriod"/>
            </a:pPr>
            <a:r>
              <a:rPr lang="en-GB" dirty="0" smtClean="0"/>
              <a:t>By 1920, the US transformed itself from an agrarian nineteenth-century society to a first-class industrial power.</a:t>
            </a:r>
          </a:p>
          <a:p>
            <a:pPr marL="1163574" lvl="2" indent="-514350">
              <a:buFont typeface="+mj-lt"/>
              <a:buAutoNum type="arabicPeriod"/>
            </a:pPr>
            <a:endParaRPr lang="en-GB" dirty="0" smtClean="0"/>
          </a:p>
          <a:p>
            <a:pPr marL="1163574" lvl="2" indent="-514350">
              <a:buFont typeface="+mj-lt"/>
              <a:buAutoNum type="arabicPeriod"/>
            </a:pPr>
            <a:r>
              <a:rPr lang="en-GB" dirty="0" smtClean="0"/>
              <a:t>In the third revolution, which is now in progress, the U S and the major industrial powers are transforming themselves into a knowledge-and-information-based service economy.</a:t>
            </a:r>
          </a:p>
          <a:p>
            <a:pPr marL="916686" lvl="1" indent="-514350">
              <a:buFont typeface="+mj-lt"/>
              <a:buAutoNum type="arabicPeriod"/>
            </a:pPr>
            <a:endParaRPr lang="en-US" dirty="0" smtClean="0"/>
          </a:p>
          <a:p>
            <a:pPr lvl="1"/>
            <a:endParaRPr lang="en-US" dirty="0" smtClean="0"/>
          </a:p>
          <a:p>
            <a:pPr lvl="1"/>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a:bodyPr>
          <a:lstStyle/>
          <a:p>
            <a:pPr lvl="1"/>
            <a:r>
              <a:rPr lang="en-US" dirty="0" smtClean="0"/>
              <a:t>In a knowledge-and-information-based economy, IT and Information Systems take on great importance.</a:t>
            </a:r>
          </a:p>
          <a:p>
            <a:pPr lvl="1"/>
            <a:r>
              <a:rPr lang="en-GB" dirty="0" smtClean="0"/>
              <a:t>Management’s decisions about IT are critically important to the prosperity and survival of a firm because the productivity of its employees will depend on the quality of the information systems serving them. </a:t>
            </a:r>
          </a:p>
          <a:p>
            <a:pPr lvl="1"/>
            <a:r>
              <a:rPr lang="en-GB" dirty="0" smtClean="0"/>
              <a:t> Also, new services of great economic value such as the use of credit and ATM cards, and worldwide reservation systems are made possible as a result of the growing power of IT. </a:t>
            </a:r>
          </a:p>
          <a:p>
            <a:pPr lvl="1">
              <a:buNone/>
            </a:pPr>
            <a:endParaRPr lang="en-GB" dirty="0" smtClean="0"/>
          </a:p>
          <a:p>
            <a:pPr lvl="1"/>
            <a:r>
              <a:rPr lang="en-GB" dirty="0" smtClean="0"/>
              <a:t>Information and the technology that delivers it have therefore become critical, strategic assets for organizations and their managers.</a:t>
            </a:r>
          </a:p>
          <a:p>
            <a:pPr lvl="1"/>
            <a:endParaRPr lang="en-US" dirty="0" smtClean="0"/>
          </a:p>
          <a:p>
            <a:pPr lvl="1"/>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400800"/>
          </a:xfrm>
        </p:spPr>
        <p:txBody>
          <a:bodyPr/>
          <a:lstStyle/>
          <a:p>
            <a:pPr>
              <a:lnSpc>
                <a:spcPct val="90000"/>
              </a:lnSpc>
            </a:pPr>
            <a:r>
              <a:rPr lang="en-GB" dirty="0" smtClean="0"/>
              <a:t>Transformation Of The Business Enterprise.</a:t>
            </a:r>
          </a:p>
          <a:p>
            <a:pPr lvl="1">
              <a:lnSpc>
                <a:spcPct val="90000"/>
              </a:lnSpc>
            </a:pPr>
            <a:r>
              <a:rPr lang="en-GB" dirty="0" smtClean="0"/>
              <a:t>Traditionally, business firms were, and still are to a large extent, a </a:t>
            </a:r>
            <a:r>
              <a:rPr lang="en-GB" i="1" dirty="0" smtClean="0">
                <a:solidFill>
                  <a:schemeClr val="hlink"/>
                </a:solidFill>
              </a:rPr>
              <a:t>hierarchical,</a:t>
            </a:r>
            <a:r>
              <a:rPr lang="en-GB" i="1" dirty="0" smtClean="0"/>
              <a:t> </a:t>
            </a:r>
            <a:r>
              <a:rPr lang="en-GB" i="1" dirty="0" smtClean="0">
                <a:solidFill>
                  <a:schemeClr val="accent1"/>
                </a:solidFill>
              </a:rPr>
              <a:t>centralized</a:t>
            </a:r>
            <a:r>
              <a:rPr lang="en-GB" dirty="0" smtClean="0">
                <a:solidFill>
                  <a:schemeClr val="accent1"/>
                </a:solidFill>
              </a:rPr>
              <a:t> </a:t>
            </a:r>
            <a:r>
              <a:rPr lang="en-GB" i="1" dirty="0" smtClean="0">
                <a:solidFill>
                  <a:schemeClr val="folHlink"/>
                </a:solidFill>
              </a:rPr>
              <a:t>structured arrangement</a:t>
            </a:r>
            <a:r>
              <a:rPr lang="en-GB" dirty="0" smtClean="0"/>
              <a:t> of </a:t>
            </a:r>
            <a:r>
              <a:rPr lang="en-GB" i="1" dirty="0" smtClean="0">
                <a:solidFill>
                  <a:schemeClr val="accent2"/>
                </a:solidFill>
              </a:rPr>
              <a:t>specialists</a:t>
            </a:r>
            <a:r>
              <a:rPr lang="en-GB" dirty="0" smtClean="0"/>
              <a:t> that typically relies on a </a:t>
            </a:r>
            <a:r>
              <a:rPr lang="en-GB" i="1" dirty="0" smtClean="0">
                <a:solidFill>
                  <a:srgbClr val="9900CC"/>
                </a:solidFill>
              </a:rPr>
              <a:t>fixed set of standard operating procedures</a:t>
            </a:r>
            <a:r>
              <a:rPr lang="en-GB" dirty="0" smtClean="0"/>
              <a:t> to deliver a </a:t>
            </a:r>
            <a:r>
              <a:rPr lang="en-GB" i="1" dirty="0" smtClean="0">
                <a:solidFill>
                  <a:srgbClr val="669900"/>
                </a:solidFill>
              </a:rPr>
              <a:t>mass-produced</a:t>
            </a:r>
            <a:r>
              <a:rPr lang="en-GB" dirty="0" smtClean="0">
                <a:solidFill>
                  <a:srgbClr val="669900"/>
                </a:solidFill>
              </a:rPr>
              <a:t> </a:t>
            </a:r>
            <a:r>
              <a:rPr lang="en-GB" dirty="0" smtClean="0"/>
              <a:t>product (or service).</a:t>
            </a:r>
          </a:p>
          <a:p>
            <a:pPr lvl="1">
              <a:lnSpc>
                <a:spcPct val="90000"/>
              </a:lnSpc>
            </a:pPr>
            <a:endParaRPr lang="en-GB" dirty="0" smtClean="0"/>
          </a:p>
          <a:p>
            <a:pPr lvl="1">
              <a:lnSpc>
                <a:spcPct val="90000"/>
              </a:lnSpc>
            </a:pPr>
            <a:r>
              <a:rPr lang="en-GB" dirty="0" smtClean="0"/>
              <a:t>The new style of business firms is a </a:t>
            </a:r>
            <a:r>
              <a:rPr lang="en-GB" i="1" dirty="0" smtClean="0">
                <a:solidFill>
                  <a:schemeClr val="hlink"/>
                </a:solidFill>
              </a:rPr>
              <a:t>flattened (less hierarchical),</a:t>
            </a:r>
            <a:r>
              <a:rPr lang="en-GB" i="1" dirty="0" smtClean="0"/>
              <a:t> </a:t>
            </a:r>
            <a:r>
              <a:rPr lang="en-GB" i="1" dirty="0" smtClean="0">
                <a:solidFill>
                  <a:schemeClr val="accent1"/>
                </a:solidFill>
              </a:rPr>
              <a:t>decentralized,</a:t>
            </a:r>
            <a:r>
              <a:rPr lang="en-GB" i="1" dirty="0" smtClean="0"/>
              <a:t> </a:t>
            </a:r>
            <a:r>
              <a:rPr lang="en-GB" i="1" dirty="0" smtClean="0">
                <a:solidFill>
                  <a:schemeClr val="folHlink"/>
                </a:solidFill>
              </a:rPr>
              <a:t>flexible arrangement</a:t>
            </a:r>
            <a:r>
              <a:rPr lang="en-GB" dirty="0" smtClean="0"/>
              <a:t> of </a:t>
            </a:r>
            <a:r>
              <a:rPr lang="en-GB" i="1" dirty="0" smtClean="0">
                <a:solidFill>
                  <a:schemeClr val="accent2"/>
                </a:solidFill>
              </a:rPr>
              <a:t>generalist </a:t>
            </a:r>
            <a:r>
              <a:rPr lang="en-GB" dirty="0" smtClean="0"/>
              <a:t>who rely on </a:t>
            </a:r>
            <a:r>
              <a:rPr lang="en-GB" i="1" dirty="0" smtClean="0">
                <a:solidFill>
                  <a:srgbClr val="9900CC"/>
                </a:solidFill>
              </a:rPr>
              <a:t>nearly instant information</a:t>
            </a:r>
            <a:r>
              <a:rPr lang="en-GB" dirty="0" smtClean="0"/>
              <a:t> to deliver </a:t>
            </a:r>
            <a:r>
              <a:rPr lang="en-GB" i="1" dirty="0" smtClean="0">
                <a:solidFill>
                  <a:srgbClr val="669900"/>
                </a:solidFill>
              </a:rPr>
              <a:t>mass-customized</a:t>
            </a:r>
            <a:r>
              <a:rPr lang="en-GB" dirty="0" smtClean="0">
                <a:solidFill>
                  <a:srgbClr val="669900"/>
                </a:solidFill>
              </a:rPr>
              <a:t> </a:t>
            </a:r>
            <a:r>
              <a:rPr lang="en-GB" dirty="0" smtClean="0"/>
              <a:t>products and services </a:t>
            </a:r>
            <a:r>
              <a:rPr lang="en-GB" i="1" dirty="0" smtClean="0">
                <a:solidFill>
                  <a:srgbClr val="669900"/>
                </a:solidFill>
              </a:rPr>
              <a:t>uniquely suited to specific markets or customers</a:t>
            </a:r>
            <a:r>
              <a:rPr lang="en-GB" i="1" dirty="0" smtClean="0"/>
              <a:t>.</a:t>
            </a:r>
          </a:p>
          <a:p>
            <a:pPr lvl="1">
              <a:lnSpc>
                <a:spcPct val="90000"/>
              </a:lnSpc>
            </a:pPr>
            <a:endParaRPr lang="en-GB" i="1" dirty="0" smtClean="0"/>
          </a:p>
          <a:p>
            <a:pPr lvl="1">
              <a:lnSpc>
                <a:spcPct val="90000"/>
              </a:lnSpc>
            </a:pPr>
            <a:r>
              <a:rPr lang="en-GB" dirty="0" smtClean="0"/>
              <a:t>Though still evolving, this new style of organization would be unthinkable without IT.</a:t>
            </a:r>
            <a:endParaRPr lang="en-US"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609600" y="152400"/>
            <a:ext cx="7716838" cy="762000"/>
          </a:xfrm>
        </p:spPr>
        <p:txBody>
          <a:bodyPr>
            <a:normAutofit/>
          </a:bodyPr>
          <a:lstStyle/>
          <a:p>
            <a:r>
              <a:rPr lang="en-GB" sz="3200" dirty="0" smtClean="0"/>
              <a:t>What </a:t>
            </a:r>
            <a:r>
              <a:rPr lang="en-GB" sz="3200" dirty="0"/>
              <a:t>is an Information System (IS)?</a:t>
            </a:r>
            <a:endParaRPr lang="en-US" sz="3200" dirty="0"/>
          </a:p>
        </p:txBody>
      </p:sp>
      <p:sp>
        <p:nvSpPr>
          <p:cNvPr id="117763" name="Rectangle 3"/>
          <p:cNvSpPr>
            <a:spLocks noGrp="1" noChangeArrowheads="1"/>
          </p:cNvSpPr>
          <p:nvPr>
            <p:ph idx="1"/>
          </p:nvPr>
        </p:nvSpPr>
        <p:spPr>
          <a:xfrm>
            <a:off x="304800" y="1143000"/>
            <a:ext cx="8839200" cy="5486400"/>
          </a:xfrm>
        </p:spPr>
        <p:txBody>
          <a:bodyPr>
            <a:normAutofit/>
          </a:bodyPr>
          <a:lstStyle/>
          <a:p>
            <a:pPr>
              <a:lnSpc>
                <a:spcPct val="90000"/>
              </a:lnSpc>
            </a:pPr>
            <a:r>
              <a:rPr lang="en-GB" sz="2800" dirty="0" smtClean="0"/>
              <a:t>An Information System is any organized combination of people, hardware, software, communication networks, and data resources that collect, transform, and disseminates information to support decision-making and control in an organization. </a:t>
            </a:r>
          </a:p>
          <a:p>
            <a:pPr>
              <a:lnSpc>
                <a:spcPct val="90000"/>
              </a:lnSpc>
            </a:pPr>
            <a:endParaRPr lang="en-GB" sz="2800" dirty="0" smtClean="0"/>
          </a:p>
          <a:p>
            <a:pPr>
              <a:lnSpc>
                <a:spcPct val="90000"/>
              </a:lnSpc>
            </a:pPr>
            <a:r>
              <a:rPr lang="en-GB" sz="2800" dirty="0" smtClean="0"/>
              <a:t>Technically, an Information System can be defined as an </a:t>
            </a:r>
            <a:r>
              <a:rPr lang="en-GB" sz="2800" b="1" dirty="0" smtClean="0"/>
              <a:t>information-technology based system </a:t>
            </a:r>
            <a:r>
              <a:rPr lang="en-GB" sz="2800" dirty="0" smtClean="0"/>
              <a:t>designed to collect (or retrieve), process, store, and distribute information to support decision making and control in an organization..</a:t>
            </a:r>
          </a:p>
          <a:p>
            <a:pPr>
              <a:lnSpc>
                <a:spcPct val="90000"/>
              </a:lnSpc>
              <a:buNone/>
            </a:pPr>
            <a:endParaRPr lang="en-GB" dirty="0"/>
          </a:p>
        </p:txBody>
      </p:sp>
    </p:spTree>
    <p:extLst>
      <p:ext uri="{BB962C8B-B14F-4D97-AF65-F5344CB8AC3E}">
        <p14:creationId xmlns:p14="http://schemas.microsoft.com/office/powerpoint/2010/main" val="7700718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IDL FORMA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DL FORMAT" id="{E20D8D68-0B59-4584-8DB7-4BE31994C4A1}" vid="{6930A919-5807-4AC2-90A0-C4BB55EBB3BD}"/>
    </a:ext>
  </a:extLst>
</a:theme>
</file>

<file path=ppt/theme/theme3.xml><?xml version="1.0" encoding="utf-8"?>
<a:theme xmlns:a="http://schemas.openxmlformats.org/drawingml/2006/main" name="1_IDL FORMA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DL FORMAT" id="{3AE371A5-A513-4D1B-943D-C9CD35EDFAD9}" vid="{D23F83DD-4C0F-400A-9714-71985257F03C}"/>
    </a:ext>
  </a:extLst>
</a:theme>
</file>

<file path=ppt/theme/theme4.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4295</TotalTime>
  <Words>2769</Words>
  <Application>Microsoft Office PowerPoint</Application>
  <PresentationFormat>On-screen Show (4:3)</PresentationFormat>
  <Paragraphs>202</Paragraphs>
  <Slides>36</Slides>
  <Notes>10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36</vt:i4>
      </vt:variant>
    </vt:vector>
  </HeadingPairs>
  <TitlesOfParts>
    <vt:vector size="49" baseType="lpstr">
      <vt:lpstr>Arial</vt:lpstr>
      <vt:lpstr>Calibri</vt:lpstr>
      <vt:lpstr>Calibri Light</vt:lpstr>
      <vt:lpstr>Century Gothic</vt:lpstr>
      <vt:lpstr>Gill Sans MT</vt:lpstr>
      <vt:lpstr>Verdana</vt:lpstr>
      <vt:lpstr>Wingdings</vt:lpstr>
      <vt:lpstr>Wingdings 2</vt:lpstr>
      <vt:lpstr>Wingdings 3</vt:lpstr>
      <vt:lpstr>Solstice</vt:lpstr>
      <vt:lpstr>IDL FORMAT</vt:lpstr>
      <vt:lpstr>1_IDL FORMAT</vt:lpstr>
      <vt:lpstr>Ion</vt:lpstr>
      <vt:lpstr>Why Information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an Information System (IS)?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Business Perspective on Information Systems </vt:lpstr>
      <vt:lpstr>PowerPoint Presentation</vt:lpstr>
      <vt:lpstr>PowerPoint Presentation</vt:lpstr>
      <vt:lpstr>PowerPoint Presentation</vt:lpstr>
      <vt:lpstr>PowerPoint Presentation</vt:lpstr>
      <vt:lpstr>PowerPoint Presentation</vt:lpstr>
      <vt:lpstr>PowerPoint Presentation</vt:lpstr>
      <vt:lpstr>Read on New Options for Organizational Design </vt:lpstr>
      <vt:lpstr>New options for organizational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Information Systems?</dc:title>
  <dc:creator>Kwaku Aglyepong Pabbi</dc:creator>
  <cp:lastModifiedBy>PABBI</cp:lastModifiedBy>
  <cp:revision>30</cp:revision>
  <dcterms:created xsi:type="dcterms:W3CDTF">2010-09-07T21:23:44Z</dcterms:created>
  <dcterms:modified xsi:type="dcterms:W3CDTF">2022-03-15T16:57:27Z</dcterms:modified>
</cp:coreProperties>
</file>