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259" r:id="rId3"/>
    <p:sldId id="260" r:id="rId4"/>
    <p:sldId id="261" r:id="rId5"/>
    <p:sldId id="284" r:id="rId6"/>
    <p:sldId id="262" r:id="rId7"/>
    <p:sldId id="263" r:id="rId8"/>
    <p:sldId id="264" r:id="rId9"/>
    <p:sldId id="286" r:id="rId10"/>
    <p:sldId id="265" r:id="rId11"/>
    <p:sldId id="285" r:id="rId12"/>
    <p:sldId id="287" r:id="rId13"/>
    <p:sldId id="288" r:id="rId14"/>
    <p:sldId id="268" r:id="rId15"/>
    <p:sldId id="297" r:id="rId16"/>
    <p:sldId id="289" r:id="rId17"/>
    <p:sldId id="269" r:id="rId18"/>
    <p:sldId id="290" r:id="rId19"/>
    <p:sldId id="270" r:id="rId20"/>
    <p:sldId id="271" r:id="rId21"/>
    <p:sldId id="272" r:id="rId22"/>
    <p:sldId id="273" r:id="rId23"/>
    <p:sldId id="291" r:id="rId24"/>
    <p:sldId id="274" r:id="rId25"/>
    <p:sldId id="275" r:id="rId26"/>
    <p:sldId id="276" r:id="rId27"/>
    <p:sldId id="277" r:id="rId28"/>
    <p:sldId id="278" r:id="rId29"/>
    <p:sldId id="292" r:id="rId30"/>
    <p:sldId id="279" r:id="rId31"/>
    <p:sldId id="280" r:id="rId32"/>
    <p:sldId id="281" r:id="rId33"/>
    <p:sldId id="296" r:id="rId34"/>
    <p:sldId id="282" r:id="rId35"/>
    <p:sldId id="293" r:id="rId36"/>
    <p:sldId id="28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CC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3E0A0-7AD0-4042-B5E5-A43010F4DAEC}" type="datetimeFigureOut">
              <a:rPr lang="en-US" smtClean="0"/>
              <a:t>3/15/2022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D33B1-2F12-413E-B81F-F988A2DA9193}" type="slidenum">
              <a:rPr lang="en-US" smtClean="0"/>
              <a:t>‹#›</a:t>
            </a:fld>
            <a:endParaRPr lang="en-US"/>
          </a:p>
        </p:txBody>
      </p:sp>
    </p:spTree>
    <p:extLst>
      <p:ext uri="{BB962C8B-B14F-4D97-AF65-F5344CB8AC3E}">
        <p14:creationId xmlns:p14="http://schemas.microsoft.com/office/powerpoint/2010/main" val="3005254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9D33B1-2F12-413E-B81F-F988A2DA9193}" type="slidenum">
              <a:rPr lang="en-US" smtClean="0"/>
              <a:t>6</a:t>
            </a:fld>
            <a:endParaRPr lang="en-US"/>
          </a:p>
        </p:txBody>
      </p:sp>
    </p:spTree>
    <p:extLst>
      <p:ext uri="{BB962C8B-B14F-4D97-AF65-F5344CB8AC3E}">
        <p14:creationId xmlns:p14="http://schemas.microsoft.com/office/powerpoint/2010/main" val="588234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C4974D4-D033-4EB1-BBD0-35209CCC6421}" type="datetimeFigureOut">
              <a:rPr lang="en-GB" smtClean="0"/>
              <a:pPr/>
              <a:t>15/03/2022</a:t>
            </a:fld>
            <a:endParaRPr lang="en-GB"/>
          </a:p>
        </p:txBody>
      </p:sp>
      <p:sp>
        <p:nvSpPr>
          <p:cNvPr id="20" name="Footer Placeholder 19"/>
          <p:cNvSpPr>
            <a:spLocks noGrp="1"/>
          </p:cNvSpPr>
          <p:nvPr>
            <p:ph type="ftr" sz="quarter" idx="11"/>
          </p:nvPr>
        </p:nvSpPr>
        <p:spPr/>
        <p:txBody>
          <a:bodyPr/>
          <a:lstStyle>
            <a:extLst/>
          </a:lstStyle>
          <a:p>
            <a:endParaRPr lang="en-GB"/>
          </a:p>
        </p:txBody>
      </p:sp>
      <p:sp>
        <p:nvSpPr>
          <p:cNvPr id="10" name="Slide Number Placeholder 9"/>
          <p:cNvSpPr>
            <a:spLocks noGrp="1"/>
          </p:cNvSpPr>
          <p:nvPr>
            <p:ph type="sldNum" sz="quarter" idx="12"/>
          </p:nvPr>
        </p:nvSpPr>
        <p:spPr/>
        <p:txBody>
          <a:bodyPr/>
          <a:lstStyle>
            <a:extLst/>
          </a:lstStyle>
          <a:p>
            <a:fld id="{93C566C5-7645-4A15-8B2A-BE3281962E51}" type="slidenum">
              <a:rPr lang="en-GB" smtClean="0"/>
              <a:pPr/>
              <a:t>‹#›</a:t>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4974D4-D033-4EB1-BBD0-35209CCC6421}" type="datetimeFigureOut">
              <a:rPr lang="en-GB" smtClean="0"/>
              <a:pPr/>
              <a:t>15/03/2022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93C566C5-7645-4A15-8B2A-BE3281962E51}"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4974D4-D033-4EB1-BBD0-35209CCC6421}" type="datetimeFigureOut">
              <a:rPr lang="en-GB" smtClean="0"/>
              <a:pPr/>
              <a:t>15/03/2022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93C566C5-7645-4A15-8B2A-BE3281962E51}"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4974D4-D033-4EB1-BBD0-35209CCC6421}" type="datetimeFigureOut">
              <a:rPr lang="en-GB" smtClean="0"/>
              <a:pPr/>
              <a:t>15/03/2022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93C566C5-7645-4A15-8B2A-BE3281962E51}"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C4974D4-D033-4EB1-BBD0-35209CCC6421}" type="datetimeFigureOut">
              <a:rPr lang="en-GB" smtClean="0"/>
              <a:pPr/>
              <a:t>15/03/2022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93C566C5-7645-4A15-8B2A-BE3281962E51}" type="slidenum">
              <a:rPr lang="en-GB" smtClean="0"/>
              <a:pPr/>
              <a:t>‹#›</a:t>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C4974D4-D033-4EB1-BBD0-35209CCC6421}" type="datetimeFigureOut">
              <a:rPr lang="en-GB" smtClean="0"/>
              <a:pPr/>
              <a:t>15/03/2022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93C566C5-7645-4A15-8B2A-BE3281962E51}"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C4974D4-D033-4EB1-BBD0-35209CCC6421}" type="datetimeFigureOut">
              <a:rPr lang="en-GB" smtClean="0"/>
              <a:pPr/>
              <a:t>15/03/2022</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93C566C5-7645-4A15-8B2A-BE3281962E51}"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C4974D4-D033-4EB1-BBD0-35209CCC6421}" type="datetimeFigureOut">
              <a:rPr lang="en-GB" smtClean="0"/>
              <a:pPr/>
              <a:t>15/03/2022</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93C566C5-7645-4A15-8B2A-BE3281962E51}"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C4974D4-D033-4EB1-BBD0-35209CCC6421}" type="datetimeFigureOut">
              <a:rPr lang="en-GB" smtClean="0"/>
              <a:pPr/>
              <a:t>15/03/2022</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93C566C5-7645-4A15-8B2A-BE3281962E51}" type="slidenum">
              <a:rPr lang="en-GB" smtClean="0"/>
              <a:pPr/>
              <a:t>‹#›</a:t>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C4974D4-D033-4EB1-BBD0-35209CCC6421}" type="datetimeFigureOut">
              <a:rPr lang="en-GB" smtClean="0"/>
              <a:pPr/>
              <a:t>15/03/2022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93C566C5-7645-4A15-8B2A-BE3281962E51}"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C4974D4-D033-4EB1-BBD0-35209CCC6421}" type="datetimeFigureOut">
              <a:rPr lang="en-GB" smtClean="0"/>
              <a:pPr/>
              <a:t>15/03/2022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93C566C5-7645-4A15-8B2A-BE3281962E51}" type="slidenum">
              <a:rPr lang="en-GB" smtClean="0"/>
              <a:pPr/>
              <a:t>‹#›</a:t>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C4974D4-D033-4EB1-BBD0-35209CCC6421}" type="datetimeFigureOut">
              <a:rPr lang="en-GB" smtClean="0"/>
              <a:pPr/>
              <a:t>15/03/2022</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3C566C5-7645-4A15-8B2A-BE3281962E51}" type="slidenum">
              <a:rPr lang="en-GB" smtClean="0"/>
              <a:pPr/>
              <a:t>‹#›</a:t>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sz="4000" b="1" dirty="0" smtClean="0"/>
              <a:t>Classification of Information Systems</a:t>
            </a:r>
            <a:endParaRPr lang="en-US" dirty="0"/>
          </a:p>
        </p:txBody>
      </p:sp>
      <p:sp>
        <p:nvSpPr>
          <p:cNvPr id="3" name="Content Placeholder 2"/>
          <p:cNvSpPr>
            <a:spLocks noGrp="1"/>
          </p:cNvSpPr>
          <p:nvPr>
            <p:ph idx="1"/>
          </p:nvPr>
        </p:nvSpPr>
        <p:spPr>
          <a:xfrm>
            <a:off x="228600" y="1219200"/>
            <a:ext cx="8915400" cy="5486400"/>
          </a:xfrm>
        </p:spPr>
        <p:txBody>
          <a:bodyPr>
            <a:normAutofit/>
          </a:bodyPr>
          <a:lstStyle/>
          <a:p>
            <a:r>
              <a:rPr lang="en-US" dirty="0" smtClean="0"/>
              <a:t>Categorization of IS applications by the roles they play at various levels in the organizational structure – this is known as the </a:t>
            </a:r>
            <a:r>
              <a:rPr lang="en-US" b="1" dirty="0" smtClean="0"/>
              <a:t>vertical </a:t>
            </a:r>
            <a:r>
              <a:rPr lang="en-US" dirty="0" smtClean="0"/>
              <a:t>approach.</a:t>
            </a:r>
            <a:r>
              <a:rPr lang="en-US" sz="4000" dirty="0" smtClean="0"/>
              <a:t> </a:t>
            </a:r>
          </a:p>
          <a:p>
            <a:r>
              <a:rPr lang="en-US" dirty="0" smtClean="0"/>
              <a:t>In this case the organisation is viewed as a management pyramid with four levels:</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normAutofit/>
          </a:bodyPr>
          <a:lstStyle/>
          <a:p>
            <a:r>
              <a:rPr lang="en-US" b="1" dirty="0" smtClean="0"/>
              <a:t>Strategic-level systems</a:t>
            </a:r>
            <a:r>
              <a:rPr lang="en-US" dirty="0" smtClean="0"/>
              <a:t> help senior managers tackle and address strategic issues and long term trends, both </a:t>
            </a:r>
            <a:r>
              <a:rPr lang="en-US" i="1" dirty="0" smtClean="0"/>
              <a:t>in the firm </a:t>
            </a:r>
            <a:r>
              <a:rPr lang="en-US" dirty="0" smtClean="0"/>
              <a:t>and the </a:t>
            </a:r>
            <a:r>
              <a:rPr lang="en-US" i="1" dirty="0" smtClean="0"/>
              <a:t>external environment.</a:t>
            </a:r>
            <a:r>
              <a:rPr lang="en-US" dirty="0" smtClean="0"/>
              <a:t> </a:t>
            </a:r>
          </a:p>
          <a:p>
            <a:r>
              <a:rPr lang="en-US" dirty="0" smtClean="0"/>
              <a:t>Their principal concern is matching changes in the external environment with existing </a:t>
            </a:r>
            <a:r>
              <a:rPr lang="en-US" dirty="0" err="1" smtClean="0"/>
              <a:t>organisational</a:t>
            </a:r>
            <a:r>
              <a:rPr lang="en-US" dirty="0" smtClean="0"/>
              <a:t> capability. </a:t>
            </a:r>
          </a:p>
          <a:p>
            <a:pPr lvl="1"/>
            <a:r>
              <a:rPr lang="en-US" dirty="0" smtClean="0"/>
              <a:t>What will employment levels be in five years? </a:t>
            </a:r>
          </a:p>
          <a:p>
            <a:pPr lvl="1"/>
            <a:r>
              <a:rPr lang="en-US" dirty="0" smtClean="0"/>
              <a:t> What are the long–term industry costs trends, and where does our firm fit in? </a:t>
            </a:r>
          </a:p>
          <a:p>
            <a:pPr lvl="1"/>
            <a:r>
              <a:rPr lang="en-US" dirty="0" smtClean="0"/>
              <a:t>What products should we be making in five years?</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lstStyle/>
          <a:p>
            <a:r>
              <a:rPr lang="en-US" dirty="0" smtClean="0"/>
              <a:t>It should be noted that each of the different kind of systems may have components that are used by organizational levels and groups other than their main constituencies.  A secretary may find information on an MIS, or a middle manager may extract data from a TPS.</a:t>
            </a:r>
          </a:p>
          <a:p>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normAutofit fontScale="92500" lnSpcReduction="20000"/>
          </a:bodyPr>
          <a:lstStyle/>
          <a:p>
            <a:r>
              <a:rPr lang="en-GB" dirty="0"/>
              <a:t>Information systems may be differentiated by functional specialties. </a:t>
            </a:r>
            <a:endParaRPr lang="en-GB" dirty="0" smtClean="0"/>
          </a:p>
          <a:p>
            <a:r>
              <a:rPr lang="en-GB" dirty="0" smtClean="0"/>
              <a:t>Major </a:t>
            </a:r>
            <a:r>
              <a:rPr lang="en-GB" dirty="0"/>
              <a:t>organisational functions, such </a:t>
            </a:r>
            <a:r>
              <a:rPr lang="en-GB" dirty="0" smtClean="0"/>
              <a:t>as</a:t>
            </a:r>
          </a:p>
          <a:p>
            <a:pPr lvl="1"/>
            <a:r>
              <a:rPr lang="en-GB" dirty="0" smtClean="0"/>
              <a:t>sales </a:t>
            </a:r>
            <a:r>
              <a:rPr lang="en-GB" dirty="0"/>
              <a:t>and </a:t>
            </a:r>
            <a:r>
              <a:rPr lang="en-GB" dirty="0" smtClean="0"/>
              <a:t>marketing,</a:t>
            </a:r>
          </a:p>
          <a:p>
            <a:pPr lvl="1"/>
            <a:r>
              <a:rPr lang="en-GB" dirty="0" smtClean="0"/>
              <a:t>manufacturing,</a:t>
            </a:r>
          </a:p>
          <a:p>
            <a:pPr lvl="1"/>
            <a:r>
              <a:rPr lang="en-GB" dirty="0" smtClean="0"/>
              <a:t>finance,</a:t>
            </a:r>
          </a:p>
          <a:p>
            <a:pPr lvl="1"/>
            <a:r>
              <a:rPr lang="en-GB" dirty="0" smtClean="0"/>
              <a:t>accounting and</a:t>
            </a:r>
          </a:p>
          <a:p>
            <a:pPr lvl="1"/>
            <a:r>
              <a:rPr lang="en-GB" dirty="0" smtClean="0"/>
              <a:t>human </a:t>
            </a:r>
            <a:r>
              <a:rPr lang="en-GB" dirty="0"/>
              <a:t>resources, </a:t>
            </a:r>
            <a:endParaRPr lang="en-GB" dirty="0" smtClean="0"/>
          </a:p>
          <a:p>
            <a:r>
              <a:rPr lang="en-GB" dirty="0" smtClean="0"/>
              <a:t>are </a:t>
            </a:r>
            <a:r>
              <a:rPr lang="en-GB" dirty="0"/>
              <a:t>served by their own information systems. </a:t>
            </a:r>
            <a:endParaRPr lang="en-GB" dirty="0" smtClean="0"/>
          </a:p>
          <a:p>
            <a:r>
              <a:rPr lang="en-GB" dirty="0" smtClean="0"/>
              <a:t>In </a:t>
            </a:r>
            <a:r>
              <a:rPr lang="en-GB" dirty="0"/>
              <a:t>large organisations, sub functions of each of these are also served by their own information </a:t>
            </a:r>
            <a:r>
              <a:rPr lang="en-GB" dirty="0" smtClean="0"/>
              <a:t>systems.</a:t>
            </a:r>
          </a:p>
          <a:p>
            <a:r>
              <a:rPr lang="en-GB" dirty="0" smtClean="0"/>
              <a:t>For </a:t>
            </a:r>
            <a:r>
              <a:rPr lang="en-GB" dirty="0"/>
              <a:t>example, the manufacturing function might have systems for inventory management, process control, plant maintenance, computer aided engineering, and materials requirement planning. </a:t>
            </a:r>
          </a:p>
          <a:p>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normAutofit/>
          </a:bodyPr>
          <a:lstStyle/>
          <a:p>
            <a:r>
              <a:rPr lang="en-GB" dirty="0"/>
              <a:t>A typical organisation has operational, management, knowledge and strategic level </a:t>
            </a:r>
            <a:r>
              <a:rPr lang="en-GB" dirty="0" smtClean="0"/>
              <a:t>systems </a:t>
            </a:r>
          </a:p>
          <a:p>
            <a:r>
              <a:rPr lang="en-GB" dirty="0" smtClean="0"/>
              <a:t>Information </a:t>
            </a:r>
            <a:r>
              <a:rPr lang="en-GB" dirty="0"/>
              <a:t>systems can thus be classified by functional specialty or by the organisational level it serves</a:t>
            </a:r>
            <a:r>
              <a:rPr lang="en-GB" dirty="0" smtClean="0"/>
              <a:t>.</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88640"/>
            <a:ext cx="8229600" cy="936104"/>
          </a:xfrm>
        </p:spPr>
        <p:txBody>
          <a:bodyPr>
            <a:normAutofit/>
          </a:bodyPr>
          <a:lstStyle/>
          <a:p>
            <a:r>
              <a:rPr lang="en-GB" b="1" dirty="0" smtClean="0"/>
              <a:t>Six Major Types Of Systems 	</a:t>
            </a:r>
            <a:endParaRPr lang="en-GB" dirty="0"/>
          </a:p>
        </p:txBody>
      </p:sp>
      <p:sp>
        <p:nvSpPr>
          <p:cNvPr id="5" name="Content Placeholder 4"/>
          <p:cNvSpPr>
            <a:spLocks noGrp="1"/>
          </p:cNvSpPr>
          <p:nvPr>
            <p:ph idx="1"/>
          </p:nvPr>
        </p:nvSpPr>
        <p:spPr>
          <a:xfrm>
            <a:off x="179512" y="1268760"/>
            <a:ext cx="8784976" cy="5400600"/>
          </a:xfrm>
        </p:spPr>
        <p:txBody>
          <a:bodyPr>
            <a:normAutofit fontScale="92500" lnSpcReduction="10000"/>
          </a:bodyPr>
          <a:lstStyle/>
          <a:p>
            <a:r>
              <a:rPr lang="en-GB" dirty="0" smtClean="0"/>
              <a:t>The organisation has </a:t>
            </a:r>
          </a:p>
          <a:p>
            <a:pPr lvl="1"/>
            <a:r>
              <a:rPr lang="en-GB" b="1" dirty="0" smtClean="0">
                <a:solidFill>
                  <a:srgbClr val="FF0066"/>
                </a:solidFill>
              </a:rPr>
              <a:t>Executive Support Systems </a:t>
            </a:r>
            <a:r>
              <a:rPr lang="en-GB" b="1" dirty="0" smtClean="0"/>
              <a:t>(ESS)</a:t>
            </a:r>
            <a:r>
              <a:rPr lang="en-GB" dirty="0" smtClean="0"/>
              <a:t> at the strategic level;</a:t>
            </a:r>
          </a:p>
          <a:p>
            <a:pPr lvl="1"/>
            <a:r>
              <a:rPr lang="en-GB" b="1" dirty="0" smtClean="0">
                <a:solidFill>
                  <a:srgbClr val="FFCC66"/>
                </a:solidFill>
              </a:rPr>
              <a:t>Management Information Systems (MIS)</a:t>
            </a:r>
            <a:r>
              <a:rPr lang="en-GB" dirty="0" smtClean="0">
                <a:solidFill>
                  <a:srgbClr val="FFCC66"/>
                </a:solidFill>
              </a:rPr>
              <a:t> </a:t>
            </a:r>
            <a:r>
              <a:rPr lang="en-GB" dirty="0" smtClean="0"/>
              <a:t>and </a:t>
            </a:r>
            <a:r>
              <a:rPr lang="en-GB" b="1" dirty="0" smtClean="0">
                <a:solidFill>
                  <a:srgbClr val="FFCC66"/>
                </a:solidFill>
              </a:rPr>
              <a:t>Decision Support Systems (DSS)</a:t>
            </a:r>
            <a:r>
              <a:rPr lang="en-GB" dirty="0" smtClean="0">
                <a:solidFill>
                  <a:srgbClr val="FFCC66"/>
                </a:solidFill>
              </a:rPr>
              <a:t> </a:t>
            </a:r>
            <a:r>
              <a:rPr lang="en-GB" dirty="0" smtClean="0"/>
              <a:t>at the management level;</a:t>
            </a:r>
          </a:p>
          <a:p>
            <a:pPr lvl="1"/>
            <a:r>
              <a:rPr lang="en-GB" b="1" dirty="0" smtClean="0">
                <a:solidFill>
                  <a:schemeClr val="tx2">
                    <a:lumMod val="60000"/>
                    <a:lumOff val="40000"/>
                  </a:schemeClr>
                </a:solidFill>
              </a:rPr>
              <a:t>Knowledge Work Systems </a:t>
            </a:r>
            <a:r>
              <a:rPr lang="en-GB" b="1" smtClean="0">
                <a:solidFill>
                  <a:schemeClr val="tx2">
                    <a:lumMod val="60000"/>
                    <a:lumOff val="40000"/>
                  </a:schemeClr>
                </a:solidFill>
              </a:rPr>
              <a:t>(KWS</a:t>
            </a:r>
            <a:r>
              <a:rPr lang="en-GB" b="1" dirty="0" smtClean="0">
                <a:solidFill>
                  <a:schemeClr val="tx2">
                    <a:lumMod val="60000"/>
                    <a:lumOff val="40000"/>
                  </a:schemeClr>
                </a:solidFill>
              </a:rPr>
              <a:t>) </a:t>
            </a:r>
            <a:r>
              <a:rPr lang="en-GB" b="1" dirty="0" smtClean="0"/>
              <a:t>and Office </a:t>
            </a:r>
            <a:r>
              <a:rPr lang="en-GB" b="1" dirty="0" smtClean="0">
                <a:solidFill>
                  <a:schemeClr val="tx2">
                    <a:lumMod val="60000"/>
                    <a:lumOff val="40000"/>
                  </a:schemeClr>
                </a:solidFill>
              </a:rPr>
              <a:t>Automation Systems (OAS</a:t>
            </a:r>
            <a:r>
              <a:rPr lang="en-GB" dirty="0" smtClean="0">
                <a:solidFill>
                  <a:schemeClr val="tx2">
                    <a:lumMod val="60000"/>
                    <a:lumOff val="40000"/>
                  </a:schemeClr>
                </a:solidFill>
              </a:rPr>
              <a:t>) </a:t>
            </a:r>
            <a:r>
              <a:rPr lang="en-GB" dirty="0" smtClean="0"/>
              <a:t>at the knowledge level; and</a:t>
            </a:r>
          </a:p>
          <a:p>
            <a:pPr lvl="1"/>
            <a:r>
              <a:rPr lang="en-GB" b="1" dirty="0" smtClean="0">
                <a:solidFill>
                  <a:srgbClr val="00B050"/>
                </a:solidFill>
              </a:rPr>
              <a:t>Transaction Processing System(TPS</a:t>
            </a:r>
            <a:r>
              <a:rPr lang="en-GB" b="1" dirty="0" smtClean="0"/>
              <a:t>)</a:t>
            </a:r>
            <a:r>
              <a:rPr lang="en-GB" dirty="0" smtClean="0"/>
              <a:t> at the operational level.</a:t>
            </a:r>
          </a:p>
          <a:p>
            <a:r>
              <a:rPr lang="en-GB" dirty="0" smtClean="0"/>
              <a:t>Systems at each level in turn are specialized to serve each of the functional areas. </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943088" cy="944880"/>
          </a:xfrm>
        </p:spPr>
        <p:txBody>
          <a:bodyPr/>
          <a:lstStyle/>
          <a:p>
            <a:r>
              <a:rPr lang="en-GB" b="1" dirty="0" smtClean="0"/>
              <a:t>Six Major Types Of Systems</a:t>
            </a:r>
            <a:endParaRPr lang="en-US" dirty="0"/>
          </a:p>
        </p:txBody>
      </p:sp>
      <p:sp>
        <p:nvSpPr>
          <p:cNvPr id="3" name="Isosceles Triangle 2"/>
          <p:cNvSpPr/>
          <p:nvPr/>
        </p:nvSpPr>
        <p:spPr>
          <a:xfrm>
            <a:off x="1371600" y="1295400"/>
            <a:ext cx="6553200" cy="5029200"/>
          </a:xfrm>
          <a:prstGeom prst="triangle">
            <a:avLst/>
          </a:prstGeom>
          <a:ln w="57150">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cxnSp>
        <p:nvCxnSpPr>
          <p:cNvPr id="5" name="Straight Connector 4"/>
          <p:cNvCxnSpPr/>
          <p:nvPr/>
        </p:nvCxnSpPr>
        <p:spPr>
          <a:xfrm>
            <a:off x="1981200" y="5334000"/>
            <a:ext cx="53340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819400" y="4114800"/>
            <a:ext cx="36576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33800" y="2743200"/>
            <a:ext cx="1905000"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200400" y="3505200"/>
            <a:ext cx="2895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38400" y="4724400"/>
            <a:ext cx="441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00200" y="1676400"/>
            <a:ext cx="1828800" cy="707886"/>
          </a:xfrm>
          <a:prstGeom prst="rect">
            <a:avLst/>
          </a:prstGeom>
          <a:noFill/>
        </p:spPr>
        <p:txBody>
          <a:bodyPr wrap="square" rtlCol="0">
            <a:spAutoFit/>
          </a:bodyPr>
          <a:lstStyle/>
          <a:p>
            <a:r>
              <a:rPr lang="en-US" sz="2000" b="1" dirty="0" smtClean="0"/>
              <a:t>STRATEGIC LEVEL</a:t>
            </a:r>
            <a:endParaRPr lang="en-US" sz="2000" b="1" dirty="0"/>
          </a:p>
        </p:txBody>
      </p:sp>
      <p:sp>
        <p:nvSpPr>
          <p:cNvPr id="20" name="TextBox 19"/>
          <p:cNvSpPr txBox="1"/>
          <p:nvPr/>
        </p:nvSpPr>
        <p:spPr>
          <a:xfrm>
            <a:off x="-152400" y="5486400"/>
            <a:ext cx="1828800" cy="646331"/>
          </a:xfrm>
          <a:prstGeom prst="rect">
            <a:avLst/>
          </a:prstGeom>
          <a:noFill/>
        </p:spPr>
        <p:txBody>
          <a:bodyPr wrap="square" rtlCol="0">
            <a:spAutoFit/>
          </a:bodyPr>
          <a:lstStyle/>
          <a:p>
            <a:r>
              <a:rPr lang="en-US" b="1" dirty="0" smtClean="0"/>
              <a:t>OPERATIONS LEVEL</a:t>
            </a:r>
            <a:endParaRPr lang="en-US" b="1" dirty="0"/>
          </a:p>
        </p:txBody>
      </p:sp>
      <p:sp>
        <p:nvSpPr>
          <p:cNvPr id="21" name="TextBox 20"/>
          <p:cNvSpPr txBox="1"/>
          <p:nvPr/>
        </p:nvSpPr>
        <p:spPr>
          <a:xfrm>
            <a:off x="685800" y="2971800"/>
            <a:ext cx="2209800" cy="707886"/>
          </a:xfrm>
          <a:prstGeom prst="rect">
            <a:avLst/>
          </a:prstGeom>
          <a:noFill/>
        </p:spPr>
        <p:txBody>
          <a:bodyPr wrap="square" rtlCol="0">
            <a:spAutoFit/>
          </a:bodyPr>
          <a:lstStyle/>
          <a:p>
            <a:r>
              <a:rPr lang="en-US" sz="2000" b="1" dirty="0" smtClean="0"/>
              <a:t>MANAGEMENT LEVEL</a:t>
            </a:r>
            <a:endParaRPr lang="en-US" sz="2000" b="1" dirty="0"/>
          </a:p>
        </p:txBody>
      </p:sp>
      <p:sp>
        <p:nvSpPr>
          <p:cNvPr id="22" name="TextBox 21"/>
          <p:cNvSpPr txBox="1"/>
          <p:nvPr/>
        </p:nvSpPr>
        <p:spPr>
          <a:xfrm>
            <a:off x="228600" y="4419600"/>
            <a:ext cx="2057400" cy="707886"/>
          </a:xfrm>
          <a:prstGeom prst="rect">
            <a:avLst/>
          </a:prstGeom>
          <a:noFill/>
        </p:spPr>
        <p:txBody>
          <a:bodyPr wrap="square" rtlCol="0">
            <a:spAutoFit/>
          </a:bodyPr>
          <a:lstStyle/>
          <a:p>
            <a:r>
              <a:rPr lang="en-US" sz="2000" b="1" dirty="0" smtClean="0"/>
              <a:t>KNOWLEDGE LEVEL</a:t>
            </a:r>
            <a:endParaRPr lang="en-US" sz="2000" b="1" dirty="0"/>
          </a:p>
        </p:txBody>
      </p:sp>
      <p:sp>
        <p:nvSpPr>
          <p:cNvPr id="25" name="TextBox 24"/>
          <p:cNvSpPr txBox="1"/>
          <p:nvPr/>
        </p:nvSpPr>
        <p:spPr>
          <a:xfrm>
            <a:off x="4267200" y="2209800"/>
            <a:ext cx="762000" cy="461665"/>
          </a:xfrm>
          <a:prstGeom prst="rect">
            <a:avLst/>
          </a:prstGeom>
          <a:noFill/>
        </p:spPr>
        <p:txBody>
          <a:bodyPr wrap="square" rtlCol="0">
            <a:spAutoFit/>
          </a:bodyPr>
          <a:lstStyle/>
          <a:p>
            <a:r>
              <a:rPr lang="en-US" sz="2400" dirty="0" smtClean="0"/>
              <a:t>EIS</a:t>
            </a:r>
            <a:endParaRPr lang="en-US" sz="2400" dirty="0"/>
          </a:p>
        </p:txBody>
      </p:sp>
      <p:sp>
        <p:nvSpPr>
          <p:cNvPr id="26" name="TextBox 25"/>
          <p:cNvSpPr txBox="1"/>
          <p:nvPr/>
        </p:nvSpPr>
        <p:spPr>
          <a:xfrm>
            <a:off x="4191000" y="2895600"/>
            <a:ext cx="914400" cy="461665"/>
          </a:xfrm>
          <a:prstGeom prst="rect">
            <a:avLst/>
          </a:prstGeom>
          <a:noFill/>
        </p:spPr>
        <p:txBody>
          <a:bodyPr wrap="square" rtlCol="0">
            <a:spAutoFit/>
          </a:bodyPr>
          <a:lstStyle/>
          <a:p>
            <a:r>
              <a:rPr lang="en-US" sz="2400" dirty="0" smtClean="0"/>
              <a:t>DSS</a:t>
            </a:r>
            <a:endParaRPr lang="en-US" sz="2400" dirty="0"/>
          </a:p>
        </p:txBody>
      </p:sp>
      <p:sp>
        <p:nvSpPr>
          <p:cNvPr id="27" name="TextBox 26"/>
          <p:cNvSpPr txBox="1"/>
          <p:nvPr/>
        </p:nvSpPr>
        <p:spPr>
          <a:xfrm>
            <a:off x="4267200" y="3581400"/>
            <a:ext cx="838200" cy="461665"/>
          </a:xfrm>
          <a:prstGeom prst="rect">
            <a:avLst/>
          </a:prstGeom>
          <a:noFill/>
        </p:spPr>
        <p:txBody>
          <a:bodyPr wrap="square" rtlCol="0">
            <a:spAutoFit/>
          </a:bodyPr>
          <a:lstStyle/>
          <a:p>
            <a:r>
              <a:rPr lang="en-US" sz="2400" dirty="0" smtClean="0"/>
              <a:t>MIS</a:t>
            </a:r>
            <a:endParaRPr lang="en-US" sz="2400" dirty="0"/>
          </a:p>
        </p:txBody>
      </p:sp>
      <p:sp>
        <p:nvSpPr>
          <p:cNvPr id="28" name="TextBox 27"/>
          <p:cNvSpPr txBox="1"/>
          <p:nvPr/>
        </p:nvSpPr>
        <p:spPr>
          <a:xfrm>
            <a:off x="4114800" y="4191000"/>
            <a:ext cx="990600" cy="461665"/>
          </a:xfrm>
          <a:prstGeom prst="rect">
            <a:avLst/>
          </a:prstGeom>
          <a:noFill/>
        </p:spPr>
        <p:txBody>
          <a:bodyPr wrap="square" rtlCol="0">
            <a:spAutoFit/>
          </a:bodyPr>
          <a:lstStyle/>
          <a:p>
            <a:r>
              <a:rPr lang="en-US" sz="2400" dirty="0" smtClean="0"/>
              <a:t>KWS</a:t>
            </a:r>
            <a:endParaRPr lang="en-US" sz="2400" dirty="0"/>
          </a:p>
        </p:txBody>
      </p:sp>
      <p:sp>
        <p:nvSpPr>
          <p:cNvPr id="29" name="TextBox 28"/>
          <p:cNvSpPr txBox="1"/>
          <p:nvPr/>
        </p:nvSpPr>
        <p:spPr>
          <a:xfrm>
            <a:off x="4191000" y="4876800"/>
            <a:ext cx="990600" cy="461665"/>
          </a:xfrm>
          <a:prstGeom prst="rect">
            <a:avLst/>
          </a:prstGeom>
          <a:noFill/>
        </p:spPr>
        <p:txBody>
          <a:bodyPr wrap="square" rtlCol="0">
            <a:spAutoFit/>
          </a:bodyPr>
          <a:lstStyle/>
          <a:p>
            <a:r>
              <a:rPr lang="en-US" sz="2400" dirty="0" smtClean="0"/>
              <a:t>OAS</a:t>
            </a:r>
            <a:endParaRPr lang="en-US" sz="2400" dirty="0"/>
          </a:p>
        </p:txBody>
      </p:sp>
      <p:sp>
        <p:nvSpPr>
          <p:cNvPr id="30" name="TextBox 29"/>
          <p:cNvSpPr txBox="1"/>
          <p:nvPr/>
        </p:nvSpPr>
        <p:spPr>
          <a:xfrm>
            <a:off x="4267200" y="5638800"/>
            <a:ext cx="685800" cy="461665"/>
          </a:xfrm>
          <a:prstGeom prst="rect">
            <a:avLst/>
          </a:prstGeom>
          <a:noFill/>
        </p:spPr>
        <p:txBody>
          <a:bodyPr wrap="square" rtlCol="0">
            <a:spAutoFit/>
          </a:bodyPr>
          <a:lstStyle/>
          <a:p>
            <a:r>
              <a:rPr lang="en-US" sz="2400" dirty="0" smtClean="0"/>
              <a:t>TPS</a:t>
            </a:r>
            <a:endParaRPr lang="en-US" sz="2400" dirty="0"/>
          </a:p>
        </p:txBody>
      </p:sp>
      <p:cxnSp>
        <p:nvCxnSpPr>
          <p:cNvPr id="32" name="Straight Connector 31"/>
          <p:cNvCxnSpPr>
            <a:stCxn id="3" idx="0"/>
          </p:cNvCxnSpPr>
          <p:nvPr/>
        </p:nvCxnSpPr>
        <p:spPr>
          <a:xfrm rot="16200000" flipH="1">
            <a:off x="3314700" y="2628900"/>
            <a:ext cx="5029200" cy="2362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 idx="0"/>
          </p:cNvCxnSpPr>
          <p:nvPr/>
        </p:nvCxnSpPr>
        <p:spPr>
          <a:xfrm rot="16200000" flipH="1">
            <a:off x="2781300" y="3162300"/>
            <a:ext cx="5029200" cy="1295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 idx="0"/>
          </p:cNvCxnSpPr>
          <p:nvPr/>
        </p:nvCxnSpPr>
        <p:spPr>
          <a:xfrm rot="16200000" flipH="1">
            <a:off x="2247900" y="3695700"/>
            <a:ext cx="5029200" cy="228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 idx="0"/>
          </p:cNvCxnSpPr>
          <p:nvPr/>
        </p:nvCxnSpPr>
        <p:spPr>
          <a:xfrm rot="16200000" flipH="1" flipV="1">
            <a:off x="1714500" y="3390900"/>
            <a:ext cx="5029200" cy="838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 idx="0"/>
          </p:cNvCxnSpPr>
          <p:nvPr/>
        </p:nvCxnSpPr>
        <p:spPr>
          <a:xfrm rot="16200000" flipH="1" flipV="1">
            <a:off x="1143000" y="2819400"/>
            <a:ext cx="5029200" cy="19812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162800" y="6477000"/>
            <a:ext cx="762000" cy="369332"/>
          </a:xfrm>
          <a:prstGeom prst="rect">
            <a:avLst/>
          </a:prstGeom>
          <a:noFill/>
        </p:spPr>
        <p:txBody>
          <a:bodyPr wrap="square" rtlCol="0">
            <a:spAutoFit/>
          </a:bodyPr>
          <a:lstStyle/>
          <a:p>
            <a:r>
              <a:rPr lang="en-US" b="1" dirty="0" smtClean="0"/>
              <a:t>Sales</a:t>
            </a:r>
            <a:r>
              <a:rPr lang="en-US" dirty="0" smtClean="0"/>
              <a:t> </a:t>
            </a:r>
            <a:endParaRPr lang="en-US" dirty="0"/>
          </a:p>
        </p:txBody>
      </p:sp>
      <p:sp>
        <p:nvSpPr>
          <p:cNvPr id="52" name="TextBox 51"/>
          <p:cNvSpPr txBox="1"/>
          <p:nvPr/>
        </p:nvSpPr>
        <p:spPr>
          <a:xfrm>
            <a:off x="6324600" y="6477000"/>
            <a:ext cx="609600" cy="381000"/>
          </a:xfrm>
          <a:prstGeom prst="rect">
            <a:avLst/>
          </a:prstGeom>
          <a:noFill/>
        </p:spPr>
        <p:txBody>
          <a:bodyPr wrap="square" rtlCol="0">
            <a:spAutoFit/>
          </a:bodyPr>
          <a:lstStyle/>
          <a:p>
            <a:r>
              <a:rPr lang="en-US" b="1" dirty="0" smtClean="0"/>
              <a:t>HR</a:t>
            </a:r>
            <a:endParaRPr lang="en-US" b="1" dirty="0"/>
          </a:p>
        </p:txBody>
      </p:sp>
      <p:sp>
        <p:nvSpPr>
          <p:cNvPr id="53" name="TextBox 52"/>
          <p:cNvSpPr txBox="1"/>
          <p:nvPr/>
        </p:nvSpPr>
        <p:spPr>
          <a:xfrm>
            <a:off x="4800600" y="6400800"/>
            <a:ext cx="1447800" cy="369332"/>
          </a:xfrm>
          <a:prstGeom prst="rect">
            <a:avLst/>
          </a:prstGeom>
          <a:noFill/>
        </p:spPr>
        <p:txBody>
          <a:bodyPr wrap="square" rtlCol="0">
            <a:spAutoFit/>
          </a:bodyPr>
          <a:lstStyle/>
          <a:p>
            <a:r>
              <a:rPr lang="en-US" b="1" dirty="0" smtClean="0"/>
              <a:t>Production</a:t>
            </a:r>
            <a:endParaRPr lang="en-US" b="1" dirty="0"/>
          </a:p>
        </p:txBody>
      </p:sp>
      <p:sp>
        <p:nvSpPr>
          <p:cNvPr id="54" name="TextBox 53"/>
          <p:cNvSpPr txBox="1"/>
          <p:nvPr/>
        </p:nvSpPr>
        <p:spPr>
          <a:xfrm>
            <a:off x="3733800" y="6400800"/>
            <a:ext cx="1066800" cy="369332"/>
          </a:xfrm>
          <a:prstGeom prst="rect">
            <a:avLst/>
          </a:prstGeom>
          <a:noFill/>
        </p:spPr>
        <p:txBody>
          <a:bodyPr wrap="square" rtlCol="0">
            <a:spAutoFit/>
          </a:bodyPr>
          <a:lstStyle/>
          <a:p>
            <a:r>
              <a:rPr lang="en-US" b="1" dirty="0" smtClean="0"/>
              <a:t>Finance</a:t>
            </a:r>
            <a:endParaRPr lang="en-US" b="1" dirty="0"/>
          </a:p>
        </p:txBody>
      </p:sp>
      <p:sp>
        <p:nvSpPr>
          <p:cNvPr id="55" name="TextBox 54"/>
          <p:cNvSpPr txBox="1"/>
          <p:nvPr/>
        </p:nvSpPr>
        <p:spPr>
          <a:xfrm>
            <a:off x="2438400" y="6488668"/>
            <a:ext cx="1295400" cy="369332"/>
          </a:xfrm>
          <a:prstGeom prst="rect">
            <a:avLst/>
          </a:prstGeom>
          <a:noFill/>
        </p:spPr>
        <p:txBody>
          <a:bodyPr wrap="square" rtlCol="0">
            <a:spAutoFit/>
          </a:bodyPr>
          <a:lstStyle/>
          <a:p>
            <a:r>
              <a:rPr lang="en-US" b="1" dirty="0" smtClean="0"/>
              <a:t>Accounts</a:t>
            </a:r>
            <a:endParaRPr lang="en-US" b="1" dirty="0"/>
          </a:p>
        </p:txBody>
      </p:sp>
      <p:sp>
        <p:nvSpPr>
          <p:cNvPr id="56" name="TextBox 55"/>
          <p:cNvSpPr txBox="1"/>
          <p:nvPr/>
        </p:nvSpPr>
        <p:spPr>
          <a:xfrm>
            <a:off x="1752600" y="6477000"/>
            <a:ext cx="609600" cy="381000"/>
          </a:xfrm>
          <a:prstGeom prst="rect">
            <a:avLst/>
          </a:prstGeom>
          <a:noFill/>
        </p:spPr>
        <p:txBody>
          <a:bodyPr wrap="square" rtlCol="0">
            <a:spAutoFit/>
          </a:bodyPr>
          <a:lstStyle/>
          <a:p>
            <a:r>
              <a:rPr lang="en-US" b="1" dirty="0" smtClean="0"/>
              <a:t>IS</a:t>
            </a:r>
            <a:endParaRPr lang="en-US" b="1" dirty="0"/>
          </a:p>
        </p:txBody>
      </p:sp>
    </p:spTree>
    <p:extLst>
      <p:ext uri="{BB962C8B-B14F-4D97-AF65-F5344CB8AC3E}">
        <p14:creationId xmlns:p14="http://schemas.microsoft.com/office/powerpoint/2010/main" val="2473602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1520" y="188640"/>
            <a:ext cx="8640960" cy="936104"/>
          </a:xfrm>
        </p:spPr>
        <p:txBody>
          <a:bodyPr>
            <a:normAutofit fontScale="90000"/>
          </a:bodyPr>
          <a:lstStyle/>
          <a:p>
            <a:r>
              <a:rPr lang="en-GB" b="1" dirty="0" smtClean="0"/>
              <a:t>Transaction processing systems (TPS)</a:t>
            </a:r>
            <a:endParaRPr lang="en-GB" dirty="0"/>
          </a:p>
        </p:txBody>
      </p:sp>
      <p:sp>
        <p:nvSpPr>
          <p:cNvPr id="5" name="Content Placeholder 4"/>
          <p:cNvSpPr>
            <a:spLocks noGrp="1"/>
          </p:cNvSpPr>
          <p:nvPr>
            <p:ph idx="1"/>
          </p:nvPr>
        </p:nvSpPr>
        <p:spPr>
          <a:xfrm>
            <a:off x="179512" y="1124744"/>
            <a:ext cx="8784976" cy="5733256"/>
          </a:xfrm>
        </p:spPr>
        <p:txBody>
          <a:bodyPr>
            <a:normAutofit/>
          </a:bodyPr>
          <a:lstStyle/>
          <a:p>
            <a:r>
              <a:rPr lang="en-GB" dirty="0" smtClean="0"/>
              <a:t>These are the basic systems that serve the operational level of the organisation.</a:t>
            </a:r>
          </a:p>
          <a:p>
            <a:r>
              <a:rPr lang="en-GB" dirty="0" smtClean="0"/>
              <a:t>It is a computerized system that performs and records the daily routine transactions necessary to conduct business.</a:t>
            </a:r>
          </a:p>
          <a:p>
            <a:r>
              <a:rPr lang="en-GB" dirty="0" smtClean="0"/>
              <a:t>E.g. are </a:t>
            </a:r>
          </a:p>
          <a:p>
            <a:pPr lvl="1"/>
            <a:r>
              <a:rPr lang="en-GB" dirty="0" smtClean="0"/>
              <a:t>sales order entry,</a:t>
            </a:r>
          </a:p>
          <a:p>
            <a:pPr lvl="1"/>
            <a:r>
              <a:rPr lang="en-GB" dirty="0" smtClean="0"/>
              <a:t>hotel reservation systems,</a:t>
            </a:r>
          </a:p>
          <a:p>
            <a:pPr lvl="1"/>
            <a:r>
              <a:rPr lang="en-GB" dirty="0" smtClean="0"/>
              <a:t>payroll,</a:t>
            </a:r>
          </a:p>
          <a:p>
            <a:pPr lvl="1"/>
            <a:r>
              <a:rPr lang="en-GB" dirty="0" smtClean="0"/>
              <a:t>employee record keeping, and</a:t>
            </a:r>
          </a:p>
          <a:p>
            <a:pPr lvl="1"/>
            <a:r>
              <a:rPr lang="en-GB" dirty="0" smtClean="0"/>
              <a:t>shipping.</a:t>
            </a:r>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normAutofit/>
          </a:bodyPr>
          <a:lstStyle/>
          <a:p>
            <a:r>
              <a:rPr lang="en-US" dirty="0" smtClean="0"/>
              <a:t> These applications are normally </a:t>
            </a:r>
          </a:p>
          <a:p>
            <a:pPr lvl="1"/>
            <a:r>
              <a:rPr lang="en-US" dirty="0" smtClean="0"/>
              <a:t>the first to be </a:t>
            </a:r>
            <a:r>
              <a:rPr lang="en-US" dirty="0" err="1" smtClean="0"/>
              <a:t>computerised</a:t>
            </a:r>
            <a:r>
              <a:rPr lang="en-US" dirty="0" smtClean="0"/>
              <a:t> </a:t>
            </a:r>
          </a:p>
          <a:p>
            <a:pPr lvl="1"/>
            <a:r>
              <a:rPr lang="en-US" dirty="0" err="1" smtClean="0"/>
              <a:t>characterised</a:t>
            </a:r>
            <a:r>
              <a:rPr lang="en-US" dirty="0" smtClean="0"/>
              <a:t> by large numbers of transactions updating the corporate database. </a:t>
            </a:r>
          </a:p>
          <a:p>
            <a:pPr lvl="1"/>
            <a:r>
              <a:rPr lang="en-US" dirty="0" smtClean="0"/>
              <a:t>used by clerical staff to perform regular business activities such as invoicing and issuing of stock, </a:t>
            </a:r>
          </a:p>
          <a:p>
            <a:pPr lvl="1"/>
            <a:r>
              <a:rPr lang="en-US" dirty="0" smtClean="0"/>
              <a:t>following well defined business procedures. </a:t>
            </a:r>
          </a:p>
          <a:p>
            <a:pPr lvl="1"/>
            <a:r>
              <a:rPr lang="en-US" dirty="0" smtClean="0"/>
              <a:t>Users tend to work at the lowest level of detail as they process or query one transaction at a time, using computer systems to capture the raw data which reflects the business processes of the organisation.</a:t>
            </a:r>
          </a:p>
          <a:p>
            <a:pPr lvl="1"/>
            <a:r>
              <a:rPr lang="en-US" dirty="0" smtClean="0"/>
              <a:t>Tasks, resource, and goals are predefined and highly structured. </a:t>
            </a:r>
          </a:p>
          <a:p>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normAutofit lnSpcReduction="10000"/>
          </a:bodyPr>
          <a:lstStyle/>
          <a:p>
            <a:r>
              <a:rPr lang="en-GB" dirty="0" smtClean="0"/>
              <a:t>Transaction processing systems are often so central to a business that a TPS failure for a few hours can spell the demise of a firm and perhaps other firms linked to it.</a:t>
            </a:r>
          </a:p>
          <a:p>
            <a:pPr lvl="1"/>
            <a:r>
              <a:rPr lang="en-GB" dirty="0" smtClean="0"/>
              <a:t>E.g.  if a courier company’s package tracking system were not working! </a:t>
            </a:r>
          </a:p>
          <a:p>
            <a:pPr lvl="1"/>
            <a:r>
              <a:rPr lang="en-GB" dirty="0" smtClean="0"/>
              <a:t>What will the airlines do without their computerized reservation systems? </a:t>
            </a:r>
          </a:p>
          <a:p>
            <a:r>
              <a:rPr lang="en-GB" dirty="0" smtClean="0"/>
              <a:t>Managers need TPS to monitor the status of internal-operations and the firm’s relations with the external environment. </a:t>
            </a:r>
          </a:p>
          <a:p>
            <a:r>
              <a:rPr lang="en-GB" dirty="0" smtClean="0"/>
              <a:t>TPS are also major producers of information for the other types of systems. </a:t>
            </a:r>
          </a:p>
          <a:p>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512" y="188640"/>
            <a:ext cx="8712968" cy="1143000"/>
          </a:xfrm>
        </p:spPr>
        <p:txBody>
          <a:bodyPr>
            <a:normAutofit fontScale="90000"/>
          </a:bodyPr>
          <a:lstStyle/>
          <a:p>
            <a:r>
              <a:rPr lang="en-GB" b="1" dirty="0" smtClean="0"/>
              <a:t>Knowledge Work and Office Automation System</a:t>
            </a:r>
            <a:endParaRPr lang="en-GB" dirty="0"/>
          </a:p>
        </p:txBody>
      </p:sp>
      <p:sp>
        <p:nvSpPr>
          <p:cNvPr id="5" name="Content Placeholder 4"/>
          <p:cNvSpPr>
            <a:spLocks noGrp="1"/>
          </p:cNvSpPr>
          <p:nvPr>
            <p:ph idx="1"/>
          </p:nvPr>
        </p:nvSpPr>
        <p:spPr>
          <a:xfrm>
            <a:off x="179512" y="1600200"/>
            <a:ext cx="8784976" cy="5069160"/>
          </a:xfrm>
        </p:spPr>
        <p:txBody>
          <a:bodyPr/>
          <a:lstStyle/>
          <a:p>
            <a:r>
              <a:rPr lang="en-GB" dirty="0" smtClean="0"/>
              <a:t>Knowledge work systems and office automation systems serve the information needs at the knowledge level of the organisation.</a:t>
            </a:r>
          </a:p>
          <a:p>
            <a:r>
              <a:rPr lang="en-GB" dirty="0" smtClean="0"/>
              <a:t>Knowledge work systems aid knowledge workers whereas office automation systems primarily aid data workers (although they are also extensively used by knowledge workers).</a:t>
            </a:r>
          </a:p>
          <a:p>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8640"/>
            <a:ext cx="9144000" cy="6516960"/>
          </a:xfrm>
        </p:spPr>
        <p:txBody>
          <a:bodyPr>
            <a:normAutofit fontScale="92500" lnSpcReduction="10000"/>
          </a:bodyPr>
          <a:lstStyle/>
          <a:p>
            <a:r>
              <a:rPr lang="en-US" dirty="0" smtClean="0"/>
              <a:t>According to the </a:t>
            </a:r>
            <a:r>
              <a:rPr lang="en-US" dirty="0" err="1" smtClean="0"/>
              <a:t>Laudon</a:t>
            </a:r>
            <a:r>
              <a:rPr lang="en-US" dirty="0" smtClean="0"/>
              <a:t> &amp; </a:t>
            </a:r>
            <a:r>
              <a:rPr lang="en-US" dirty="0" err="1" smtClean="0"/>
              <a:t>Laudon</a:t>
            </a:r>
            <a:r>
              <a:rPr lang="en-US" dirty="0" smtClean="0"/>
              <a:t> categorization, an organisation is normally divided into </a:t>
            </a:r>
          </a:p>
          <a:p>
            <a:pPr lvl="1"/>
            <a:r>
              <a:rPr lang="en-US" dirty="0" smtClean="0"/>
              <a:t>strategic, </a:t>
            </a:r>
          </a:p>
          <a:p>
            <a:pPr lvl="1"/>
            <a:r>
              <a:rPr lang="en-US" dirty="0" smtClean="0"/>
              <a:t>management,</a:t>
            </a:r>
          </a:p>
          <a:p>
            <a:pPr lvl="1"/>
            <a:r>
              <a:rPr lang="en-US" dirty="0" smtClean="0"/>
              <a:t>knowledge, and</a:t>
            </a:r>
          </a:p>
          <a:p>
            <a:pPr lvl="1"/>
            <a:r>
              <a:rPr lang="en-US" dirty="0" smtClean="0"/>
              <a:t>operational levels and</a:t>
            </a:r>
          </a:p>
          <a:p>
            <a:r>
              <a:rPr lang="en-US" dirty="0" smtClean="0"/>
              <a:t> then further divided into functional areas such as </a:t>
            </a:r>
          </a:p>
          <a:p>
            <a:pPr lvl="1"/>
            <a:r>
              <a:rPr lang="en-US" dirty="0" smtClean="0"/>
              <a:t>sales and marketing,</a:t>
            </a:r>
          </a:p>
          <a:p>
            <a:pPr lvl="1"/>
            <a:r>
              <a:rPr lang="en-US" dirty="0" smtClean="0"/>
              <a:t>manufacturing,</a:t>
            </a:r>
          </a:p>
          <a:p>
            <a:pPr lvl="1"/>
            <a:r>
              <a:rPr lang="en-US" dirty="0" smtClean="0"/>
              <a:t>finance,</a:t>
            </a:r>
          </a:p>
          <a:p>
            <a:pPr lvl="1"/>
            <a:r>
              <a:rPr lang="en-US" dirty="0" smtClean="0"/>
              <a:t>accounting, and</a:t>
            </a:r>
          </a:p>
          <a:p>
            <a:pPr lvl="1"/>
            <a:r>
              <a:rPr lang="en-US" dirty="0" smtClean="0"/>
              <a:t> human resources.</a:t>
            </a:r>
          </a:p>
          <a:p>
            <a:r>
              <a:rPr lang="en-US" dirty="0" smtClean="0"/>
              <a:t>Systems are built to serve these different organizational interests.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188640"/>
            <a:ext cx="8784976" cy="6480720"/>
          </a:xfrm>
        </p:spPr>
        <p:txBody>
          <a:bodyPr/>
          <a:lstStyle/>
          <a:p>
            <a:r>
              <a:rPr lang="en-GB" dirty="0" smtClean="0"/>
              <a:t>In general, knowledge workers are people who hold formal university degrees and who are often members of a recognized profession like engineers, doctors, lawyers and scientists.</a:t>
            </a:r>
          </a:p>
          <a:p>
            <a:r>
              <a:rPr lang="en-GB" dirty="0" smtClean="0"/>
              <a:t>Their jobs consist primarily of creating new information and knowledge.</a:t>
            </a:r>
          </a:p>
          <a:p>
            <a:r>
              <a:rPr lang="en-GB" dirty="0" smtClean="0"/>
              <a:t>Knowledge work systems (KWS), such as scientific or engineering workstations, promote creation of new knowledge and ensure that new knowledge and technical expertise are properly integrated into the business.</a:t>
            </a:r>
          </a:p>
          <a:p>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normAutofit fontScale="92500" lnSpcReduction="10000"/>
          </a:bodyPr>
          <a:lstStyle/>
          <a:p>
            <a:r>
              <a:rPr lang="en-US" dirty="0" smtClean="0"/>
              <a:t>Data workers typically have less formal, advanced educational degrees and tend to process rather than create information. They consist primarily of secretaries, accounts &amp; filing clerks, or managers whose jobs are principally to use, manipulate and disseminate information. </a:t>
            </a:r>
          </a:p>
          <a:p>
            <a:r>
              <a:rPr lang="en-US" dirty="0" smtClean="0"/>
              <a:t>Office automation systems (OAS) are information technology applications which have been designed to increase productivity of office workers in the office by supporting the coordinating and communication activities of the typical office. </a:t>
            </a:r>
          </a:p>
          <a:p>
            <a:r>
              <a:rPr lang="en-US" dirty="0" smtClean="0"/>
              <a:t>Office automation systems coordinate diverse information workers, geographic units, and functional areas.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260648"/>
            <a:ext cx="8712968" cy="6408712"/>
          </a:xfrm>
        </p:spPr>
        <p:txBody>
          <a:bodyPr>
            <a:normAutofit lnSpcReduction="10000"/>
          </a:bodyPr>
          <a:lstStyle/>
          <a:p>
            <a:r>
              <a:rPr lang="en-GB" dirty="0" smtClean="0"/>
              <a:t>Typical office automation systems </a:t>
            </a:r>
          </a:p>
          <a:p>
            <a:pPr lvl="1"/>
            <a:r>
              <a:rPr lang="en-GB" dirty="0" smtClean="0"/>
              <a:t>handle and manage documents (through word processing, desktop publishing, and digital filing), </a:t>
            </a:r>
          </a:p>
          <a:p>
            <a:pPr lvl="1"/>
            <a:r>
              <a:rPr lang="en-GB" dirty="0" smtClean="0"/>
              <a:t>scheduling (through </a:t>
            </a:r>
            <a:r>
              <a:rPr lang="en-GB" smtClean="0"/>
              <a:t>electronic calendars</a:t>
            </a:r>
            <a:r>
              <a:rPr lang="en-GB" dirty="0" smtClean="0"/>
              <a:t>), and </a:t>
            </a:r>
          </a:p>
          <a:p>
            <a:pPr lvl="1"/>
            <a:r>
              <a:rPr lang="en-GB" dirty="0" smtClean="0"/>
              <a:t>communication (through electronic mail, voice mail, or videoconferencing). </a:t>
            </a:r>
          </a:p>
          <a:p>
            <a:r>
              <a:rPr lang="en-GB" dirty="0" smtClean="0"/>
              <a:t>Word processing systems represent the single most common application of information technology to office work.</a:t>
            </a:r>
          </a:p>
          <a:p>
            <a:r>
              <a:rPr lang="en-GB" dirty="0" smtClean="0"/>
              <a:t>Desktop publishing produces professional publishing quality documents by combining output from word processing software with design elements, graphics, and special layout features.</a:t>
            </a:r>
          </a:p>
          <a:p>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260648"/>
            <a:ext cx="8712968" cy="6408712"/>
          </a:xfrm>
        </p:spPr>
        <p:txBody>
          <a:bodyPr>
            <a:normAutofit/>
          </a:bodyPr>
          <a:lstStyle/>
          <a:p>
            <a:r>
              <a:rPr lang="en-GB" dirty="0" smtClean="0"/>
              <a:t>Document imaging systems are another widely used knowledge applications which convert documents and images into digital form so that they can be stored and accessed by the computer.</a:t>
            </a:r>
          </a:p>
          <a:p>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normAutofit/>
          </a:bodyPr>
          <a:lstStyle/>
          <a:p>
            <a:r>
              <a:rPr lang="en-US" b="1" dirty="0" smtClean="0"/>
              <a:t>Management Information Systems</a:t>
            </a:r>
            <a:r>
              <a:rPr lang="en-US" dirty="0" smtClean="0"/>
              <a:t>(MIS)</a:t>
            </a:r>
          </a:p>
          <a:p>
            <a:pPr lvl="1"/>
            <a:r>
              <a:rPr lang="en-US" dirty="0" smtClean="0"/>
              <a:t>MIS serve the management level of the organisation, providing managers with reports and, in some cases, with on-line access to the </a:t>
            </a:r>
            <a:r>
              <a:rPr lang="en-US" dirty="0" err="1" smtClean="0"/>
              <a:t>organisation’s</a:t>
            </a:r>
            <a:r>
              <a:rPr lang="en-US" dirty="0" smtClean="0"/>
              <a:t> current performance and historical records. </a:t>
            </a:r>
          </a:p>
          <a:p>
            <a:pPr lvl="1"/>
            <a:r>
              <a:rPr lang="en-US" dirty="0" smtClean="0"/>
              <a:t>Typically, they are oriented almost exclusively to internal, not environmental or external, events. </a:t>
            </a:r>
          </a:p>
          <a:p>
            <a:pPr lvl="1"/>
            <a:r>
              <a:rPr lang="en-US" dirty="0" smtClean="0"/>
              <a:t>MIS primarily serve the functions of planning, controlling, and decision making at the management level. </a:t>
            </a:r>
          </a:p>
          <a:p>
            <a:pPr lvl="1"/>
            <a:r>
              <a:rPr lang="en-US" dirty="0" smtClean="0"/>
              <a:t>Generally, they are dependent on underlying transaction processing systems for their data.</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normAutofit/>
          </a:bodyPr>
          <a:lstStyle/>
          <a:p>
            <a:r>
              <a:rPr lang="en-US" dirty="0" smtClean="0"/>
              <a:t>MIS summarizes and report on the basic operations of the company. The basic data from TPS are compressed and are usually presented in long reports that are produced on a cyclical basis (weekly or monthly) or on request</a:t>
            </a:r>
          </a:p>
          <a:p>
            <a:r>
              <a:rPr lang="en-US" dirty="0" smtClean="0"/>
              <a:t>The main focus of MIS is to avoid wading through huge volumes of detailed data, instead using control totals and exceptions to identify problems.</a:t>
            </a:r>
          </a:p>
          <a:p>
            <a:r>
              <a:rPr lang="en-US" dirty="0" smtClean="0"/>
              <a:t> MIS therefore usually serve managers interested in weekly, monthly, and yearly results – not day-to-day activities.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normAutofit/>
          </a:bodyPr>
          <a:lstStyle/>
          <a:p>
            <a:r>
              <a:rPr lang="en-US" dirty="0" smtClean="0"/>
              <a:t>MIS generally </a:t>
            </a:r>
          </a:p>
          <a:p>
            <a:pPr lvl="1"/>
            <a:r>
              <a:rPr lang="en-US" dirty="0" smtClean="0"/>
              <a:t>address structured questions which are well known in advance. </a:t>
            </a:r>
          </a:p>
          <a:p>
            <a:pPr lvl="1"/>
            <a:r>
              <a:rPr lang="en-US" dirty="0" smtClean="0"/>
              <a:t>not flexible and have little analytical capability. </a:t>
            </a:r>
          </a:p>
          <a:p>
            <a:pPr lvl="1"/>
            <a:r>
              <a:rPr lang="en-US" dirty="0" smtClean="0"/>
              <a:t>use simple routines such as summaries and comparisons, as opposed to sophisticated mathematical models or statistical techniques.</a:t>
            </a:r>
          </a:p>
          <a:p>
            <a:pPr>
              <a:buNone/>
            </a:pPr>
            <a:endParaRPr lang="en-US" dirty="0" smtClean="0"/>
          </a:p>
          <a:p>
            <a:r>
              <a:rPr lang="en-US" dirty="0" smtClean="0"/>
              <a:t>Some researchers however use the term MIS to include all the information systems that support the functional areas of the </a:t>
            </a:r>
            <a:r>
              <a:rPr lang="en-US" dirty="0" err="1" smtClean="0"/>
              <a:t>organisation</a:t>
            </a:r>
            <a:r>
              <a:rPr lang="en-US" dirty="0" smtClean="0"/>
              <a:t>.</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normAutofit/>
          </a:bodyPr>
          <a:lstStyle/>
          <a:p>
            <a:r>
              <a:rPr lang="en-US" b="1" dirty="0" smtClean="0"/>
              <a:t>Decision Support Systems (DSS)</a:t>
            </a:r>
            <a:endParaRPr lang="en-US" dirty="0" smtClean="0"/>
          </a:p>
          <a:p>
            <a:pPr lvl="1"/>
            <a:r>
              <a:rPr lang="en-US" dirty="0" smtClean="0"/>
              <a:t>sophisticated user-driven</a:t>
            </a:r>
            <a:r>
              <a:rPr lang="en-US" b="1" dirty="0" smtClean="0"/>
              <a:t> </a:t>
            </a:r>
            <a:r>
              <a:rPr lang="en-US" dirty="0" smtClean="0"/>
              <a:t>systems which allow managers to generate their own reports and enquiries. </a:t>
            </a:r>
          </a:p>
          <a:p>
            <a:pPr lvl="1"/>
            <a:r>
              <a:rPr lang="en-US" dirty="0" smtClean="0"/>
              <a:t>When information is required to support management decision making, the user is able to interact directly with the computer via a graphical user interface to request the relevant data, select and apply the appropriate decision model and generate the output report in the format required.</a:t>
            </a:r>
          </a:p>
          <a:p>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lstStyle/>
          <a:p>
            <a:r>
              <a:rPr lang="en-US" dirty="0" smtClean="0"/>
              <a:t>Decision-Support systems (DSS)</a:t>
            </a:r>
          </a:p>
          <a:p>
            <a:pPr lvl="1"/>
            <a:r>
              <a:rPr lang="en-US" dirty="0" smtClean="0"/>
              <a:t>serve the management level of the organisation. </a:t>
            </a:r>
          </a:p>
          <a:p>
            <a:pPr lvl="1"/>
            <a:r>
              <a:rPr lang="en-US" dirty="0" smtClean="0"/>
              <a:t>help managers make decisions that are </a:t>
            </a:r>
          </a:p>
          <a:p>
            <a:pPr lvl="2"/>
            <a:r>
              <a:rPr lang="en-US" dirty="0" smtClean="0"/>
              <a:t>semi-structured, </a:t>
            </a:r>
          </a:p>
          <a:p>
            <a:pPr lvl="2"/>
            <a:r>
              <a:rPr lang="en-US" dirty="0" smtClean="0"/>
              <a:t>unique and rapidly changing, and</a:t>
            </a:r>
          </a:p>
          <a:p>
            <a:pPr lvl="2"/>
            <a:r>
              <a:rPr lang="en-US" dirty="0" smtClean="0"/>
              <a:t>not easily specified in advance.</a:t>
            </a:r>
          </a:p>
          <a:p>
            <a:pPr lvl="1"/>
            <a:r>
              <a:rPr lang="en-US" dirty="0" smtClean="0"/>
              <a:t>have to be responsive enough to run several times a day in order to correspond to changing conditions. </a:t>
            </a:r>
          </a:p>
          <a:p>
            <a:pPr lvl="1"/>
            <a:r>
              <a:rPr lang="en-US" dirty="0" smtClean="0"/>
              <a:t>While DSS use internal information from TPS and MIS, they often bring in information from external sources, such as current stock prices or product prices of competitors.</a:t>
            </a:r>
          </a:p>
          <a:p>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04800"/>
            <a:ext cx="8735888" cy="6400800"/>
          </a:xfrm>
        </p:spPr>
        <p:txBody>
          <a:bodyPr/>
          <a:lstStyle/>
          <a:p>
            <a:r>
              <a:rPr lang="en-GB" dirty="0" smtClean="0"/>
              <a:t>Clearly by design </a:t>
            </a:r>
          </a:p>
          <a:p>
            <a:pPr lvl="1"/>
            <a:r>
              <a:rPr lang="en-GB" dirty="0" smtClean="0"/>
              <a:t>DSS have more analytical power than other systems: they are built explicitly with a variety of models to analyse data.</a:t>
            </a:r>
          </a:p>
          <a:p>
            <a:pPr lvl="1"/>
            <a:r>
              <a:rPr lang="en-GB" dirty="0" smtClean="0"/>
              <a:t>DSS are designed so that users can work with them directly: these systems explicitly include user-friendly software.</a:t>
            </a:r>
          </a:p>
          <a:p>
            <a:pPr lvl="1"/>
            <a:r>
              <a:rPr lang="en-GB" dirty="0" smtClean="0"/>
              <a:t>DSS systems are interactive; the user can change assumptions and include new data.</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lstStyle/>
          <a:p>
            <a:r>
              <a:rPr lang="en-US" b="1" dirty="0" smtClean="0"/>
              <a:t>Different kinds of systems</a:t>
            </a:r>
            <a:endParaRPr lang="en-US" dirty="0" smtClean="0"/>
          </a:p>
          <a:p>
            <a:pPr>
              <a:buNone/>
            </a:pPr>
            <a:r>
              <a:rPr lang="en-US" dirty="0" smtClean="0"/>
              <a:t>	Four main types of systems serve different </a:t>
            </a:r>
            <a:r>
              <a:rPr lang="en-US" dirty="0" err="1" smtClean="0"/>
              <a:t>organisational</a:t>
            </a:r>
            <a:r>
              <a:rPr lang="en-US" dirty="0" smtClean="0"/>
              <a:t> levels: </a:t>
            </a:r>
          </a:p>
          <a:p>
            <a:pPr>
              <a:buNone/>
            </a:pPr>
            <a:r>
              <a:rPr lang="en-US" dirty="0" smtClean="0"/>
              <a:t>		operational-level systems,</a:t>
            </a:r>
          </a:p>
          <a:p>
            <a:pPr>
              <a:buNone/>
            </a:pPr>
            <a:r>
              <a:rPr lang="en-US" dirty="0" smtClean="0"/>
              <a:t>		knowledge-level systems,</a:t>
            </a:r>
          </a:p>
          <a:p>
            <a:pPr>
              <a:buNone/>
            </a:pPr>
            <a:r>
              <a:rPr lang="en-US" dirty="0" smtClean="0"/>
              <a:t>		management-level systems and</a:t>
            </a:r>
          </a:p>
          <a:p>
            <a:pPr>
              <a:buNone/>
            </a:pPr>
            <a:r>
              <a:rPr lang="en-US" dirty="0" smtClean="0"/>
              <a:t>		strategic-level systems.</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04800"/>
            <a:ext cx="8735888" cy="6400800"/>
          </a:xfrm>
        </p:spPr>
        <p:txBody>
          <a:bodyPr/>
          <a:lstStyle/>
          <a:p>
            <a:r>
              <a:rPr lang="en-US" b="1" dirty="0" smtClean="0"/>
              <a:t>Executive Information Systems</a:t>
            </a:r>
            <a:endParaRPr lang="en-US" dirty="0" smtClean="0"/>
          </a:p>
          <a:p>
            <a:pPr lvl="1"/>
            <a:r>
              <a:rPr lang="en-US" dirty="0" smtClean="0"/>
              <a:t>Serves the highest level in the </a:t>
            </a:r>
            <a:r>
              <a:rPr lang="en-US" dirty="0" err="1" smtClean="0"/>
              <a:t>organisational</a:t>
            </a:r>
            <a:r>
              <a:rPr lang="en-US" dirty="0" smtClean="0"/>
              <a:t> structure - strategic management.</a:t>
            </a:r>
          </a:p>
          <a:p>
            <a:pPr lvl="1"/>
            <a:r>
              <a:rPr lang="en-US" dirty="0" smtClean="0"/>
              <a:t> Managers here are charged with the task of setting the strategy for the organisation. </a:t>
            </a:r>
          </a:p>
          <a:p>
            <a:pPr lvl="1"/>
            <a:r>
              <a:rPr lang="en-US" dirty="0" smtClean="0"/>
              <a:t>They require an information system that will enable them to identify problems, opportunities and trends that may enhance or threaten their </a:t>
            </a:r>
            <a:r>
              <a:rPr lang="en-US" dirty="0" err="1" smtClean="0"/>
              <a:t>organisation’s</a:t>
            </a:r>
            <a:r>
              <a:rPr lang="en-US" dirty="0" smtClean="0"/>
              <a:t> competitive position.</a:t>
            </a:r>
          </a:p>
          <a:p>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normAutofit fontScale="92500" lnSpcReduction="10000"/>
          </a:bodyPr>
          <a:lstStyle/>
          <a:p>
            <a:r>
              <a:rPr lang="en-US" dirty="0" smtClean="0"/>
              <a:t>Senior managers use a category of information system called executive information (or support) systems (EIS/ESS) to make decisions.</a:t>
            </a:r>
          </a:p>
          <a:p>
            <a:r>
              <a:rPr lang="en-US" dirty="0" smtClean="0"/>
              <a:t>ESS </a:t>
            </a:r>
          </a:p>
          <a:p>
            <a:pPr lvl="1"/>
            <a:r>
              <a:rPr lang="en-US" dirty="0" smtClean="0"/>
              <a:t>serve the strategic level of the organisation. </a:t>
            </a:r>
          </a:p>
          <a:p>
            <a:pPr lvl="1"/>
            <a:r>
              <a:rPr lang="en-US" dirty="0" smtClean="0"/>
              <a:t>address unstructured decision and </a:t>
            </a:r>
          </a:p>
          <a:p>
            <a:pPr lvl="1"/>
            <a:r>
              <a:rPr lang="en-US" dirty="0" smtClean="0"/>
              <a:t>create a generalized computing and communications environment rather than providing any fixed application or specific capability. </a:t>
            </a:r>
          </a:p>
          <a:p>
            <a:pPr lvl="1"/>
            <a:r>
              <a:rPr lang="en-US" dirty="0" smtClean="0"/>
              <a:t>are designed to incorporate data about external events such as new tax laws or competitors, but they also draw summaries from internal MIS and DSS. </a:t>
            </a:r>
          </a:p>
          <a:p>
            <a:pPr lvl="1"/>
            <a:r>
              <a:rPr lang="en-US" dirty="0" smtClean="0"/>
              <a:t>They filter, compress, and can deliver graphs and data from many sources immediately to a senior executive’s office or board room.</a:t>
            </a:r>
          </a:p>
          <a:p>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normAutofit/>
          </a:bodyPr>
          <a:lstStyle/>
          <a:p>
            <a:r>
              <a:rPr lang="en-US" dirty="0" smtClean="0"/>
              <a:t>Unlike the other types of information systems, ESS are not designed primarily to solve specific problems. </a:t>
            </a:r>
          </a:p>
          <a:p>
            <a:r>
              <a:rPr lang="en-US" dirty="0" smtClean="0"/>
              <a:t>Instead, ESS provides a generalized computing and telecommunications capacity that can be applied to a changing array of problems. </a:t>
            </a:r>
          </a:p>
          <a:p>
            <a:r>
              <a:rPr lang="en-US" dirty="0" smtClean="0"/>
              <a:t>While DSS are designed to be highly analytical, ESS tends to make less use of analytical models.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normAutofit/>
          </a:bodyPr>
          <a:lstStyle/>
          <a:p>
            <a:r>
              <a:rPr lang="en-US" dirty="0" smtClean="0"/>
              <a:t>Questions ESS assists in answering include the following: </a:t>
            </a:r>
          </a:p>
          <a:p>
            <a:pPr lvl="1"/>
            <a:r>
              <a:rPr lang="en-US" dirty="0" smtClean="0"/>
              <a:t>What business should we be in? </a:t>
            </a:r>
          </a:p>
          <a:p>
            <a:pPr lvl="1"/>
            <a:r>
              <a:rPr lang="en-US" dirty="0" smtClean="0"/>
              <a:t>What are our competitors doing? </a:t>
            </a:r>
          </a:p>
          <a:p>
            <a:pPr lvl="1"/>
            <a:r>
              <a:rPr lang="en-US" dirty="0" smtClean="0"/>
              <a:t>What new acquisitions would protect us from cyclical business swings?</a:t>
            </a:r>
          </a:p>
          <a:p>
            <a:pPr lvl="1"/>
            <a:r>
              <a:rPr lang="en-US" dirty="0" smtClean="0"/>
              <a:t>Which units should we sell to raise cash acquisitions? </a:t>
            </a:r>
          </a:p>
          <a:p>
            <a:r>
              <a:rPr lang="en-US" dirty="0" smtClean="0"/>
              <a:t>Because ESS are designed to be used by senior managers who often have little, if any, direct contact or experience with computer based information systems, they incorporate easy-to-use graphic interfaces.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lstStyle/>
          <a:p>
            <a:pPr>
              <a:buNone/>
            </a:pPr>
            <a:r>
              <a:rPr lang="en-US" b="1" dirty="0" smtClean="0"/>
              <a:t>	Relationship of systems with one another: integration</a:t>
            </a:r>
            <a:endParaRPr lang="en-US" dirty="0" smtClean="0"/>
          </a:p>
          <a:p>
            <a:r>
              <a:rPr lang="en-US" dirty="0" smtClean="0"/>
              <a:t>TPS are typically a major source of data for other systems, whereas ESS are primarily a recipient of data from lower level systems. The other types of systems may exchange data among one another as well.</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41"/>
          <p:cNvSpPr/>
          <p:nvPr/>
        </p:nvSpPr>
        <p:spPr>
          <a:xfrm>
            <a:off x="3635896" y="692696"/>
            <a:ext cx="1656184"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p:cNvSpPr/>
          <p:nvPr/>
        </p:nvSpPr>
        <p:spPr>
          <a:xfrm>
            <a:off x="1547664" y="2420888"/>
            <a:ext cx="1512168"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p:cNvSpPr/>
          <p:nvPr/>
        </p:nvSpPr>
        <p:spPr>
          <a:xfrm>
            <a:off x="5652120" y="2420888"/>
            <a:ext cx="1440160" cy="1440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p:cNvSpPr/>
          <p:nvPr/>
        </p:nvSpPr>
        <p:spPr>
          <a:xfrm>
            <a:off x="1547664" y="4797152"/>
            <a:ext cx="1584176"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a:off x="5724128" y="4797152"/>
            <a:ext cx="1512168"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Straight Arrow Connector 47"/>
          <p:cNvCxnSpPr>
            <a:stCxn id="45" idx="0"/>
            <a:endCxn id="43" idx="4"/>
          </p:cNvCxnSpPr>
          <p:nvPr/>
        </p:nvCxnSpPr>
        <p:spPr>
          <a:xfrm rot="16200000" flipV="1">
            <a:off x="1889702" y="4347102"/>
            <a:ext cx="864096" cy="3600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50" name="Straight Arrow Connector 49"/>
          <p:cNvCxnSpPr/>
          <p:nvPr/>
        </p:nvCxnSpPr>
        <p:spPr>
          <a:xfrm flipV="1">
            <a:off x="2699792" y="1844824"/>
            <a:ext cx="1008112" cy="72008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52" name="Straight Arrow Connector 51"/>
          <p:cNvCxnSpPr>
            <a:stCxn id="46" idx="0"/>
          </p:cNvCxnSpPr>
          <p:nvPr/>
        </p:nvCxnSpPr>
        <p:spPr>
          <a:xfrm rot="5400000" flipH="1" flipV="1">
            <a:off x="6030162" y="4311098"/>
            <a:ext cx="936104" cy="3600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54" name="Straight Arrow Connector 53"/>
          <p:cNvCxnSpPr>
            <a:stCxn id="44" idx="0"/>
          </p:cNvCxnSpPr>
          <p:nvPr/>
        </p:nvCxnSpPr>
        <p:spPr>
          <a:xfrm rot="16200000" flipV="1">
            <a:off x="5472100" y="1520788"/>
            <a:ext cx="648072" cy="115212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56" name="Straight Arrow Connector 55"/>
          <p:cNvCxnSpPr>
            <a:stCxn id="45" idx="7"/>
          </p:cNvCxnSpPr>
          <p:nvPr/>
        </p:nvCxnSpPr>
        <p:spPr>
          <a:xfrm rot="5400000" flipH="1" flipV="1">
            <a:off x="3553187" y="2847664"/>
            <a:ext cx="1517596" cy="282428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59" name="Straight Arrow Connector 58"/>
          <p:cNvCxnSpPr>
            <a:stCxn id="46" idx="1"/>
          </p:cNvCxnSpPr>
          <p:nvPr/>
        </p:nvCxnSpPr>
        <p:spPr>
          <a:xfrm rot="16200000" flipV="1">
            <a:off x="3743908" y="2816932"/>
            <a:ext cx="1445588" cy="295775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61" name="Straight Arrow Connector 60"/>
          <p:cNvCxnSpPr>
            <a:stCxn id="43" idx="6"/>
            <a:endCxn id="44" idx="2"/>
          </p:cNvCxnSpPr>
          <p:nvPr/>
        </p:nvCxnSpPr>
        <p:spPr>
          <a:xfrm flipV="1">
            <a:off x="3059832" y="3140968"/>
            <a:ext cx="2592288" cy="3600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2097" name="Text Box 101"/>
          <p:cNvSpPr txBox="1">
            <a:spLocks noChangeArrowheads="1"/>
          </p:cNvSpPr>
          <p:nvPr/>
        </p:nvSpPr>
        <p:spPr bwMode="auto">
          <a:xfrm>
            <a:off x="1835696" y="5085184"/>
            <a:ext cx="936104" cy="9361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alibri" pitchFamily="34" charset="0"/>
                <a:cs typeface="Arial" pitchFamily="34" charset="0"/>
              </a:rPr>
              <a:t>Knowledge</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alibri" pitchFamily="34" charset="0"/>
                <a:cs typeface="Arial" pitchFamily="34" charset="0"/>
              </a:rPr>
              <a:t>Systems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alibri" pitchFamily="34" charset="0"/>
                <a:cs typeface="Arial" pitchFamily="34" charset="0"/>
              </a:rPr>
              <a:t>[KWS &amp; OAS]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2098" name="Text Box 103"/>
          <p:cNvSpPr txBox="1">
            <a:spLocks noChangeArrowheads="1"/>
          </p:cNvSpPr>
          <p:nvPr/>
        </p:nvSpPr>
        <p:spPr bwMode="auto">
          <a:xfrm>
            <a:off x="6012160" y="5013176"/>
            <a:ext cx="973832" cy="10801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alibri" pitchFamily="34" charset="0"/>
                <a:cs typeface="Arial" pitchFamily="34" charset="0"/>
              </a:rPr>
              <a:t>Transaction Processing</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alibri" pitchFamily="34" charset="0"/>
                <a:cs typeface="Arial" pitchFamily="34" charset="0"/>
              </a:rPr>
              <a:t>Systems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alibri" pitchFamily="34" charset="0"/>
                <a:cs typeface="Arial" pitchFamily="34" charset="0"/>
              </a:rPr>
              <a:t>[TPS]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2099" name="Text Box 102"/>
          <p:cNvSpPr txBox="1">
            <a:spLocks noChangeArrowheads="1"/>
          </p:cNvSpPr>
          <p:nvPr/>
        </p:nvSpPr>
        <p:spPr bwMode="auto">
          <a:xfrm>
            <a:off x="1763688" y="2708920"/>
            <a:ext cx="1080120" cy="9361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spcBef>
                <a:spcPct val="0"/>
              </a:spcBef>
              <a:spcAft>
                <a:spcPts val="1000"/>
              </a:spcAft>
              <a:buClrTx/>
              <a:buSzTx/>
              <a:buFontTx/>
              <a:buNone/>
              <a:tabLst/>
            </a:pPr>
            <a:r>
              <a:rPr kumimoji="0" lang="en-GB" sz="1200" b="0" i="0" u="none" strike="noStrike" cap="none" normalizeH="0" baseline="0" dirty="0" smtClean="0">
                <a:ln>
                  <a:noFill/>
                </a:ln>
                <a:solidFill>
                  <a:schemeClr val="tx1"/>
                </a:solidFill>
                <a:effectLst/>
                <a:latin typeface="Calibri" pitchFamily="34" charset="0"/>
                <a:cs typeface="Arial" pitchFamily="34" charset="0"/>
              </a:rPr>
              <a:t>Management Systems</a:t>
            </a:r>
          </a:p>
          <a:p>
            <a:pPr marL="0" marR="0" lvl="0" indent="0" algn="l" defTabSz="914400" rtl="0" eaLnBrk="1" fontAlgn="base" latinLnBrk="0" hangingPunct="1">
              <a:spcBef>
                <a:spcPct val="0"/>
              </a:spcBef>
              <a:spcAft>
                <a:spcPts val="1000"/>
              </a:spcAft>
              <a:buClrTx/>
              <a:buSzTx/>
              <a:buFontTx/>
              <a:buNone/>
              <a:tabLst/>
            </a:pPr>
            <a:r>
              <a:rPr kumimoji="0" lang="en-GB" sz="1200" b="0" i="0" u="none" strike="noStrike" cap="none" normalizeH="0" baseline="0" dirty="0" smtClean="0">
                <a:ln>
                  <a:noFill/>
                </a:ln>
                <a:solidFill>
                  <a:schemeClr val="tx1"/>
                </a:solidFill>
                <a:effectLst/>
                <a:latin typeface="Calibri" pitchFamily="34" charset="0"/>
                <a:cs typeface="Arial" pitchFamily="34" charset="0"/>
              </a:rPr>
              <a:t>[MIS]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2100" name="Text Box 104"/>
          <p:cNvSpPr txBox="1">
            <a:spLocks noChangeArrowheads="1"/>
          </p:cNvSpPr>
          <p:nvPr/>
        </p:nvSpPr>
        <p:spPr bwMode="auto">
          <a:xfrm>
            <a:off x="5868144" y="2708920"/>
            <a:ext cx="1080120" cy="931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alibri" pitchFamily="34" charset="0"/>
                <a:cs typeface="Arial" pitchFamily="34" charset="0"/>
              </a:rPr>
              <a:t>Management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alibri" pitchFamily="34" charset="0"/>
                <a:cs typeface="Arial" pitchFamily="34" charset="0"/>
              </a:rPr>
              <a:t>Systems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Calibri" pitchFamily="34" charset="0"/>
                <a:cs typeface="Arial" pitchFamily="34" charset="0"/>
              </a:rPr>
              <a:t>[DSS]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p:txBody>
      </p:sp>
      <p:sp>
        <p:nvSpPr>
          <p:cNvPr id="2102" name="Text Box 105"/>
          <p:cNvSpPr txBox="1">
            <a:spLocks noChangeArrowheads="1"/>
          </p:cNvSpPr>
          <p:nvPr/>
        </p:nvSpPr>
        <p:spPr bwMode="auto">
          <a:xfrm>
            <a:off x="3851920" y="1052736"/>
            <a:ext cx="1224136" cy="9823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alibri" pitchFamily="34" charset="0"/>
                <a:cs typeface="Arial" pitchFamily="34" charset="0"/>
              </a:rPr>
              <a:t>Executive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alibri" pitchFamily="34" charset="0"/>
                <a:cs typeface="Arial" pitchFamily="34" charset="0"/>
              </a:rPr>
              <a:t>Support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Calibri" pitchFamily="34" charset="0"/>
                <a:cs typeface="Arial" pitchFamily="34" charset="0"/>
              </a:rPr>
              <a:t>Systems</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GB" sz="1400" b="0" i="0" u="none" strike="noStrike" cap="none" normalizeH="0" baseline="0" dirty="0" smtClean="0">
                <a:ln>
                  <a:noFill/>
                </a:ln>
                <a:solidFill>
                  <a:schemeClr val="tx1"/>
                </a:solidFill>
                <a:effectLst/>
                <a:latin typeface="Calibri" pitchFamily="34" charset="0"/>
                <a:cs typeface="Arial" pitchFamily="34" charset="0"/>
              </a:rPr>
              <a:t>[ESS]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2" name="Straight Arrow Connector 71"/>
          <p:cNvCxnSpPr/>
          <p:nvPr/>
        </p:nvCxnSpPr>
        <p:spPr>
          <a:xfrm rot="16200000" flipH="1">
            <a:off x="1781690" y="4347102"/>
            <a:ext cx="864096" cy="36004"/>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74" name="Straight Arrow Connector 73"/>
          <p:cNvCxnSpPr>
            <a:stCxn id="46" idx="2"/>
            <a:endCxn id="45" idx="6"/>
          </p:cNvCxnSpPr>
          <p:nvPr/>
        </p:nvCxnSpPr>
        <p:spPr>
          <a:xfrm rot="10800000">
            <a:off x="3131840" y="5553236"/>
            <a:ext cx="2592288" cy="1588"/>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lstStyle/>
          <a:p>
            <a:r>
              <a:rPr lang="en-US" dirty="0" smtClean="0"/>
              <a:t>But how much can or should these systems be integrated? This is a very difficult question to answer. It is definitely advantageous to have some measure of integration so that information can flow easily among different parts of the organisation. But integration costs money, and integrating many different systems is extremely time-consuming and complex</a:t>
            </a:r>
            <a:r>
              <a:rPr lang="en-US" smtClean="0"/>
              <a:t>. </a:t>
            </a:r>
          </a:p>
          <a:p>
            <a:r>
              <a:rPr lang="en-US" smtClean="0"/>
              <a:t>Each </a:t>
            </a:r>
            <a:r>
              <a:rPr lang="en-US" dirty="0" smtClean="0"/>
              <a:t>must weigh its needs for integrating systems against difficulties of mounting a large-scale integration effort. There is no “one right level” of integration or centralization.</a:t>
            </a:r>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normAutofit/>
          </a:bodyPr>
          <a:lstStyle/>
          <a:p>
            <a:r>
              <a:rPr lang="en-US" b="1" dirty="0" smtClean="0"/>
              <a:t>Operational-level Systems </a:t>
            </a:r>
            <a:r>
              <a:rPr lang="en-US" dirty="0" smtClean="0"/>
              <a:t>support operational managers by keeping track of the elementary activities and transactions of the organisation, such as sales, receipts, cash deposit, payroll, credit decisions, and the flow of materials in factories. </a:t>
            </a:r>
          </a:p>
          <a:p>
            <a:r>
              <a:rPr lang="en-US" dirty="0" smtClean="0"/>
              <a:t>The principal function of this system is to answer routine questions and to track the flow of transaction through the organisation.</a:t>
            </a:r>
          </a:p>
          <a:p>
            <a:pPr lvl="1"/>
            <a:r>
              <a:rPr lang="en-US" dirty="0" smtClean="0"/>
              <a:t> How many parts are in inventory? </a:t>
            </a:r>
          </a:p>
          <a:p>
            <a:pPr lvl="1"/>
            <a:r>
              <a:rPr lang="en-US" dirty="0" smtClean="0"/>
              <a:t>What happen to Mr. </a:t>
            </a:r>
            <a:r>
              <a:rPr lang="en-US" dirty="0" err="1" smtClean="0"/>
              <a:t>Pabbi's</a:t>
            </a:r>
            <a:r>
              <a:rPr lang="en-US" dirty="0" smtClean="0"/>
              <a:t> payment?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normAutofit/>
          </a:bodyPr>
          <a:lstStyle/>
          <a:p>
            <a:r>
              <a:rPr lang="en-US" dirty="0" smtClean="0"/>
              <a:t>To answer these questions, information generally must be easily available, current, and accurate. </a:t>
            </a:r>
          </a:p>
          <a:p>
            <a:r>
              <a:rPr lang="en-US" dirty="0" smtClean="0"/>
              <a:t>Examples of operational-level systems include </a:t>
            </a:r>
          </a:p>
          <a:p>
            <a:pPr lvl="1"/>
            <a:r>
              <a:rPr lang="en-US" dirty="0" smtClean="0"/>
              <a:t>a system to record bank deposits from automatic teller machines or</a:t>
            </a:r>
          </a:p>
          <a:p>
            <a:pPr lvl="1"/>
            <a:r>
              <a:rPr lang="en-US" dirty="0" smtClean="0"/>
              <a:t>one that tracks the number of hours worked each day by employees on a factory floor.</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lstStyle/>
          <a:p>
            <a:r>
              <a:rPr lang="en-US" b="1" dirty="0" smtClean="0"/>
              <a:t>Knowledge-level systems</a:t>
            </a:r>
            <a:r>
              <a:rPr lang="en-US" dirty="0" smtClean="0"/>
              <a:t> support </a:t>
            </a:r>
            <a:r>
              <a:rPr lang="en-US" i="1" dirty="0" smtClean="0"/>
              <a:t>knowledge </a:t>
            </a:r>
            <a:r>
              <a:rPr lang="en-US" dirty="0" smtClean="0"/>
              <a:t>and </a:t>
            </a:r>
            <a:r>
              <a:rPr lang="en-US" i="1" dirty="0" smtClean="0"/>
              <a:t>data workers</a:t>
            </a:r>
            <a:r>
              <a:rPr lang="en-US" dirty="0" smtClean="0"/>
              <a:t> in an organisation. </a:t>
            </a:r>
          </a:p>
          <a:p>
            <a:r>
              <a:rPr lang="en-US" dirty="0" smtClean="0"/>
              <a:t>The purpose of knowledge-level systems is </a:t>
            </a:r>
          </a:p>
          <a:p>
            <a:pPr lvl="1"/>
            <a:r>
              <a:rPr lang="en-US" dirty="0" smtClean="0"/>
              <a:t>to help the business firm integrate new knowledge into the business and</a:t>
            </a:r>
          </a:p>
          <a:p>
            <a:pPr lvl="1"/>
            <a:r>
              <a:rPr lang="en-US" dirty="0" smtClean="0"/>
              <a:t>to help the organisation control the flow of paper work.</a:t>
            </a:r>
          </a:p>
          <a:p>
            <a:pPr lvl="1">
              <a:buNone/>
            </a:pPr>
            <a:r>
              <a:rPr lang="en-US" dirty="0" smtClean="0"/>
              <a:t> </a:t>
            </a:r>
          </a:p>
          <a:p>
            <a:r>
              <a:rPr lang="en-US" dirty="0" smtClean="0"/>
              <a:t>Knowledge-level systems, especially in the form of workstations and office systems are the fastest-growing applications in business today.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normAutofit fontScale="92500" lnSpcReduction="20000"/>
          </a:bodyPr>
          <a:lstStyle/>
          <a:p>
            <a:r>
              <a:rPr lang="en-US" b="1" dirty="0" smtClean="0"/>
              <a:t>Management-level systems</a:t>
            </a:r>
            <a:r>
              <a:rPr lang="en-US" dirty="0" smtClean="0"/>
              <a:t> are designed to serve the </a:t>
            </a:r>
          </a:p>
          <a:p>
            <a:pPr lvl="1"/>
            <a:r>
              <a:rPr lang="en-US" dirty="0" smtClean="0"/>
              <a:t>monitoring, </a:t>
            </a:r>
          </a:p>
          <a:p>
            <a:pPr lvl="1"/>
            <a:r>
              <a:rPr lang="en-US" dirty="0" smtClean="0"/>
              <a:t>controlling, </a:t>
            </a:r>
          </a:p>
          <a:p>
            <a:pPr lvl="1"/>
            <a:r>
              <a:rPr lang="en-US" dirty="0" smtClean="0"/>
              <a:t>decision-making, and</a:t>
            </a:r>
          </a:p>
          <a:p>
            <a:pPr lvl="1"/>
            <a:r>
              <a:rPr lang="en-US" dirty="0" smtClean="0"/>
              <a:t>administrative activities of middle managers. </a:t>
            </a:r>
          </a:p>
          <a:p>
            <a:pPr lvl="1"/>
            <a:r>
              <a:rPr lang="en-US" dirty="0" smtClean="0"/>
              <a:t>The principal question addressed by such systems is:  </a:t>
            </a:r>
            <a:r>
              <a:rPr lang="en-US" dirty="0" smtClean="0">
                <a:solidFill>
                  <a:srgbClr val="C00000"/>
                </a:solidFill>
              </a:rPr>
              <a:t>Are things working well?</a:t>
            </a:r>
          </a:p>
          <a:p>
            <a:pPr lvl="1"/>
            <a:endParaRPr lang="en-US" dirty="0" smtClean="0">
              <a:solidFill>
                <a:srgbClr val="C00000"/>
              </a:solidFill>
            </a:endParaRPr>
          </a:p>
          <a:p>
            <a:r>
              <a:rPr lang="en-US" dirty="0" smtClean="0"/>
              <a:t>Management-level systems typically provide </a:t>
            </a:r>
            <a:r>
              <a:rPr lang="en-US" i="1" dirty="0" smtClean="0"/>
              <a:t>periodic reports </a:t>
            </a:r>
            <a:r>
              <a:rPr lang="en-US" dirty="0" smtClean="0"/>
              <a:t>rather than instant information on operations. </a:t>
            </a:r>
          </a:p>
          <a:p>
            <a:endParaRPr lang="en-US" dirty="0" smtClean="0"/>
          </a:p>
          <a:p>
            <a:r>
              <a:rPr lang="en-US" dirty="0" smtClean="0"/>
              <a:t>An example is a relocation control system that reports on the total moving, house-hunting, and home financing costs for employees in all company divisions, noting wherever actual costs exceed budgets.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normAutofit/>
          </a:bodyPr>
          <a:lstStyle/>
          <a:p>
            <a:r>
              <a:rPr lang="en-US" dirty="0" smtClean="0"/>
              <a:t>Some management level systems support non-routine decision support systems.</a:t>
            </a:r>
          </a:p>
          <a:p>
            <a:r>
              <a:rPr lang="en-US" dirty="0" smtClean="0"/>
              <a:t>They tend to focus on less structured decisions for which information requirements are not always clear. These systems often answer “what if” questions: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15400" cy="6400800"/>
          </a:xfrm>
        </p:spPr>
        <p:txBody>
          <a:bodyPr>
            <a:normAutofit/>
          </a:bodyPr>
          <a:lstStyle/>
          <a:p>
            <a:r>
              <a:rPr lang="en-US" dirty="0" smtClean="0"/>
              <a:t>What will be the impact on production schedules if we were to double sales in the month of December?</a:t>
            </a:r>
          </a:p>
          <a:p>
            <a:r>
              <a:rPr lang="en-US" dirty="0" smtClean="0"/>
              <a:t>What will happen to our return on investment if a factory schedule were delayed for six months? </a:t>
            </a:r>
          </a:p>
          <a:p>
            <a:r>
              <a:rPr lang="en-US" dirty="0" smtClean="0"/>
              <a:t>Answer to these questions frequently require new data from outside the organization, as well as from inside that cannot be drawn from existing operational-level systems.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1510</TotalTime>
  <Words>2245</Words>
  <Application>Microsoft Office PowerPoint</Application>
  <PresentationFormat>On-screen Show (4:3)</PresentationFormat>
  <Paragraphs>199</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Gill Sans MT</vt:lpstr>
      <vt:lpstr>Verdana</vt:lpstr>
      <vt:lpstr>Wingdings 2</vt:lpstr>
      <vt:lpstr>Solstice</vt:lpstr>
      <vt:lpstr>Classification of Information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Six Major Types Of Systems  </vt:lpstr>
      <vt:lpstr>Six Major Types Of Systems</vt:lpstr>
      <vt:lpstr>Transaction processing systems (TPS)</vt:lpstr>
      <vt:lpstr>PowerPoint Presentation</vt:lpstr>
      <vt:lpstr>PowerPoint Presentation</vt:lpstr>
      <vt:lpstr>Knowledge Work and Office Automation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Kwaku Aglyepong Pabbi</dc:creator>
  <cp:lastModifiedBy>PABBI</cp:lastModifiedBy>
  <cp:revision>66</cp:revision>
  <dcterms:created xsi:type="dcterms:W3CDTF">2010-09-18T16:32:37Z</dcterms:created>
  <dcterms:modified xsi:type="dcterms:W3CDTF">2022-03-15T16:57:20Z</dcterms:modified>
</cp:coreProperties>
</file>