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6"/>
  </p:notesMasterIdLst>
  <p:handoutMasterIdLst>
    <p:handoutMasterId r:id="rId27"/>
  </p:handoutMasterIdLst>
  <p:sldIdLst>
    <p:sldId id="330" r:id="rId2"/>
    <p:sldId id="411" r:id="rId3"/>
    <p:sldId id="412" r:id="rId4"/>
    <p:sldId id="413" r:id="rId5"/>
    <p:sldId id="468" r:id="rId6"/>
    <p:sldId id="414" r:id="rId7"/>
    <p:sldId id="499" r:id="rId8"/>
    <p:sldId id="415" r:id="rId9"/>
    <p:sldId id="416" r:id="rId10"/>
    <p:sldId id="417" r:id="rId11"/>
    <p:sldId id="419" r:id="rId12"/>
    <p:sldId id="421" r:id="rId13"/>
    <p:sldId id="422" r:id="rId14"/>
    <p:sldId id="423" r:id="rId15"/>
    <p:sldId id="500" r:id="rId16"/>
    <p:sldId id="501" r:id="rId17"/>
    <p:sldId id="426" r:id="rId18"/>
    <p:sldId id="428" r:id="rId19"/>
    <p:sldId id="429" r:id="rId20"/>
    <p:sldId id="434" r:id="rId21"/>
    <p:sldId id="471" r:id="rId22"/>
    <p:sldId id="502" r:id="rId23"/>
    <p:sldId id="435" r:id="rId24"/>
    <p:sldId id="467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35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-905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BA12DC8-9922-4E6E-BC02-F6A6376721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E72947A-FE2E-4445-85D8-C03306D26DD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C64A7CC0-6DD4-4720-82BF-E4908F4AFFA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BE9BEEC-119C-420C-8C74-AFCA5FA1C4C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896B91AD-C34E-4B05-8D9C-1014E5F01E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715B35B-6971-4CC0-B4FB-95B01BCF42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A02FF1F-3F52-47A2-B35E-EBB0E22829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2612CE7-EF94-4293-9356-A0763F4E73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3BD7482-5C58-44F9-A08E-BFE34494D0D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AC6369B-F957-4079-90E1-CA217ED505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62366FD-3440-43D4-A730-7A55A662E4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73B872E8-FDB0-4502-A51A-B7A4A00AC4E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DEF1EC1-A032-4256-A5B8-82331B81B1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3B6FBBD-AF90-4377-83FA-2F3819AD38A1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DCEB876-7853-4EC8-86DE-2233D519AA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317CDD3-494C-45D9-A8EF-4B0E12327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9AB2CB0-7084-4003-8F6F-84F247F5EB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808F682-D9AD-4570-A2CA-1F45861E4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D975521-C031-44A8-80BF-39B38B75F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A3DECD5-2795-49AC-8BF6-9DFEFF419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BB1EDE5-9E4C-42E1-B87C-545C7237B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24A6F99-D8AD-44C9-8834-3BFC2627F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A783162-EACC-46A4-B314-BFAA15B50D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DCB06C7-C4C1-4DF4-AE1C-75C2D1E2F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19DD103-275F-46A0-BEB3-576DC18D62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9ADCDDC-7641-41D4-AAB2-2DC5DA954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FCFEC24-8D51-4AAB-8657-81C9877509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FAB513B-E127-4650-9171-574B0AF72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40D38BF-69C0-4827-8412-7858C3DF17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4858F79-C01D-482F-8DDE-C80780DD0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EC96916-1BAE-4A4E-BF94-2604763DB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FEBB5C8-282F-4906-80B9-C81D70161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7605DEB-C81B-41F2-ABA8-D21CD717FA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20811E7-D32E-4B74-9C5E-4F2EBBA71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99F2A1A-F415-4861-9317-8DF50F438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8EDBADE-A031-473C-85B2-8404A6820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0DF96DF-3F74-4EB3-AA2E-7D949497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2557FD8-EB60-4E74-935E-C71DFE670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3A7F482-09C8-4234-BA8B-E06C78451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97F5174-3BAF-4B1B-846E-3DB7430B2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6F678B6-0AFA-4070-84E8-E0DDD2DCB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07DE2B4-6350-4A16-8897-F8F2804C1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D2202362-7471-46C7-9C31-E5A6027418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C33781B4-D103-424B-BE83-A42E8E9F7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BCFB357-A457-418B-BC82-12A7792871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AC72817-56C5-4C77-BF6F-D63723000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730F164-3563-441D-A2BB-9ECF873C6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8081F0E-1362-4F6F-BE70-E88D6BFB0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FB97593-0041-4772-A59B-E780BE22D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77EF500-B7A4-4BC7-84F3-DC9FCA5B5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55D7E6C-E4BC-4E16-83B1-ED424A354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6D47F81-B4E3-449F-BAFA-037C27364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9F52C5D-9955-47A2-9EA6-38FEB66EF3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6218432-9C5A-4AD0-9E05-B77965972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42EA566-EA1E-431B-9110-DD679A87E3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C1B7D9C-8A76-4C14-A850-8C9DC9F5D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F878B3E-8479-4A7F-B924-0DB8314B2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282D934-92EA-49D5-A68F-69E0FE530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785276E-E512-431C-9863-60C16073997B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A16CBBBC-832D-4981-B7BE-1E6129BC1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ECCF6664-2599-48D7-AF8C-34B0B9441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5EC98FB-CBB8-449B-A94E-B0B58773A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334230E-B06E-4011-9947-832BC9534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5BFB58C-5B52-429B-BF7C-2A3DD468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D3E76B3A-1933-415B-8018-61828BE8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568F85F6-D2B1-49C8-8F26-5A6CD47E8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>
              <a:defRPr/>
            </a:pPr>
            <a:endParaRPr lang="x-none" altLang="x-none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683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12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999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00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660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687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0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73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39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029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86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34B7DADE-05C1-4235-BC95-7FD16DF5A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2C13949F-D9D1-4EE3-9FC6-AFE9404AE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5425"/>
            <a:ext cx="8077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56033E-2A1D-44DE-9E54-71D4B4B6E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233488"/>
            <a:ext cx="77438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4A806BF-A0C0-4368-AD58-420F34B3A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38CA0CBE-E7DB-4B13-BE0C-81E2F34D2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66E26E9-18B9-458C-AE7B-19180B81E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CCFF09E-8C15-497C-99D4-D11290D2D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32EE4A3-5FFF-44B0-9A59-5F8CE7D75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x-none" sz="1000" b="1">
                <a:solidFill>
                  <a:srgbClr val="006699"/>
                </a:solidFill>
                <a:latin typeface="Helvetica" charset="0"/>
              </a:rPr>
              <a:t>3.</a:t>
            </a:r>
            <a:fld id="{A6EDADC4-5648-406C-94CA-EDDB863B04E2}" type="slidenum">
              <a:rPr lang="en-US" altLang="x-none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x-none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4AE1926B-ED4A-404A-BC01-96D11B8A4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963" y="66135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32010AC7-36CA-437D-BB87-25E8B15E0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59447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09E176C0-BBA8-45C3-9F79-40005E1FF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9BD8569B-4861-4CBE-8902-C2DD5C49C8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1475" y="1831975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Chapter 3:  Processes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C14ED24-AEFF-4F38-8076-4F8FF58C3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193903"/>
            <a:ext cx="75199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Control Block (PCB)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EEAF946-6112-4200-8913-ED1F42CE1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991" y="1823222"/>
            <a:ext cx="5616122" cy="4417927"/>
          </a:xfrm>
        </p:spPr>
        <p:txBody>
          <a:bodyPr/>
          <a:lstStyle/>
          <a:p>
            <a:r>
              <a:rPr lang="en-US" altLang="en-US" sz="1700" dirty="0"/>
              <a:t>Process state – running, waiting, etc.</a:t>
            </a:r>
          </a:p>
          <a:p>
            <a:r>
              <a:rPr lang="en-US" altLang="en-US" sz="1700" dirty="0"/>
              <a:t>Program counter – location of instruction to next execute</a:t>
            </a:r>
          </a:p>
          <a:p>
            <a:r>
              <a:rPr lang="en-US" altLang="en-US" sz="1700" dirty="0"/>
              <a:t>CPU registers – contents of all process-centric registers</a:t>
            </a:r>
          </a:p>
          <a:p>
            <a:r>
              <a:rPr lang="en-US" altLang="en-US" sz="1700" dirty="0"/>
              <a:t>CPU scheduling information- priorities, scheduling queue pointers</a:t>
            </a:r>
          </a:p>
          <a:p>
            <a:r>
              <a:rPr lang="en-US" altLang="en-US" sz="1700" dirty="0"/>
              <a:t>Memory-management information – memory allocated to the process</a:t>
            </a:r>
          </a:p>
          <a:p>
            <a:r>
              <a:rPr lang="en-US" altLang="en-US" sz="1700" dirty="0"/>
              <a:t>Accounting information – CPU used, clock time elapsed since start, time limits</a:t>
            </a:r>
          </a:p>
          <a:p>
            <a:r>
              <a:rPr lang="en-US" altLang="en-US" sz="1700" dirty="0"/>
              <a:t>I/O status information – I/O devices allocated to process, list of open files</a:t>
            </a:r>
          </a:p>
          <a:p>
            <a:endParaRPr lang="en-US" altLang="en-US" dirty="0"/>
          </a:p>
        </p:txBody>
      </p:sp>
      <p:pic>
        <p:nvPicPr>
          <p:cNvPr id="22532" name="Picture 1">
            <a:extLst>
              <a:ext uri="{FF2B5EF4-FFF2-40B4-BE49-F238E27FC236}">
                <a16:creationId xmlns:a16="http://schemas.microsoft.com/office/drawing/2014/main" id="{4C1B42D7-9239-4535-8C25-EF8AF0D92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29" y="2121125"/>
            <a:ext cx="18542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519650-4D5E-45C9-BCF6-B2C0554D33E2}"/>
              </a:ext>
            </a:extLst>
          </p:cNvPr>
          <p:cNvSpPr txBox="1"/>
          <p:nvPr/>
        </p:nvSpPr>
        <p:spPr>
          <a:xfrm>
            <a:off x="769490" y="1110345"/>
            <a:ext cx="6874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Information associated with each process(also called </a:t>
            </a:r>
            <a:r>
              <a:rPr kumimoji="1" lang="en-US" altLang="en-US" b="1" dirty="0">
                <a:solidFill>
                  <a:srgbClr val="006699"/>
                </a:solidFill>
                <a:latin typeface="+mj-lt"/>
              </a:rPr>
              <a:t>task</a:t>
            </a:r>
            <a:r>
              <a:rPr lang="en-US" altLang="en-US" sz="1700" b="1" dirty="0">
                <a:solidFill>
                  <a:srgbClr val="3366FF"/>
                </a:solidFill>
              </a:rPr>
              <a:t> </a:t>
            </a:r>
            <a:r>
              <a:rPr kumimoji="1" lang="en-US" altLang="en-US" b="1" dirty="0">
                <a:solidFill>
                  <a:srgbClr val="006699"/>
                </a:solidFill>
                <a:latin typeface="+mj-lt"/>
              </a:rPr>
              <a:t>control</a:t>
            </a:r>
            <a:r>
              <a:rPr lang="en-US" altLang="en-US" sz="1700" b="1" dirty="0">
                <a:solidFill>
                  <a:srgbClr val="3366FF"/>
                </a:solidFill>
              </a:rPr>
              <a:t> </a:t>
            </a:r>
            <a:r>
              <a:rPr kumimoji="1"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8D9066D-6E62-480A-A448-F88C6FB24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30188"/>
            <a:ext cx="7383463" cy="576262"/>
          </a:xfrm>
        </p:spPr>
        <p:txBody>
          <a:bodyPr/>
          <a:lstStyle/>
          <a:p>
            <a:pPr eaLnBrk="1" hangingPunct="1"/>
            <a:r>
              <a:rPr lang="en-US" altLang="en-US"/>
              <a:t>Threads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FE53719-71CB-4158-A535-768E646E4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751" y="1059091"/>
            <a:ext cx="7116536" cy="4013652"/>
          </a:xfrm>
        </p:spPr>
        <p:txBody>
          <a:bodyPr/>
          <a:lstStyle/>
          <a:p>
            <a:r>
              <a:rPr lang="en-US" altLang="en-US" dirty="0"/>
              <a:t>So far, process has a single thread of execution</a:t>
            </a:r>
          </a:p>
          <a:p>
            <a:r>
              <a:rPr lang="en-US" altLang="en-US" dirty="0"/>
              <a:t>Consider having multiple program counters per process</a:t>
            </a:r>
          </a:p>
          <a:p>
            <a:pPr lvl="1"/>
            <a:r>
              <a:rPr lang="en-US" altLang="en-US" dirty="0"/>
              <a:t>Multiple locations can execute at once</a:t>
            </a:r>
          </a:p>
          <a:p>
            <a:pPr lvl="2"/>
            <a:r>
              <a:rPr lang="en-US" altLang="en-US" dirty="0"/>
              <a:t>Multiple threads of control -&gt;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threads</a:t>
            </a:r>
          </a:p>
          <a:p>
            <a:r>
              <a:rPr lang="en-US" altLang="en-US" dirty="0"/>
              <a:t>Must then have storage for thread details, multiple program counters in PCB</a:t>
            </a:r>
          </a:p>
          <a:p>
            <a:r>
              <a:rPr lang="en-US" altLang="en-US" dirty="0"/>
              <a:t>Explore in detail in Chapter 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6D14E00-AC36-46B6-804B-3B1E61B7A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0" y="172132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Scheduling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D9E4484-1299-4947-B075-F0D9269BB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8" y="1119417"/>
            <a:ext cx="6456362" cy="3839445"/>
          </a:xfrm>
        </p:spPr>
        <p:txBody>
          <a:bodyPr/>
          <a:lstStyle/>
          <a:p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scheduler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selects among available processes for next execution on CPU core</a:t>
            </a:r>
          </a:p>
          <a:p>
            <a:r>
              <a:rPr lang="en-US" altLang="en-US" dirty="0"/>
              <a:t>Goal -- Maximize CPU use, quickly switch processes onto CPU core</a:t>
            </a:r>
          </a:p>
          <a:p>
            <a:r>
              <a:rPr lang="en-US" altLang="en-US" dirty="0"/>
              <a:t>Maintains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scheduling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queues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processes</a:t>
            </a:r>
          </a:p>
          <a:p>
            <a:pPr lvl="1"/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Ready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queue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set of all processes residing in main memory, ready and waiting to execute</a:t>
            </a:r>
          </a:p>
          <a:p>
            <a:pPr lvl="1"/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Wait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queues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set of processes waiting for an event (i.e., I/O)</a:t>
            </a:r>
          </a:p>
          <a:p>
            <a:pPr lvl="1"/>
            <a:r>
              <a:rPr lang="en-US" altLang="en-US" dirty="0"/>
              <a:t>Processes migrate among the various queues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79FFB59-5D7F-4075-B911-2B593B517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725" y="349250"/>
            <a:ext cx="7591425" cy="457200"/>
          </a:xfrm>
        </p:spPr>
        <p:txBody>
          <a:bodyPr/>
          <a:lstStyle/>
          <a:p>
            <a:pPr eaLnBrk="1" hangingPunct="1"/>
            <a:r>
              <a:rPr lang="en-US" altLang="en-US"/>
              <a:t>Ready and Wait Queues</a:t>
            </a:r>
          </a:p>
        </p:txBody>
      </p:sp>
      <p:pic>
        <p:nvPicPr>
          <p:cNvPr id="29699" name="Picture 1">
            <a:extLst>
              <a:ext uri="{FF2B5EF4-FFF2-40B4-BE49-F238E27FC236}">
                <a16:creationId xmlns:a16="http://schemas.microsoft.com/office/drawing/2014/main" id="{BCBD9C55-CB2E-45AE-A528-0022312E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863725"/>
            <a:ext cx="4897438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8DB7F06-1635-4E8A-B106-08B7519EA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7413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Representation of Process Scheduling</a:t>
            </a:r>
          </a:p>
        </p:txBody>
      </p:sp>
      <p:pic>
        <p:nvPicPr>
          <p:cNvPr id="31747" name="Picture 2">
            <a:extLst>
              <a:ext uri="{FF2B5EF4-FFF2-40B4-BE49-F238E27FC236}">
                <a16:creationId xmlns:a16="http://schemas.microsoft.com/office/drawing/2014/main" id="{A0A8D57B-B011-4BA3-A330-AE3AFD4CB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1897063"/>
            <a:ext cx="5229225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294884C-D89B-43C5-8278-E1AFFD1E5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286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CPU Switch From Process to Process</a:t>
            </a:r>
          </a:p>
        </p:txBody>
      </p:sp>
      <p:sp>
        <p:nvSpPr>
          <p:cNvPr id="33795" name="TextBox 1">
            <a:extLst>
              <a:ext uri="{FF2B5EF4-FFF2-40B4-BE49-F238E27FC236}">
                <a16:creationId xmlns:a16="http://schemas.microsoft.com/office/drawing/2014/main" id="{2AC6A249-89C1-4E3A-A92E-5E91F7A23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542" y="979488"/>
            <a:ext cx="685395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A </a:t>
            </a:r>
            <a:r>
              <a:rPr kumimoji="0" lang="en-US" altLang="en-US" b="1" dirty="0">
                <a:latin typeface="Verdana" panose="020B0604030504040204" pitchFamily="34" charset="0"/>
              </a:rPr>
              <a:t>context switch </a:t>
            </a:r>
            <a:r>
              <a:rPr kumimoji="0" lang="en-US" altLang="en-US" dirty="0">
                <a:latin typeface="Verdana" panose="020B0604030504040204" pitchFamily="34" charset="0"/>
              </a:rPr>
              <a:t>occurs when the CPU  switches from one process to another.</a:t>
            </a:r>
          </a:p>
        </p:txBody>
      </p:sp>
      <p:pic>
        <p:nvPicPr>
          <p:cNvPr id="33796" name="Picture 1">
            <a:extLst>
              <a:ext uri="{FF2B5EF4-FFF2-40B4-BE49-F238E27FC236}">
                <a16:creationId xmlns:a16="http://schemas.microsoft.com/office/drawing/2014/main" id="{81BF3499-8F25-4834-B5FB-DDAE90411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083" y="1780486"/>
            <a:ext cx="5185155" cy="423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69EF2C8-62D9-4AD3-A3DB-7E8B03141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538" y="2317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Context Switch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FE77FD9-7213-4CFD-BE76-B9508F46F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6" y="1108075"/>
            <a:ext cx="6648693" cy="4413494"/>
          </a:xfrm>
        </p:spPr>
        <p:txBody>
          <a:bodyPr/>
          <a:lstStyle/>
          <a:p>
            <a:r>
              <a:rPr lang="en-US" altLang="en-US" dirty="0"/>
              <a:t>When CPU switches to another process, the system must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save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the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state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the old process and load the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saved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state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for the new process via a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context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switch</a:t>
            </a:r>
          </a:p>
          <a:p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Context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a process represented in the PCB</a:t>
            </a:r>
          </a:p>
          <a:p>
            <a:r>
              <a:rPr lang="en-US" altLang="en-US" dirty="0"/>
              <a:t>Context-switch time is pure overhead; the system does no useful work while switching</a:t>
            </a:r>
          </a:p>
          <a:p>
            <a:pPr lvl="1"/>
            <a:r>
              <a:rPr lang="en-US" altLang="en-US" dirty="0"/>
              <a:t>The more complex the OS and the PCB </a:t>
            </a:r>
            <a:r>
              <a:rPr lang="en-US" altLang="en-US" dirty="0">
                <a:sym typeface="Wingdings" panose="05000000000000000000" pitchFamily="2" charset="2"/>
              </a:rPr>
              <a:t> the </a:t>
            </a:r>
            <a:r>
              <a:rPr lang="en-US" altLang="en-US" dirty="0"/>
              <a:t>longer the context switch</a:t>
            </a:r>
          </a:p>
          <a:p>
            <a:r>
              <a:rPr lang="en-US" altLang="en-US" dirty="0"/>
              <a:t>Time dependent on hardware support</a:t>
            </a:r>
          </a:p>
          <a:p>
            <a:pPr lvl="1"/>
            <a:r>
              <a:rPr lang="en-US" altLang="en-US" dirty="0"/>
              <a:t>Some hardware provides multiple sets of registers per CPU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dirty="0"/>
              <a:t> multiple contexts loaded at once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1BBC0AC-B98E-4CA8-AAF2-66A00A4CE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11137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Multitasking in Mobile Systems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CFFB47D-06A3-4D85-B582-64A48F2C1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22363"/>
            <a:ext cx="7359650" cy="4448175"/>
          </a:xfrm>
        </p:spPr>
        <p:txBody>
          <a:bodyPr/>
          <a:lstStyle/>
          <a:p>
            <a:r>
              <a:rPr lang="en-US" altLang="en-US" dirty="0"/>
              <a:t>Some mobile systems (e.g., early version of iOS)  allow only one process to run, others suspended</a:t>
            </a:r>
          </a:p>
          <a:p>
            <a:r>
              <a:rPr lang="en-US" altLang="en-US" dirty="0"/>
              <a:t>Due to screen real estate, user interface limits iOS provides for a </a:t>
            </a:r>
          </a:p>
          <a:p>
            <a:pPr lvl="1"/>
            <a:r>
              <a:rPr lang="en-US" altLang="en-US" dirty="0"/>
              <a:t>Single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foreground</a:t>
            </a:r>
            <a:r>
              <a:rPr lang="en-US" altLang="en-US" dirty="0"/>
              <a:t> process- controlled via user interface</a:t>
            </a:r>
          </a:p>
          <a:p>
            <a:pPr lvl="1"/>
            <a:r>
              <a:rPr lang="en-US" altLang="en-US" dirty="0"/>
              <a:t>Multiple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background</a:t>
            </a:r>
            <a:r>
              <a:rPr lang="en-US" altLang="en-US" dirty="0"/>
              <a:t> processes– in memory, running, but not on the display, and with limits</a:t>
            </a:r>
          </a:p>
          <a:p>
            <a:pPr lvl="1"/>
            <a:r>
              <a:rPr lang="en-US" altLang="en-US" dirty="0"/>
              <a:t>Limits include single, short task, receiving notification of events, specific long-running tasks like audio playback</a:t>
            </a:r>
          </a:p>
          <a:p>
            <a:r>
              <a:rPr lang="en-US" altLang="en-US" dirty="0"/>
              <a:t>Android runs foreground and background, with fewer limits</a:t>
            </a:r>
          </a:p>
          <a:p>
            <a:pPr lvl="1"/>
            <a:r>
              <a:rPr lang="en-US" altLang="en-US" dirty="0"/>
              <a:t>Background process uses a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service</a:t>
            </a:r>
            <a:r>
              <a:rPr lang="en-US" altLang="en-US" dirty="0"/>
              <a:t> to perform tasks</a:t>
            </a:r>
          </a:p>
          <a:p>
            <a:pPr lvl="1"/>
            <a:r>
              <a:rPr lang="en-US" altLang="en-US" dirty="0"/>
              <a:t>Service can keep running even if background process is suspended</a:t>
            </a:r>
          </a:p>
          <a:p>
            <a:pPr lvl="1"/>
            <a:r>
              <a:rPr lang="en-US" altLang="en-US" dirty="0"/>
              <a:t>Service has no user interface, small memory use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D9C18A1-E10D-464E-ADF5-DBECC2503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Operations on Processes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EED5598-4581-4F9D-8CEF-0D1A5A554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233488"/>
            <a:ext cx="7381875" cy="4448175"/>
          </a:xfrm>
        </p:spPr>
        <p:txBody>
          <a:bodyPr/>
          <a:lstStyle/>
          <a:p>
            <a:r>
              <a:rPr lang="en-US" altLang="en-US" dirty="0"/>
              <a:t>System must provide mechanisms for:</a:t>
            </a:r>
          </a:p>
          <a:p>
            <a:pPr lvl="1"/>
            <a:r>
              <a:rPr lang="en-US" altLang="en-US" dirty="0"/>
              <a:t> Process creation</a:t>
            </a:r>
          </a:p>
          <a:p>
            <a:pPr lvl="1"/>
            <a:r>
              <a:rPr lang="en-US" altLang="en-US" dirty="0"/>
              <a:t> Process termination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072917A-2F04-4923-8279-E4AEA8CC4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715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Creation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7F79436-9B7B-4340-B99C-8D1E08889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69988"/>
            <a:ext cx="6824540" cy="498462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Parent</a:t>
            </a:r>
            <a:r>
              <a:rPr lang="en-US" altLang="en-US" b="1" dirty="0"/>
              <a:t> </a:t>
            </a:r>
            <a:r>
              <a:rPr lang="en-US" altLang="en-US" dirty="0"/>
              <a:t>process create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children</a:t>
            </a:r>
            <a:r>
              <a:rPr lang="en-US" altLang="en-US" b="1" dirty="0"/>
              <a:t> </a:t>
            </a:r>
            <a:r>
              <a:rPr lang="en-US" altLang="en-US" dirty="0"/>
              <a:t>processes, which, in turn create other processes, forming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tree</a:t>
            </a:r>
            <a:r>
              <a:rPr lang="en-US" altLang="en-US" dirty="0"/>
              <a:t> of processes</a:t>
            </a:r>
            <a:endParaRPr lang="en-US" altLang="en-US" sz="800" dirty="0"/>
          </a:p>
          <a:p>
            <a:r>
              <a:rPr lang="en-US" altLang="en-US" dirty="0"/>
              <a:t>Generally, process identified and managed via a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identifier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pid</a:t>
            </a:r>
            <a:r>
              <a:rPr lang="en-US" altLang="en-US" dirty="0"/>
              <a:t>)</a:t>
            </a:r>
            <a:endParaRPr lang="en-US" altLang="en-US" sz="800" dirty="0"/>
          </a:p>
          <a:p>
            <a:r>
              <a:rPr lang="en-US" altLang="en-US" dirty="0"/>
              <a:t>Resource sharing options</a:t>
            </a:r>
          </a:p>
          <a:p>
            <a:pPr lvl="1"/>
            <a:r>
              <a:rPr lang="en-US" altLang="en-US" dirty="0"/>
              <a:t>Parent and children share all resources</a:t>
            </a:r>
          </a:p>
          <a:p>
            <a:pPr lvl="1"/>
            <a:r>
              <a:rPr lang="en-US" altLang="en-US" dirty="0"/>
              <a:t>Children share subset of parent</a:t>
            </a:r>
            <a:r>
              <a:rPr lang="ja-JP" altLang="en-US" dirty="0"/>
              <a:t>’</a:t>
            </a:r>
            <a:r>
              <a:rPr lang="en-US" altLang="ja-JP" dirty="0"/>
              <a:t>s resources</a:t>
            </a:r>
          </a:p>
          <a:p>
            <a:pPr lvl="1"/>
            <a:r>
              <a:rPr lang="en-US" altLang="en-US" dirty="0"/>
              <a:t>Parent and child share no resources</a:t>
            </a:r>
            <a:endParaRPr lang="en-US" altLang="en-US" sz="800" dirty="0"/>
          </a:p>
          <a:p>
            <a:r>
              <a:rPr lang="en-US" altLang="en-US" dirty="0"/>
              <a:t>Execution options</a:t>
            </a:r>
          </a:p>
          <a:p>
            <a:pPr lvl="1"/>
            <a:r>
              <a:rPr lang="en-US" altLang="en-US" dirty="0"/>
              <a:t>Parent and children execute concurrently</a:t>
            </a:r>
          </a:p>
          <a:p>
            <a:pPr lvl="1"/>
            <a:r>
              <a:rPr lang="en-US" altLang="en-US" dirty="0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F2AA79-94D9-4276-9C41-F8DFF3001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4650" y="228600"/>
            <a:ext cx="638016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C7B4A6B-A9B9-465A-90EA-66F577052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1688" y="1149350"/>
            <a:ext cx="7791450" cy="3822700"/>
          </a:xfrm>
        </p:spPr>
        <p:txBody>
          <a:bodyPr/>
          <a:lstStyle/>
          <a:p>
            <a:r>
              <a:rPr lang="en-US" altLang="en-US" dirty="0"/>
              <a:t>Process Concept</a:t>
            </a:r>
          </a:p>
          <a:p>
            <a:r>
              <a:rPr lang="en-US" altLang="en-US" dirty="0"/>
              <a:t>Process Scheduling</a:t>
            </a:r>
          </a:p>
          <a:p>
            <a:r>
              <a:rPr lang="en-US" altLang="en-US" dirty="0"/>
              <a:t>Operations on Processes</a:t>
            </a:r>
          </a:p>
          <a:p>
            <a:r>
              <a:rPr lang="en-US" altLang="en-US" dirty="0"/>
              <a:t>Interprocess Communication</a:t>
            </a:r>
          </a:p>
          <a:p>
            <a:r>
              <a:rPr lang="en-US" altLang="en-US" dirty="0"/>
              <a:t>IPC in Shared-Memory Systems</a:t>
            </a:r>
          </a:p>
          <a:p>
            <a:r>
              <a:rPr lang="en-US" altLang="en-US" dirty="0"/>
              <a:t>IPC in Message-Passing Systems</a:t>
            </a:r>
          </a:p>
          <a:p>
            <a:r>
              <a:rPr lang="en-US" altLang="en-US" dirty="0"/>
              <a:t>Examples of IPC Systems</a:t>
            </a:r>
          </a:p>
          <a:p>
            <a:r>
              <a:rPr lang="en-US" altLang="en-US" dirty="0"/>
              <a:t>Communication in Client-Server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3A2AC5D-C916-47B2-8787-ACB9BD2F9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Termination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AB8093C-E173-4473-A450-3BC8EBA8D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8" y="1127981"/>
            <a:ext cx="7303354" cy="4463927"/>
          </a:xfrm>
        </p:spPr>
        <p:txBody>
          <a:bodyPr/>
          <a:lstStyle/>
          <a:p>
            <a:r>
              <a:rPr lang="en-US" altLang="en-US" dirty="0"/>
              <a:t>Process executes last statement and then asks the operating system to delete it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exit()</a:t>
            </a:r>
            <a:r>
              <a:rPr lang="en-US" altLang="en-US" sz="2000" dirty="0"/>
              <a:t> </a:t>
            </a:r>
            <a:r>
              <a:rPr lang="en-US" altLang="en-US" dirty="0"/>
              <a:t>system call.</a:t>
            </a:r>
          </a:p>
          <a:p>
            <a:pPr lvl="1"/>
            <a:r>
              <a:rPr lang="en-US" altLang="en-US" dirty="0"/>
              <a:t>Returns  status data from child to parent (via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Process</a:t>
            </a:r>
            <a:r>
              <a:rPr lang="ja-JP" altLang="en-US" dirty="0"/>
              <a:t>’</a:t>
            </a:r>
            <a:r>
              <a:rPr lang="en-US" altLang="ja-JP" dirty="0"/>
              <a:t> resources are deallocated by operating system</a:t>
            </a:r>
            <a:endParaRPr lang="en-US" altLang="en-US" dirty="0"/>
          </a:p>
          <a:p>
            <a:r>
              <a:rPr lang="en-US" altLang="en-US" dirty="0"/>
              <a:t>Parent may terminate the execution of children processes 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abort()</a:t>
            </a:r>
            <a:r>
              <a:rPr lang="en-US" altLang="en-US" sz="2000" dirty="0"/>
              <a:t> </a:t>
            </a:r>
            <a:r>
              <a:rPr lang="en-US" altLang="en-US" dirty="0"/>
              <a:t>system call.  Some reasons for doing so:</a:t>
            </a:r>
          </a:p>
          <a:p>
            <a:pPr lvl="1"/>
            <a:r>
              <a:rPr lang="en-US" altLang="en-US" dirty="0"/>
              <a:t>Child has exceeded allocated resources</a:t>
            </a:r>
          </a:p>
          <a:p>
            <a:pPr lvl="1"/>
            <a:r>
              <a:rPr lang="en-US" altLang="en-US" dirty="0"/>
              <a:t>Task assigned to child is no longer required</a:t>
            </a:r>
          </a:p>
          <a:p>
            <a:pPr lvl="1"/>
            <a:r>
              <a:rPr lang="en-US" altLang="en-US" dirty="0"/>
              <a:t>The parent is exiting, and the operating systems does not allow  a child to continue if its parent terminates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0622719-68BE-4BB0-B168-1A3AE8D09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481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Termination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7E8DAD2-CD54-4141-B861-1A2932EF0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908" y="781417"/>
            <a:ext cx="7033724" cy="4787045"/>
          </a:xfrm>
        </p:spPr>
        <p:txBody>
          <a:bodyPr/>
          <a:lstStyle/>
          <a:p>
            <a:pPr marL="457200" lvl="1" indent="0">
              <a:buNone/>
            </a:pPr>
            <a:endParaRPr lang="en-US" altLang="en-US" sz="800" dirty="0"/>
          </a:p>
          <a:p>
            <a:r>
              <a:rPr lang="en-US" altLang="en-US" dirty="0"/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altLang="en-US" b="1" dirty="0"/>
              <a:t>cascading termination.  </a:t>
            </a:r>
            <a:r>
              <a:rPr lang="en-US" altLang="en-US" dirty="0"/>
              <a:t>All children, grandchildren, etc.,  are  terminated.</a:t>
            </a:r>
            <a:endParaRPr lang="en-US" altLang="en-US" b="1" dirty="0"/>
          </a:p>
          <a:p>
            <a:pPr lvl="1"/>
            <a:r>
              <a:rPr lang="en-US" altLang="en-US" dirty="0"/>
              <a:t>The termination is initiated by the operating system.</a:t>
            </a:r>
            <a:endParaRPr lang="en-US" altLang="en-US" b="1" dirty="0"/>
          </a:p>
          <a:p>
            <a:r>
              <a:rPr lang="en-US" altLang="en-US" dirty="0"/>
              <a:t>The parent process may wait for termination of a child process by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system call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r>
              <a:rPr lang="en-US" altLang="en-US" dirty="0"/>
              <a:t>The call returns status information and the pid of the terminated process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pid = wait(&amp;status); </a:t>
            </a:r>
          </a:p>
          <a:p>
            <a:r>
              <a:rPr lang="en-US" altLang="en-US" dirty="0"/>
              <a:t>If no parent waiting (did not invoke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) process is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zombie</a:t>
            </a:r>
          </a:p>
          <a:p>
            <a:r>
              <a:rPr lang="en-US" altLang="en-US" dirty="0"/>
              <a:t>If parent terminated without invoking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, process is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orphan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CF9DC54-118C-447A-A3AB-7C2E98996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5123" y="119918"/>
            <a:ext cx="7743825" cy="576263"/>
          </a:xfrm>
        </p:spPr>
        <p:txBody>
          <a:bodyPr/>
          <a:lstStyle/>
          <a:p>
            <a:r>
              <a:rPr lang="en-US" altLang="en-US" sz="3000" dirty="0"/>
              <a:t>Android Process Importance Hierarchy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8675C949-6A9A-4638-902C-843874920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9150" y="1100968"/>
            <a:ext cx="7743825" cy="4530725"/>
          </a:xfrm>
        </p:spPr>
        <p:txBody>
          <a:bodyPr/>
          <a:lstStyle/>
          <a:p>
            <a:r>
              <a:rPr lang="en-US" altLang="en-US" dirty="0"/>
              <a:t>Mobile operating systems often have to terminate processes to reclaim system resources such as memory. From </a:t>
            </a:r>
            <a:r>
              <a:rPr lang="en-US" altLang="en-US" b="1" dirty="0"/>
              <a:t>most</a:t>
            </a:r>
            <a:r>
              <a:rPr lang="en-US" altLang="en-US" dirty="0"/>
              <a:t> to </a:t>
            </a:r>
            <a:r>
              <a:rPr lang="en-US" altLang="en-US" b="1" dirty="0"/>
              <a:t>least</a:t>
            </a:r>
            <a:r>
              <a:rPr lang="en-US" altLang="en-US" dirty="0"/>
              <a:t> important:</a:t>
            </a:r>
          </a:p>
          <a:p>
            <a:pPr lvl="1"/>
            <a:r>
              <a:rPr lang="en-US" altLang="en-US" dirty="0"/>
              <a:t>Foreground process</a:t>
            </a:r>
          </a:p>
          <a:p>
            <a:pPr lvl="1"/>
            <a:r>
              <a:rPr lang="en-US" altLang="en-US" dirty="0"/>
              <a:t>Visible process</a:t>
            </a:r>
          </a:p>
          <a:p>
            <a:pPr lvl="1"/>
            <a:r>
              <a:rPr lang="en-US" altLang="en-US" dirty="0"/>
              <a:t>Service process</a:t>
            </a:r>
          </a:p>
          <a:p>
            <a:pPr lvl="1"/>
            <a:r>
              <a:rPr lang="en-US" altLang="en-US" dirty="0"/>
              <a:t>Background process</a:t>
            </a:r>
          </a:p>
          <a:p>
            <a:pPr lvl="1"/>
            <a:r>
              <a:rPr lang="en-US" altLang="en-US" dirty="0"/>
              <a:t>Empty process</a:t>
            </a:r>
          </a:p>
          <a:p>
            <a:r>
              <a:rPr lang="en-US" altLang="en-US" dirty="0"/>
              <a:t>Android will begin terminating processes that are least important.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6E94F8E-122F-4FED-9B3D-FD01E2845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2347" y="143364"/>
            <a:ext cx="7997825" cy="576263"/>
          </a:xfrm>
        </p:spPr>
        <p:txBody>
          <a:bodyPr/>
          <a:lstStyle/>
          <a:p>
            <a:r>
              <a:rPr lang="en-US" altLang="en-US" sz="2800" dirty="0" err="1"/>
              <a:t>Multiprocess</a:t>
            </a:r>
            <a:r>
              <a:rPr lang="en-US" altLang="en-US" sz="2800" dirty="0"/>
              <a:t> Architecture – Chrome Browser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360D7C25-6ED1-40E0-9C1E-876BC3EC89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5975" y="1073426"/>
            <a:ext cx="7805738" cy="4478752"/>
          </a:xfrm>
        </p:spPr>
        <p:txBody>
          <a:bodyPr/>
          <a:lstStyle/>
          <a:p>
            <a:r>
              <a:rPr lang="en-US" altLang="en-US" dirty="0"/>
              <a:t>Many web browsers ran as single process (some still do)</a:t>
            </a:r>
          </a:p>
          <a:p>
            <a:pPr lvl="1"/>
            <a:r>
              <a:rPr lang="en-US" altLang="en-US" dirty="0"/>
              <a:t>If one web site causes trouble, entire browser can hang or crash</a:t>
            </a:r>
          </a:p>
          <a:p>
            <a:r>
              <a:rPr lang="en-US" altLang="en-US" dirty="0"/>
              <a:t>Google Chrome Browser is </a:t>
            </a:r>
            <a:r>
              <a:rPr lang="en-US" altLang="en-US" dirty="0" err="1"/>
              <a:t>multiprocess</a:t>
            </a:r>
            <a:r>
              <a:rPr lang="en-US" altLang="en-US" dirty="0"/>
              <a:t> with 3 different types of processes: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Browser</a:t>
            </a:r>
            <a:r>
              <a:rPr lang="en-US" altLang="en-US" dirty="0"/>
              <a:t> process manages user interface, disk and network I/O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Renderer</a:t>
            </a:r>
            <a:r>
              <a:rPr lang="en-US" altLang="en-US" dirty="0"/>
              <a:t> process renders web pages, deals with HTML, </a:t>
            </a:r>
            <a:r>
              <a:rPr lang="en-US" altLang="en-US" dirty="0" err="1"/>
              <a:t>Javascript</a:t>
            </a:r>
            <a:r>
              <a:rPr lang="en-US" altLang="en-US" dirty="0"/>
              <a:t>. A new renderer created for each website opened</a:t>
            </a:r>
          </a:p>
          <a:p>
            <a:pPr lvl="2"/>
            <a:r>
              <a:rPr lang="en-US" altLang="en-US" dirty="0"/>
              <a:t>Runs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sandbox</a:t>
            </a:r>
            <a:r>
              <a:rPr lang="en-US" altLang="en-US" dirty="0"/>
              <a:t> restricting disk and network I/O, minimizing effect of security exploits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Plug-in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process for each type of plug-in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57348" name="Picture 1">
            <a:extLst>
              <a:ext uri="{FF2B5EF4-FFF2-40B4-BE49-F238E27FC236}">
                <a16:creationId xmlns:a16="http://schemas.microsoft.com/office/drawing/2014/main" id="{FC10B725-AB13-417A-BEE0-FCE2190A3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49" y="4591123"/>
            <a:ext cx="6278563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81719306-4F82-48FE-911C-AE3ACD5990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8163CEC-73A6-4E96-880E-3A57C5F4B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A0DD2938-EA4E-48BC-A833-20DE32AC1B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1688" y="1138238"/>
            <a:ext cx="7745412" cy="4530725"/>
          </a:xfrm>
        </p:spPr>
        <p:txBody>
          <a:bodyPr/>
          <a:lstStyle/>
          <a:p>
            <a:r>
              <a:rPr lang="en-US" altLang="en-US" dirty="0"/>
              <a:t>Identify the separate components of a process and illustrate how they are represented and scheduled in an operating system.</a:t>
            </a:r>
          </a:p>
          <a:p>
            <a:r>
              <a:rPr lang="en-US" altLang="en-US" dirty="0"/>
              <a:t>Describe how processes are created and terminated in an operating system, including developing programs using the appropriate system calls that perform these operations.</a:t>
            </a:r>
          </a:p>
          <a:p>
            <a:r>
              <a:rPr lang="en-US" altLang="en-US" dirty="0"/>
              <a:t>Describe and contrast </a:t>
            </a:r>
            <a:r>
              <a:rPr lang="en-US" altLang="en-US" dirty="0" err="1"/>
              <a:t>interprocess</a:t>
            </a:r>
            <a:r>
              <a:rPr lang="en-US" altLang="en-US" dirty="0"/>
              <a:t> communication using shared memory and message passing.</a:t>
            </a:r>
          </a:p>
          <a:p>
            <a:r>
              <a:rPr lang="en-US" altLang="en-US" dirty="0"/>
              <a:t>Design programs that uses pipes and POSIX shared memory to perform </a:t>
            </a:r>
            <a:r>
              <a:rPr lang="en-US" altLang="en-US" dirty="0" err="1"/>
              <a:t>interprocess</a:t>
            </a:r>
            <a:r>
              <a:rPr lang="en-US" altLang="en-US" dirty="0"/>
              <a:t> communication.</a:t>
            </a:r>
          </a:p>
          <a:p>
            <a:r>
              <a:rPr lang="en-US" altLang="en-US" dirty="0"/>
              <a:t>Describe client-server communication using sockets and remote procedure calls.</a:t>
            </a:r>
          </a:p>
          <a:p>
            <a:r>
              <a:rPr lang="en-US" altLang="en-US" dirty="0"/>
              <a:t>Design kernel modules that interact with the Linux operating system.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7E8AE27-E50C-40A0-B477-CFFEC3475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6388" y="222250"/>
            <a:ext cx="6107112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Concept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D446FCF-843C-4B0E-B66C-D60BED277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750" y="1206500"/>
            <a:ext cx="7624536" cy="47588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An operating system executes a variety of programs that run as a process.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dirty="0"/>
              <a:t> – a program in execution; process execution must progress in sequential fashion. No parallel execution of instructions of a  single process</a:t>
            </a:r>
          </a:p>
          <a:p>
            <a:r>
              <a:rPr lang="en-US" altLang="en-US" dirty="0"/>
              <a:t>Multiple parts</a:t>
            </a:r>
          </a:p>
          <a:p>
            <a:pPr lvl="1"/>
            <a:r>
              <a:rPr lang="en-US" altLang="en-US" dirty="0"/>
              <a:t>The program code, also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section</a:t>
            </a:r>
          </a:p>
          <a:p>
            <a:pPr lvl="1"/>
            <a:r>
              <a:rPr lang="en-US" altLang="en-US" dirty="0"/>
              <a:t>Current activity including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program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counter</a:t>
            </a:r>
            <a:r>
              <a:rPr lang="en-US" altLang="en-US" dirty="0"/>
              <a:t>, processor registers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Stack</a:t>
            </a:r>
            <a:r>
              <a:rPr lang="en-US" altLang="en-US" b="1" dirty="0"/>
              <a:t> </a:t>
            </a:r>
            <a:r>
              <a:rPr lang="en-US" altLang="en-US" dirty="0"/>
              <a:t>containing temporary data</a:t>
            </a:r>
          </a:p>
          <a:p>
            <a:pPr lvl="2"/>
            <a:r>
              <a:rPr lang="en-US" altLang="en-US" dirty="0"/>
              <a:t>Function parameters, return addresses, local variables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Data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section</a:t>
            </a:r>
            <a:r>
              <a:rPr lang="en-US" altLang="en-US" b="1" dirty="0"/>
              <a:t> </a:t>
            </a:r>
            <a:r>
              <a:rPr lang="en-US" altLang="en-US" dirty="0"/>
              <a:t>containing global variables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Heap</a:t>
            </a:r>
            <a:r>
              <a:rPr lang="en-US" altLang="en-US" b="1" dirty="0"/>
              <a:t> </a:t>
            </a:r>
            <a:r>
              <a:rPr lang="en-US" altLang="en-US" dirty="0"/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9FB78B1-A72C-494F-9718-8FF44F750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6388" y="230188"/>
            <a:ext cx="6107112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Concept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B99AC1A-7079-467A-A88A-5DCC86E36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750" y="1203325"/>
            <a:ext cx="6949621" cy="4595132"/>
          </a:xfrm>
        </p:spPr>
        <p:txBody>
          <a:bodyPr/>
          <a:lstStyle/>
          <a:p>
            <a:r>
              <a:rPr lang="en-US" altLang="en-US" dirty="0"/>
              <a:t>Program is </a:t>
            </a:r>
            <a:r>
              <a:rPr lang="en-US" altLang="en-US" b="1" dirty="0"/>
              <a:t>passive</a:t>
            </a:r>
            <a:r>
              <a:rPr lang="en-US" altLang="en-US" dirty="0"/>
              <a:t> entity stored on disk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dirty="0"/>
              <a:t>); process is </a:t>
            </a:r>
            <a:r>
              <a:rPr lang="en-US" altLang="en-US" b="1" dirty="0"/>
              <a:t>active</a:t>
            </a:r>
            <a:r>
              <a:rPr lang="en-US" altLang="en-US" b="1" i="1" dirty="0"/>
              <a:t> </a:t>
            </a:r>
          </a:p>
          <a:p>
            <a:pPr lvl="1"/>
            <a:r>
              <a:rPr lang="en-US" altLang="en-US" dirty="0"/>
              <a:t>Program becomes process when an executable file is loaded into memory</a:t>
            </a:r>
          </a:p>
          <a:p>
            <a:r>
              <a:rPr lang="en-US" altLang="en-US" dirty="0"/>
              <a:t>Execution of program started via GUI mouse clicks, command line entry of its name, etc.</a:t>
            </a:r>
          </a:p>
          <a:p>
            <a:r>
              <a:rPr lang="en-US" altLang="en-US" dirty="0"/>
              <a:t>One program can be several processes</a:t>
            </a:r>
          </a:p>
          <a:p>
            <a:pPr lvl="1"/>
            <a:r>
              <a:rPr lang="en-US" altLang="en-US" dirty="0"/>
              <a:t>Consider multiple users executing the same program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0AFA67C-5037-4199-ADB3-2B949804B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in Memory</a:t>
            </a:r>
          </a:p>
        </p:txBody>
      </p:sp>
      <p:pic>
        <p:nvPicPr>
          <p:cNvPr id="15363" name="Picture 1">
            <a:extLst>
              <a:ext uri="{FF2B5EF4-FFF2-40B4-BE49-F238E27FC236}">
                <a16:creationId xmlns:a16="http://schemas.microsoft.com/office/drawing/2014/main" id="{56913459-B2A5-4780-A47A-63C55AF8C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595438"/>
            <a:ext cx="2655888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F0918BC-EE47-4B64-B75C-97D41C08D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4057" y="196397"/>
            <a:ext cx="8077200" cy="576263"/>
          </a:xfrm>
        </p:spPr>
        <p:txBody>
          <a:bodyPr/>
          <a:lstStyle/>
          <a:p>
            <a:r>
              <a:rPr lang="en-US" altLang="en-US" dirty="0"/>
              <a:t>Memory Layout of a C Program</a:t>
            </a:r>
          </a:p>
        </p:txBody>
      </p:sp>
      <p:pic>
        <p:nvPicPr>
          <p:cNvPr id="17411" name="Picture 1">
            <a:extLst>
              <a:ext uri="{FF2B5EF4-FFF2-40B4-BE49-F238E27FC236}">
                <a16:creationId xmlns:a16="http://schemas.microsoft.com/office/drawing/2014/main" id="{E58EFC16-5ABF-4B34-B546-50AB9FB81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701800"/>
            <a:ext cx="7227888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890CFA9-9E5C-4419-8C0A-3AE15BC75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0488" y="228600"/>
            <a:ext cx="6251575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State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24CBB90-3DD4-48C6-830E-D5B680DA8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46188"/>
            <a:ext cx="7370763" cy="3254375"/>
          </a:xfrm>
        </p:spPr>
        <p:txBody>
          <a:bodyPr/>
          <a:lstStyle/>
          <a:p>
            <a:r>
              <a:rPr lang="en-US" altLang="en-US" dirty="0"/>
              <a:t>As a process executes, it changes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state</a:t>
            </a:r>
          </a:p>
          <a:p>
            <a:pPr lvl="1"/>
            <a:r>
              <a:rPr lang="en-US" altLang="en-US" b="1" dirty="0"/>
              <a:t>New</a:t>
            </a:r>
            <a:r>
              <a:rPr lang="en-US" altLang="en-US" dirty="0"/>
              <a:t>:  The process is being created</a:t>
            </a:r>
          </a:p>
          <a:p>
            <a:pPr lvl="1"/>
            <a:r>
              <a:rPr lang="en-US" altLang="en-US" b="1" dirty="0"/>
              <a:t>Running</a:t>
            </a:r>
            <a:r>
              <a:rPr lang="en-US" altLang="en-US" dirty="0"/>
              <a:t>:  Instructions are being executed</a:t>
            </a:r>
          </a:p>
          <a:p>
            <a:pPr lvl="1"/>
            <a:r>
              <a:rPr lang="en-US" altLang="en-US" b="1" dirty="0"/>
              <a:t>Waiting</a:t>
            </a:r>
            <a:r>
              <a:rPr lang="en-US" altLang="en-US" dirty="0"/>
              <a:t>:  The process is waiting for some event to occur</a:t>
            </a:r>
          </a:p>
          <a:p>
            <a:pPr lvl="1"/>
            <a:r>
              <a:rPr lang="en-US" altLang="en-US" b="1" dirty="0"/>
              <a:t>Ready</a:t>
            </a:r>
            <a:r>
              <a:rPr lang="en-US" altLang="en-US" dirty="0"/>
              <a:t>:  The process is waiting to be assigned to a processor</a:t>
            </a:r>
          </a:p>
          <a:p>
            <a:pPr lvl="1"/>
            <a:r>
              <a:rPr lang="en-US" altLang="en-US" b="1" dirty="0"/>
              <a:t>Terminated</a:t>
            </a:r>
            <a:r>
              <a:rPr lang="en-US" altLang="en-US" dirty="0"/>
              <a:t>:  The process has finished execution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3351C7C-1AE3-4532-A2F7-C7EB33BCD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47025" cy="576263"/>
          </a:xfrm>
        </p:spPr>
        <p:txBody>
          <a:bodyPr/>
          <a:lstStyle/>
          <a:p>
            <a:pPr eaLnBrk="1" hangingPunct="1"/>
            <a:r>
              <a:rPr lang="en-US" altLang="en-US"/>
              <a:t>Diagram of Process State</a:t>
            </a:r>
          </a:p>
        </p:txBody>
      </p:sp>
      <p:pic>
        <p:nvPicPr>
          <p:cNvPr id="20483" name="Picture 1">
            <a:extLst>
              <a:ext uri="{FF2B5EF4-FFF2-40B4-BE49-F238E27FC236}">
                <a16:creationId xmlns:a16="http://schemas.microsoft.com/office/drawing/2014/main" id="{C48543A4-67CA-450C-8237-41432A1A6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2238375"/>
            <a:ext cx="5591175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16534</TotalTime>
  <Words>1225</Words>
  <Application>Microsoft Office PowerPoint</Application>
  <PresentationFormat>On-screen Show (4:3)</PresentationFormat>
  <Paragraphs>138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3:  Processes</vt:lpstr>
      <vt:lpstr>Outline</vt:lpstr>
      <vt:lpstr>Objectives</vt:lpstr>
      <vt:lpstr>Process Concept</vt:lpstr>
      <vt:lpstr>Process Concept (Cont.)</vt:lpstr>
      <vt:lpstr>Process in Memory</vt:lpstr>
      <vt:lpstr>Memory Layout of a C Program</vt:lpstr>
      <vt:lpstr>Process State</vt:lpstr>
      <vt:lpstr>Diagram of Process State</vt:lpstr>
      <vt:lpstr>Process Control Block (PCB)</vt:lpstr>
      <vt:lpstr>Threads</vt:lpstr>
      <vt:lpstr>Process Scheduling</vt:lpstr>
      <vt:lpstr>Ready and Wait Queues</vt:lpstr>
      <vt:lpstr>Representation of Process Scheduling</vt:lpstr>
      <vt:lpstr>CPU Switch From Process to Process</vt:lpstr>
      <vt:lpstr>Context Switch</vt:lpstr>
      <vt:lpstr>Multitasking in Mobile Systems</vt:lpstr>
      <vt:lpstr>Operations on Processes</vt:lpstr>
      <vt:lpstr>Process Creation</vt:lpstr>
      <vt:lpstr>Process Termination</vt:lpstr>
      <vt:lpstr>Process Termination</vt:lpstr>
      <vt:lpstr>Android Process Importance Hierarchy</vt:lpstr>
      <vt:lpstr>Multiprocess Architecture – Chrome Browser</vt:lpstr>
      <vt:lpstr>End of Chapter 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partey benjamin</cp:lastModifiedBy>
  <cp:revision>346</cp:revision>
  <cp:lastPrinted>2013-10-02T18:16:40Z</cp:lastPrinted>
  <dcterms:created xsi:type="dcterms:W3CDTF">2011-01-13T23:43:38Z</dcterms:created>
  <dcterms:modified xsi:type="dcterms:W3CDTF">2024-03-29T08:51:17Z</dcterms:modified>
</cp:coreProperties>
</file>