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334" r:id="rId5"/>
    <p:sldId id="335" r:id="rId6"/>
    <p:sldId id="336" r:id="rId7"/>
    <p:sldId id="401" r:id="rId8"/>
    <p:sldId id="402" r:id="rId9"/>
    <p:sldId id="337" r:id="rId10"/>
    <p:sldId id="338" r:id="rId11"/>
    <p:sldId id="339" r:id="rId12"/>
    <p:sldId id="340" r:id="rId13"/>
    <p:sldId id="341" r:id="rId14"/>
    <p:sldId id="403" r:id="rId15"/>
    <p:sldId id="419" r:id="rId16"/>
    <p:sldId id="421" r:id="rId17"/>
    <p:sldId id="345" r:id="rId18"/>
    <p:sldId id="424" r:id="rId19"/>
    <p:sldId id="423" r:id="rId20"/>
    <p:sldId id="350" r:id="rId21"/>
    <p:sldId id="351" r:id="rId22"/>
    <p:sldId id="352" r:id="rId23"/>
    <p:sldId id="353" r:id="rId24"/>
    <p:sldId id="348" r:id="rId25"/>
    <p:sldId id="425" r:id="rId26"/>
    <p:sldId id="427" r:id="rId27"/>
    <p:sldId id="426" r:id="rId28"/>
    <p:sldId id="354" r:id="rId29"/>
    <p:sldId id="400" r:id="rId30"/>
    <p:sldId id="356" r:id="rId31"/>
    <p:sldId id="404" r:id="rId32"/>
    <p:sldId id="358" r:id="rId33"/>
    <p:sldId id="429" r:id="rId34"/>
    <p:sldId id="430" r:id="rId35"/>
    <p:sldId id="362" r:id="rId36"/>
    <p:sldId id="405" r:id="rId37"/>
    <p:sldId id="365" r:id="rId38"/>
    <p:sldId id="411" r:id="rId39"/>
    <p:sldId id="412" r:id="rId40"/>
    <p:sldId id="413" r:id="rId41"/>
    <p:sldId id="364" r:id="rId42"/>
    <p:sldId id="414" r:id="rId43"/>
    <p:sldId id="363" r:id="rId44"/>
    <p:sldId id="367" r:id="rId45"/>
    <p:sldId id="417" r:id="rId46"/>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108" d="100"/>
          <a:sy n="108" d="100"/>
        </p:scale>
        <p:origin x="1596" y="10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089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0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507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45BD6AA-AA62-40DB-8F69-01F08437F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499FCC36-49F5-4AC9-B366-1E5304ED0614}"/>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86675AAA-4A00-4B97-B2FA-3C42BBC86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601D3384-8B05-485F-A2EF-9587B33F3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389D00-F0DB-4575-A202-8ED00A374984}"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7717566B-D582-4B91-9A71-0FBF1749F47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C69C62F-2959-411E-8350-C197A5B2F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744F318-B901-4759-942A-94AE30C6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56A34F-CE26-48DF-BDB6-8512C2015D3A}"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5C86FCDC-1A33-4EE6-8446-8BE755FA938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E8154DC-D491-430E-8E74-BCAA616BD2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DE094DDD-260E-455D-8EB0-8BB12FEAE4E8}"/>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02F1DB9E-007C-446E-AB01-7ED8075C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05EA5329-089A-4360-AE7B-2DA62D3B762B}"/>
              </a:ext>
            </a:extLst>
          </p:cNvPr>
          <p:cNvSpPr>
            <a:spLocks noGrp="1" noRot="1" noChangeAspect="1" noChangeArrowheads="1" noTextEdit="1"/>
          </p:cNvSpPr>
          <p:nvPr>
            <p:ph type="sldImg"/>
          </p:nvPr>
        </p:nvSpPr>
        <p:spPr>
          <a:ln/>
        </p:spPr>
      </p:sp>
      <p:sp>
        <p:nvSpPr>
          <p:cNvPr id="86018" name="Rectangle 3">
            <a:extLst>
              <a:ext uri="{FF2B5EF4-FFF2-40B4-BE49-F238E27FC236}">
                <a16:creationId xmlns:a16="http://schemas.microsoft.com/office/drawing/2014/main" id="{0CF6B92D-B96A-44DC-95AA-8E6B6A60E5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dirty="0"/>
              <a:t>Example of SJF</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dirty="0"/>
              <a:t>		</a:t>
            </a:r>
            <a:r>
              <a:rPr lang="en-US" altLang="en-US" u="sng" dirty="0"/>
              <a:t>Process</a:t>
            </a:r>
            <a:r>
              <a:rPr lang="en-US" altLang="en-US" dirty="0"/>
              <a:t>	</a:t>
            </a:r>
            <a:r>
              <a:rPr lang="en-US" altLang="en-US" u="sng" dirty="0"/>
              <a:t>Burst Time	</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6</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8</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7</a:t>
            </a:r>
          </a:p>
          <a:p>
            <a:pPr>
              <a:lnSpc>
                <a:spcPct val="90000"/>
              </a:lnSpc>
              <a:buFont typeface="Monotype Sorts" pitchFamily="-84" charset="2"/>
              <a:buNone/>
              <a:tabLst>
                <a:tab pos="3028950" algn="ctr"/>
                <a:tab pos="4633913" algn="ctr"/>
              </a:tabLst>
            </a:pPr>
            <a:r>
              <a:rPr lang="en-US" altLang="en-US" i="1" baseline="-25000" dirty="0"/>
              <a:t>                                                                    </a:t>
            </a:r>
            <a:r>
              <a:rPr lang="en-US" altLang="en-US" i="1" dirty="0"/>
              <a:t>P</a:t>
            </a:r>
            <a:r>
              <a:rPr lang="en-US" altLang="en-US" i="1" baseline="-25000" dirty="0"/>
              <a:t>4	 </a:t>
            </a:r>
            <a:r>
              <a:rPr lang="en-US" altLang="en-US" dirty="0"/>
              <a:t>3</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913" algn="ctr"/>
              </a:tabLst>
            </a:pPr>
            <a:endParaRPr lang="en-US" altLang="en-US" dirty="0"/>
          </a:p>
          <a:p>
            <a:pPr>
              <a:lnSpc>
                <a:spcPct val="90000"/>
              </a:lnSpc>
              <a:tabLst>
                <a:tab pos="3028950" algn="ctr"/>
                <a:tab pos="4633913" algn="ctr"/>
              </a:tabLst>
            </a:pPr>
            <a:r>
              <a:rPr lang="en-US" altLang="en-US" dirty="0"/>
              <a:t>Average waiting time = (3 + 16 + 9 + 0) / 4 = 7</a:t>
            </a:r>
          </a:p>
        </p:txBody>
      </p:sp>
      <p:pic>
        <p:nvPicPr>
          <p:cNvPr id="5" name="Picture 1">
            <a:extLst>
              <a:ext uri="{FF2B5EF4-FFF2-40B4-BE49-F238E27FC236}">
                <a16:creationId xmlns:a16="http://schemas.microsoft.com/office/drawing/2014/main" id="{DADC6AF8-4597-4452-983E-FCBE4FEE15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2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3022" y="3782501"/>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a:extLst>
              <a:ext uri="{FF2B5EF4-FFF2-40B4-BE49-F238E27FC236}">
                <a16:creationId xmlns:a16="http://schemas.microsoft.com/office/drawing/2014/main" id="{427B0884-5EC4-48E6-847A-70815D91C373}"/>
              </a:ext>
            </a:extLst>
          </p:cNvPr>
          <p:cNvPicPr>
            <a:picLocks noChangeAspect="1"/>
          </p:cNvPicPr>
          <p:nvPr/>
        </p:nvPicPr>
        <p:blipFill>
          <a:blip r:embed="rId4"/>
          <a:stretch>
            <a:fillRect/>
          </a:stretch>
        </p:blipFill>
        <p:spPr>
          <a:xfrm>
            <a:off x="1504165" y="2611222"/>
            <a:ext cx="44577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139969"/>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a:cs typeface="ＭＳ Ｐゴシック" charset="-128"/>
              </a:rPr>
              <a:t>Process</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8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a:p>
            <a:r>
              <a:rPr lang="en-US" altLang="en-US" dirty="0"/>
              <a:t>Thread Scheduling</a:t>
            </a:r>
          </a:p>
          <a:p>
            <a:r>
              <a:rPr lang="en-US" altLang="en-US" dirty="0"/>
              <a:t>Multi-Processor Scheduling</a:t>
            </a:r>
          </a:p>
          <a:p>
            <a:r>
              <a:rPr lang="en-US" altLang="en-US" dirty="0"/>
              <a:t>Real-Time CPU Scheduling</a:t>
            </a:r>
          </a:p>
          <a:p>
            <a:r>
              <a:rPr lang="en-US" altLang="en-US" dirty="0"/>
              <a:t>Operating Systems Examples</a:t>
            </a:r>
          </a:p>
          <a:p>
            <a:r>
              <a:rPr lang="en-US" altLang="en-US"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 (FCFS)</a:t>
            </a:r>
          </a:p>
          <a:p>
            <a:pPr lvl="1"/>
            <a:r>
              <a:rPr lang="en-US" altLang="en-US" i="1" dirty="0">
                <a:sym typeface="Symbol" panose="05050102010706020507" pitchFamily="18" charset="2"/>
              </a:rPr>
              <a:t>q </a:t>
            </a:r>
            <a:r>
              <a:rPr lang="en-US" altLang="en-US" dirty="0">
                <a:sym typeface="Symbol" panose="05050102010706020507" pitchFamily="18" charset="2"/>
              </a:rPr>
              <a:t>small  RR</a:t>
            </a:r>
          </a:p>
          <a:p>
            <a:r>
              <a:rPr lang="en-US" altLang="en-US" dirty="0">
                <a:sym typeface="Symbol" panose="05050102010706020507" pitchFamily="18" charset="2"/>
              </a:rPr>
              <a:t>Note that q must be large with respect to context switch, otherwise overhead is too high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09861"/>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p>
          <a:p>
            <a:r>
              <a:rPr lang="en-US" altLang="en-US" dirty="0"/>
              <a:t>Multilevel 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which queue a process will enter when that process needs service</a:t>
            </a:r>
          </a:p>
          <a:p>
            <a:pPr lvl="1"/>
            <a:r>
              <a:rPr lang="en-US" altLang="en-US" dirty="0"/>
              <a:t>Scheduling among the queues</a:t>
            </a:r>
          </a:p>
          <a:p>
            <a:endParaRPr lang="en-US" altLang="en-US" dirty="0"/>
          </a:p>
        </p:txBody>
      </p:sp>
    </p:spTree>
    <p:extLst>
      <p:ext uri="{BB962C8B-B14F-4D97-AF65-F5344CB8AC3E}">
        <p14:creationId xmlns:p14="http://schemas.microsoft.com/office/powerpoint/2010/main" val="3206840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E530708-9C89-4AD9-BB13-73771C0F0AD7}"/>
              </a:ext>
            </a:extLst>
          </p:cNvPr>
          <p:cNvSpPr>
            <a:spLocks noGrp="1" noChangeArrowheads="1"/>
          </p:cNvSpPr>
          <p:nvPr>
            <p:ph type="title"/>
          </p:nvPr>
        </p:nvSpPr>
        <p:spPr>
          <a:xfrm>
            <a:off x="457200" y="111760"/>
            <a:ext cx="8229600" cy="622988"/>
          </a:xfrm>
        </p:spPr>
        <p:txBody>
          <a:bodyPr/>
          <a:lstStyle/>
          <a:p>
            <a:pPr eaLnBrk="1" hangingPunct="1"/>
            <a:r>
              <a:rPr lang="en-US" altLang="en-US" dirty="0"/>
              <a:t>Thread Scheduling</a:t>
            </a:r>
          </a:p>
        </p:txBody>
      </p:sp>
      <p:sp>
        <p:nvSpPr>
          <p:cNvPr id="61442" name="Rectangle 3">
            <a:extLst>
              <a:ext uri="{FF2B5EF4-FFF2-40B4-BE49-F238E27FC236}">
                <a16:creationId xmlns:a16="http://schemas.microsoft.com/office/drawing/2014/main" id="{4EB10D59-818F-4E4B-B4C9-ED90EEB4FFA0}"/>
              </a:ext>
            </a:extLst>
          </p:cNvPr>
          <p:cNvSpPr>
            <a:spLocks noGrp="1" noChangeArrowheads="1"/>
          </p:cNvSpPr>
          <p:nvPr>
            <p:ph type="body" idx="1"/>
          </p:nvPr>
        </p:nvSpPr>
        <p:spPr>
          <a:xfrm>
            <a:off x="844550" y="1087121"/>
            <a:ext cx="7661275" cy="3569970"/>
          </a:xfrm>
        </p:spPr>
        <p:txBody>
          <a:bodyPr/>
          <a:lstStyle/>
          <a:p>
            <a:r>
              <a:rPr lang="en-US" altLang="en-US" dirty="0"/>
              <a:t>Distinction between user-level and kernel-level threads</a:t>
            </a:r>
          </a:p>
          <a:p>
            <a:r>
              <a:rPr lang="en-US" altLang="en-US" dirty="0"/>
              <a:t>When threads supported, threads scheduled, not processes</a:t>
            </a:r>
          </a:p>
          <a:p>
            <a:r>
              <a:rPr lang="en-US" altLang="en-US" dirty="0"/>
              <a:t>Many-to-one and many-to-many models, thread library schedules user-level threads to run on LWP</a:t>
            </a:r>
          </a:p>
          <a:p>
            <a:pPr lvl="1"/>
            <a:r>
              <a:rPr lang="en-US" altLang="en-US" dirty="0"/>
              <a:t>Known as </a:t>
            </a:r>
            <a:r>
              <a:rPr lang="en-US" altLang="en-US" b="1" dirty="0">
                <a:solidFill>
                  <a:srgbClr val="006699"/>
                </a:solidFill>
                <a:latin typeface="+mj-lt"/>
              </a:rPr>
              <a:t>process-contention</a:t>
            </a:r>
            <a:r>
              <a:rPr lang="en-US" altLang="en-US" b="1" dirty="0">
                <a:solidFill>
                  <a:srgbClr val="3366FF"/>
                </a:solidFill>
              </a:rPr>
              <a:t> </a:t>
            </a:r>
            <a:r>
              <a:rPr lang="en-US" altLang="en-US" b="1" dirty="0">
                <a:solidFill>
                  <a:srgbClr val="006699"/>
                </a:solidFill>
                <a:latin typeface="+mj-lt"/>
              </a:rPr>
              <a:t>scope</a:t>
            </a:r>
            <a:r>
              <a:rPr lang="en-US" altLang="en-US" b="1" dirty="0">
                <a:solidFill>
                  <a:srgbClr val="3366FF"/>
                </a:solidFill>
              </a:rPr>
              <a:t> </a:t>
            </a:r>
            <a:r>
              <a:rPr lang="en-US" altLang="en-US" dirty="0"/>
              <a:t>(</a:t>
            </a:r>
            <a:r>
              <a:rPr lang="en-US" altLang="en-US" b="1" dirty="0">
                <a:solidFill>
                  <a:srgbClr val="006699"/>
                </a:solidFill>
                <a:latin typeface="+mj-lt"/>
              </a:rPr>
              <a:t>PCS</a:t>
            </a:r>
            <a:r>
              <a:rPr lang="en-US" altLang="en-US" dirty="0"/>
              <a:t>)</a:t>
            </a:r>
            <a:r>
              <a:rPr lang="en-US" altLang="en-US" b="1" dirty="0"/>
              <a:t> </a:t>
            </a:r>
            <a:r>
              <a:rPr lang="en-US" altLang="en-US" dirty="0"/>
              <a:t>since scheduling competition is within the process</a:t>
            </a:r>
          </a:p>
          <a:p>
            <a:pPr lvl="1"/>
            <a:r>
              <a:rPr lang="en-US" altLang="en-US" dirty="0"/>
              <a:t>Typically done via priority set by programmer</a:t>
            </a:r>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47CC26-B094-481C-FA95-6392E4BC303E}"/>
              </a:ext>
            </a:extLst>
          </p:cNvPr>
          <p:cNvGraphicFramePr>
            <a:graphicFrameLocks noGrp="1"/>
          </p:cNvGraphicFramePr>
          <p:nvPr>
            <p:extLst>
              <p:ext uri="{D42A27DB-BD31-4B8C-83A1-F6EECF244321}">
                <p14:modId xmlns:p14="http://schemas.microsoft.com/office/powerpoint/2010/main" val="2893737250"/>
              </p:ext>
            </p:extLst>
          </p:nvPr>
        </p:nvGraphicFramePr>
        <p:xfrm>
          <a:off x="932156" y="1233487"/>
          <a:ext cx="7403976" cy="5082740"/>
        </p:xfrm>
        <a:graphic>
          <a:graphicData uri="http://schemas.openxmlformats.org/drawingml/2006/table">
            <a:tbl>
              <a:tblPr/>
              <a:tblGrid>
                <a:gridCol w="2467992">
                  <a:extLst>
                    <a:ext uri="{9D8B030D-6E8A-4147-A177-3AD203B41FA5}">
                      <a16:colId xmlns:a16="http://schemas.microsoft.com/office/drawing/2014/main" val="3508681751"/>
                    </a:ext>
                  </a:extLst>
                </a:gridCol>
                <a:gridCol w="2467992">
                  <a:extLst>
                    <a:ext uri="{9D8B030D-6E8A-4147-A177-3AD203B41FA5}">
                      <a16:colId xmlns:a16="http://schemas.microsoft.com/office/drawing/2014/main" val="4029908543"/>
                    </a:ext>
                  </a:extLst>
                </a:gridCol>
                <a:gridCol w="2467992">
                  <a:extLst>
                    <a:ext uri="{9D8B030D-6E8A-4147-A177-3AD203B41FA5}">
                      <a16:colId xmlns:a16="http://schemas.microsoft.com/office/drawing/2014/main" val="2390168012"/>
                    </a:ext>
                  </a:extLst>
                </a:gridCol>
              </a:tblGrid>
              <a:tr h="164754">
                <a:tc>
                  <a:txBody>
                    <a:bodyPr/>
                    <a:lstStyle/>
                    <a:p>
                      <a:r>
                        <a:rPr lang="en-GB" sz="1600"/>
                        <a:t>Feature</a:t>
                      </a:r>
                    </a:p>
                  </a:txBody>
                  <a:tcPr marL="41188" marR="41188" marT="20594" marB="20594" anchor="ctr">
                    <a:lnL>
                      <a:noFill/>
                    </a:lnL>
                    <a:lnR>
                      <a:noFill/>
                    </a:lnR>
                    <a:lnT>
                      <a:noFill/>
                    </a:lnT>
                    <a:lnB>
                      <a:noFill/>
                    </a:lnB>
                    <a:noFill/>
                  </a:tcPr>
                </a:tc>
                <a:tc>
                  <a:txBody>
                    <a:bodyPr/>
                    <a:lstStyle/>
                    <a:p>
                      <a:r>
                        <a:rPr lang="en-GB" sz="1600" b="1"/>
                        <a:t>Process</a:t>
                      </a:r>
                      <a:endParaRPr lang="en-GB" sz="1600"/>
                    </a:p>
                  </a:txBody>
                  <a:tcPr marL="41188" marR="41188" marT="20594" marB="20594" anchor="ctr">
                    <a:lnL>
                      <a:noFill/>
                    </a:lnL>
                    <a:lnR>
                      <a:noFill/>
                    </a:lnR>
                    <a:lnT>
                      <a:noFill/>
                    </a:lnT>
                    <a:lnB>
                      <a:noFill/>
                    </a:lnB>
                    <a:noFill/>
                  </a:tcPr>
                </a:tc>
                <a:tc>
                  <a:txBody>
                    <a:bodyPr/>
                    <a:lstStyle/>
                    <a:p>
                      <a:r>
                        <a:rPr lang="en-GB" sz="1600" b="1"/>
                        <a:t>Thread</a:t>
                      </a:r>
                      <a:endParaRPr lang="en-GB" sz="1600"/>
                    </a:p>
                  </a:txBody>
                  <a:tcPr marL="41188" marR="41188" marT="20594" marB="20594" anchor="ctr">
                    <a:lnL>
                      <a:noFill/>
                    </a:lnL>
                    <a:lnR>
                      <a:noFill/>
                    </a:lnR>
                    <a:lnT>
                      <a:noFill/>
                    </a:lnT>
                    <a:lnB>
                      <a:noFill/>
                    </a:lnB>
                    <a:noFill/>
                  </a:tcPr>
                </a:tc>
                <a:extLst>
                  <a:ext uri="{0D108BD9-81ED-4DB2-BD59-A6C34878D82A}">
                    <a16:rowId xmlns:a16="http://schemas.microsoft.com/office/drawing/2014/main" val="1007510679"/>
                  </a:ext>
                </a:extLst>
              </a:tr>
              <a:tr h="782580">
                <a:tc>
                  <a:txBody>
                    <a:bodyPr/>
                    <a:lstStyle/>
                    <a:p>
                      <a:r>
                        <a:rPr lang="en-GB" sz="1600" b="1" dirty="0"/>
                        <a:t>Definition</a:t>
                      </a:r>
                      <a:endParaRPr lang="en-GB" sz="1600" dirty="0"/>
                    </a:p>
                  </a:txBody>
                  <a:tcPr marL="41188" marR="41188" marT="20594" marB="20594" anchor="ctr">
                    <a:lnL>
                      <a:noFill/>
                    </a:lnL>
                    <a:lnR>
                      <a:noFill/>
                    </a:lnR>
                    <a:lnT>
                      <a:noFill/>
                    </a:lnT>
                    <a:lnB>
                      <a:noFill/>
                    </a:lnB>
                    <a:noFill/>
                  </a:tcPr>
                </a:tc>
                <a:tc>
                  <a:txBody>
                    <a:bodyPr/>
                    <a:lstStyle/>
                    <a:p>
                      <a:r>
                        <a:rPr lang="en-US" sz="1600"/>
                        <a:t>A process is an independent program in execution, with its own memory space and system resources.</a:t>
                      </a:r>
                    </a:p>
                  </a:txBody>
                  <a:tcPr marL="41188" marR="41188" marT="20594" marB="20594" anchor="ctr">
                    <a:lnL>
                      <a:noFill/>
                    </a:lnL>
                    <a:lnR>
                      <a:noFill/>
                    </a:lnR>
                    <a:lnT>
                      <a:noFill/>
                    </a:lnT>
                    <a:lnB>
                      <a:noFill/>
                    </a:lnB>
                    <a:noFill/>
                  </a:tcPr>
                </a:tc>
                <a:tc>
                  <a:txBody>
                    <a:bodyPr/>
                    <a:lstStyle/>
                    <a:p>
                      <a:r>
                        <a:rPr lang="en-US" sz="1600"/>
                        <a:t>A thread is a smaller execution unit within a process, sharing the same memory space with other threads of the same process.</a:t>
                      </a:r>
                    </a:p>
                  </a:txBody>
                  <a:tcPr marL="41188" marR="41188" marT="20594" marB="20594" anchor="ctr">
                    <a:lnL>
                      <a:noFill/>
                    </a:lnL>
                    <a:lnR>
                      <a:noFill/>
                    </a:lnR>
                    <a:lnT>
                      <a:noFill/>
                    </a:lnT>
                    <a:lnB>
                      <a:noFill/>
                    </a:lnB>
                    <a:noFill/>
                  </a:tcPr>
                </a:tc>
                <a:extLst>
                  <a:ext uri="{0D108BD9-81ED-4DB2-BD59-A6C34878D82A}">
                    <a16:rowId xmlns:a16="http://schemas.microsoft.com/office/drawing/2014/main" val="2377123633"/>
                  </a:ext>
                </a:extLst>
              </a:tr>
              <a:tr h="659015">
                <a:tc>
                  <a:txBody>
                    <a:bodyPr/>
                    <a:lstStyle/>
                    <a:p>
                      <a:r>
                        <a:rPr lang="en-GB" sz="1600" b="1"/>
                        <a:t>Memory</a:t>
                      </a:r>
                      <a:endParaRPr lang="en-GB" sz="1600"/>
                    </a:p>
                  </a:txBody>
                  <a:tcPr marL="41188" marR="41188" marT="20594" marB="20594" anchor="ctr">
                    <a:lnL>
                      <a:noFill/>
                    </a:lnL>
                    <a:lnR>
                      <a:noFill/>
                    </a:lnR>
                    <a:lnT>
                      <a:noFill/>
                    </a:lnT>
                    <a:lnB>
                      <a:noFill/>
                    </a:lnB>
                    <a:noFill/>
                  </a:tcPr>
                </a:tc>
                <a:tc>
                  <a:txBody>
                    <a:bodyPr/>
                    <a:lstStyle/>
                    <a:p>
                      <a:r>
                        <a:rPr lang="en-US" sz="1600"/>
                        <a:t>Has its own memory space (code, data, stack, heap).</a:t>
                      </a:r>
                    </a:p>
                  </a:txBody>
                  <a:tcPr marL="41188" marR="41188" marT="20594" marB="20594" anchor="ctr">
                    <a:lnL>
                      <a:noFill/>
                    </a:lnL>
                    <a:lnR>
                      <a:noFill/>
                    </a:lnR>
                    <a:lnT>
                      <a:noFill/>
                    </a:lnT>
                    <a:lnB>
                      <a:noFill/>
                    </a:lnB>
                    <a:noFill/>
                  </a:tcPr>
                </a:tc>
                <a:tc>
                  <a:txBody>
                    <a:bodyPr/>
                    <a:lstStyle/>
                    <a:p>
                      <a:r>
                        <a:rPr lang="en-US" sz="1600"/>
                        <a:t>Shares memory (code, data, heap) with other threads of the same process but has its own stack.</a:t>
                      </a:r>
                    </a:p>
                  </a:txBody>
                  <a:tcPr marL="41188" marR="41188" marT="20594" marB="20594" anchor="ctr">
                    <a:lnL>
                      <a:noFill/>
                    </a:lnL>
                    <a:lnR>
                      <a:noFill/>
                    </a:lnR>
                    <a:lnT>
                      <a:noFill/>
                    </a:lnT>
                    <a:lnB>
                      <a:noFill/>
                    </a:lnB>
                    <a:noFill/>
                  </a:tcPr>
                </a:tc>
                <a:extLst>
                  <a:ext uri="{0D108BD9-81ED-4DB2-BD59-A6C34878D82A}">
                    <a16:rowId xmlns:a16="http://schemas.microsoft.com/office/drawing/2014/main" val="2526799446"/>
                  </a:ext>
                </a:extLst>
              </a:tr>
              <a:tr h="659015">
                <a:tc>
                  <a:txBody>
                    <a:bodyPr/>
                    <a:lstStyle/>
                    <a:p>
                      <a:r>
                        <a:rPr lang="en-GB" sz="1600" b="1"/>
                        <a:t>Communication</a:t>
                      </a:r>
                      <a:endParaRPr lang="en-GB" sz="1600"/>
                    </a:p>
                  </a:txBody>
                  <a:tcPr marL="41188" marR="41188" marT="20594" marB="20594" anchor="ctr">
                    <a:lnL>
                      <a:noFill/>
                    </a:lnL>
                    <a:lnR>
                      <a:noFill/>
                    </a:lnR>
                    <a:lnT>
                      <a:noFill/>
                    </a:lnT>
                    <a:lnB>
                      <a:noFill/>
                    </a:lnB>
                    <a:noFill/>
                  </a:tcPr>
                </a:tc>
                <a:tc>
                  <a:txBody>
                    <a:bodyPr/>
                    <a:lstStyle/>
                    <a:p>
                      <a:r>
                        <a:rPr lang="en-US" sz="1600"/>
                        <a:t>Inter-Process Communication (IPC) required (e.g., pipes, sockets, shared memory).</a:t>
                      </a:r>
                    </a:p>
                  </a:txBody>
                  <a:tcPr marL="41188" marR="41188" marT="20594" marB="20594" anchor="ctr">
                    <a:lnL>
                      <a:noFill/>
                    </a:lnL>
                    <a:lnR>
                      <a:noFill/>
                    </a:lnR>
                    <a:lnT>
                      <a:noFill/>
                    </a:lnT>
                    <a:lnB>
                      <a:noFill/>
                    </a:lnB>
                    <a:noFill/>
                  </a:tcPr>
                </a:tc>
                <a:tc>
                  <a:txBody>
                    <a:bodyPr/>
                    <a:lstStyle/>
                    <a:p>
                      <a:r>
                        <a:rPr lang="en-US" sz="1600"/>
                        <a:t>Threads within the same process can communicate directly via shared memory.</a:t>
                      </a:r>
                    </a:p>
                  </a:txBody>
                  <a:tcPr marL="41188" marR="41188" marT="20594" marB="20594" anchor="ctr">
                    <a:lnL>
                      <a:noFill/>
                    </a:lnL>
                    <a:lnR>
                      <a:noFill/>
                    </a:lnR>
                    <a:lnT>
                      <a:noFill/>
                    </a:lnT>
                    <a:lnB>
                      <a:noFill/>
                    </a:lnB>
                    <a:noFill/>
                  </a:tcPr>
                </a:tc>
                <a:extLst>
                  <a:ext uri="{0D108BD9-81ED-4DB2-BD59-A6C34878D82A}">
                    <a16:rowId xmlns:a16="http://schemas.microsoft.com/office/drawing/2014/main" val="1534559871"/>
                  </a:ext>
                </a:extLst>
              </a:tr>
              <a:tr h="659015">
                <a:tc>
                  <a:txBody>
                    <a:bodyPr/>
                    <a:lstStyle/>
                    <a:p>
                      <a:r>
                        <a:rPr lang="en-GB" sz="1600" b="1"/>
                        <a:t>Overhead</a:t>
                      </a:r>
                      <a:endParaRPr lang="en-GB" sz="1600"/>
                    </a:p>
                  </a:txBody>
                  <a:tcPr marL="41188" marR="41188" marT="20594" marB="20594" anchor="ctr">
                    <a:lnL>
                      <a:noFill/>
                    </a:lnL>
                    <a:lnR>
                      <a:noFill/>
                    </a:lnR>
                    <a:lnT>
                      <a:noFill/>
                    </a:lnT>
                    <a:lnB>
                      <a:noFill/>
                    </a:lnB>
                    <a:noFill/>
                  </a:tcPr>
                </a:tc>
                <a:tc>
                  <a:txBody>
                    <a:bodyPr/>
                    <a:lstStyle/>
                    <a:p>
                      <a:r>
                        <a:rPr lang="en-US" sz="1600"/>
                        <a:t>Higher overhead due to context switching and separate memory allocation.</a:t>
                      </a:r>
                    </a:p>
                  </a:txBody>
                  <a:tcPr marL="41188" marR="41188" marT="20594" marB="20594" anchor="ctr">
                    <a:lnL>
                      <a:noFill/>
                    </a:lnL>
                    <a:lnR>
                      <a:noFill/>
                    </a:lnR>
                    <a:lnT>
                      <a:noFill/>
                    </a:lnT>
                    <a:lnB>
                      <a:noFill/>
                    </a:lnB>
                    <a:noFill/>
                  </a:tcPr>
                </a:tc>
                <a:tc>
                  <a:txBody>
                    <a:bodyPr/>
                    <a:lstStyle/>
                    <a:p>
                      <a:r>
                        <a:rPr lang="en-US" sz="1600" dirty="0"/>
                        <a:t>Lower overhead since threads share resources and only need minimal context switching.</a:t>
                      </a:r>
                    </a:p>
                  </a:txBody>
                  <a:tcPr marL="41188" marR="41188" marT="20594" marB="20594" anchor="ctr">
                    <a:lnL>
                      <a:noFill/>
                    </a:lnL>
                    <a:lnR>
                      <a:noFill/>
                    </a:lnR>
                    <a:lnT>
                      <a:noFill/>
                    </a:lnT>
                    <a:lnB>
                      <a:noFill/>
                    </a:lnB>
                    <a:noFill/>
                  </a:tcPr>
                </a:tc>
                <a:extLst>
                  <a:ext uri="{0D108BD9-81ED-4DB2-BD59-A6C34878D82A}">
                    <a16:rowId xmlns:a16="http://schemas.microsoft.com/office/drawing/2014/main" val="3680899536"/>
                  </a:ext>
                </a:extLst>
              </a:tr>
            </a:tbl>
          </a:graphicData>
        </a:graphic>
      </p:graphicFrame>
      <p:sp>
        <p:nvSpPr>
          <p:cNvPr id="3" name="Rectangle 1">
            <a:extLst>
              <a:ext uri="{FF2B5EF4-FFF2-40B4-BE49-F238E27FC236}">
                <a16:creationId xmlns:a16="http://schemas.microsoft.com/office/drawing/2014/main" id="{4DA9B838-5F55-A627-0F6A-0880F8F41BFA}"/>
              </a:ext>
            </a:extLst>
          </p:cNvPr>
          <p:cNvSpPr>
            <a:spLocks noChangeArrowheads="1"/>
          </p:cNvSpPr>
          <p:nvPr/>
        </p:nvSpPr>
        <p:spPr bwMode="auto">
          <a:xfrm>
            <a:off x="1536731" y="284889"/>
            <a:ext cx="653307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Arial" panose="020B0604020202020204" pitchFamily="34" charset="0"/>
              </a:rPr>
              <a:t>Difference Between a Thread and a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11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E7D190-3FD9-3BF0-5252-B8DB9D26BDAC}"/>
              </a:ext>
            </a:extLst>
          </p:cNvPr>
          <p:cNvGraphicFramePr>
            <a:graphicFrameLocks noGrp="1"/>
          </p:cNvGraphicFramePr>
          <p:nvPr/>
        </p:nvGraphicFramePr>
        <p:xfrm>
          <a:off x="806450" y="1233488"/>
          <a:ext cx="7403976" cy="3049644"/>
        </p:xfrm>
        <a:graphic>
          <a:graphicData uri="http://schemas.openxmlformats.org/drawingml/2006/table">
            <a:tbl>
              <a:tblPr/>
              <a:tblGrid>
                <a:gridCol w="2467992">
                  <a:extLst>
                    <a:ext uri="{9D8B030D-6E8A-4147-A177-3AD203B41FA5}">
                      <a16:colId xmlns:a16="http://schemas.microsoft.com/office/drawing/2014/main" val="530393301"/>
                    </a:ext>
                  </a:extLst>
                </a:gridCol>
                <a:gridCol w="2467992">
                  <a:extLst>
                    <a:ext uri="{9D8B030D-6E8A-4147-A177-3AD203B41FA5}">
                      <a16:colId xmlns:a16="http://schemas.microsoft.com/office/drawing/2014/main" val="722035033"/>
                    </a:ext>
                  </a:extLst>
                </a:gridCol>
                <a:gridCol w="2467992">
                  <a:extLst>
                    <a:ext uri="{9D8B030D-6E8A-4147-A177-3AD203B41FA5}">
                      <a16:colId xmlns:a16="http://schemas.microsoft.com/office/drawing/2014/main" val="3112195603"/>
                    </a:ext>
                  </a:extLst>
                </a:gridCol>
              </a:tblGrid>
              <a:tr h="535449">
                <a:tc>
                  <a:txBody>
                    <a:bodyPr/>
                    <a:lstStyle/>
                    <a:p>
                      <a:r>
                        <a:rPr lang="en-GB" sz="1600" b="1" dirty="0"/>
                        <a:t>Creation Time</a:t>
                      </a:r>
                      <a:endParaRPr lang="en-GB" sz="1600" dirty="0"/>
                    </a:p>
                  </a:txBody>
                  <a:tcPr marL="41188" marR="41188" marT="20594" marB="20594" anchor="ctr">
                    <a:lnL>
                      <a:noFill/>
                    </a:lnL>
                    <a:lnR>
                      <a:noFill/>
                    </a:lnR>
                    <a:lnT>
                      <a:noFill/>
                    </a:lnT>
                    <a:lnB>
                      <a:noFill/>
                    </a:lnB>
                    <a:noFill/>
                  </a:tcPr>
                </a:tc>
                <a:tc>
                  <a:txBody>
                    <a:bodyPr/>
                    <a:lstStyle/>
                    <a:p>
                      <a:r>
                        <a:rPr lang="en-US" sz="1600" dirty="0"/>
                        <a:t>Creating a process is slower as it requires separate memory allocation.</a:t>
                      </a:r>
                    </a:p>
                  </a:txBody>
                  <a:tcPr marL="41188" marR="41188" marT="20594" marB="20594" anchor="ctr">
                    <a:lnL>
                      <a:noFill/>
                    </a:lnL>
                    <a:lnR>
                      <a:noFill/>
                    </a:lnR>
                    <a:lnT>
                      <a:noFill/>
                    </a:lnT>
                    <a:lnB>
                      <a:noFill/>
                    </a:lnB>
                    <a:noFill/>
                  </a:tcPr>
                </a:tc>
                <a:tc>
                  <a:txBody>
                    <a:bodyPr/>
                    <a:lstStyle/>
                    <a:p>
                      <a:r>
                        <a:rPr lang="en-US" sz="1600"/>
                        <a:t>Creating a thread is faster since it shares memory with its parent process.</a:t>
                      </a:r>
                    </a:p>
                  </a:txBody>
                  <a:tcPr marL="41188" marR="41188" marT="20594" marB="20594" anchor="ctr">
                    <a:lnL>
                      <a:noFill/>
                    </a:lnL>
                    <a:lnR>
                      <a:noFill/>
                    </a:lnR>
                    <a:lnT>
                      <a:noFill/>
                    </a:lnT>
                    <a:lnB>
                      <a:noFill/>
                    </a:lnB>
                    <a:noFill/>
                  </a:tcPr>
                </a:tc>
                <a:extLst>
                  <a:ext uri="{0D108BD9-81ED-4DB2-BD59-A6C34878D82A}">
                    <a16:rowId xmlns:a16="http://schemas.microsoft.com/office/drawing/2014/main" val="1767192781"/>
                  </a:ext>
                </a:extLst>
              </a:tr>
              <a:tr h="411884">
                <a:tc>
                  <a:txBody>
                    <a:bodyPr/>
                    <a:lstStyle/>
                    <a:p>
                      <a:r>
                        <a:rPr lang="en-GB" sz="1600" b="1" dirty="0"/>
                        <a:t>Crash Impact</a:t>
                      </a:r>
                      <a:endParaRPr lang="en-GB" sz="1600" dirty="0"/>
                    </a:p>
                  </a:txBody>
                  <a:tcPr marL="41188" marR="41188" marT="20594" marB="20594" anchor="ctr">
                    <a:lnL>
                      <a:noFill/>
                    </a:lnL>
                    <a:lnR>
                      <a:noFill/>
                    </a:lnR>
                    <a:lnT>
                      <a:noFill/>
                    </a:lnT>
                    <a:lnB>
                      <a:noFill/>
                    </a:lnB>
                    <a:noFill/>
                  </a:tcPr>
                </a:tc>
                <a:tc>
                  <a:txBody>
                    <a:bodyPr/>
                    <a:lstStyle/>
                    <a:p>
                      <a:r>
                        <a:rPr lang="en-US" sz="1600" dirty="0"/>
                        <a:t>If a process crashes, it does not affect other processes.</a:t>
                      </a:r>
                    </a:p>
                  </a:txBody>
                  <a:tcPr marL="41188" marR="41188" marT="20594" marB="20594" anchor="ctr">
                    <a:lnL>
                      <a:noFill/>
                    </a:lnL>
                    <a:lnR>
                      <a:noFill/>
                    </a:lnR>
                    <a:lnT>
                      <a:noFill/>
                    </a:lnT>
                    <a:lnB>
                      <a:noFill/>
                    </a:lnB>
                    <a:noFill/>
                  </a:tcPr>
                </a:tc>
                <a:tc>
                  <a:txBody>
                    <a:bodyPr/>
                    <a:lstStyle/>
                    <a:p>
                      <a:r>
                        <a:rPr lang="en-US" sz="1600"/>
                        <a:t>If a thread crashes, it can crash the entire process.</a:t>
                      </a:r>
                    </a:p>
                  </a:txBody>
                  <a:tcPr marL="41188" marR="41188" marT="20594" marB="20594" anchor="ctr">
                    <a:lnL>
                      <a:noFill/>
                    </a:lnL>
                    <a:lnR>
                      <a:noFill/>
                    </a:lnR>
                    <a:lnT>
                      <a:noFill/>
                    </a:lnT>
                    <a:lnB>
                      <a:noFill/>
                    </a:lnB>
                    <a:noFill/>
                  </a:tcPr>
                </a:tc>
                <a:extLst>
                  <a:ext uri="{0D108BD9-81ED-4DB2-BD59-A6C34878D82A}">
                    <a16:rowId xmlns:a16="http://schemas.microsoft.com/office/drawing/2014/main" val="3168255823"/>
                  </a:ext>
                </a:extLst>
              </a:tr>
              <a:tr h="659015">
                <a:tc>
                  <a:txBody>
                    <a:bodyPr/>
                    <a:lstStyle/>
                    <a:p>
                      <a:r>
                        <a:rPr lang="en-GB" sz="1600" b="1"/>
                        <a:t>Example</a:t>
                      </a:r>
                      <a:endParaRPr lang="en-GB" sz="1600"/>
                    </a:p>
                  </a:txBody>
                  <a:tcPr marL="41188" marR="41188" marT="20594" marB="20594" anchor="ctr">
                    <a:lnL>
                      <a:noFill/>
                    </a:lnL>
                    <a:lnR>
                      <a:noFill/>
                    </a:lnR>
                    <a:lnT>
                      <a:noFill/>
                    </a:lnT>
                    <a:lnB>
                      <a:noFill/>
                    </a:lnB>
                    <a:noFill/>
                  </a:tcPr>
                </a:tc>
                <a:tc>
                  <a:txBody>
                    <a:bodyPr/>
                    <a:lstStyle/>
                    <a:p>
                      <a:r>
                        <a:rPr lang="en-US" sz="1600" dirty="0"/>
                        <a:t>Opening a browser or running a database server starts a process.</a:t>
                      </a:r>
                    </a:p>
                  </a:txBody>
                  <a:tcPr marL="41188" marR="41188" marT="20594" marB="20594" anchor="ctr">
                    <a:lnL>
                      <a:noFill/>
                    </a:lnL>
                    <a:lnR>
                      <a:noFill/>
                    </a:lnR>
                    <a:lnT>
                      <a:noFill/>
                    </a:lnT>
                    <a:lnB>
                      <a:noFill/>
                    </a:lnB>
                    <a:noFill/>
                  </a:tcPr>
                </a:tc>
                <a:tc>
                  <a:txBody>
                    <a:bodyPr/>
                    <a:lstStyle/>
                    <a:p>
                      <a:r>
                        <a:rPr lang="en-US" sz="1600" dirty="0"/>
                        <a:t>Multiple browser tabs (threads within the browser process), or parallel execution of SQL queries.</a:t>
                      </a:r>
                    </a:p>
                  </a:txBody>
                  <a:tcPr marL="41188" marR="41188" marT="20594" marB="20594" anchor="ctr">
                    <a:lnL>
                      <a:noFill/>
                    </a:lnL>
                    <a:lnR>
                      <a:noFill/>
                    </a:lnR>
                    <a:lnT>
                      <a:noFill/>
                    </a:lnT>
                    <a:lnB>
                      <a:noFill/>
                    </a:lnB>
                    <a:noFill/>
                  </a:tcPr>
                </a:tc>
                <a:extLst>
                  <a:ext uri="{0D108BD9-81ED-4DB2-BD59-A6C34878D82A}">
                    <a16:rowId xmlns:a16="http://schemas.microsoft.com/office/drawing/2014/main" val="791292072"/>
                  </a:ext>
                </a:extLst>
              </a:tr>
            </a:tbl>
          </a:graphicData>
        </a:graphic>
      </p:graphicFrame>
      <p:sp>
        <p:nvSpPr>
          <p:cNvPr id="4" name="TextBox 3">
            <a:extLst>
              <a:ext uri="{FF2B5EF4-FFF2-40B4-BE49-F238E27FC236}">
                <a16:creationId xmlns:a16="http://schemas.microsoft.com/office/drawing/2014/main" id="{25A853BF-9A1E-3ECF-178B-E3730E66D755}"/>
              </a:ext>
            </a:extLst>
          </p:cNvPr>
          <p:cNvSpPr txBox="1"/>
          <p:nvPr/>
        </p:nvSpPr>
        <p:spPr>
          <a:xfrm>
            <a:off x="1644587" y="316027"/>
            <a:ext cx="6425213"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C0"/>
                </a:solidFill>
                <a:effectLst/>
                <a:latin typeface="Arial" panose="020B0604020202020204" pitchFamily="34" charset="0"/>
              </a:rPr>
              <a:t>Difference Between a Thread and a Process</a:t>
            </a:r>
          </a:p>
        </p:txBody>
      </p:sp>
    </p:spTree>
    <p:extLst>
      <p:ext uri="{BB962C8B-B14F-4D97-AF65-F5344CB8AC3E}">
        <p14:creationId xmlns:p14="http://schemas.microsoft.com/office/powerpoint/2010/main" val="33880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Multiple-Processor Scheduling</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lang="en-US" altLang="en-US" dirty="0"/>
              <a:t>CPU scheduling more complex when multiple CPUs are available</a:t>
            </a:r>
          </a:p>
          <a:p>
            <a:r>
              <a:rPr lang="en-US" altLang="en-US" dirty="0" err="1"/>
              <a:t>Multiprocess</a:t>
            </a:r>
            <a:r>
              <a:rPr lang="en-US" altLang="en-US" dirty="0"/>
              <a:t> may be any one of the following architectures:</a:t>
            </a:r>
            <a:endParaRPr lang="en-US" altLang="en-US" sz="800" dirty="0"/>
          </a:p>
          <a:p>
            <a:pPr lvl="1"/>
            <a:r>
              <a:rPr lang="en-US" altLang="en-US" dirty="0"/>
              <a:t>Multicore CPUs</a:t>
            </a:r>
          </a:p>
          <a:p>
            <a:pPr lvl="1"/>
            <a:r>
              <a:rPr lang="en-US" altLang="en-US" dirty="0"/>
              <a:t>Multithreaded cores</a:t>
            </a:r>
          </a:p>
          <a:p>
            <a:pPr lvl="1"/>
            <a:r>
              <a:rPr lang="en-US" altLang="en-US" dirty="0"/>
              <a:t>NUMA systems</a:t>
            </a:r>
          </a:p>
          <a:p>
            <a:pPr lvl="1"/>
            <a:r>
              <a:rPr lang="en-US" altLang="en-US" dirty="0"/>
              <a:t>Heterogeneous multiprocessing</a:t>
            </a:r>
          </a:p>
          <a:p>
            <a:pPr lvl="1"/>
            <a:endParaRPr lang="en-US" altLang="en-US" b="1" dirty="0">
              <a:solidFill>
                <a:srgbClr val="3366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C7F1E55F-983C-47F8-ADBE-54E15FEFD9AB}"/>
              </a:ext>
            </a:extLst>
          </p:cNvPr>
          <p:cNvSpPr>
            <a:spLocks noGrp="1"/>
          </p:cNvSpPr>
          <p:nvPr>
            <p:ph type="title"/>
          </p:nvPr>
        </p:nvSpPr>
        <p:spPr>
          <a:xfrm>
            <a:off x="894080" y="173722"/>
            <a:ext cx="8229600" cy="576262"/>
          </a:xfrm>
        </p:spPr>
        <p:txBody>
          <a:bodyPr/>
          <a:lstStyle/>
          <a:p>
            <a:r>
              <a:rPr lang="en-US" altLang="en-US" dirty="0"/>
              <a:t>Multiple-Processor Scheduling</a:t>
            </a:r>
          </a:p>
        </p:txBody>
      </p:sp>
      <p:sp>
        <p:nvSpPr>
          <p:cNvPr id="71682" name="Content Placeholder 2">
            <a:extLst>
              <a:ext uri="{FF2B5EF4-FFF2-40B4-BE49-F238E27FC236}">
                <a16:creationId xmlns:a16="http://schemas.microsoft.com/office/drawing/2014/main" id="{7A08C823-220F-4189-B103-BC03391E7F6B}"/>
              </a:ext>
            </a:extLst>
          </p:cNvPr>
          <p:cNvSpPr>
            <a:spLocks noGrp="1"/>
          </p:cNvSpPr>
          <p:nvPr>
            <p:ph idx="1"/>
          </p:nvPr>
        </p:nvSpPr>
        <p:spPr/>
        <p:txBody>
          <a:bodyPr/>
          <a:lstStyle/>
          <a:p>
            <a:r>
              <a:rPr lang="en-US" altLang="en-US"/>
              <a:t>Symmetric multiprocessing (SMP) is where each processor is self scheduling.</a:t>
            </a:r>
          </a:p>
          <a:p>
            <a:r>
              <a:rPr lang="en-US" altLang="en-US"/>
              <a:t>All threads may be in a common ready queue (a)</a:t>
            </a:r>
          </a:p>
          <a:p>
            <a:r>
              <a:rPr lang="en-US" altLang="en-US"/>
              <a:t>Each processor may have its own private queue of threads (b)</a:t>
            </a:r>
          </a:p>
        </p:txBody>
      </p:sp>
      <p:pic>
        <p:nvPicPr>
          <p:cNvPr id="71683" name="Picture 3">
            <a:extLst>
              <a:ext uri="{FF2B5EF4-FFF2-40B4-BE49-F238E27FC236}">
                <a16:creationId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EE83DAD-0182-4281-9CC2-965A55B66551}"/>
              </a:ext>
            </a:extLst>
          </p:cNvPr>
          <p:cNvSpPr>
            <a:spLocks noGrp="1"/>
          </p:cNvSpPr>
          <p:nvPr>
            <p:ph type="title"/>
          </p:nvPr>
        </p:nvSpPr>
        <p:spPr>
          <a:xfrm>
            <a:off x="865188" y="121920"/>
            <a:ext cx="7821612" cy="575610"/>
          </a:xfrm>
        </p:spPr>
        <p:txBody>
          <a:bodyPr/>
          <a:lstStyle/>
          <a:p>
            <a:pPr eaLnBrk="1" hangingPunct="1"/>
            <a:r>
              <a:rPr lang="en-US" altLang="en-US" dirty="0"/>
              <a:t>Multicore Processors</a:t>
            </a:r>
          </a:p>
        </p:txBody>
      </p:sp>
      <p:sp>
        <p:nvSpPr>
          <p:cNvPr id="72706" name="Content Placeholder 2">
            <a:extLst>
              <a:ext uri="{FF2B5EF4-FFF2-40B4-BE49-F238E27FC236}">
                <a16:creationId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dirty="0"/>
              <a:t>Recent trend to place multiple processor cores on same physical chip</a:t>
            </a:r>
          </a:p>
          <a:p>
            <a:r>
              <a:rPr lang="en-US" altLang="en-US" dirty="0"/>
              <a:t>Faster and consumes less power</a:t>
            </a:r>
          </a:p>
          <a:p>
            <a:r>
              <a:rPr lang="en-US" altLang="en-US" dirty="0"/>
              <a:t>Multiple threads per core also growing</a:t>
            </a:r>
          </a:p>
          <a:p>
            <a:pPr lvl="1"/>
            <a:r>
              <a:rPr lang="en-US" altLang="en-US" dirty="0"/>
              <a:t>Takes advantage of memory stall to make progress on another thread while memory retrieve happens</a:t>
            </a:r>
          </a:p>
          <a:p>
            <a:r>
              <a:rPr lang="en-US" altLang="en-US" dirty="0"/>
              <a:t>Figure</a:t>
            </a:r>
          </a:p>
          <a:p>
            <a:pPr lvl="1"/>
            <a:endParaRPr lang="en-US" altLang="en-US" dirty="0"/>
          </a:p>
          <a:p>
            <a:pPr lvl="1">
              <a:buFont typeface="Monotype Sorts" pitchFamily="-84" charset="2"/>
              <a:buNone/>
            </a:pPr>
            <a:r>
              <a:rPr lang="en-US" altLang="en-US" dirty="0"/>
              <a:t> </a:t>
            </a:r>
          </a:p>
        </p:txBody>
      </p:sp>
      <p:pic>
        <p:nvPicPr>
          <p:cNvPr id="72707" name="Picture 1">
            <a:extLst>
              <a:ext uri="{FF2B5EF4-FFF2-40B4-BE49-F238E27FC236}">
                <a16:creationId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737" y="328676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Multithreaded Multicore System</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kumimoji="0" lang="en-US" altLang="en-US" dirty="0"/>
              <a:t>Each core has &gt; 1 hardware threads. </a:t>
            </a:r>
          </a:p>
          <a:p>
            <a:r>
              <a:rPr kumimoji="0" lang="en-US" altLang="en-US" dirty="0"/>
              <a:t>If one thread has a memory stall, switch to another thread!</a:t>
            </a:r>
          </a:p>
          <a:p>
            <a:r>
              <a:rPr kumimoji="0" lang="en-US" altLang="en-US" dirty="0"/>
              <a:t>Figure</a:t>
            </a:r>
          </a:p>
          <a:p>
            <a:endParaRPr kumimoji="0" lang="en-US" altLang="en-US" dirty="0"/>
          </a:p>
          <a:p>
            <a:endParaRPr kumimoji="0" lang="en-US" altLang="en-US" dirty="0"/>
          </a:p>
          <a:p>
            <a:pPr>
              <a:spcBef>
                <a:spcPct val="0"/>
              </a:spcBef>
              <a:buClrTx/>
              <a:buSzTx/>
              <a:buFontTx/>
              <a:buNone/>
            </a:pPr>
            <a:endParaRPr kumimoji="0" lang="en-US" altLang="en-US" dirty="0"/>
          </a:p>
          <a:p>
            <a:endParaRPr lang="en-US" altLang="en-US" dirty="0"/>
          </a:p>
        </p:txBody>
      </p:sp>
      <p:pic>
        <p:nvPicPr>
          <p:cNvPr id="4" name="Picture 2">
            <a:extLst>
              <a:ext uri="{FF2B5EF4-FFF2-40B4-BE49-F238E27FC236}">
                <a16:creationId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2408059"/>
            <a:ext cx="5927090" cy="14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828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A98C968A-AF4F-450D-BAED-792FA6118868}"/>
              </a:ext>
            </a:extLst>
          </p:cNvPr>
          <p:cNvSpPr>
            <a:spLocks noGrp="1"/>
          </p:cNvSpPr>
          <p:nvPr>
            <p:ph idx="1"/>
          </p:nvPr>
        </p:nvSpPr>
        <p:spPr>
          <a:xfrm>
            <a:off x="806450" y="1046480"/>
            <a:ext cx="3775075" cy="4524693"/>
          </a:xfrm>
        </p:spPr>
        <p:txBody>
          <a:bodyPr/>
          <a:lstStyle/>
          <a:p>
            <a:r>
              <a:rPr lang="en-US" altLang="en-US" b="1" dirty="0"/>
              <a:t>Chip-multithreading</a:t>
            </a:r>
            <a:r>
              <a:rPr lang="en-US" altLang="en-US" dirty="0"/>
              <a:t> (CMT) assigns each core multiple hardware threads. (Intel refers to this as </a:t>
            </a:r>
            <a:r>
              <a:rPr lang="en-US" altLang="en-US" b="1" dirty="0"/>
              <a:t>hyperthreading</a:t>
            </a:r>
            <a:r>
              <a:rPr lang="en-US" altLang="en-US" dirty="0"/>
              <a:t>.)</a:t>
            </a:r>
            <a:br>
              <a:rPr lang="en-US" altLang="en-US" dirty="0"/>
            </a:br>
            <a:br>
              <a:rPr lang="en-US" altLang="en-US" dirty="0"/>
            </a:br>
            <a:br>
              <a:rPr lang="en-US" altLang="en-US" dirty="0"/>
            </a:br>
            <a:br>
              <a:rPr lang="en-US" altLang="en-US" dirty="0"/>
            </a:br>
            <a:endParaRPr lang="en-US" altLang="en-US" dirty="0"/>
          </a:p>
          <a:p>
            <a:r>
              <a:rPr lang="en-US" altLang="en-US" dirty="0"/>
              <a:t>On a quad-core system with 2 hardware threads per core, the operating system sees 8 logical processors.</a:t>
            </a:r>
          </a:p>
          <a:p>
            <a:endParaRPr lang="en-US" altLang="en-US" dirty="0"/>
          </a:p>
        </p:txBody>
      </p:sp>
      <p:pic>
        <p:nvPicPr>
          <p:cNvPr id="76803" name="Picture 3">
            <a:extLst>
              <a:ext uri="{FF2B5EF4-FFF2-40B4-BE49-F238E27FC236}">
                <a16:creationId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2863" y="1229360"/>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B1BCE2B-FB82-4DE4-8AC5-8A0BF114B3D4}"/>
              </a:ext>
            </a:extLst>
          </p:cNvPr>
          <p:cNvSpPr>
            <a:spLocks noGrp="1"/>
          </p:cNvSpPr>
          <p:nvPr>
            <p:ph type="title"/>
          </p:nvPr>
        </p:nvSpPr>
        <p:spPr>
          <a:xfrm>
            <a:off x="1166328" y="123751"/>
            <a:ext cx="7557796" cy="576262"/>
          </a:xfrm>
        </p:spPr>
        <p:txBody>
          <a:bodyPr/>
          <a:lstStyle/>
          <a:p>
            <a:pPr eaLnBrk="1" hangingPunct="1"/>
            <a:r>
              <a:rPr lang="en-US" altLang="en-US" dirty="0"/>
              <a:t>Multithreaded Multicore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2A2F406-D6BE-4B79-BE65-E498FF964134}"/>
              </a:ext>
            </a:extLst>
          </p:cNvPr>
          <p:cNvSpPr>
            <a:spLocks noGrp="1"/>
          </p:cNvSpPr>
          <p:nvPr>
            <p:ph type="title"/>
          </p:nvPr>
        </p:nvSpPr>
        <p:spPr>
          <a:xfrm>
            <a:off x="1045032" y="123751"/>
            <a:ext cx="7809722" cy="576262"/>
          </a:xfrm>
        </p:spPr>
        <p:txBody>
          <a:bodyPr/>
          <a:lstStyle/>
          <a:p>
            <a:r>
              <a:rPr lang="en-US" altLang="en-US" dirty="0"/>
              <a:t>Multithreaded Multicore System</a:t>
            </a:r>
          </a:p>
        </p:txBody>
      </p:sp>
      <p:sp>
        <p:nvSpPr>
          <p:cNvPr id="77826" name="Content Placeholder 2">
            <a:extLst>
              <a:ext uri="{FF2B5EF4-FFF2-40B4-BE49-F238E27FC236}">
                <a16:creationId xmlns:a16="http://schemas.microsoft.com/office/drawing/2014/main" id="{1282DD5F-B7F7-4A28-B908-F260F89F83FA}"/>
              </a:ext>
            </a:extLst>
          </p:cNvPr>
          <p:cNvSpPr>
            <a:spLocks noGrp="1"/>
          </p:cNvSpPr>
          <p:nvPr>
            <p:ph idx="1"/>
          </p:nvPr>
        </p:nvSpPr>
        <p:spPr>
          <a:xfrm>
            <a:off x="774442" y="1260475"/>
            <a:ext cx="3173672" cy="4530725"/>
          </a:xfrm>
        </p:spPr>
        <p:txBody>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br>
              <a:rPr lang="en-US" altLang="en-US" dirty="0"/>
            </a:br>
            <a:br>
              <a:rPr lang="en-US" altLang="en-US" dirty="0"/>
            </a:br>
            <a:br>
              <a:rPr lang="en-US" altLang="en-US" dirty="0"/>
            </a:br>
            <a:endParaRPr lang="en-US" altLang="en-US" dirty="0"/>
          </a:p>
        </p:txBody>
      </p:sp>
      <p:pic>
        <p:nvPicPr>
          <p:cNvPr id="77827" name="Picture 4">
            <a:extLst>
              <a:ext uri="{FF2B5EF4-FFF2-40B4-BE49-F238E27FC236}">
                <a16:creationId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19062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54839094-C3D3-496D-831C-D61F7F14A2B2}"/>
              </a:ext>
            </a:extLst>
          </p:cNvPr>
          <p:cNvSpPr>
            <a:spLocks noGrp="1" noChangeArrowheads="1"/>
          </p:cNvSpPr>
          <p:nvPr>
            <p:ph type="title"/>
          </p:nvPr>
        </p:nvSpPr>
        <p:spPr>
          <a:xfrm>
            <a:off x="1075512" y="121920"/>
            <a:ext cx="7917024" cy="566312"/>
          </a:xfrm>
        </p:spPr>
        <p:txBody>
          <a:bodyPr/>
          <a:lstStyle/>
          <a:p>
            <a:pPr eaLnBrk="1" hangingPunct="1"/>
            <a:r>
              <a:rPr lang="en-US" altLang="en-US" sz="2400" dirty="0"/>
              <a:t>Multiple-Processor Scheduling – Load Balancing</a:t>
            </a:r>
          </a:p>
        </p:txBody>
      </p:sp>
      <p:sp>
        <p:nvSpPr>
          <p:cNvPr id="78850" name="Rectangle 3">
            <a:extLst>
              <a:ext uri="{FF2B5EF4-FFF2-40B4-BE49-F238E27FC236}">
                <a16:creationId xmlns:a16="http://schemas.microsoft.com/office/drawing/2014/main" id="{820781A6-111F-4348-AA18-D0475B89840C}"/>
              </a:ext>
            </a:extLst>
          </p:cNvPr>
          <p:cNvSpPr>
            <a:spLocks noGrp="1" noChangeArrowheads="1"/>
          </p:cNvSpPr>
          <p:nvPr>
            <p:ph type="body" idx="1"/>
          </p:nvPr>
        </p:nvSpPr>
        <p:spPr>
          <a:xfrm>
            <a:off x="765109" y="1030289"/>
            <a:ext cx="7200331" cy="4699952"/>
          </a:xfrm>
        </p:spPr>
        <p:txBody>
          <a:bodyPr/>
          <a:lstStyle/>
          <a:p>
            <a:r>
              <a:rPr lang="en-US" altLang="en-US" dirty="0"/>
              <a:t>If SMP, need to keep all CPUs loaded for efficiency</a:t>
            </a:r>
          </a:p>
          <a:p>
            <a:r>
              <a:rPr lang="en-US" altLang="en-US" b="1" dirty="0">
                <a:solidFill>
                  <a:srgbClr val="006699"/>
                </a:solidFill>
                <a:latin typeface="+mj-lt"/>
              </a:rPr>
              <a:t>Load</a:t>
            </a:r>
            <a:r>
              <a:rPr lang="en-US" altLang="en-US" b="1" dirty="0">
                <a:solidFill>
                  <a:srgbClr val="3366FF"/>
                </a:solidFill>
              </a:rPr>
              <a:t> </a:t>
            </a:r>
            <a:r>
              <a:rPr lang="en-US" altLang="en-US" b="1" dirty="0">
                <a:solidFill>
                  <a:srgbClr val="006699"/>
                </a:solidFill>
                <a:latin typeface="+mj-lt"/>
              </a:rPr>
              <a:t>balancing</a:t>
            </a:r>
            <a:r>
              <a:rPr lang="en-US" altLang="en-US" b="1" dirty="0">
                <a:solidFill>
                  <a:srgbClr val="3366FF"/>
                </a:solidFill>
              </a:rPr>
              <a:t> </a:t>
            </a:r>
            <a:r>
              <a:rPr lang="en-US" altLang="en-US" dirty="0"/>
              <a:t>attempts to keep workload evenly distributed</a:t>
            </a:r>
          </a:p>
          <a:p>
            <a:r>
              <a:rPr lang="en-US" altLang="en-US" b="1" dirty="0">
                <a:solidFill>
                  <a:srgbClr val="006699"/>
                </a:solidFill>
                <a:latin typeface="+mj-lt"/>
              </a:rPr>
              <a:t>Push</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periodic task checks load on each processor, and if found pushes task from overloaded CPU to other CPUs</a:t>
            </a:r>
            <a:endParaRPr lang="en-US" altLang="en-US" b="1" dirty="0">
              <a:solidFill>
                <a:srgbClr val="3366FF"/>
              </a:solidFill>
            </a:endParaRPr>
          </a:p>
          <a:p>
            <a:r>
              <a:rPr lang="en-US" altLang="en-US" b="1" dirty="0">
                <a:solidFill>
                  <a:srgbClr val="006699"/>
                </a:solidFill>
                <a:latin typeface="+mj-lt"/>
              </a:rPr>
              <a:t>Pull</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idle processors pulls waiting task from busy processor</a:t>
            </a:r>
          </a:p>
          <a:p>
            <a:endParaRPr lang="en-US" altLang="en-US" sz="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A39CD83-8114-4F93-99FA-773F54549A49}"/>
              </a:ext>
            </a:extLst>
          </p:cNvPr>
          <p:cNvSpPr>
            <a:spLocks noGrp="1" noChangeArrowheads="1"/>
          </p:cNvSpPr>
          <p:nvPr>
            <p:ph type="title"/>
          </p:nvPr>
        </p:nvSpPr>
        <p:spPr>
          <a:xfrm>
            <a:off x="982028" y="142240"/>
            <a:ext cx="8253411" cy="535832"/>
          </a:xfrm>
        </p:spPr>
        <p:txBody>
          <a:bodyPr/>
          <a:lstStyle/>
          <a:p>
            <a:pPr eaLnBrk="1" hangingPunct="1"/>
            <a:r>
              <a:rPr lang="en-US" altLang="en-US" sz="2400" dirty="0"/>
              <a:t>Multiple-Processor Scheduling – Processor Affinity</a:t>
            </a:r>
          </a:p>
        </p:txBody>
      </p:sp>
      <p:sp>
        <p:nvSpPr>
          <p:cNvPr id="80898" name="Rectangle 3">
            <a:extLst>
              <a:ext uri="{FF2B5EF4-FFF2-40B4-BE49-F238E27FC236}">
                <a16:creationId xmlns:a16="http://schemas.microsoft.com/office/drawing/2014/main" id="{94EFBBBE-DEF2-46B3-983A-153F37FA81BA}"/>
              </a:ext>
            </a:extLst>
          </p:cNvPr>
          <p:cNvSpPr>
            <a:spLocks noGrp="1" noChangeArrowheads="1"/>
          </p:cNvSpPr>
          <p:nvPr>
            <p:ph type="body" idx="1"/>
          </p:nvPr>
        </p:nvSpPr>
        <p:spPr>
          <a:xfrm>
            <a:off x="774441" y="1070928"/>
            <a:ext cx="7763069" cy="4808537"/>
          </a:xfrm>
        </p:spPr>
        <p:txBody>
          <a:bodyPr/>
          <a:lstStyle/>
          <a:p>
            <a:r>
              <a:rPr lang="en-US" altLang="en-US" dirty="0"/>
              <a:t>When a thread has been running on one processor, the cache contents of that processor stores the memory accesses by that thread.</a:t>
            </a:r>
          </a:p>
          <a:p>
            <a:r>
              <a:rPr lang="en-US" altLang="en-US" dirty="0"/>
              <a:t>We refer to this as a thread having affinity for a processor (i.e., “processor affinity”)</a:t>
            </a:r>
          </a:p>
          <a:p>
            <a:r>
              <a:rPr lang="en-US" altLang="en-US" dirty="0"/>
              <a:t>Load balancing may affect processor affinity as a thread may be moved from one processor to another to balance loads, yet that thread loses the contents of what it had in the cache of the processor it was moved off of.</a:t>
            </a:r>
          </a:p>
          <a:p>
            <a:r>
              <a:rPr lang="en-US" altLang="en-US" b="1" dirty="0"/>
              <a:t>Soft affinity </a:t>
            </a:r>
            <a:r>
              <a:rPr lang="en-US" altLang="en-US" dirty="0"/>
              <a:t>– the operating system attempts to keep a thread running on the same processor, but no guarantees.</a:t>
            </a:r>
          </a:p>
          <a:p>
            <a:r>
              <a:rPr lang="en-US" altLang="en-US" b="1" dirty="0"/>
              <a:t>Hard affinity </a:t>
            </a:r>
            <a:r>
              <a:rPr lang="en-US" altLang="en-US" dirty="0"/>
              <a:t>– allows a process to specify a set of processors it may run on.</a:t>
            </a:r>
          </a:p>
          <a:p>
            <a:endParaRPr lang="en-US" altLang="en-US" sz="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F506B49-8507-4B53-82D1-3323C7D17F8E}"/>
              </a:ext>
            </a:extLst>
          </p:cNvPr>
          <p:cNvSpPr>
            <a:spLocks noGrp="1"/>
          </p:cNvSpPr>
          <p:nvPr>
            <p:ph type="title"/>
          </p:nvPr>
        </p:nvSpPr>
        <p:spPr>
          <a:xfrm>
            <a:off x="1119188" y="91440"/>
            <a:ext cx="7567612" cy="653468"/>
          </a:xfrm>
        </p:spPr>
        <p:txBody>
          <a:bodyPr/>
          <a:lstStyle/>
          <a:p>
            <a:pPr eaLnBrk="1" hangingPunct="1"/>
            <a:r>
              <a:rPr lang="en-US" altLang="en-US" dirty="0"/>
              <a:t>NUMA and CPU Scheduling</a:t>
            </a:r>
          </a:p>
        </p:txBody>
      </p:sp>
      <p:pic>
        <p:nvPicPr>
          <p:cNvPr id="82946" name="Picture 1" descr="6_09.pdf">
            <a:extLst>
              <a:ext uri="{FF2B5EF4-FFF2-40B4-BE49-F238E27FC236}">
                <a16:creationId xmlns:a16="http://schemas.microsoft.com/office/drawing/2014/main" id="{980E063E-45DD-4BA6-BC11-815B31E3F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8012" y="1869440"/>
            <a:ext cx="6021063" cy="3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Box 1">
            <a:extLst>
              <a:ext uri="{FF2B5EF4-FFF2-40B4-BE49-F238E27FC236}">
                <a16:creationId xmlns:a16="http://schemas.microsoft.com/office/drawing/2014/main" id="{D8060294-AB44-4240-A269-8D0E3CF3A7C3}"/>
              </a:ext>
            </a:extLst>
          </p:cNvPr>
          <p:cNvSpPr txBox="1">
            <a:spLocks noChangeArrowheads="1"/>
          </p:cNvSpPr>
          <p:nvPr/>
        </p:nvSpPr>
        <p:spPr bwMode="auto">
          <a:xfrm>
            <a:off x="1119187" y="1049973"/>
            <a:ext cx="7278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mn-lt"/>
              </a:rPr>
              <a:t>If the operating system is </a:t>
            </a:r>
            <a:r>
              <a:rPr kumimoji="0" lang="en-US" altLang="en-US" b="1" dirty="0">
                <a:latin typeface="+mn-lt"/>
              </a:rPr>
              <a:t>NUMA-aware</a:t>
            </a:r>
            <a:r>
              <a:rPr kumimoji="0" lang="en-US" altLang="en-US" dirty="0">
                <a:latin typeface="+mn-lt"/>
              </a:rPr>
              <a:t>, it will assign memory closes to the CPU the thread is running 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B42CDA91-CA75-4216-8ED6-3B418AAF9D59}"/>
              </a:ext>
            </a:extLst>
          </p:cNvPr>
          <p:cNvSpPr>
            <a:spLocks noGrp="1"/>
          </p:cNvSpPr>
          <p:nvPr>
            <p:ph type="title"/>
          </p:nvPr>
        </p:nvSpPr>
        <p:spPr>
          <a:xfrm>
            <a:off x="865188" y="140547"/>
            <a:ext cx="7821612" cy="576262"/>
          </a:xfrm>
        </p:spPr>
        <p:txBody>
          <a:bodyPr/>
          <a:lstStyle/>
          <a:p>
            <a:pPr eaLnBrk="1" hangingPunct="1"/>
            <a:r>
              <a:rPr lang="en-US" altLang="en-US" dirty="0"/>
              <a:t>Real-Time CPU Scheduling</a:t>
            </a:r>
          </a:p>
        </p:txBody>
      </p:sp>
      <p:sp>
        <p:nvSpPr>
          <p:cNvPr id="84994" name="Content Placeholder 2">
            <a:extLst>
              <a:ext uri="{FF2B5EF4-FFF2-40B4-BE49-F238E27FC236}">
                <a16:creationId xmlns:a16="http://schemas.microsoft.com/office/drawing/2014/main" id="{6D35042C-FEBC-4B02-841F-FAC1FF000AE9}"/>
              </a:ext>
            </a:extLst>
          </p:cNvPr>
          <p:cNvSpPr>
            <a:spLocks noGrp="1"/>
          </p:cNvSpPr>
          <p:nvPr>
            <p:ph idx="1"/>
          </p:nvPr>
        </p:nvSpPr>
        <p:spPr>
          <a:xfrm>
            <a:off x="806450" y="1005840"/>
            <a:ext cx="7740391" cy="4575493"/>
          </a:xfrm>
        </p:spPr>
        <p:txBody>
          <a:bodyPr/>
          <a:lstStyle/>
          <a:p>
            <a:r>
              <a:rPr lang="en-US" altLang="en-US" dirty="0"/>
              <a:t>Can present obvious challenges</a:t>
            </a:r>
          </a:p>
          <a:p>
            <a:r>
              <a:rPr lang="en-US" altLang="en-US" b="1" dirty="0">
                <a:solidFill>
                  <a:srgbClr val="006699"/>
                </a:solidFill>
                <a:latin typeface="+mj-lt"/>
              </a:rPr>
              <a:t>Soft real-time systems </a:t>
            </a:r>
            <a:r>
              <a:rPr lang="en-US" altLang="en-US" dirty="0"/>
              <a:t>– Critical real-time tasks have the highest priority, but no guarantee as to when tasks will be scheduled</a:t>
            </a:r>
          </a:p>
          <a:p>
            <a:r>
              <a:rPr lang="en-US" altLang="en-US" b="1" dirty="0">
                <a:solidFill>
                  <a:srgbClr val="006699"/>
                </a:solidFill>
                <a:latin typeface="+mj-lt"/>
              </a:rPr>
              <a:t>Hard real-time systems – task must be serviced by its deadline</a:t>
            </a:r>
          </a:p>
          <a:p>
            <a:pPr lvl="1">
              <a:buFont typeface="Monotype Sorts" pitchFamily="-84" charset="2"/>
              <a:buNone/>
            </a:pPr>
            <a:r>
              <a:rPr lang="en-US" altLang="en-US" b="1" dirty="0">
                <a:solidFill>
                  <a:srgbClr val="006699"/>
                </a:solidFill>
                <a:latin typeface="+mj-lt"/>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13434</TotalTime>
  <Words>2531</Words>
  <Application>Microsoft Office PowerPoint</Application>
  <PresentationFormat>On-screen Show (4:3)</PresentationFormat>
  <Paragraphs>339</Paragraphs>
  <Slides>45</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ＭＳ Ｐゴシック</vt:lpstr>
      <vt:lpstr>Arial</vt:lpstr>
      <vt:lpstr>Helvetica</vt:lpstr>
      <vt:lpstr>Lucida Grande</vt:lpstr>
      <vt:lpstr>Monotype Sorts</vt:lpstr>
      <vt:lpstr>Symbol</vt:lpstr>
      <vt:lpstr>Times New Roman</vt:lpstr>
      <vt:lpstr>Verdana</vt:lpstr>
      <vt:lpstr>Webdings</vt:lpstr>
      <vt:lpstr>Wingdings</vt:lpstr>
      <vt:lpstr>os-8</vt:lpstr>
      <vt:lpstr>Chapter 5: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PowerPoint Presentation</vt:lpstr>
      <vt:lpstr>PowerPoint Presentation</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End of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partey benjamin</cp:lastModifiedBy>
  <cp:revision>262</cp:revision>
  <cp:lastPrinted>2013-09-10T17:57:57Z</cp:lastPrinted>
  <dcterms:created xsi:type="dcterms:W3CDTF">2011-01-13T23:43:38Z</dcterms:created>
  <dcterms:modified xsi:type="dcterms:W3CDTF">2051-11-10T03:07:45Z</dcterms:modified>
</cp:coreProperties>
</file>