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30"/>
  </p:notesMasterIdLst>
  <p:handoutMasterIdLst>
    <p:handoutMasterId r:id="rId31"/>
  </p:handoutMasterIdLst>
  <p:sldIdLst>
    <p:sldId id="331" r:id="rId2"/>
    <p:sldId id="332" r:id="rId3"/>
    <p:sldId id="333" r:id="rId4"/>
    <p:sldId id="334" r:id="rId5"/>
    <p:sldId id="418" r:id="rId6"/>
    <p:sldId id="335" r:id="rId7"/>
    <p:sldId id="337" r:id="rId8"/>
    <p:sldId id="381" r:id="rId9"/>
    <p:sldId id="340" r:id="rId10"/>
    <p:sldId id="341" r:id="rId11"/>
    <p:sldId id="342" r:id="rId12"/>
    <p:sldId id="343" r:id="rId13"/>
    <p:sldId id="344" r:id="rId14"/>
    <p:sldId id="345" r:id="rId15"/>
    <p:sldId id="383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66" r:id="rId26"/>
    <p:sldId id="373" r:id="rId27"/>
    <p:sldId id="374" r:id="rId28"/>
    <p:sldId id="375" r:id="rId29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993300"/>
    <a:srgbClr val="FF0000"/>
    <a:srgbClr val="CCECFF"/>
    <a:srgbClr val="66CCFF"/>
    <a:srgbClr val="CCFFFF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6" autoAdjust="0"/>
    <p:restoredTop sz="94635"/>
  </p:normalViewPr>
  <p:slideViewPr>
    <p:cSldViewPr snapToGrid="0">
      <p:cViewPr varScale="1">
        <p:scale>
          <a:sx n="60" d="100"/>
          <a:sy n="60" d="100"/>
        </p:scale>
        <p:origin x="1512" y="48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57CCCA0-48FF-49B9-A81B-A3AA031DB3A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6684F4D-30DF-4BAD-8B6E-B450802D514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DE87A7CF-DA4E-40B2-A46B-B171BEBFD7F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1BAD7235-1FED-4C76-86CF-CA7E8C6271B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0588">
              <a:defRPr sz="1100" smtClean="0">
                <a:latin typeface="Helvetica" charset="0"/>
                <a:ea typeface="MS PGothic" charset="-128"/>
              </a:defRPr>
            </a:lvl1pPr>
          </a:lstStyle>
          <a:p>
            <a:pPr>
              <a:defRPr/>
            </a:pPr>
            <a:fld id="{15FB2A04-1989-43F8-A1CA-48ECCECD274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2650461-F8FA-4EC9-961B-07ADBB023C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0E5BD76-7D57-4BB9-B88E-0E6DC0CDF86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5272630-4094-4E90-A63E-0495C021B59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63F933E7-8229-4DE7-9E50-6467D80561B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BE11052-68AA-4FFB-BCC0-9A147F9D34F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22CD8673-A829-446C-9245-DC4B35A5D7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 smtClean="0">
                <a:latin typeface="Times New Roman" charset="0"/>
                <a:ea typeface="MS PGothic" charset="-128"/>
              </a:defRPr>
            </a:lvl1pPr>
          </a:lstStyle>
          <a:p>
            <a:pPr>
              <a:defRPr/>
            </a:pPr>
            <a:fld id="{690704E8-AF53-4555-9777-1ADF916834F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6AC06DF3-9AE2-41AA-9CBA-13E1929E3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FAC1245-D4B7-4BF8-9C7C-5CCEA50EE6B4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6F68B959-C08D-438B-A2B9-0BE8A788A2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A0B3EA2-4E30-4C2D-A22C-A8F69CD23A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82DC06A2-6609-45C8-BDEC-A716F778D1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B62495-4ED4-41CA-BD1C-15D6C682AAAD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B340B1FD-4D5A-405F-BAC9-0F32DCF3A4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9FBEA20-FF0E-408A-AFC5-16ED6CDFE7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689F2254-CEAC-49B1-BE0A-D6CB96F435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CD41B5E-17FB-4D46-9362-847B144758B3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4B1FD14C-9281-442C-8C41-64B3BE6376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94DEA45-1A08-4C66-97F7-6168200CE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9A353AA0-75CC-497D-91B9-904D63A07C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C6E1ECD-C743-4D6B-BD89-29F8B07C8DD9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9367321B-5D3F-40F6-873F-A0784A9360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7737192-9A86-4917-AA29-F5DDF1F61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3D1CD0EC-DA42-4B0A-91AE-C322FFF596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385A92-FB98-4E13-B633-A2409733F709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A14F7186-B838-47BD-BB46-FCF66D59FA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C57AA80-DBC4-41A7-B1E2-378433EB66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79311C47-F7AB-46DF-911B-8A18B25975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5BC7FA-2A8F-4C00-BF8D-85AE95F3803B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4BACDE31-FAC6-484D-B679-84D4734C97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F1C660C-85C3-44DC-B351-84A7FEC205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AD30CC9D-7DD3-44B2-A8FC-073E926D45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C0FE232-0859-4FEB-B794-69908630F257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23748D27-ADCC-4859-912A-07FA268013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5E0810E-A480-4FF7-B73F-667996217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37028435-25E6-4A3F-B20A-EB7193F776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1533BA6-63EA-4C8E-83D6-D75ED0A0DEDD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60FDCA58-DEE3-4954-8951-F43ECB200C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46113F0-86BE-41CA-9B9F-A08D697B7A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2665131B-02A1-4089-8A6A-3ECBBEBF69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93F69B1-EE3C-4C05-93FA-4501AC790494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233FA0CE-6439-42A3-9DCD-EA87FF718D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E0A33F4-52D6-4093-86D6-67B742B188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6792FF15-7A49-43D0-A115-585E2200E2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22923B9-B579-4C76-9C8F-F75E541564F1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0CD7888D-A9DA-4CC5-A90D-5319A897CF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8E4F605D-F0FE-4CA7-A649-128C342B29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37DD703A-9D9B-4A3C-94E4-94F0519663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ECCD7ED-0622-4446-BEE7-FC6134B518E5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5EED2E36-0063-4F32-BEBB-00285C49C2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952F800A-2C32-447C-A000-2690B9625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3E49DA5C-9C96-455B-BD41-985D1B07C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3F77E98-83BC-45F0-9564-A2CA759AE191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EA8B14E3-EAA5-468B-8771-F49BC03DE1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E6443A0-E601-4FA9-AF8A-86ED17B9E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C3333D1D-E65D-4B89-8425-6E44461ABA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42AD3C6-3796-443F-BEF1-D7BB5126679A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60D8270D-05F7-42B0-9BA1-8DD9811B93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ECF7658-4FEB-4CBF-80D9-CB99F52E4A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975D2170-B7E7-4E3E-9E59-992D46F816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7E1D3FD-B35A-4DBF-B791-BA5787967C2A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28803E2A-E437-4C89-A1E5-9341B9B6B6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42161F1-20B1-4BA8-BDB3-5D756C52D9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A4AF2CC2-7843-4103-B4FD-A7AAC6D1D6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024F6B0-400A-4243-88CD-37282AB90F11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C1843D4D-D422-4E71-885E-FB6A7F16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49A406CF-8133-4241-A273-A716941B1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>
            <a:extLst>
              <a:ext uri="{FF2B5EF4-FFF2-40B4-BE49-F238E27FC236}">
                <a16:creationId xmlns:a16="http://schemas.microsoft.com/office/drawing/2014/main" id="{902642F4-E0F8-4929-B08E-2629073311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CEC565-1F79-4ED9-AF48-6877F7383DF8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8E27F7D9-8FBC-41BD-A75A-49ABD406C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B2EC3AE3-96CA-4114-B784-44078F699D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>
            <a:extLst>
              <a:ext uri="{FF2B5EF4-FFF2-40B4-BE49-F238E27FC236}">
                <a16:creationId xmlns:a16="http://schemas.microsoft.com/office/drawing/2014/main" id="{04A8DED5-9BEB-4215-BE0F-7C846434FD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B925D9D-7534-4064-99E1-C9780FC489DC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80D493A7-4A45-4901-915C-EC9EF0A661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21F78BDF-9E0C-4AA4-8E28-044D8E9941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>
            <a:extLst>
              <a:ext uri="{FF2B5EF4-FFF2-40B4-BE49-F238E27FC236}">
                <a16:creationId xmlns:a16="http://schemas.microsoft.com/office/drawing/2014/main" id="{11BBF78D-E4AF-4A4D-839B-A0D51076B0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DB419FD-7D0A-4AA8-B70F-F67AF9A664FE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E5BDA589-16EC-4BAC-BF6D-353F0ABD11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DAF7CE04-5998-40E0-8D26-F2F5186252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>
            <a:extLst>
              <a:ext uri="{FF2B5EF4-FFF2-40B4-BE49-F238E27FC236}">
                <a16:creationId xmlns:a16="http://schemas.microsoft.com/office/drawing/2014/main" id="{E7A3C8EC-B1D6-4E88-BD43-3582AB965A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7BAD9A3-4FA1-4968-95B7-8DD9DB52AB80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D0A48504-0C82-4A63-A6BD-6647B10740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0AAF36EC-FFD6-4C4B-AA91-C9F49D483B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1132B9CC-18EE-4478-8D12-79FCC5CB98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627E375-79F8-453D-B390-C386C8FE8BB0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D46E798B-69C3-4350-B87E-8BCD5B93D3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C55E9DD-8D6A-4B1C-8480-D1203C92F1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AD5D30B1-CAA9-4C7E-82FB-CACCC63DF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FC752A8-8EC3-41CB-8B59-F3DE3C42BF38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FA5E4639-96B8-4F2E-9BDC-7323C84004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256AD8A-0021-4843-A1C4-5D5EB55E5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5079486D-A568-4512-97A1-83E8EED762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355255A-768F-4DA6-9FB2-D6327BA5FA1D}" type="slidenum">
              <a:rPr lang="en-US" altLang="en-US" smtClean="0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A1A371DD-73C6-47EE-A578-8E86506CF7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98E01DCC-7830-4805-92C8-F11675DBC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id="{9DFB9DE9-23F1-4586-8476-EB7515F086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4D9A07-B147-4B83-A52B-9062A420958D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4990E245-8548-4FEA-8094-0CB87CE401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0ACF84F-14F0-44C1-87FE-68D25CB11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91A421C3-D251-468B-8986-49310FCBB5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32B5525-892E-4BC9-B86F-030983BEA0EC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87EA6A59-C89E-4757-AE6C-872BEFC906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EA8330E-5E62-48F6-9094-D7C8ED9BC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101DA7AD-4F6A-4E73-A41B-D405F5B104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166DD38-3EB5-4134-B79D-C9C4288F343A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10E0A80F-DF39-4281-9C9A-11DBE79103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B6E452F-C003-4903-85A5-DF124EC5F9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2145F13D-850B-4ECD-9C54-CC94AB539B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046B475-1E8C-4550-ADF8-00CA85A1A0DB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19B6270F-5D7E-4AAA-BF78-BAA8346E9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7E5F964-17B3-45FA-9C56-980A570697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9B880B0A-F9CB-4811-9094-7618A750CB0C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7B5C8F79-181C-4400-9D32-679CEAFB7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6FA2F0A4-C9BA-432E-83F3-2EBF639BD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244A7E6B-BD9D-4F33-9EFE-7C39BF131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F89A2D9F-C175-44B2-A1F3-85F5B4785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006BF961-D67A-4284-A8BD-4B2D4188F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744C0E95-7E00-42CF-9971-510C5CA39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829AB6F1-A51F-46BF-BDB8-E69C92C6B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884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775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134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129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646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55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359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612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611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484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37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F0EE328B-BE68-481B-A918-E117CF2E6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FDD82269-6038-4DC7-9DB9-33CC07A96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42645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5F423CC-D04E-4FEB-90EB-369DCBB934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CBC97BB-8A12-40A3-B5F2-69DC51018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EDBF570C-E8F3-4209-82B7-AC2D000885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5AD91054-EF57-4D49-A1B2-120B5F4B4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898CF2C6-6AD0-42E6-B742-6900D0AE6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F52438FC-02CE-45C2-B0C5-D0E79E96C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charset="0"/>
              </a:rPr>
              <a:t>8.</a:t>
            </a:r>
            <a:fld id="{40D0A5C9-1564-450C-8B21-348FDB204F4D}" type="slidenum">
              <a:rPr lang="en-US" altLang="en-US" sz="1000" b="1" smtClean="0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ECAF5650-E826-4410-A822-722A1D588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F924BF04-C0A2-4C41-BCF7-E1064F227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03879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2C30FAE5-2DCB-4F75-996C-0AB71A93D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3FFF3FEB-4621-4BB0-8381-30D0EE5065E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68363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8:  Deadlocks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C1FE1CF9-67CC-4C8B-A23E-E3989C148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5594" y="346641"/>
            <a:ext cx="7913497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Graph with a Cycle But no Deadlock</a:t>
            </a:r>
          </a:p>
        </p:txBody>
      </p:sp>
      <p:pic>
        <p:nvPicPr>
          <p:cNvPr id="19458" name="Picture 1">
            <a:extLst>
              <a:ext uri="{FF2B5EF4-FFF2-40B4-BE49-F238E27FC236}">
                <a16:creationId xmlns:a16="http://schemas.microsoft.com/office/drawing/2014/main" id="{CC72185A-FCE6-4038-BA8E-B2DF5B5E4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216" y="1423143"/>
            <a:ext cx="3248633" cy="414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F368CA74-5723-4606-85F5-095271A5A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Basic Facts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7CA9EB25-8907-4C31-9562-78429BD390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5188" y="1217613"/>
            <a:ext cx="7635000" cy="4400550"/>
          </a:xfrm>
        </p:spPr>
        <p:txBody>
          <a:bodyPr/>
          <a:lstStyle/>
          <a:p>
            <a:r>
              <a:rPr lang="en-US" altLang="en-US" dirty="0"/>
              <a:t>If graph contains no cycles </a:t>
            </a:r>
            <a:r>
              <a:rPr lang="en-US" altLang="en-US" dirty="0">
                <a:sym typeface="Symbol" panose="05050102010706020507" pitchFamily="18" charset="2"/>
              </a:rPr>
              <a:t> no deadlock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If graph contains a cycle 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only one instance per resource type, then deadlock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several instances per resource type, possibility of deadlock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4E6DC195-A097-4489-91F0-0823981969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9663" y="214313"/>
            <a:ext cx="75771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Methods for Handling Deadlocks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0B1974F3-B27D-4398-888B-6020EB15E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49" y="1198563"/>
            <a:ext cx="7577137" cy="3295650"/>
          </a:xfrm>
        </p:spPr>
        <p:txBody>
          <a:bodyPr/>
          <a:lstStyle/>
          <a:p>
            <a:r>
              <a:rPr lang="en-US" altLang="en-US" dirty="0"/>
              <a:t>Ensure that the system will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never</a:t>
            </a:r>
            <a:r>
              <a:rPr lang="en-US" altLang="en-US" dirty="0"/>
              <a:t> enter a deadlock state:</a:t>
            </a:r>
          </a:p>
          <a:p>
            <a:pPr lvl="1"/>
            <a:r>
              <a:rPr lang="en-US" altLang="en-US" dirty="0"/>
              <a:t>Deadlock prevention</a:t>
            </a:r>
          </a:p>
          <a:p>
            <a:pPr lvl="1"/>
            <a:r>
              <a:rPr lang="en-US" altLang="en-US" dirty="0"/>
              <a:t>Deadlock avoidance</a:t>
            </a:r>
          </a:p>
          <a:p>
            <a:r>
              <a:rPr lang="en-US" altLang="en-US" dirty="0"/>
              <a:t>Allow the system to enter a deadlock state and then recover</a:t>
            </a:r>
          </a:p>
          <a:p>
            <a:r>
              <a:rPr lang="en-US" altLang="en-US" dirty="0"/>
              <a:t>Ignore the problem and pretend that deadlocks never occur in the system.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026">
            <a:extLst>
              <a:ext uri="{FF2B5EF4-FFF2-40B4-BE49-F238E27FC236}">
                <a16:creationId xmlns:a16="http://schemas.microsoft.com/office/drawing/2014/main" id="{93884E20-FE6E-43AF-8F05-40E2C3E8F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5825" y="226431"/>
            <a:ext cx="78009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Prevention</a:t>
            </a:r>
          </a:p>
        </p:txBody>
      </p:sp>
      <p:sp>
        <p:nvSpPr>
          <p:cNvPr id="25602" name="Rectangle 1027">
            <a:extLst>
              <a:ext uri="{FF2B5EF4-FFF2-40B4-BE49-F238E27FC236}">
                <a16:creationId xmlns:a16="http://schemas.microsoft.com/office/drawing/2014/main" id="{248F74CB-A637-4326-83AD-A85531E46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3773" y="1717511"/>
            <a:ext cx="7237084" cy="3822700"/>
          </a:xfrm>
        </p:spPr>
        <p:txBody>
          <a:bodyPr/>
          <a:lstStyle/>
          <a:p>
            <a:r>
              <a:rPr lang="en-US" altLang="en-US" b="1" dirty="0"/>
              <a:t>Mutual Exclusion</a:t>
            </a:r>
            <a:r>
              <a:rPr lang="en-US" altLang="en-US" dirty="0"/>
              <a:t> – not required for sharable resources (e.g., read-only files); must hold for non-sharable resources</a:t>
            </a:r>
          </a:p>
          <a:p>
            <a:r>
              <a:rPr lang="en-US" altLang="en-US" b="1" dirty="0"/>
              <a:t>Hold and Wait</a:t>
            </a:r>
            <a:r>
              <a:rPr lang="en-US" altLang="en-US" dirty="0"/>
              <a:t> – must guarantee that whenever a thread requests a resource, it does not hold any other resources</a:t>
            </a:r>
          </a:p>
          <a:p>
            <a:pPr lvl="1"/>
            <a:r>
              <a:rPr lang="en-US" altLang="en-US" dirty="0"/>
              <a:t>Require threads to request and be allocated all its resources before it begins execution or allow thread to request resources only when the thread has none allocated to it.</a:t>
            </a:r>
          </a:p>
          <a:p>
            <a:pPr lvl="1"/>
            <a:r>
              <a:rPr lang="en-US" altLang="en-US" dirty="0"/>
              <a:t>Low resource utilization; starvation possible</a:t>
            </a:r>
          </a:p>
        </p:txBody>
      </p:sp>
      <p:sp>
        <p:nvSpPr>
          <p:cNvPr id="25603" name="Text Box 1028">
            <a:extLst>
              <a:ext uri="{FF2B5EF4-FFF2-40B4-BE49-F238E27FC236}">
                <a16:creationId xmlns:a16="http://schemas.microsoft.com/office/drawing/2014/main" id="{9845B2D7-F006-41D6-8929-1B9EF427F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6" y="1196734"/>
            <a:ext cx="78009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Invalidate one of the four necessary conditions for deadlock: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26">
            <a:extLst>
              <a:ext uri="{FF2B5EF4-FFF2-40B4-BE49-F238E27FC236}">
                <a16:creationId xmlns:a16="http://schemas.microsoft.com/office/drawing/2014/main" id="{5E79F7A0-88E3-48D2-89FF-125D5DE02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3300" y="232005"/>
            <a:ext cx="7683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Prevention (Cont.)</a:t>
            </a:r>
          </a:p>
        </p:txBody>
      </p:sp>
      <p:sp>
        <p:nvSpPr>
          <p:cNvPr id="27650" name="Rectangle 1027">
            <a:extLst>
              <a:ext uri="{FF2B5EF4-FFF2-40B4-BE49-F238E27FC236}">
                <a16:creationId xmlns:a16="http://schemas.microsoft.com/office/drawing/2014/main" id="{D9A7966E-2C18-4BF6-AF61-56D535306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085853"/>
            <a:ext cx="7683500" cy="4446588"/>
          </a:xfrm>
        </p:spPr>
        <p:txBody>
          <a:bodyPr/>
          <a:lstStyle/>
          <a:p>
            <a:r>
              <a:rPr lang="en-US" altLang="en-US" b="1" dirty="0"/>
              <a:t>No Preemption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If a process that is holding some resources requests another resource that cannot be immediately allocated to it, then all resources currently being held are released</a:t>
            </a:r>
          </a:p>
          <a:p>
            <a:pPr lvl="1"/>
            <a:r>
              <a:rPr lang="en-US" altLang="en-US" dirty="0"/>
              <a:t>Preempted resources are added to the list of resources for which the thread is waiting</a:t>
            </a:r>
          </a:p>
          <a:p>
            <a:pPr lvl="1"/>
            <a:r>
              <a:rPr lang="en-US" altLang="en-US" dirty="0"/>
              <a:t>Thread will be restarted only when it can regain its old resources, as well as the new ones that it is requesting</a:t>
            </a:r>
          </a:p>
          <a:p>
            <a:r>
              <a:rPr lang="en-US" altLang="en-US" b="1" dirty="0"/>
              <a:t>Circular Wait:</a:t>
            </a:r>
          </a:p>
          <a:p>
            <a:pPr lvl="1"/>
            <a:r>
              <a:rPr lang="en-US" altLang="en-US" dirty="0"/>
              <a:t>Impose a total ordering of all resource types, and require that each thread requests resources in an increasing order of enumeration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>
            <a:extLst>
              <a:ext uri="{FF2B5EF4-FFF2-40B4-BE49-F238E27FC236}">
                <a16:creationId xmlns:a16="http://schemas.microsoft.com/office/drawing/2014/main" id="{C9BCC94F-DF14-4CEF-B307-FFDB8B7B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Circular Wait</a:t>
            </a:r>
          </a:p>
        </p:txBody>
      </p:sp>
      <p:sp>
        <p:nvSpPr>
          <p:cNvPr id="92162" name="Content Placeholder 2">
            <a:extLst>
              <a:ext uri="{FF2B5EF4-FFF2-40B4-BE49-F238E27FC236}">
                <a16:creationId xmlns:a16="http://schemas.microsoft.com/office/drawing/2014/main" id="{58AB02F0-3B68-482D-A95F-2D1605DF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4810125"/>
          </a:xfrm>
        </p:spPr>
        <p:txBody>
          <a:bodyPr/>
          <a:lstStyle/>
          <a:p>
            <a:r>
              <a:rPr lang="en-US" altLang="en-US" dirty="0"/>
              <a:t>Invalidating the circular wait condition is most common.</a:t>
            </a:r>
          </a:p>
          <a:p>
            <a:r>
              <a:rPr lang="en-US" altLang="en-US" dirty="0"/>
              <a:t>Simply assign each resource (i.e., mutex locks) a unique number.</a:t>
            </a:r>
          </a:p>
          <a:p>
            <a:r>
              <a:rPr lang="en-US" altLang="en-US" dirty="0"/>
              <a:t>Resources must be acquired in order.</a:t>
            </a:r>
          </a:p>
          <a:p>
            <a:r>
              <a:rPr lang="en-US" altLang="en-US" dirty="0"/>
              <a:t>If: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first_mutex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second_mutex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dirty="0"/>
            </a:br>
            <a:r>
              <a:rPr lang="en-US" altLang="en-US" dirty="0"/>
              <a:t>code for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thread_two</a:t>
            </a:r>
            <a:r>
              <a:rPr lang="en-US" altLang="en-US" dirty="0"/>
              <a:t> could not be </a:t>
            </a:r>
            <a:br>
              <a:rPr lang="en-US" altLang="en-US" dirty="0"/>
            </a:br>
            <a:r>
              <a:rPr lang="en-US" altLang="en-US" dirty="0"/>
              <a:t>written as follows:</a:t>
            </a:r>
          </a:p>
        </p:txBody>
      </p:sp>
      <p:pic>
        <p:nvPicPr>
          <p:cNvPr id="92163" name="Content Placeholder 4">
            <a:extLst>
              <a:ext uri="{FF2B5EF4-FFF2-40B4-BE49-F238E27FC236}">
                <a16:creationId xmlns:a16="http://schemas.microsoft.com/office/drawing/2014/main" id="{211EEBA5-828D-4DE4-9727-3740CF9D0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450" y="2011363"/>
            <a:ext cx="3098800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164" name="Straight Arrow Connector 5">
            <a:extLst>
              <a:ext uri="{FF2B5EF4-FFF2-40B4-BE49-F238E27FC236}">
                <a16:creationId xmlns:a16="http://schemas.microsoft.com/office/drawing/2014/main" id="{6FD34B5C-0025-47BD-A2A2-5E565E3A223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63888" y="4160838"/>
            <a:ext cx="2214562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CAFFD0F5-6606-4126-85B7-48E43CCCD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226431"/>
            <a:ext cx="77628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Avoidance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F316B56B-E9C7-4926-A854-188C56923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0971" y="1814513"/>
            <a:ext cx="7296539" cy="3783012"/>
          </a:xfrm>
        </p:spPr>
        <p:txBody>
          <a:bodyPr/>
          <a:lstStyle/>
          <a:p>
            <a:r>
              <a:rPr lang="en-US" altLang="en-US" dirty="0"/>
              <a:t>Simplest and most useful model requires that each thread declare the </a:t>
            </a:r>
            <a:r>
              <a:rPr lang="en-US" altLang="en-US" b="1" i="1" dirty="0"/>
              <a:t>maximum number</a:t>
            </a:r>
            <a:r>
              <a:rPr lang="en-US" altLang="en-US" b="1" dirty="0"/>
              <a:t> </a:t>
            </a:r>
            <a:r>
              <a:rPr lang="en-US" altLang="en-US" dirty="0"/>
              <a:t>of resources of each type that it may need</a:t>
            </a:r>
          </a:p>
          <a:p>
            <a:r>
              <a:rPr lang="en-US" altLang="en-US" dirty="0"/>
              <a:t>The deadlock-avoidance algorithm dynamically examines the resource-allocation state to ensure that there can never be a circular-wait condition</a:t>
            </a:r>
          </a:p>
          <a:p>
            <a:r>
              <a:rPr lang="en-US" altLang="en-US" dirty="0"/>
              <a:t>Resource-allocation </a:t>
            </a:r>
            <a:r>
              <a:rPr lang="en-US" altLang="en-US" i="1" dirty="0"/>
              <a:t>state</a:t>
            </a:r>
            <a:r>
              <a:rPr lang="en-US" altLang="en-US" dirty="0"/>
              <a:t> is defined by the number of available and allocated resources, and the maximum demands of the processes</a:t>
            </a:r>
          </a:p>
        </p:txBody>
      </p:sp>
      <p:sp>
        <p:nvSpPr>
          <p:cNvPr id="29699" name="Text Box 4">
            <a:extLst>
              <a:ext uri="{FF2B5EF4-FFF2-40B4-BE49-F238E27FC236}">
                <a16:creationId xmlns:a16="http://schemas.microsoft.com/office/drawing/2014/main" id="{19AE85A0-D9E0-41AE-B1B3-22E783F9D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417" y="1098550"/>
            <a:ext cx="767909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Requires that the system has some additional </a:t>
            </a:r>
            <a:r>
              <a:rPr kumimoji="0" lang="en-US" altLang="en-US" b="1" i="1" dirty="0"/>
              <a:t>a priori </a:t>
            </a:r>
            <a:r>
              <a:rPr kumimoji="0" lang="en-US" altLang="en-US" dirty="0"/>
              <a:t>information </a:t>
            </a:r>
            <a:br>
              <a:rPr kumimoji="0" lang="en-US" altLang="en-US" dirty="0"/>
            </a:br>
            <a:r>
              <a:rPr kumimoji="0" lang="en-US" altLang="en-US" dirty="0"/>
              <a:t>available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60134717-6B8D-4E64-9AC7-D74C60478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983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Safe State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EFC0A195-78EA-410E-9026-C9CEFE55CB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9163" y="1165225"/>
            <a:ext cx="7310438" cy="4914562"/>
          </a:xfrm>
        </p:spPr>
        <p:txBody>
          <a:bodyPr/>
          <a:lstStyle/>
          <a:p>
            <a:r>
              <a:rPr lang="en-US" altLang="en-US" dirty="0"/>
              <a:t>When a thread requests an available resource, system must decide if immediate allocation leaves the system in a safe state</a:t>
            </a:r>
          </a:p>
          <a:p>
            <a:r>
              <a:rPr lang="en-US" altLang="en-US" dirty="0"/>
              <a:t>System is 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safe state </a:t>
            </a:r>
            <a:r>
              <a:rPr lang="en-US" altLang="en-US" dirty="0"/>
              <a:t>if there exists a sequence &lt;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T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, …, T</a:t>
            </a:r>
            <a:r>
              <a:rPr lang="en-US" altLang="en-US" i="1" baseline="-25000" dirty="0"/>
              <a:t>n</a:t>
            </a:r>
            <a:r>
              <a:rPr lang="en-US" altLang="en-US" dirty="0"/>
              <a:t>&gt; of ALL the threads  in the systems such that  for each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, the resources that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baseline="-25000" dirty="0"/>
              <a:t> </a:t>
            </a:r>
            <a:r>
              <a:rPr lang="en-US" altLang="en-US" dirty="0"/>
              <a:t>can still request can be satisfied by currently available resources + resources held by all the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, with</a:t>
            </a:r>
            <a:r>
              <a:rPr lang="en-US" altLang="en-US" i="1" dirty="0"/>
              <a:t> j </a:t>
            </a:r>
            <a:r>
              <a:rPr lang="en-US" altLang="en-US" dirty="0"/>
              <a:t>&lt; </a:t>
            </a:r>
            <a:r>
              <a:rPr lang="en-US" altLang="en-US" i="1" dirty="0"/>
              <a:t>I</a:t>
            </a:r>
            <a:endParaRPr lang="en-US" altLang="en-US" dirty="0"/>
          </a:p>
          <a:p>
            <a:r>
              <a:rPr lang="en-US" altLang="en-US" dirty="0"/>
              <a:t>That is: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 resource needs are not immediately available, then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can wait until all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have finished</a:t>
            </a:r>
          </a:p>
          <a:p>
            <a:pPr lvl="1"/>
            <a:r>
              <a:rPr lang="en-US" altLang="en-US" dirty="0"/>
              <a:t>When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is finished,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can obtain needed resources, execute, return allocated resources, and terminate</a:t>
            </a:r>
          </a:p>
          <a:p>
            <a:pPr lvl="1"/>
            <a:r>
              <a:rPr lang="en-US" altLang="en-US" dirty="0"/>
              <a:t>When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terminates,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baseline="-25000" dirty="0"/>
              <a:t> </a:t>
            </a:r>
            <a:r>
              <a:rPr lang="en-US" altLang="en-US" baseline="-25000" dirty="0"/>
              <a:t>+1</a:t>
            </a:r>
            <a:r>
              <a:rPr lang="en-US" altLang="en-US" dirty="0"/>
              <a:t> can obtain its needed resources, and so on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9E27B5FF-B4F4-4F92-A75E-BC8329853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Basic Facts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015BDF1D-C0EA-4FC7-A293-BF12CBE7C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7" y="1190625"/>
            <a:ext cx="7652495" cy="4414838"/>
          </a:xfrm>
        </p:spPr>
        <p:txBody>
          <a:bodyPr/>
          <a:lstStyle/>
          <a:p>
            <a:r>
              <a:rPr lang="en-US" altLang="en-US" dirty="0"/>
              <a:t>If a system is in safe state </a:t>
            </a:r>
            <a:r>
              <a:rPr lang="en-US" altLang="en-US" dirty="0">
                <a:sym typeface="Symbol" panose="05050102010706020507" pitchFamily="18" charset="2"/>
              </a:rPr>
              <a:t> no deadlocks</a:t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If a system is in unsafe state  possibility of deadlock</a:t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Avoidance  ensure that a system will never enter an unsafe state.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8833C35E-A99A-45F7-A732-34E0D4573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6138" y="225461"/>
            <a:ext cx="7840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Safe, Unsafe, Deadlock State </a:t>
            </a:r>
          </a:p>
        </p:txBody>
      </p:sp>
      <p:pic>
        <p:nvPicPr>
          <p:cNvPr id="35842" name="Picture 1">
            <a:extLst>
              <a:ext uri="{FF2B5EF4-FFF2-40B4-BE49-F238E27FC236}">
                <a16:creationId xmlns:a16="http://schemas.microsoft.com/office/drawing/2014/main" id="{138FEED4-3700-4E13-BB16-66A99CC6B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62088"/>
            <a:ext cx="435292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C20AB209-B0F9-420A-89E6-E8E9E50B2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25461"/>
            <a:ext cx="78803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1D54AC39-219B-4A2F-8A80-B3261E1F1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309170"/>
            <a:ext cx="7588250" cy="4530725"/>
          </a:xfrm>
        </p:spPr>
        <p:txBody>
          <a:bodyPr/>
          <a:lstStyle/>
          <a:p>
            <a:r>
              <a:rPr lang="en-US" altLang="en-US" dirty="0"/>
              <a:t>System Model</a:t>
            </a:r>
          </a:p>
          <a:p>
            <a:r>
              <a:rPr lang="en-US" altLang="en-US" dirty="0"/>
              <a:t>Deadlock Characterization</a:t>
            </a:r>
          </a:p>
          <a:p>
            <a:r>
              <a:rPr lang="en-US" altLang="en-US" dirty="0"/>
              <a:t>Methods for Handling Deadlocks</a:t>
            </a:r>
          </a:p>
          <a:p>
            <a:r>
              <a:rPr lang="en-US" altLang="en-US" dirty="0"/>
              <a:t>Deadlock Prevention</a:t>
            </a:r>
          </a:p>
          <a:p>
            <a:r>
              <a:rPr lang="en-US" altLang="en-US" dirty="0"/>
              <a:t>Deadlock Avoidance</a:t>
            </a:r>
          </a:p>
          <a:p>
            <a:r>
              <a:rPr lang="en-US" altLang="en-US" dirty="0"/>
              <a:t>Deadlock Detection </a:t>
            </a:r>
          </a:p>
          <a:p>
            <a:r>
              <a:rPr lang="en-US" altLang="en-US" dirty="0"/>
              <a:t>Recovery from Deadlock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9D3210E7-ED94-41D3-A580-4892C80D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1400" y="241336"/>
            <a:ext cx="7645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Avoidance Algorithms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03BE1552-DFDD-4C2D-ABAD-33391FB8D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1171575"/>
            <a:ext cx="6659562" cy="4483100"/>
          </a:xfrm>
        </p:spPr>
        <p:txBody>
          <a:bodyPr/>
          <a:lstStyle/>
          <a:p>
            <a:r>
              <a:rPr lang="en-US" altLang="en-US" dirty="0"/>
              <a:t>Single instance of a resource type</a:t>
            </a:r>
          </a:p>
          <a:p>
            <a:pPr lvl="1"/>
            <a:r>
              <a:rPr lang="en-US" altLang="en-US" dirty="0"/>
              <a:t>Use a resource-allocation graph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Multiple instances of a resource type</a:t>
            </a:r>
          </a:p>
          <a:p>
            <a:pPr lvl="1"/>
            <a:r>
              <a:rPr lang="en-US" altLang="en-US" dirty="0"/>
              <a:t> Use the Banker</a:t>
            </a:r>
            <a:r>
              <a:rPr lang="ja-JP" altLang="en-US" dirty="0"/>
              <a:t>’</a:t>
            </a:r>
            <a:r>
              <a:rPr lang="en-US" altLang="ja-JP" dirty="0"/>
              <a:t>s Algorithm</a:t>
            </a:r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462E1847-7FBC-4E3E-907B-AD5F78E08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3989" y="235762"/>
            <a:ext cx="783113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 Scheme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86FC01CE-3998-490A-BDE6-3A62137978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7" y="1155700"/>
            <a:ext cx="7457849" cy="4483100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Claim edge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indicated that process </a:t>
            </a:r>
            <a:r>
              <a:rPr lang="en-US" altLang="en-US" i="1" dirty="0" err="1"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may request resource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; represented by a dashed line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Claim edge converts to request edge when a </a:t>
            </a:r>
            <a:r>
              <a:rPr lang="en-US" altLang="en-US" dirty="0"/>
              <a:t>thread</a:t>
            </a:r>
            <a:r>
              <a:rPr lang="en-US" altLang="en-US" dirty="0">
                <a:sym typeface="Symbol" panose="05050102010706020507" pitchFamily="18" charset="2"/>
              </a:rPr>
              <a:t> requests a resource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Request edge converted to an assignment edge when the  resource is allocated to the </a:t>
            </a:r>
            <a:r>
              <a:rPr lang="en-US" altLang="en-US" dirty="0"/>
              <a:t>thread</a:t>
            </a: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When a resource is released by a</a:t>
            </a:r>
            <a:r>
              <a:rPr lang="en-US" altLang="en-US" dirty="0"/>
              <a:t> thread</a:t>
            </a:r>
            <a:r>
              <a:rPr lang="en-US" altLang="en-US" dirty="0">
                <a:sym typeface="Symbol" panose="05050102010706020507" pitchFamily="18" charset="2"/>
              </a:rPr>
              <a:t>, assignment edge reconverts to a claim edge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Resources must be claimed </a:t>
            </a:r>
            <a:r>
              <a:rPr lang="en-US" altLang="en-US" i="1" dirty="0">
                <a:sym typeface="Symbol" panose="05050102010706020507" pitchFamily="18" charset="2"/>
              </a:rPr>
              <a:t>a priori</a:t>
            </a:r>
            <a:r>
              <a:rPr lang="en-US" altLang="en-US" dirty="0">
                <a:sym typeface="Symbol" panose="05050102010706020507" pitchFamily="18" charset="2"/>
              </a:rPr>
              <a:t> in the system</a:t>
            </a:r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169641F8-B5ED-4701-ADC4-AF8830265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4079" y="355636"/>
            <a:ext cx="8224837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</a:t>
            </a:r>
          </a:p>
        </p:txBody>
      </p:sp>
      <p:pic>
        <p:nvPicPr>
          <p:cNvPr id="41986" name="Picture 1">
            <a:extLst>
              <a:ext uri="{FF2B5EF4-FFF2-40B4-BE49-F238E27FC236}">
                <a16:creationId xmlns:a16="http://schemas.microsoft.com/office/drawing/2014/main" id="{971D754B-5ADF-443C-9EFE-EC7015D91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077" y="1423696"/>
            <a:ext cx="3662363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FB73D6D1-D7A9-4A37-BC41-6815A8C70D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7952" y="353656"/>
            <a:ext cx="8243887" cy="457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Unsafe State In Resource-Allocation Graph</a:t>
            </a:r>
          </a:p>
        </p:txBody>
      </p:sp>
      <p:pic>
        <p:nvPicPr>
          <p:cNvPr id="44034" name="Picture 1">
            <a:extLst>
              <a:ext uri="{FF2B5EF4-FFF2-40B4-BE49-F238E27FC236}">
                <a16:creationId xmlns:a16="http://schemas.microsoft.com/office/drawing/2014/main" id="{F5B9B755-77BC-48DD-8A47-C57BD1123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438275"/>
            <a:ext cx="39020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0FB8F846-16AC-4967-ACDC-17AEF923DC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2747" y="234792"/>
            <a:ext cx="76565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 Algorithm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0A7AE779-FF63-41A9-B5BD-D519561ABD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5015" y="1187450"/>
            <a:ext cx="7656512" cy="4303713"/>
          </a:xfrm>
        </p:spPr>
        <p:txBody>
          <a:bodyPr/>
          <a:lstStyle/>
          <a:p>
            <a:r>
              <a:rPr lang="en-US" altLang="en-US" dirty="0"/>
              <a:t>Suppose that thread</a:t>
            </a:r>
            <a:r>
              <a:rPr lang="en-US" altLang="en-US" i="1" dirty="0"/>
              <a:t>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requests a resource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endParaRPr lang="en-US" altLang="en-US" i="1" baseline="-25000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The request can be granted only if converting the request edge to an assignment edge does not result in the formation of a cycle in the resource allocation graph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0484A614-EAE8-49DD-A55B-4F7E12A56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8164" y="270077"/>
            <a:ext cx="8288629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Resource-Allocation Graph and  Wait-for Graph</a:t>
            </a:r>
          </a:p>
        </p:txBody>
      </p:sp>
      <p:sp>
        <p:nvSpPr>
          <p:cNvPr id="66562" name="Text Box 5">
            <a:extLst>
              <a:ext uri="{FF2B5EF4-FFF2-40B4-BE49-F238E27FC236}">
                <a16:creationId xmlns:a16="http://schemas.microsoft.com/office/drawing/2014/main" id="{FD3E6C09-91AB-4252-8558-115F273E5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825" y="5294313"/>
            <a:ext cx="292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/>
              <a:t>Resource-Allocation Graph</a:t>
            </a:r>
          </a:p>
        </p:txBody>
      </p:sp>
      <p:sp>
        <p:nvSpPr>
          <p:cNvPr id="66563" name="Text Box 6">
            <a:extLst>
              <a:ext uri="{FF2B5EF4-FFF2-40B4-BE49-F238E27FC236}">
                <a16:creationId xmlns:a16="http://schemas.microsoft.com/office/drawing/2014/main" id="{4DB892FA-9656-4369-B039-CF364DF80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5294313"/>
            <a:ext cx="314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/>
              <a:t>Corresponding wait-for graph</a:t>
            </a:r>
          </a:p>
        </p:txBody>
      </p:sp>
      <p:pic>
        <p:nvPicPr>
          <p:cNvPr id="66564" name="Picture 1">
            <a:extLst>
              <a:ext uri="{FF2B5EF4-FFF2-40B4-BE49-F238E27FC236}">
                <a16:creationId xmlns:a16="http://schemas.microsoft.com/office/drawing/2014/main" id="{0B62FAF8-3075-42AC-BA0B-5BDEAC7D4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252538"/>
            <a:ext cx="57404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:a16="http://schemas.microsoft.com/office/drawing/2014/main" id="{1AC46895-F09F-4AA8-B270-CB5567B1C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6731" y="359230"/>
            <a:ext cx="8588375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Recovery from Deadlock:  Process Termination</a:t>
            </a:r>
          </a:p>
        </p:txBody>
      </p:sp>
      <p:sp>
        <p:nvSpPr>
          <p:cNvPr id="80898" name="Rectangle 3">
            <a:extLst>
              <a:ext uri="{FF2B5EF4-FFF2-40B4-BE49-F238E27FC236}">
                <a16:creationId xmlns:a16="http://schemas.microsoft.com/office/drawing/2014/main" id="{38916639-ABF6-4FC4-8E81-7F4537AFC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3613" y="1108075"/>
            <a:ext cx="7694612" cy="4530725"/>
          </a:xfrm>
        </p:spPr>
        <p:txBody>
          <a:bodyPr/>
          <a:lstStyle/>
          <a:p>
            <a:r>
              <a:rPr lang="en-US" altLang="en-US" dirty="0"/>
              <a:t>Abort all deadlocked threads</a:t>
            </a:r>
          </a:p>
          <a:p>
            <a:r>
              <a:rPr lang="en-US" altLang="en-US" dirty="0"/>
              <a:t>Abort one process at a time until the deadlock cycle is eliminated</a:t>
            </a:r>
          </a:p>
          <a:p>
            <a:r>
              <a:rPr lang="en-US" altLang="en-US" dirty="0"/>
              <a:t>In which order should we choose to abort?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Priority of the thread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How long has the thread computed, and how much longer to completion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Resources that the thread has used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Resources that the thread needs to complete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How many threads will need to be terminated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dirty="0"/>
              <a:t>Is the thread interactive or batch?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:a16="http://schemas.microsoft.com/office/drawing/2014/main" id="{019776DB-F4CF-4A0D-88E0-0C4A9C46D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2572" y="348894"/>
            <a:ext cx="8020050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Recovery from Deadlock:  Resource Preemption</a:t>
            </a:r>
          </a:p>
        </p:txBody>
      </p:sp>
      <p:sp>
        <p:nvSpPr>
          <p:cNvPr id="82946" name="Rectangle 3">
            <a:extLst>
              <a:ext uri="{FF2B5EF4-FFF2-40B4-BE49-F238E27FC236}">
                <a16:creationId xmlns:a16="http://schemas.microsoft.com/office/drawing/2014/main" id="{1EC2BE65-1915-4205-9A59-81178CB32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1150938"/>
            <a:ext cx="6802437" cy="4483100"/>
          </a:xfrm>
        </p:spPr>
        <p:txBody>
          <a:bodyPr/>
          <a:lstStyle/>
          <a:p>
            <a:r>
              <a:rPr lang="en-US" altLang="en-US" b="1" dirty="0"/>
              <a:t>Selecting a victim </a:t>
            </a:r>
            <a:r>
              <a:rPr lang="en-US" altLang="en-US" dirty="0"/>
              <a:t>– minimize cost</a:t>
            </a:r>
          </a:p>
          <a:p>
            <a:r>
              <a:rPr lang="en-US" altLang="en-US" b="1" dirty="0"/>
              <a:t>Rollback</a:t>
            </a:r>
            <a:r>
              <a:rPr lang="en-US" altLang="en-US" dirty="0"/>
              <a:t> – return to some safe state, restart the thread for that state</a:t>
            </a:r>
          </a:p>
          <a:p>
            <a:r>
              <a:rPr lang="en-US" altLang="en-US" b="1" dirty="0"/>
              <a:t>Starvation</a:t>
            </a:r>
            <a:r>
              <a:rPr lang="en-US" altLang="en-US" dirty="0"/>
              <a:t> –  same thread may always be picked as victim, include number of rollback in cost factor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>
            <a:extLst>
              <a:ext uri="{FF2B5EF4-FFF2-40B4-BE49-F238E27FC236}">
                <a16:creationId xmlns:a16="http://schemas.microsoft.com/office/drawing/2014/main" id="{3030AF7D-20DF-4721-ADDB-52BDFA1CE7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End of Chapter 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838D12EB-E650-49F7-BF5C-969347526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83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Objectives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6DA4E9BA-E5B9-48E9-A6E9-2CB00D1520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433" y="1308136"/>
            <a:ext cx="7772400" cy="4500562"/>
          </a:xfrm>
        </p:spPr>
        <p:txBody>
          <a:bodyPr/>
          <a:lstStyle/>
          <a:p>
            <a:r>
              <a:rPr lang="en-US" altLang="en-US" dirty="0"/>
              <a:t>Illustrate how deadlock can occur when mutex locks are used</a:t>
            </a:r>
          </a:p>
          <a:p>
            <a:r>
              <a:rPr lang="en-US" altLang="en-US" dirty="0"/>
              <a:t>Define the four necessary conditions that characterize deadlock</a:t>
            </a:r>
          </a:p>
          <a:p>
            <a:r>
              <a:rPr lang="en-US" altLang="en-US" dirty="0"/>
              <a:t>Identify a deadlock situation in a resource allocation graph</a:t>
            </a:r>
          </a:p>
          <a:p>
            <a:r>
              <a:rPr lang="en-US" altLang="en-US" dirty="0"/>
              <a:t>Evaluate the four different approaches for preventing deadlocks</a:t>
            </a:r>
          </a:p>
          <a:p>
            <a:r>
              <a:rPr lang="en-US" altLang="en-US" dirty="0"/>
              <a:t>Apply the banker’s algorithm for deadlock avoidance</a:t>
            </a:r>
          </a:p>
          <a:p>
            <a:r>
              <a:rPr lang="en-US" altLang="en-US" dirty="0"/>
              <a:t>Apply the deadlock detection algorithm</a:t>
            </a:r>
          </a:p>
          <a:p>
            <a:r>
              <a:rPr lang="en-US" altLang="en-US" dirty="0"/>
              <a:t>Evaluate approaches for recovering from deadlock</a:t>
            </a:r>
          </a:p>
          <a:p>
            <a:endParaRPr lang="en-US" altLang="en-US" dirty="0"/>
          </a:p>
          <a:p>
            <a:pPr>
              <a:buSzPct val="85000"/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661502D7-7068-4DDE-82B3-CB27E3C63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286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System Model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CD8E9D65-BCDC-43F0-9CD9-F44119219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834" y="1354816"/>
            <a:ext cx="7351712" cy="4483100"/>
          </a:xfrm>
        </p:spPr>
        <p:txBody>
          <a:bodyPr/>
          <a:lstStyle/>
          <a:p>
            <a:r>
              <a:rPr lang="en-US" altLang="en-US" dirty="0"/>
              <a:t>System consists of resources</a:t>
            </a:r>
          </a:p>
          <a:p>
            <a:r>
              <a:rPr lang="en-US" altLang="en-US" dirty="0"/>
              <a:t>Resource types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. . ., </a:t>
            </a:r>
            <a:r>
              <a:rPr lang="en-US" altLang="en-US" i="1" dirty="0"/>
              <a:t>R</a:t>
            </a:r>
            <a:r>
              <a:rPr lang="en-US" altLang="en-US" baseline="-25000" dirty="0"/>
              <a:t>m</a:t>
            </a:r>
          </a:p>
          <a:p>
            <a:pPr lvl="1"/>
            <a:r>
              <a:rPr lang="en-US" altLang="en-US" i="1" dirty="0"/>
              <a:t>CPU cycles, memory space, I/O devices</a:t>
            </a:r>
          </a:p>
          <a:p>
            <a:r>
              <a:rPr lang="en-US" altLang="en-US" dirty="0"/>
              <a:t>Each resource type </a:t>
            </a:r>
            <a:r>
              <a:rPr lang="en-US" altLang="en-US" i="1" dirty="0"/>
              <a:t>R</a:t>
            </a:r>
            <a:r>
              <a:rPr lang="en-US" altLang="en-US" baseline="-25000" dirty="0"/>
              <a:t>i</a:t>
            </a:r>
            <a:r>
              <a:rPr lang="en-US" altLang="en-US" dirty="0"/>
              <a:t> has </a:t>
            </a:r>
            <a:r>
              <a:rPr lang="en-US" altLang="en-US" i="1" dirty="0"/>
              <a:t>W</a:t>
            </a:r>
            <a:r>
              <a:rPr lang="en-US" altLang="en-US" baseline="-25000" dirty="0"/>
              <a:t>i</a:t>
            </a:r>
            <a:r>
              <a:rPr lang="en-US" altLang="en-US" dirty="0"/>
              <a:t> instances.</a:t>
            </a:r>
          </a:p>
          <a:p>
            <a:r>
              <a:rPr lang="en-US" altLang="en-US" dirty="0"/>
              <a:t>Each process utilizes a resource as follows:</a:t>
            </a:r>
          </a:p>
          <a:p>
            <a:pPr lvl="1"/>
            <a:r>
              <a:rPr lang="en-US" altLang="en-US" b="1" dirty="0"/>
              <a:t>request </a:t>
            </a:r>
          </a:p>
          <a:p>
            <a:pPr lvl="1"/>
            <a:r>
              <a:rPr lang="en-US" altLang="en-US" b="1" dirty="0"/>
              <a:t>use </a:t>
            </a:r>
          </a:p>
          <a:p>
            <a:pPr lvl="1"/>
            <a:r>
              <a:rPr lang="en-US" altLang="en-US" b="1" dirty="0"/>
              <a:t>release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DB5CD8E6-87F9-4726-9621-AFEDA885C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175869"/>
            <a:ext cx="77628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with Semaphores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5ED238E1-E3E6-41E4-AE23-2237E43D6A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7360" y="1331338"/>
            <a:ext cx="6959600" cy="4860925"/>
          </a:xfrm>
        </p:spPr>
        <p:txBody>
          <a:bodyPr/>
          <a:lstStyle/>
          <a:p>
            <a:r>
              <a:rPr lang="en-US" altLang="en-US" dirty="0"/>
              <a:t>Data:</a:t>
            </a:r>
          </a:p>
          <a:p>
            <a:pPr lvl="1"/>
            <a:r>
              <a:rPr lang="en-US" altLang="en-US" dirty="0"/>
              <a:t>A semaphore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initialized to 1</a:t>
            </a:r>
          </a:p>
          <a:p>
            <a:pPr lvl="1"/>
            <a:r>
              <a:rPr lang="en-US" altLang="en-US" dirty="0"/>
              <a:t>A semaphore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initialized to 1</a:t>
            </a:r>
          </a:p>
          <a:p>
            <a:r>
              <a:rPr lang="en-US" altLang="en-US" dirty="0"/>
              <a:t>Two threads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1</a:t>
            </a:r>
            <a:r>
              <a:rPr lang="en-US" altLang="en-US" dirty="0"/>
              <a:t> 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2</a:t>
            </a:r>
          </a:p>
          <a:p>
            <a:r>
              <a:rPr lang="en-US" alt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b="1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</a:t>
            </a:r>
            <a:r>
              <a:rPr lang="en-US" alt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</a:t>
            </a:r>
            <a:r>
              <a:rPr lang="en-US" alt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b="1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</a:t>
            </a:r>
            <a:r>
              <a:rPr lang="en-US" alt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</a:t>
            </a:r>
            <a:r>
              <a:rPr lang="en-US" alt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87ADAA0F-64F7-46C8-A7FE-1C5113FEB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150997"/>
            <a:ext cx="7937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Characterization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F4824E8A-1421-4BF0-9A60-6CA3F5021C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3281" y="1685190"/>
            <a:ext cx="6757437" cy="4668837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Mutual exclusion</a:t>
            </a:r>
            <a:r>
              <a:rPr lang="en-US" altLang="en-US" b="1" dirty="0"/>
              <a:t>:</a:t>
            </a:r>
            <a:r>
              <a:rPr lang="en-US" altLang="en-US" dirty="0"/>
              <a:t>  only one thread at a time can use a resource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Hold and wait</a:t>
            </a:r>
            <a:r>
              <a:rPr lang="en-US" altLang="en-US" b="1" dirty="0"/>
              <a:t>:</a:t>
            </a:r>
            <a:r>
              <a:rPr lang="en-US" altLang="en-US" dirty="0"/>
              <a:t>  a thread holding at least one resource is waiting to acquire additional resources held by other threads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No preemption</a:t>
            </a:r>
            <a:r>
              <a:rPr lang="en-US" altLang="en-US" b="1" dirty="0"/>
              <a:t>:</a:t>
            </a:r>
            <a:r>
              <a:rPr lang="en-US" altLang="en-US" dirty="0"/>
              <a:t>  a resource can be released only voluntarily by the thread holding it, after that thread has completed its task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Circular wait</a:t>
            </a:r>
            <a:r>
              <a:rPr lang="en-US" altLang="en-US" b="1" dirty="0"/>
              <a:t>:</a:t>
            </a:r>
            <a:r>
              <a:rPr lang="en-US" altLang="en-US" dirty="0"/>
              <a:t>  there exists a set {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…, </a:t>
            </a:r>
            <a:r>
              <a:rPr lang="en-US" altLang="en-US" i="1" dirty="0"/>
              <a:t>T</a:t>
            </a:r>
            <a:r>
              <a:rPr lang="en-US" altLang="en-US" baseline="-25000" dirty="0"/>
              <a:t>n</a:t>
            </a:r>
            <a:r>
              <a:rPr lang="en-US" altLang="en-US" dirty="0"/>
              <a:t>} of waiting threads such that </a:t>
            </a:r>
            <a:r>
              <a:rPr lang="en-US" altLang="en-US" i="1" dirty="0"/>
              <a:t>T</a:t>
            </a:r>
            <a:r>
              <a:rPr lang="en-US" altLang="en-US" baseline="-25000" dirty="0"/>
              <a:t>0  </a:t>
            </a:r>
            <a:r>
              <a:rPr lang="en-US" altLang="en-US" dirty="0"/>
              <a:t>is waiting for a resource that is held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n</a:t>
            </a:r>
            <a:r>
              <a:rPr lang="en-US" altLang="en-US" baseline="-25000" dirty="0"/>
              <a:t>–1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n</a:t>
            </a:r>
            <a:r>
              <a:rPr lang="en-US" altLang="en-US" dirty="0"/>
              <a:t>, and </a:t>
            </a:r>
            <a:r>
              <a:rPr lang="en-US" altLang="en-US" i="1" dirty="0"/>
              <a:t>T</a:t>
            </a:r>
            <a:r>
              <a:rPr lang="en-US" altLang="en-US" baseline="-25000" dirty="0"/>
              <a:t>n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.</a:t>
            </a:r>
          </a:p>
          <a:p>
            <a:endParaRPr lang="en-US" altLang="en-US" dirty="0"/>
          </a:p>
        </p:txBody>
      </p:sp>
      <p:sp>
        <p:nvSpPr>
          <p:cNvPr id="13315" name="Text Box 5">
            <a:extLst>
              <a:ext uri="{FF2B5EF4-FFF2-40B4-BE49-F238E27FC236}">
                <a16:creationId xmlns:a16="http://schemas.microsoft.com/office/drawing/2014/main" id="{DD9E7C76-64A7-4BA1-B082-DA8BDA6C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" y="1226620"/>
            <a:ext cx="6485359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Deadlock can arise if four conditions hold simultaneously.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11C97935-CF39-4A80-87B3-E8FC1A79B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4009" y="232005"/>
            <a:ext cx="7683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97E50AC4-3665-4FFE-B1D6-0D72C5ECE8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8253" y="1771945"/>
            <a:ext cx="6574810" cy="4019550"/>
          </a:xfrm>
        </p:spPr>
        <p:txBody>
          <a:bodyPr/>
          <a:lstStyle/>
          <a:p>
            <a:r>
              <a:rPr lang="en-US" altLang="en-US" dirty="0"/>
              <a:t>V is partitioned into two types:</a:t>
            </a:r>
          </a:p>
          <a:p>
            <a:pPr lvl="1"/>
            <a:r>
              <a:rPr lang="en-US" altLang="en-US" i="1" dirty="0"/>
              <a:t>T</a:t>
            </a:r>
            <a:r>
              <a:rPr lang="en-US" altLang="en-US" dirty="0"/>
              <a:t> = {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n</a:t>
            </a:r>
            <a:r>
              <a:rPr lang="en-US" altLang="en-US" dirty="0"/>
              <a:t>}, the set consisting of all the threads in the system.</a:t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i="1" dirty="0"/>
              <a:t>R</a:t>
            </a:r>
            <a:r>
              <a:rPr lang="en-US" altLang="en-US" dirty="0"/>
              <a:t> = {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m</a:t>
            </a:r>
            <a:r>
              <a:rPr lang="en-US" altLang="en-US" dirty="0"/>
              <a:t>}, the set consisting of all resource types in the system</a:t>
            </a:r>
          </a:p>
          <a:p>
            <a:pPr lvl="1"/>
            <a:endParaRPr lang="en-US" altLang="en-US" sz="9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request edge </a:t>
            </a:r>
            <a:r>
              <a:rPr lang="en-US" altLang="en-US" dirty="0"/>
              <a:t>– directed edge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baseline="-25000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endParaRPr lang="en-US" altLang="en-US" i="1" baseline="-25000" dirty="0">
              <a:sym typeface="Symbol" panose="05050102010706020507" pitchFamily="18" charset="2"/>
            </a:endParaRPr>
          </a:p>
          <a:p>
            <a:endParaRPr lang="en-US" altLang="en-US" sz="800" i="1" baseline="-25000" dirty="0">
              <a:sym typeface="Symbol" panose="05050102010706020507" pitchFamily="18" charset="2"/>
            </a:endParaRP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  <a:sym typeface="Symbol" panose="05050102010706020507" pitchFamily="18" charset="2"/>
              </a:rPr>
              <a:t>assignment edge </a:t>
            </a:r>
            <a:r>
              <a:rPr lang="en-US" altLang="en-US" dirty="0"/>
              <a:t>– directed edge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i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15363" name="Text Box 4">
            <a:extLst>
              <a:ext uri="{FF2B5EF4-FFF2-40B4-BE49-F238E27FC236}">
                <a16:creationId xmlns:a16="http://schemas.microsoft.com/office/drawing/2014/main" id="{5FCC8E8A-16FC-4644-B90C-8C320716B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522" y="1300748"/>
            <a:ext cx="42755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A set of vertices </a:t>
            </a:r>
            <a:r>
              <a:rPr kumimoji="0" lang="en-US" altLang="en-US" i="1" dirty="0"/>
              <a:t>V</a:t>
            </a:r>
            <a:r>
              <a:rPr kumimoji="0" lang="en-US" altLang="en-US" dirty="0"/>
              <a:t> and a set of edges </a:t>
            </a:r>
            <a:r>
              <a:rPr kumimoji="0" lang="en-US" altLang="en-US" i="1" dirty="0"/>
              <a:t>E</a:t>
            </a:r>
            <a:r>
              <a:rPr kumimoji="0" lang="en-US" altLang="en-US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>
            <a:extLst>
              <a:ext uri="{FF2B5EF4-FFF2-40B4-BE49-F238E27FC236}">
                <a16:creationId xmlns:a16="http://schemas.microsoft.com/office/drawing/2014/main" id="{1A4B64E3-DEA9-4327-B63F-42B7E332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465" y="214006"/>
            <a:ext cx="7880350" cy="537202"/>
          </a:xfrm>
        </p:spPr>
        <p:txBody>
          <a:bodyPr/>
          <a:lstStyle/>
          <a:p>
            <a:r>
              <a:rPr lang="en-US" altLang="en-US" dirty="0"/>
              <a:t>Resource Allocation Graph Example</a:t>
            </a:r>
          </a:p>
        </p:txBody>
      </p:sp>
      <p:sp>
        <p:nvSpPr>
          <p:cNvPr id="91138" name="Content Placeholder 2">
            <a:extLst>
              <a:ext uri="{FF2B5EF4-FFF2-40B4-BE49-F238E27FC236}">
                <a16:creationId xmlns:a16="http://schemas.microsoft.com/office/drawing/2014/main" id="{66863360-8218-4F9C-99FE-9BE85325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4524375" cy="4530725"/>
          </a:xfrm>
        </p:spPr>
        <p:txBody>
          <a:bodyPr/>
          <a:lstStyle/>
          <a:p>
            <a:r>
              <a:rPr lang="en-US" altLang="en-US" dirty="0"/>
              <a:t>One instance of R</a:t>
            </a:r>
            <a:r>
              <a:rPr lang="en-US" altLang="en-US" baseline="-25000" dirty="0"/>
              <a:t>1</a:t>
            </a:r>
          </a:p>
          <a:p>
            <a:r>
              <a:rPr lang="en-US" altLang="en-US" dirty="0"/>
              <a:t>Two instances of R</a:t>
            </a:r>
            <a:r>
              <a:rPr lang="en-US" altLang="en-US" baseline="-25000" dirty="0"/>
              <a:t>2</a:t>
            </a:r>
          </a:p>
          <a:p>
            <a:r>
              <a:rPr lang="en-US" altLang="en-US" dirty="0"/>
              <a:t>One instance of R</a:t>
            </a:r>
            <a:r>
              <a:rPr lang="en-US" altLang="en-US" baseline="-25000" dirty="0"/>
              <a:t>3</a:t>
            </a:r>
          </a:p>
          <a:p>
            <a:r>
              <a:rPr lang="en-US" altLang="en-US" dirty="0"/>
              <a:t>Three instance of R</a:t>
            </a:r>
            <a:r>
              <a:rPr lang="en-US" altLang="en-US" baseline="-25000" dirty="0"/>
              <a:t>4</a:t>
            </a:r>
          </a:p>
          <a:p>
            <a:r>
              <a:rPr lang="en-US" altLang="en-US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holds one instance of R</a:t>
            </a:r>
            <a:r>
              <a:rPr lang="en-US" altLang="en-US" baseline="-25000" dirty="0"/>
              <a:t>2</a:t>
            </a:r>
            <a:r>
              <a:rPr lang="en-US" altLang="en-US" dirty="0"/>
              <a:t> and is waiting for an instance of R</a:t>
            </a:r>
            <a:r>
              <a:rPr lang="en-US" altLang="en-US" baseline="-25000" dirty="0"/>
              <a:t>1</a:t>
            </a:r>
          </a:p>
          <a:p>
            <a:r>
              <a:rPr lang="en-US" altLang="en-US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holds one instance of R</a:t>
            </a:r>
            <a:r>
              <a:rPr lang="en-US" altLang="en-US" baseline="-25000" dirty="0"/>
              <a:t>1</a:t>
            </a:r>
            <a:r>
              <a:rPr lang="en-US" altLang="en-US" dirty="0"/>
              <a:t>, one instance of R</a:t>
            </a:r>
            <a:r>
              <a:rPr lang="en-US" altLang="en-US" baseline="-25000" dirty="0"/>
              <a:t>2</a:t>
            </a:r>
            <a:r>
              <a:rPr lang="en-US" altLang="en-US" dirty="0"/>
              <a:t>, and is waiting for an instance of R</a:t>
            </a:r>
            <a:r>
              <a:rPr lang="en-US" altLang="en-US" baseline="-25000" dirty="0"/>
              <a:t>3</a:t>
            </a:r>
          </a:p>
          <a:p>
            <a:r>
              <a:rPr lang="en-US" altLang="en-US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 is holds one instance of R</a:t>
            </a:r>
            <a:r>
              <a:rPr lang="en-US" altLang="en-US" baseline="-25000" dirty="0"/>
              <a:t>3</a:t>
            </a:r>
          </a:p>
        </p:txBody>
      </p:sp>
      <p:pic>
        <p:nvPicPr>
          <p:cNvPr id="91139" name="Picture 3">
            <a:extLst>
              <a:ext uri="{FF2B5EF4-FFF2-40B4-BE49-F238E27FC236}">
                <a16:creationId xmlns:a16="http://schemas.microsoft.com/office/drawing/2014/main" id="{4B3F1686-A558-47EE-B9D9-DBE933ACC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3" y="1500188"/>
            <a:ext cx="2497137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837C291A-9445-4721-B361-26FE27F41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5175" y="273737"/>
            <a:ext cx="8378825" cy="4699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Resource Allocation Graph with a Deadlock</a:t>
            </a:r>
          </a:p>
        </p:txBody>
      </p:sp>
      <p:pic>
        <p:nvPicPr>
          <p:cNvPr id="17410" name="Picture 1">
            <a:extLst>
              <a:ext uri="{FF2B5EF4-FFF2-40B4-BE49-F238E27FC236}">
                <a16:creationId xmlns:a16="http://schemas.microsoft.com/office/drawing/2014/main" id="{6DC2929A-0DEC-4DB0-815C-C96B1DCBC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1089025"/>
            <a:ext cx="3354388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11736</TotalTime>
  <Words>1352</Words>
  <Application>Microsoft Office PowerPoint</Application>
  <PresentationFormat>On-screen Show (4:3)</PresentationFormat>
  <Paragraphs>169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Courier New</vt:lpstr>
      <vt:lpstr>Helvetica</vt:lpstr>
      <vt:lpstr>Monotype Sorts</vt:lpstr>
      <vt:lpstr>Symbol</vt:lpstr>
      <vt:lpstr>Times New Roman</vt:lpstr>
      <vt:lpstr>Verdana</vt:lpstr>
      <vt:lpstr>Webdings</vt:lpstr>
      <vt:lpstr>Wingdings</vt:lpstr>
      <vt:lpstr>os-8</vt:lpstr>
      <vt:lpstr>Chapter 8:  Deadlocks</vt:lpstr>
      <vt:lpstr>Outline</vt:lpstr>
      <vt:lpstr>Chapter Objectives</vt:lpstr>
      <vt:lpstr>System Model</vt:lpstr>
      <vt:lpstr>Deadlock with Semaphores</vt:lpstr>
      <vt:lpstr>Deadlock Characterization</vt:lpstr>
      <vt:lpstr>Resource-Allocation Graph</vt:lpstr>
      <vt:lpstr>Resource Allocation Graph Example</vt:lpstr>
      <vt:lpstr>Resource Allocation Graph with a Deadlock</vt:lpstr>
      <vt:lpstr>Graph with a Cycle But no Deadlock</vt:lpstr>
      <vt:lpstr>Basic Facts</vt:lpstr>
      <vt:lpstr>Methods for Handling Deadlocks</vt:lpstr>
      <vt:lpstr>Deadlock Prevention</vt:lpstr>
      <vt:lpstr>Deadlock Prevention (Cont.)</vt:lpstr>
      <vt:lpstr>Circular Wait</vt:lpstr>
      <vt:lpstr>Deadlock Avoidance</vt:lpstr>
      <vt:lpstr>Safe State</vt:lpstr>
      <vt:lpstr>Basic Facts</vt:lpstr>
      <vt:lpstr>Safe, Unsafe, Deadlock State </vt:lpstr>
      <vt:lpstr>Avoidance Algorithms</vt:lpstr>
      <vt:lpstr>Resource-Allocation Graph Scheme</vt:lpstr>
      <vt:lpstr>Resource-Allocation Graph</vt:lpstr>
      <vt:lpstr>Unsafe State In Resource-Allocation Graph</vt:lpstr>
      <vt:lpstr>Resource-Allocation Graph Algorithm</vt:lpstr>
      <vt:lpstr>Resource-Allocation Graph and  Wait-for Graph</vt:lpstr>
      <vt:lpstr>Recovery from Deadlock:  Process Termination</vt:lpstr>
      <vt:lpstr>Recovery from Deadlock:  Resource Preemption</vt:lpstr>
      <vt:lpstr>End of Chapter 8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partey benjamin</cp:lastModifiedBy>
  <cp:revision>232</cp:revision>
  <cp:lastPrinted>2013-09-10T17:57:57Z</cp:lastPrinted>
  <dcterms:created xsi:type="dcterms:W3CDTF">2011-01-13T23:43:38Z</dcterms:created>
  <dcterms:modified xsi:type="dcterms:W3CDTF">2025-03-14T14:32:03Z</dcterms:modified>
</cp:coreProperties>
</file>