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4"/>
  </p:notesMasterIdLst>
  <p:sldIdLst>
    <p:sldId id="481" r:id="rId2"/>
    <p:sldId id="482" r:id="rId3"/>
    <p:sldId id="483" r:id="rId4"/>
    <p:sldId id="484" r:id="rId5"/>
    <p:sldId id="485" r:id="rId6"/>
    <p:sldId id="486" r:id="rId7"/>
    <p:sldId id="487" r:id="rId8"/>
    <p:sldId id="488" r:id="rId9"/>
    <p:sldId id="489" r:id="rId10"/>
    <p:sldId id="491" r:id="rId11"/>
    <p:sldId id="493" r:id="rId12"/>
    <p:sldId id="492" r:id="rId13"/>
    <p:sldId id="494" r:id="rId14"/>
    <p:sldId id="490" r:id="rId15"/>
    <p:sldId id="257" r:id="rId16"/>
    <p:sldId id="495" r:id="rId17"/>
    <p:sldId id="498" r:id="rId18"/>
    <p:sldId id="496" r:id="rId19"/>
    <p:sldId id="499" r:id="rId20"/>
    <p:sldId id="501" r:id="rId21"/>
    <p:sldId id="500" r:id="rId22"/>
    <p:sldId id="502" r:id="rId23"/>
    <p:sldId id="503" r:id="rId24"/>
    <p:sldId id="504" r:id="rId25"/>
    <p:sldId id="505" r:id="rId26"/>
    <p:sldId id="506" r:id="rId27"/>
    <p:sldId id="507" r:id="rId28"/>
    <p:sldId id="508" r:id="rId29"/>
    <p:sldId id="509" r:id="rId30"/>
    <p:sldId id="510" r:id="rId31"/>
    <p:sldId id="511" r:id="rId32"/>
    <p:sldId id="512" r:id="rId33"/>
    <p:sldId id="566" r:id="rId34"/>
    <p:sldId id="568" r:id="rId35"/>
    <p:sldId id="567" r:id="rId36"/>
    <p:sldId id="565" r:id="rId37"/>
    <p:sldId id="569" r:id="rId38"/>
    <p:sldId id="513" r:id="rId39"/>
    <p:sldId id="514" r:id="rId40"/>
    <p:sldId id="515" r:id="rId41"/>
    <p:sldId id="516" r:id="rId42"/>
    <p:sldId id="517" r:id="rId43"/>
    <p:sldId id="518" r:id="rId44"/>
    <p:sldId id="519" r:id="rId45"/>
    <p:sldId id="520" r:id="rId46"/>
    <p:sldId id="521" r:id="rId47"/>
    <p:sldId id="522" r:id="rId48"/>
    <p:sldId id="523" r:id="rId49"/>
    <p:sldId id="524" r:id="rId50"/>
    <p:sldId id="525" r:id="rId51"/>
    <p:sldId id="526" r:id="rId52"/>
    <p:sldId id="527" r:id="rId53"/>
    <p:sldId id="528" r:id="rId54"/>
    <p:sldId id="529" r:id="rId55"/>
    <p:sldId id="530" r:id="rId56"/>
    <p:sldId id="531" r:id="rId57"/>
    <p:sldId id="532" r:id="rId58"/>
    <p:sldId id="533" r:id="rId59"/>
    <p:sldId id="534" r:id="rId60"/>
    <p:sldId id="535" r:id="rId61"/>
    <p:sldId id="536" r:id="rId62"/>
    <p:sldId id="537" r:id="rId63"/>
    <p:sldId id="538" r:id="rId64"/>
    <p:sldId id="539" r:id="rId65"/>
    <p:sldId id="540" r:id="rId66"/>
    <p:sldId id="541" r:id="rId67"/>
    <p:sldId id="542" r:id="rId68"/>
    <p:sldId id="543" r:id="rId69"/>
    <p:sldId id="544" r:id="rId70"/>
    <p:sldId id="545" r:id="rId71"/>
    <p:sldId id="546" r:id="rId72"/>
    <p:sldId id="547" r:id="rId73"/>
    <p:sldId id="548" r:id="rId74"/>
    <p:sldId id="549" r:id="rId75"/>
    <p:sldId id="550" r:id="rId76"/>
    <p:sldId id="551" r:id="rId77"/>
    <p:sldId id="552" r:id="rId78"/>
    <p:sldId id="497" r:id="rId79"/>
    <p:sldId id="258" r:id="rId80"/>
    <p:sldId id="259" r:id="rId81"/>
    <p:sldId id="260" r:id="rId82"/>
    <p:sldId id="261" r:id="rId83"/>
    <p:sldId id="262" r:id="rId84"/>
    <p:sldId id="263" r:id="rId85"/>
    <p:sldId id="264" r:id="rId86"/>
    <p:sldId id="265" r:id="rId87"/>
    <p:sldId id="266" r:id="rId88"/>
    <p:sldId id="267" r:id="rId89"/>
    <p:sldId id="268" r:id="rId90"/>
    <p:sldId id="269" r:id="rId91"/>
    <p:sldId id="270" r:id="rId92"/>
    <p:sldId id="271" r:id="rId93"/>
    <p:sldId id="272" r:id="rId94"/>
    <p:sldId id="273" r:id="rId95"/>
    <p:sldId id="274" r:id="rId96"/>
    <p:sldId id="275" r:id="rId97"/>
    <p:sldId id="276" r:id="rId98"/>
    <p:sldId id="277" r:id="rId99"/>
    <p:sldId id="278" r:id="rId100"/>
    <p:sldId id="279" r:id="rId101"/>
    <p:sldId id="280" r:id="rId102"/>
    <p:sldId id="281" r:id="rId103"/>
    <p:sldId id="282" r:id="rId104"/>
    <p:sldId id="283" r:id="rId105"/>
    <p:sldId id="284" r:id="rId106"/>
    <p:sldId id="285" r:id="rId107"/>
    <p:sldId id="286" r:id="rId108"/>
    <p:sldId id="287" r:id="rId109"/>
    <p:sldId id="288" r:id="rId110"/>
    <p:sldId id="289" r:id="rId111"/>
    <p:sldId id="290" r:id="rId112"/>
    <p:sldId id="291" r:id="rId113"/>
    <p:sldId id="292" r:id="rId114"/>
    <p:sldId id="293" r:id="rId115"/>
    <p:sldId id="294" r:id="rId116"/>
    <p:sldId id="295" r:id="rId117"/>
    <p:sldId id="296" r:id="rId118"/>
    <p:sldId id="297" r:id="rId119"/>
    <p:sldId id="298" r:id="rId120"/>
    <p:sldId id="301" r:id="rId121"/>
    <p:sldId id="303" r:id="rId122"/>
    <p:sldId id="302" r:id="rId123"/>
    <p:sldId id="304" r:id="rId124"/>
    <p:sldId id="299" r:id="rId125"/>
    <p:sldId id="305" r:id="rId126"/>
    <p:sldId id="306" r:id="rId127"/>
    <p:sldId id="307" r:id="rId128"/>
    <p:sldId id="300" r:id="rId129"/>
    <p:sldId id="308" r:id="rId130"/>
    <p:sldId id="309" r:id="rId131"/>
    <p:sldId id="310" r:id="rId132"/>
    <p:sldId id="311" r:id="rId133"/>
    <p:sldId id="312" r:id="rId134"/>
    <p:sldId id="313" r:id="rId135"/>
    <p:sldId id="314" r:id="rId136"/>
    <p:sldId id="315" r:id="rId137"/>
    <p:sldId id="316" r:id="rId138"/>
    <p:sldId id="317" r:id="rId139"/>
    <p:sldId id="318" r:id="rId140"/>
    <p:sldId id="319" r:id="rId141"/>
    <p:sldId id="320" r:id="rId142"/>
    <p:sldId id="553" r:id="rId143"/>
    <p:sldId id="321" r:id="rId144"/>
    <p:sldId id="322" r:id="rId145"/>
    <p:sldId id="554" r:id="rId146"/>
    <p:sldId id="323" r:id="rId147"/>
    <p:sldId id="324" r:id="rId148"/>
    <p:sldId id="325" r:id="rId149"/>
    <p:sldId id="555" r:id="rId150"/>
    <p:sldId id="326" r:id="rId151"/>
    <p:sldId id="556" r:id="rId152"/>
    <p:sldId id="327" r:id="rId153"/>
    <p:sldId id="328" r:id="rId154"/>
    <p:sldId id="329" r:id="rId155"/>
    <p:sldId id="330" r:id="rId156"/>
    <p:sldId id="331" r:id="rId157"/>
    <p:sldId id="332" r:id="rId158"/>
    <p:sldId id="333" r:id="rId159"/>
    <p:sldId id="334" r:id="rId160"/>
    <p:sldId id="335" r:id="rId161"/>
    <p:sldId id="336" r:id="rId162"/>
    <p:sldId id="337" r:id="rId163"/>
    <p:sldId id="338" r:id="rId164"/>
    <p:sldId id="339" r:id="rId165"/>
    <p:sldId id="340" r:id="rId166"/>
    <p:sldId id="341" r:id="rId167"/>
    <p:sldId id="342" r:id="rId168"/>
    <p:sldId id="343" r:id="rId169"/>
    <p:sldId id="344" r:id="rId170"/>
    <p:sldId id="345" r:id="rId171"/>
    <p:sldId id="346" r:id="rId172"/>
    <p:sldId id="347" r:id="rId173"/>
    <p:sldId id="348" r:id="rId174"/>
    <p:sldId id="349" r:id="rId175"/>
    <p:sldId id="350" r:id="rId176"/>
    <p:sldId id="351" r:id="rId177"/>
    <p:sldId id="352" r:id="rId178"/>
    <p:sldId id="353" r:id="rId179"/>
    <p:sldId id="354" r:id="rId180"/>
    <p:sldId id="355" r:id="rId181"/>
    <p:sldId id="356" r:id="rId182"/>
    <p:sldId id="357" r:id="rId183"/>
    <p:sldId id="358" r:id="rId184"/>
    <p:sldId id="359" r:id="rId185"/>
    <p:sldId id="360" r:id="rId186"/>
    <p:sldId id="361" r:id="rId187"/>
    <p:sldId id="362" r:id="rId188"/>
    <p:sldId id="363" r:id="rId189"/>
    <p:sldId id="364" r:id="rId190"/>
    <p:sldId id="365" r:id="rId191"/>
    <p:sldId id="366" r:id="rId192"/>
    <p:sldId id="367" r:id="rId193"/>
    <p:sldId id="368" r:id="rId194"/>
    <p:sldId id="562" r:id="rId195"/>
    <p:sldId id="369" r:id="rId196"/>
    <p:sldId id="370" r:id="rId197"/>
    <p:sldId id="371" r:id="rId198"/>
    <p:sldId id="372" r:id="rId199"/>
    <p:sldId id="373" r:id="rId200"/>
    <p:sldId id="374" r:id="rId201"/>
    <p:sldId id="564" r:id="rId202"/>
    <p:sldId id="375" r:id="rId203"/>
    <p:sldId id="376" r:id="rId204"/>
    <p:sldId id="377" r:id="rId205"/>
    <p:sldId id="557" r:id="rId206"/>
    <p:sldId id="378" r:id="rId207"/>
    <p:sldId id="379" r:id="rId208"/>
    <p:sldId id="558" r:id="rId209"/>
    <p:sldId id="559" r:id="rId210"/>
    <p:sldId id="380" r:id="rId211"/>
    <p:sldId id="560" r:id="rId212"/>
    <p:sldId id="381" r:id="rId213"/>
    <p:sldId id="382" r:id="rId214"/>
    <p:sldId id="561" r:id="rId215"/>
    <p:sldId id="383" r:id="rId216"/>
    <p:sldId id="384" r:id="rId217"/>
    <p:sldId id="385" r:id="rId218"/>
    <p:sldId id="387" r:id="rId219"/>
    <p:sldId id="386" r:id="rId220"/>
    <p:sldId id="389" r:id="rId221"/>
    <p:sldId id="390" r:id="rId222"/>
    <p:sldId id="388" r:id="rId223"/>
    <p:sldId id="391" r:id="rId224"/>
    <p:sldId id="392" r:id="rId225"/>
    <p:sldId id="393" r:id="rId226"/>
    <p:sldId id="394" r:id="rId227"/>
    <p:sldId id="395" r:id="rId228"/>
    <p:sldId id="396" r:id="rId229"/>
    <p:sldId id="397" r:id="rId230"/>
    <p:sldId id="398" r:id="rId231"/>
    <p:sldId id="399" r:id="rId232"/>
    <p:sldId id="400" r:id="rId233"/>
    <p:sldId id="401" r:id="rId234"/>
    <p:sldId id="402" r:id="rId235"/>
    <p:sldId id="403" r:id="rId236"/>
    <p:sldId id="404" r:id="rId237"/>
    <p:sldId id="405" r:id="rId238"/>
    <p:sldId id="406" r:id="rId239"/>
    <p:sldId id="407" r:id="rId240"/>
    <p:sldId id="408" r:id="rId241"/>
    <p:sldId id="409" r:id="rId242"/>
    <p:sldId id="410" r:id="rId243"/>
    <p:sldId id="411" r:id="rId244"/>
    <p:sldId id="412" r:id="rId245"/>
    <p:sldId id="414" r:id="rId246"/>
    <p:sldId id="415" r:id="rId247"/>
    <p:sldId id="413" r:id="rId248"/>
    <p:sldId id="416" r:id="rId249"/>
    <p:sldId id="417" r:id="rId250"/>
    <p:sldId id="418" r:id="rId251"/>
    <p:sldId id="419" r:id="rId252"/>
    <p:sldId id="420" r:id="rId253"/>
    <p:sldId id="421" r:id="rId254"/>
    <p:sldId id="422" r:id="rId255"/>
    <p:sldId id="423" r:id="rId256"/>
    <p:sldId id="424" r:id="rId257"/>
    <p:sldId id="425" r:id="rId258"/>
    <p:sldId id="426" r:id="rId259"/>
    <p:sldId id="427" r:id="rId260"/>
    <p:sldId id="428" r:id="rId261"/>
    <p:sldId id="429" r:id="rId262"/>
    <p:sldId id="430" r:id="rId263"/>
    <p:sldId id="431" r:id="rId264"/>
    <p:sldId id="432" r:id="rId265"/>
    <p:sldId id="433" r:id="rId266"/>
    <p:sldId id="434" r:id="rId267"/>
    <p:sldId id="435" r:id="rId268"/>
    <p:sldId id="436" r:id="rId269"/>
    <p:sldId id="437" r:id="rId270"/>
    <p:sldId id="438" r:id="rId271"/>
    <p:sldId id="439" r:id="rId272"/>
    <p:sldId id="440" r:id="rId273"/>
    <p:sldId id="441" r:id="rId274"/>
    <p:sldId id="442" r:id="rId275"/>
    <p:sldId id="443" r:id="rId276"/>
    <p:sldId id="444" r:id="rId277"/>
    <p:sldId id="445" r:id="rId278"/>
    <p:sldId id="446" r:id="rId279"/>
    <p:sldId id="447" r:id="rId280"/>
    <p:sldId id="448" r:id="rId281"/>
    <p:sldId id="449" r:id="rId282"/>
    <p:sldId id="450" r:id="rId283"/>
    <p:sldId id="451" r:id="rId284"/>
    <p:sldId id="452" r:id="rId285"/>
    <p:sldId id="453" r:id="rId286"/>
    <p:sldId id="454" r:id="rId287"/>
    <p:sldId id="455" r:id="rId288"/>
    <p:sldId id="456" r:id="rId289"/>
    <p:sldId id="457" r:id="rId290"/>
    <p:sldId id="458" r:id="rId291"/>
    <p:sldId id="459" r:id="rId292"/>
    <p:sldId id="460" r:id="rId293"/>
    <p:sldId id="461" r:id="rId294"/>
    <p:sldId id="462" r:id="rId295"/>
    <p:sldId id="463" r:id="rId296"/>
    <p:sldId id="464" r:id="rId297"/>
    <p:sldId id="465" r:id="rId298"/>
    <p:sldId id="466" r:id="rId299"/>
    <p:sldId id="467" r:id="rId300"/>
    <p:sldId id="468" r:id="rId301"/>
    <p:sldId id="469" r:id="rId302"/>
    <p:sldId id="470" r:id="rId303"/>
    <p:sldId id="471" r:id="rId304"/>
    <p:sldId id="472" r:id="rId305"/>
    <p:sldId id="473" r:id="rId306"/>
    <p:sldId id="474" r:id="rId307"/>
    <p:sldId id="475" r:id="rId308"/>
    <p:sldId id="476" r:id="rId309"/>
    <p:sldId id="477" r:id="rId310"/>
    <p:sldId id="478" r:id="rId311"/>
    <p:sldId id="479" r:id="rId312"/>
    <p:sldId id="480" r:id="rId3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236"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presProps" Target="presProps.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viewProps" Target="viewProps.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theme" Target="theme/theme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tableStyles" Target="tableStyles.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notesMaster" Target="notesMasters/notesMaster1.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133A49-885F-4107-AF83-FAACA20EEB6D}" type="datetimeFigureOut">
              <a:rPr lang="en-US" smtClean="0"/>
              <a:pPr/>
              <a:t>1/20/2025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3D0552-D747-42A4-9D3A-BA93133BA7AE}" type="slidenum">
              <a:rPr lang="en-US" smtClean="0"/>
              <a:pPr/>
              <a:t>‹#›</a:t>
            </a:fld>
            <a:endParaRPr lang="en-US"/>
          </a:p>
        </p:txBody>
      </p:sp>
    </p:spTree>
    <p:extLst>
      <p:ext uri="{BB962C8B-B14F-4D97-AF65-F5344CB8AC3E}">
        <p14:creationId xmlns:p14="http://schemas.microsoft.com/office/powerpoint/2010/main" val="1074661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3D0552-D747-42A4-9D3A-BA93133BA7AE}" type="slidenum">
              <a:rPr lang="en-US" smtClean="0"/>
              <a:pPr/>
              <a:t>66</a:t>
            </a:fld>
            <a:endParaRPr lang="en-US"/>
          </a:p>
        </p:txBody>
      </p:sp>
    </p:spTree>
    <p:extLst>
      <p:ext uri="{BB962C8B-B14F-4D97-AF65-F5344CB8AC3E}">
        <p14:creationId xmlns:p14="http://schemas.microsoft.com/office/powerpoint/2010/main" val="3362608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3BBA41-99A3-4DD7-866F-FD253CFD8FE3}"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16542-CF45-44B5-BA00-0F6C3D954A3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3BBA41-99A3-4DD7-866F-FD253CFD8FE3}"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16542-CF45-44B5-BA00-0F6C3D954A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3BBA41-99A3-4DD7-866F-FD253CFD8FE3}"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16542-CF45-44B5-BA00-0F6C3D954A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3BBA41-99A3-4DD7-866F-FD253CFD8FE3}"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16542-CF45-44B5-BA00-0F6C3D954A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3BBA41-99A3-4DD7-866F-FD253CFD8FE3}"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16542-CF45-44B5-BA00-0F6C3D954A3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3BBA41-99A3-4DD7-866F-FD253CFD8FE3}" type="datetimeFigureOut">
              <a:rPr lang="en-US" smtClean="0"/>
              <a:pPr/>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D16542-CF45-44B5-BA00-0F6C3D954A3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3BBA41-99A3-4DD7-866F-FD253CFD8FE3}" type="datetimeFigureOut">
              <a:rPr lang="en-US" smtClean="0"/>
              <a:pPr/>
              <a:t>1/20/2025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D16542-CF45-44B5-BA00-0F6C3D954A3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3BBA41-99A3-4DD7-866F-FD253CFD8FE3}" type="datetimeFigureOut">
              <a:rPr lang="en-US" smtClean="0"/>
              <a:pPr/>
              <a:t>1/20/2025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D16542-CF45-44B5-BA00-0F6C3D954A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3BBA41-99A3-4DD7-866F-FD253CFD8FE3}" type="datetimeFigureOut">
              <a:rPr lang="en-US" smtClean="0"/>
              <a:pPr/>
              <a:t>1/20/2025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D16542-CF45-44B5-BA00-0F6C3D954A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3BBA41-99A3-4DD7-866F-FD253CFD8FE3}" type="datetimeFigureOut">
              <a:rPr lang="en-US" smtClean="0"/>
              <a:pPr/>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D16542-CF45-44B5-BA00-0F6C3D954A3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3BBA41-99A3-4DD7-866F-FD253CFD8FE3}" type="datetimeFigureOut">
              <a:rPr lang="en-US" smtClean="0"/>
              <a:pPr/>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D16542-CF45-44B5-BA00-0F6C3D954A3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3BBA41-99A3-4DD7-866F-FD253CFD8FE3}" type="datetimeFigureOut">
              <a:rPr lang="en-US" smtClean="0"/>
              <a:pPr/>
              <a:t>1/20/2025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D16542-CF45-44B5-BA00-0F6C3D954A3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hyperlink" Target="http://www.firewall.cx/osi-encap-decap.php" TargetMode="Externa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3" Type="http://schemas.openxmlformats.org/officeDocument/2006/relationships/hyperlink" Target="http://www.firewall.cx/link_state.php" TargetMode="External"/><Relationship Id="rId2" Type="http://schemas.openxmlformats.org/officeDocument/2006/relationships/hyperlink" Target="http://www.firewall.cx/distance_vector.php" TargetMode="External"/><Relationship Id="rId1" Type="http://schemas.openxmlformats.org/officeDocument/2006/relationships/slideLayout" Target="../slideLayouts/slideLayout2.xml"/><Relationship Id="rId4" Type="http://schemas.openxmlformats.org/officeDocument/2006/relationships/hyperlink" Target="http://www.firewall.cx/hybrid.php" TargetMode="Externa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hyperlink" Target="http://www.firewall.cx/multicast-intro.php" TargetMode="Externa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hyperlink" Target="http://www.firewall.cx/ospf.php" TargetMode="Externa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hyperlink" Target="http://www.firewall.cx/eigrp.php" TargetMode="Externa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hyperlink" Target="http://www.firewall.cx/osi-intro.php" TargetMode="External"/><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hyperlink" Target="http://www.firewall.cx/ethernet-intro.php" TargetMode="External"/><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hyperlink" Target="http://www.firewall.cx/osi-intro.php" TargetMode="Externa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hyperlink" Target="http://www.firewall.cx/ethernet-intro.php" TargetMode="External"/><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hyperlink" Target="http://www.firewall.cx/osi-intro.php" TargetMode="External"/><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8" Type="http://schemas.openxmlformats.org/officeDocument/2006/relationships/hyperlink" Target="http://en.wikipedia.org/wiki/Bridging_(networking)" TargetMode="External"/><Relationship Id="rId3" Type="http://schemas.openxmlformats.org/officeDocument/2006/relationships/hyperlink" Target="http://en.wikipedia.org/wiki/Data_link_layer" TargetMode="External"/><Relationship Id="rId7" Type="http://schemas.openxmlformats.org/officeDocument/2006/relationships/hyperlink" Target="http://en.wikipedia.org/wiki/Physical_layer" TargetMode="External"/><Relationship Id="rId2" Type="http://schemas.openxmlformats.org/officeDocument/2006/relationships/hyperlink" Target="http://en.wikipedia.org/wiki/Network_segment" TargetMode="External"/><Relationship Id="rId1" Type="http://schemas.openxmlformats.org/officeDocument/2006/relationships/slideLayout" Target="../slideLayouts/slideLayout2.xml"/><Relationship Id="rId6" Type="http://schemas.openxmlformats.org/officeDocument/2006/relationships/hyperlink" Target="http://en.wikipedia.org/wiki/Network_hub" TargetMode="External"/><Relationship Id="rId5" Type="http://schemas.openxmlformats.org/officeDocument/2006/relationships/hyperlink" Target="http://en.wikipedia.org/wiki/Repeater" TargetMode="External"/><Relationship Id="rId10" Type="http://schemas.openxmlformats.org/officeDocument/2006/relationships/hyperlink" Target="http://en.wikipedia.org/wiki/Network_switch" TargetMode="External"/><Relationship Id="rId4" Type="http://schemas.openxmlformats.org/officeDocument/2006/relationships/hyperlink" Target="http://en.wikipedia.org/wiki/OSI_model" TargetMode="External"/><Relationship Id="rId9" Type="http://schemas.openxmlformats.org/officeDocument/2006/relationships/hyperlink" Target="http://en.wikipedia.org/wiki/IEEE_802.1D" TargetMode="External"/></Relationships>
</file>

<file path=ppt/slides/_rels/slide275.xml.rels><?xml version="1.0" encoding="UTF-8" standalone="yes"?>
<Relationships xmlns="http://schemas.openxmlformats.org/package/2006/relationships"><Relationship Id="rId3" Type="http://schemas.openxmlformats.org/officeDocument/2006/relationships/hyperlink" Target="http://en.wikipedia.org/wiki/Ethernet" TargetMode="External"/><Relationship Id="rId2" Type="http://schemas.openxmlformats.org/officeDocument/2006/relationships/hyperlink" Target="http://en.wikipedia.org/wiki/OSI_model" TargetMode="External"/><Relationship Id="rId1" Type="http://schemas.openxmlformats.org/officeDocument/2006/relationships/slideLayout" Target="../slideLayouts/slideLayout2.xml"/><Relationship Id="rId4" Type="http://schemas.openxmlformats.org/officeDocument/2006/relationships/hyperlink" Target="http://en.wikipedia.org/wiki/MAC_address" TargetMode="Externa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2" Type="http://schemas.openxmlformats.org/officeDocument/2006/relationships/hyperlink" Target="http://en.wikipedia.org/wiki/Graph_diameter" TargetMode="External"/><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2" Type="http://schemas.openxmlformats.org/officeDocument/2006/relationships/hyperlink" Target="http://en.wikipedia.org/wiki/Load_balancing_(computin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2" Type="http://schemas.openxmlformats.org/officeDocument/2006/relationships/hyperlink" Target="http://en.wikipedia.org/wiki/Microsegmentation" TargetMode="External"/><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3" Type="http://schemas.openxmlformats.org/officeDocument/2006/relationships/hyperlink" Target="http://en.wikipedia.org/wiki/Multiport_repeater" TargetMode="External"/><Relationship Id="rId2" Type="http://schemas.openxmlformats.org/officeDocument/2006/relationships/hyperlink" Target="http://en.wikipedia.org/wiki/Local_area_network" TargetMode="External"/><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3" Type="http://schemas.openxmlformats.org/officeDocument/2006/relationships/hyperlink" Target="http://en.wikipedia.org/wiki/OSI_model" TargetMode="External"/><Relationship Id="rId7" Type="http://schemas.openxmlformats.org/officeDocument/2006/relationships/hyperlink" Target="http://en.wikipedia.org/wiki/Routers" TargetMode="External"/><Relationship Id="rId2" Type="http://schemas.openxmlformats.org/officeDocument/2006/relationships/hyperlink" Target="http://en.wikipedia.org/wiki/Routing" TargetMode="External"/><Relationship Id="rId1" Type="http://schemas.openxmlformats.org/officeDocument/2006/relationships/slideLayout" Target="../slideLayouts/slideLayout2.xml"/><Relationship Id="rId6" Type="http://schemas.openxmlformats.org/officeDocument/2006/relationships/hyperlink" Target="http://en.wikipedia.org/wiki/Computer_networking" TargetMode="External"/><Relationship Id="rId5" Type="http://schemas.openxmlformats.org/officeDocument/2006/relationships/hyperlink" Target="http://en.wikipedia.org/wiki/IP_Address" TargetMode="External"/><Relationship Id="rId4" Type="http://schemas.openxmlformats.org/officeDocument/2006/relationships/hyperlink" Target="http://en.wikipedia.org/wiki/MAC_address" TargetMode="Externa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2" Type="http://schemas.openxmlformats.org/officeDocument/2006/relationships/hyperlink" Target="http://en.wikipedia.org/wiki/Network_segment" TargetMode="External"/><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3" Type="http://schemas.openxmlformats.org/officeDocument/2006/relationships/hyperlink" Target="http://en.wikipedia.org/wiki/Point_to_multipoint" TargetMode="External"/><Relationship Id="rId2" Type="http://schemas.openxmlformats.org/officeDocument/2006/relationships/hyperlink" Target="http://en.wikipedia.org/wiki/Point-to-point_(telecommunications)" TargetMode="External"/><Relationship Id="rId1" Type="http://schemas.openxmlformats.org/officeDocument/2006/relationships/slideLayout" Target="../slideLayouts/slideLayout2.xml"/><Relationship Id="rId5" Type="http://schemas.openxmlformats.org/officeDocument/2006/relationships/hyperlink" Target="http://en.wikipedia.org/wiki/Radio_channel" TargetMode="External"/><Relationship Id="rId4" Type="http://schemas.openxmlformats.org/officeDocument/2006/relationships/hyperlink" Target="http://en.wikipedia.org/wiki/Service_set_identifier" TargetMode="Externa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3" Type="http://schemas.openxmlformats.org/officeDocument/2006/relationships/hyperlink" Target="http://en.wikipedia.org/wiki/IEEE_802.1D" TargetMode="External"/><Relationship Id="rId2" Type="http://schemas.openxmlformats.org/officeDocument/2006/relationships/hyperlink" Target="http://en.wikipedia.org/wiki/Broadcasting_(networks)" TargetMode="External"/><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3" Type="http://schemas.openxmlformats.org/officeDocument/2006/relationships/hyperlink" Target="http://en.wikipedia.org/wiki/Network_segment" TargetMode="External"/><Relationship Id="rId2" Type="http://schemas.openxmlformats.org/officeDocument/2006/relationships/hyperlink" Target="http://en.wikipedia.org/wiki/Network_bridge" TargetMode="External"/><Relationship Id="rId1" Type="http://schemas.openxmlformats.org/officeDocument/2006/relationships/slideLayout" Target="../slideLayouts/slideLayout2.xml"/><Relationship Id="rId6" Type="http://schemas.openxmlformats.org/officeDocument/2006/relationships/hyperlink" Target="http://en.wikipedia.org/wiki/Broadcast_address" TargetMode="External"/><Relationship Id="rId5" Type="http://schemas.openxmlformats.org/officeDocument/2006/relationships/hyperlink" Target="http://en.wikipedia.org/wiki/Spanning_tree_protocol" TargetMode="External"/><Relationship Id="rId4" Type="http://schemas.openxmlformats.org/officeDocument/2006/relationships/hyperlink" Target="http://en.wikipedia.org/wiki/Tree_(graph_theory)" TargetMode="External"/></Relationships>
</file>

<file path=ppt/slides/_rels/slide297.xml.rels><?xml version="1.0" encoding="UTF-8" standalone="yes"?>
<Relationships xmlns="http://schemas.openxmlformats.org/package/2006/relationships"><Relationship Id="rId2" Type="http://schemas.openxmlformats.org/officeDocument/2006/relationships/hyperlink" Target="http://en.wikipedia.org/wiki/Data_frame" TargetMode="External"/><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2" Type="http://schemas.openxmlformats.org/officeDocument/2006/relationships/hyperlink" Target="http://en.wikipedia.org/wiki/Network_segment" TargetMode="External"/><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3" Type="http://schemas.openxmlformats.org/officeDocument/2006/relationships/hyperlink" Target="http://en.wikipedia.org/wiki/IEEE_802.2" TargetMode="External"/><Relationship Id="rId2" Type="http://schemas.openxmlformats.org/officeDocument/2006/relationships/hyperlink" Target="http://en.wikipedia.org/wiki/Token_ring" TargetMode="External"/><Relationship Id="rId1" Type="http://schemas.openxmlformats.org/officeDocument/2006/relationships/slideLayout" Target="../slideLayouts/slideLayout2.xml"/><Relationship Id="rId5" Type="http://schemas.openxmlformats.org/officeDocument/2006/relationships/hyperlink" Target="http://en.wikipedia.org/wiki/Network_bridge" TargetMode="External"/><Relationship Id="rId4" Type="http://schemas.openxmlformats.org/officeDocument/2006/relationships/hyperlink" Target="http://en.wikipedia.org/wiki/Spanning_tree_protocol" TargetMode="Externa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2" Type="http://schemas.openxmlformats.org/officeDocument/2006/relationships/hyperlink" Target="http://en.wikipedia.org/wiki/IEEE_802.2" TargetMode="External"/><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8" Type="http://schemas.openxmlformats.org/officeDocument/2006/relationships/hyperlink" Target="http://en.wikipedia.org/wiki/Signalling_(telecommunication)" TargetMode="External"/><Relationship Id="rId3" Type="http://schemas.openxmlformats.org/officeDocument/2006/relationships/hyperlink" Target="http://en.wikipedia.org/wiki/Communications_network" TargetMode="External"/><Relationship Id="rId7" Type="http://schemas.openxmlformats.org/officeDocument/2006/relationships/hyperlink" Target="http://en.wikipedia.org/wiki/Fault_(technology)" TargetMode="External"/><Relationship Id="rId2" Type="http://schemas.openxmlformats.org/officeDocument/2006/relationships/hyperlink" Target="http://en.wikipedia.org/wiki/Telecommunications" TargetMode="External"/><Relationship Id="rId1" Type="http://schemas.openxmlformats.org/officeDocument/2006/relationships/slideLayout" Target="../slideLayouts/slideLayout2.xml"/><Relationship Id="rId6" Type="http://schemas.openxmlformats.org/officeDocument/2006/relationships/hyperlink" Target="http://en.wikipedia.org/wiki/Impedance_matching" TargetMode="External"/><Relationship Id="rId5" Type="http://schemas.openxmlformats.org/officeDocument/2006/relationships/hyperlink" Target="http://en.wikipedia.org/wiki/Communications_protocol" TargetMode="External"/><Relationship Id="rId10" Type="http://schemas.openxmlformats.org/officeDocument/2006/relationships/hyperlink" Target="http://en.wikipedia.org/wiki/Interoperability" TargetMode="External"/><Relationship Id="rId4" Type="http://schemas.openxmlformats.org/officeDocument/2006/relationships/hyperlink" Target="http://en.wikipedia.org/wiki/Node_(networking)" TargetMode="External"/><Relationship Id="rId9" Type="http://schemas.openxmlformats.org/officeDocument/2006/relationships/hyperlink" Target="http://en.wikipedia.org/wiki/System" TargetMode="External"/></Relationships>
</file>

<file path=ppt/slides/_rels/slide307.xml.rels><?xml version="1.0" encoding="UTF-8" standalone="yes"?>
<Relationships xmlns="http://schemas.openxmlformats.org/package/2006/relationships"><Relationship Id="rId3" Type="http://schemas.openxmlformats.org/officeDocument/2006/relationships/hyperlink" Target="http://en.wikipedia.org/wiki/Default_gateway" TargetMode="External"/><Relationship Id="rId2" Type="http://schemas.openxmlformats.org/officeDocument/2006/relationships/hyperlink" Target="http://en.wikipedia.org/wiki/Computer" TargetMode="External"/><Relationship Id="rId1" Type="http://schemas.openxmlformats.org/officeDocument/2006/relationships/slideLayout" Target="../slideLayouts/slideLayout2.xml"/><Relationship Id="rId4" Type="http://schemas.openxmlformats.org/officeDocument/2006/relationships/hyperlink" Target="http://en.wikipedia.org/wiki/Router" TargetMode="External"/></Relationships>
</file>

<file path=ppt/slides/_rels/slide308.xml.rels><?xml version="1.0" encoding="UTF-8" standalone="yes"?>
<Relationships xmlns="http://schemas.openxmlformats.org/package/2006/relationships"><Relationship Id="rId3" Type="http://schemas.openxmlformats.org/officeDocument/2006/relationships/hyperlink" Target="http://en.wikipedia.org/wiki/Computer_network" TargetMode="External"/><Relationship Id="rId7" Type="http://schemas.openxmlformats.org/officeDocument/2006/relationships/hyperlink" Target="http://en.wikipedia.org/wiki/Internet_service_providers" TargetMode="External"/><Relationship Id="rId2" Type="http://schemas.openxmlformats.org/officeDocument/2006/relationships/hyperlink" Target="http://en.wikipedia.org/wiki/Another" TargetMode="External"/><Relationship Id="rId1" Type="http://schemas.openxmlformats.org/officeDocument/2006/relationships/slideLayout" Target="../slideLayouts/slideLayout2.xml"/><Relationship Id="rId6" Type="http://schemas.openxmlformats.org/officeDocument/2006/relationships/hyperlink" Target="http://en.wikipedia.org/wiki/Web_page" TargetMode="External"/><Relationship Id="rId5" Type="http://schemas.openxmlformats.org/officeDocument/2006/relationships/hyperlink" Target="http://en.wikipedia.org/wiki/Node_(networking)" TargetMode="External"/><Relationship Id="rId4" Type="http://schemas.openxmlformats.org/officeDocument/2006/relationships/hyperlink" Target="http://en.wikipedia.org/wiki/Internet" TargetMode="External"/></Relationships>
</file>

<file path=ppt/slides/_rels/slide309.xml.rels><?xml version="1.0" encoding="UTF-8" standalone="yes"?>
<Relationships xmlns="http://schemas.openxmlformats.org/package/2006/relationships"><Relationship Id="rId3" Type="http://schemas.openxmlformats.org/officeDocument/2006/relationships/hyperlink" Target="http://en.wikipedia.org/wiki/Proxy_server" TargetMode="External"/><Relationship Id="rId2" Type="http://schemas.openxmlformats.org/officeDocument/2006/relationships/hyperlink" Target="http://en.wikipedia.org/wiki/Computer_server" TargetMode="External"/><Relationship Id="rId1" Type="http://schemas.openxmlformats.org/officeDocument/2006/relationships/slideLayout" Target="../slideLayouts/slideLayout2.xml"/><Relationship Id="rId6" Type="http://schemas.openxmlformats.org/officeDocument/2006/relationships/hyperlink" Target="http://en.wikipedia.org/wiki/Netmask" TargetMode="External"/><Relationship Id="rId5" Type="http://schemas.openxmlformats.org/officeDocument/2006/relationships/hyperlink" Target="http://en.wikipedia.org/wiki/Internet_Protocol" TargetMode="External"/><Relationship Id="rId4" Type="http://schemas.openxmlformats.org/officeDocument/2006/relationships/hyperlink" Target="http://en.wikipedia.org/wiki/Firewal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3" Type="http://schemas.openxmlformats.org/officeDocument/2006/relationships/hyperlink" Target="http://en.wikipedia.org/wiki/Routers" TargetMode="External"/><Relationship Id="rId2" Type="http://schemas.openxmlformats.org/officeDocument/2006/relationships/hyperlink" Target="http://en.wikipedia.org/wiki/Network_address_translation" TargetMode="External"/><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3" Type="http://schemas.openxmlformats.org/officeDocument/2006/relationships/hyperlink" Target="http://en.wikipedia.org/wiki/DHCP" TargetMode="External"/><Relationship Id="rId2" Type="http://schemas.openxmlformats.org/officeDocument/2006/relationships/hyperlink" Target="http://en.wikipedia.org/wiki/Internet_Connection_Sharing" TargetMode="External"/><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computerhope.com/jargon/b/binary.htm" TargetMode="External"/><Relationship Id="rId2" Type="http://schemas.openxmlformats.org/officeDocument/2006/relationships/hyperlink" Target="http://www.computerhope.com/jargon/b/bit.htm" TargetMode="Externa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hyperlink" Target="http://www.computerhope.com/jargon/p/parity.ht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techterms.com/definition/binary"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609600"/>
          </a:xfrm>
        </p:spPr>
        <p:txBody>
          <a:bodyPr>
            <a:normAutofit fontScale="90000"/>
          </a:bodyPr>
          <a:lstStyle/>
          <a:p>
            <a:r>
              <a:rPr lang="en-US" dirty="0" smtClean="0"/>
              <a:t>DATA COMMUNICATION</a:t>
            </a:r>
            <a:endParaRPr lang="en-US" dirty="0"/>
          </a:p>
        </p:txBody>
      </p:sp>
      <p:sp>
        <p:nvSpPr>
          <p:cNvPr id="3" name="Subtitle 2"/>
          <p:cNvSpPr>
            <a:spLocks noGrp="1"/>
          </p:cNvSpPr>
          <p:nvPr>
            <p:ph type="subTitle" idx="1"/>
          </p:nvPr>
        </p:nvSpPr>
        <p:spPr>
          <a:xfrm>
            <a:off x="685800" y="1143000"/>
            <a:ext cx="7924800" cy="5257800"/>
          </a:xfrm>
        </p:spPr>
        <p:txBody>
          <a:bodyPr>
            <a:noAutofit/>
          </a:bodyPr>
          <a:lstStyle/>
          <a:p>
            <a:pPr algn="l">
              <a:buFont typeface="Wingdings" pitchFamily="2" charset="2"/>
              <a:buChar char="§"/>
            </a:pPr>
            <a:r>
              <a:rPr lang="en-US" dirty="0" smtClean="0"/>
              <a:t>Data Communications concerns the transmission of digital messages to devices external to the message source</a:t>
            </a:r>
          </a:p>
          <a:p>
            <a:pPr algn="l">
              <a:buFont typeface="Wingdings" pitchFamily="2" charset="2"/>
              <a:buChar char="§"/>
            </a:pPr>
            <a:r>
              <a:rPr lang="en-US" dirty="0" smtClean="0"/>
              <a:t> "External" devices are generally thought of as being independently powered circuitry that exists beyond the chassis of a computer or other digital message source. </a:t>
            </a:r>
          </a:p>
          <a:p>
            <a:pPr algn="l">
              <a:buFont typeface="Wingdings" pitchFamily="2" charset="2"/>
              <a:buChar char="§"/>
            </a:pPr>
            <a:r>
              <a:rPr lang="en-US" dirty="0" smtClean="0"/>
              <a:t>As a rule, the maximum permissible transmission rate of a message is directly proportional to signal power, and inversely proportional to channel noise.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8229600" cy="411162"/>
          </a:xfrm>
        </p:spPr>
        <p:txBody>
          <a:bodyPr>
            <a:normAutofit fontScale="90000"/>
          </a:bodyPr>
          <a:lstStyle/>
          <a:p>
            <a:r>
              <a:rPr lang="en-US" sz="3600" b="1" dirty="0" smtClean="0"/>
              <a:t>Serial Communications </a:t>
            </a:r>
            <a:r>
              <a:rPr lang="en-US" sz="3600" b="1" dirty="0" err="1" smtClean="0"/>
              <a:t>conti</a:t>
            </a:r>
            <a:r>
              <a:rPr lang="en-US" b="1" dirty="0" smtClean="0"/>
              <a:t>’</a:t>
            </a:r>
            <a:endParaRPr lang="en-US" dirty="0"/>
          </a:p>
        </p:txBody>
      </p:sp>
      <p:sp>
        <p:nvSpPr>
          <p:cNvPr id="3" name="Content Placeholder 2"/>
          <p:cNvSpPr>
            <a:spLocks noGrp="1"/>
          </p:cNvSpPr>
          <p:nvPr>
            <p:ph idx="1"/>
          </p:nvPr>
        </p:nvSpPr>
        <p:spPr>
          <a:xfrm>
            <a:off x="457200" y="762000"/>
            <a:ext cx="8229600" cy="5364163"/>
          </a:xfrm>
        </p:spPr>
        <p:txBody>
          <a:bodyPr>
            <a:normAutofit/>
          </a:bodyPr>
          <a:lstStyle/>
          <a:p>
            <a:r>
              <a:rPr lang="en-US" dirty="0" smtClean="0"/>
              <a:t>Although the raw transfer rate is eight times faster than in bit-serial transmission, eight channels are needed, and the cost may be as much as eight times higher to transmit the message. </a:t>
            </a:r>
          </a:p>
          <a:p>
            <a:r>
              <a:rPr lang="en-US" dirty="0" smtClean="0"/>
              <a:t>When distances are short, it may nonetheless be both feasible and economic to use parallel channels in return for high data rates </a:t>
            </a:r>
          </a:p>
          <a:p>
            <a:r>
              <a:rPr lang="en-US" dirty="0" smtClean="0"/>
              <a:t>The popular </a:t>
            </a:r>
            <a:r>
              <a:rPr lang="en-US" dirty="0" err="1" smtClean="0"/>
              <a:t>Centronics</a:t>
            </a:r>
            <a:r>
              <a:rPr lang="en-US" dirty="0" smtClean="0"/>
              <a:t> printer interface is a case where byte-serial transmission is used. </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
            </a:r>
            <a:br>
              <a:rPr lang="en-US" i="1" dirty="0" smtClean="0"/>
            </a:br>
            <a:r>
              <a:rPr lang="en-US" i="1" dirty="0"/>
              <a:t/>
            </a:r>
            <a:br>
              <a:rPr lang="en-US" i="1" dirty="0"/>
            </a:br>
            <a:r>
              <a:rPr lang="en-US" i="1" dirty="0" smtClean="0"/>
              <a:t>Comparison of Optical Fibers</a:t>
            </a:r>
            <a:r>
              <a:rPr lang="en-US" dirty="0" smtClean="0"/>
              <a:t> </a:t>
            </a:r>
            <a:br>
              <a:rPr lang="en-US" dirty="0" smtClean="0"/>
            </a:br>
            <a:r>
              <a:rPr lang="en-US" b="1" dirty="0"/>
              <a:t/>
            </a:r>
            <a:br>
              <a:rPr lang="en-US" b="1" dirty="0"/>
            </a:br>
            <a:endParaRPr lang="en-US" dirty="0"/>
          </a:p>
        </p:txBody>
      </p:sp>
      <p:sp>
        <p:nvSpPr>
          <p:cNvPr id="3" name="Content Placeholder 2"/>
          <p:cNvSpPr>
            <a:spLocks noGrp="1"/>
          </p:cNvSpPr>
          <p:nvPr>
            <p:ph idx="1"/>
          </p:nvPr>
        </p:nvSpPr>
        <p:spPr/>
        <p:txBody>
          <a:bodyPr/>
          <a:lstStyle/>
          <a:p>
            <a:pPr>
              <a:buNone/>
            </a:pPr>
            <a:endParaRPr lang="en-US" dirty="0"/>
          </a:p>
        </p:txBody>
      </p:sp>
      <p:pic>
        <p:nvPicPr>
          <p:cNvPr id="4" name="Picture 3" descr="page42"/>
          <p:cNvPicPr/>
          <p:nvPr/>
        </p:nvPicPr>
        <p:blipFill>
          <a:blip r:embed="rId2"/>
          <a:srcRect/>
          <a:stretch>
            <a:fillRect/>
          </a:stretch>
        </p:blipFill>
        <p:spPr bwMode="auto">
          <a:xfrm>
            <a:off x="1295400" y="2057400"/>
            <a:ext cx="6667500" cy="4238625"/>
          </a:xfrm>
          <a:prstGeom prst="rect">
            <a:avLst/>
          </a:prstGeom>
          <a:noFill/>
          <a:ln w="9525">
            <a:noFill/>
            <a:miter lim="800000"/>
            <a:headEnd/>
            <a:tailEnd/>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10000"/>
          </a:bodyPr>
          <a:lstStyle/>
          <a:p>
            <a:pPr>
              <a:buFont typeface="Wingdings" pitchFamily="2" charset="2"/>
              <a:buChar char="§"/>
            </a:pPr>
            <a:r>
              <a:rPr lang="en-US" dirty="0"/>
              <a:t>We don't use frequency to talk about speed any more, we use wavelengths </a:t>
            </a:r>
            <a:r>
              <a:rPr lang="en-US" dirty="0" smtClean="0"/>
              <a:t>instead</a:t>
            </a:r>
          </a:p>
          <a:p>
            <a:pPr>
              <a:buFont typeface="Wingdings" pitchFamily="2" charset="2"/>
              <a:buChar char="§"/>
            </a:pPr>
            <a:r>
              <a:rPr lang="en-US" dirty="0" smtClean="0"/>
              <a:t> </a:t>
            </a:r>
            <a:r>
              <a:rPr lang="en-US" dirty="0"/>
              <a:t>The wavelength of light sources is measured in nanometers or 1 billionth of a </a:t>
            </a:r>
            <a:r>
              <a:rPr lang="en-US" dirty="0" smtClean="0"/>
              <a:t>meter</a:t>
            </a:r>
          </a:p>
          <a:p>
            <a:pPr>
              <a:buFont typeface="Wingdings" pitchFamily="2" charset="2"/>
              <a:buChar char="§"/>
            </a:pPr>
            <a:r>
              <a:rPr lang="en-US" dirty="0"/>
              <a:t>Indoor cable specifications: </a:t>
            </a:r>
          </a:p>
          <a:p>
            <a:pPr lvl="0">
              <a:buFont typeface="Wingdings" pitchFamily="2" charset="2"/>
              <a:buChar char="§"/>
            </a:pPr>
            <a:r>
              <a:rPr lang="en-US" dirty="0"/>
              <a:t>LED (Light Emitting Diode) light source</a:t>
            </a:r>
          </a:p>
          <a:p>
            <a:pPr lvl="0">
              <a:buFont typeface="Wingdings" pitchFamily="2" charset="2"/>
              <a:buChar char="§"/>
            </a:pPr>
            <a:r>
              <a:rPr lang="en-US" dirty="0"/>
              <a:t>3.5 dB/Km Attenuation (loses 3.5 dB of signal per kilometer)</a:t>
            </a:r>
          </a:p>
          <a:p>
            <a:pPr lvl="0">
              <a:buFont typeface="Wingdings" pitchFamily="2" charset="2"/>
              <a:buChar char="§"/>
            </a:pPr>
            <a:r>
              <a:rPr lang="en-US" dirty="0"/>
              <a:t>850 </a:t>
            </a:r>
            <a:r>
              <a:rPr lang="en-US" dirty="0" err="1"/>
              <a:t>nM</a:t>
            </a:r>
            <a:r>
              <a:rPr lang="en-US" dirty="0"/>
              <a:t> - wavelength of light source</a:t>
            </a:r>
          </a:p>
          <a:p>
            <a:pPr lvl="0">
              <a:buFont typeface="Wingdings" pitchFamily="2" charset="2"/>
              <a:buChar char="§"/>
            </a:pPr>
            <a:r>
              <a:rPr lang="en-US" dirty="0"/>
              <a:t>Typically 62.5/125 (core </a:t>
            </a:r>
            <a:r>
              <a:rPr lang="en-US" dirty="0" err="1"/>
              <a:t>dia</a:t>
            </a:r>
            <a:r>
              <a:rPr lang="en-US" dirty="0"/>
              <a:t>/cladding </a:t>
            </a:r>
            <a:r>
              <a:rPr lang="en-US" dirty="0" err="1"/>
              <a:t>dia</a:t>
            </a:r>
            <a:r>
              <a:rPr lang="en-US" dirty="0"/>
              <a:t>)</a:t>
            </a:r>
          </a:p>
          <a:p>
            <a:pPr>
              <a:buFont typeface="Wingdings" pitchFamily="2" charset="2"/>
              <a:buChar char="§"/>
            </a:pPr>
            <a:r>
              <a:rPr lang="en-US" dirty="0"/>
              <a:t>Multimode - can run many light sources.</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Outdoor cable specifications</a:t>
            </a:r>
            <a:endParaRPr lang="en-US" dirty="0"/>
          </a:p>
        </p:txBody>
      </p:sp>
      <p:sp>
        <p:nvSpPr>
          <p:cNvPr id="3" name="Content Placeholder 2"/>
          <p:cNvSpPr>
            <a:spLocks noGrp="1"/>
          </p:cNvSpPr>
          <p:nvPr>
            <p:ph idx="1"/>
          </p:nvPr>
        </p:nvSpPr>
        <p:spPr>
          <a:xfrm>
            <a:off x="457200" y="1371601"/>
            <a:ext cx="8229600" cy="4648200"/>
          </a:xfrm>
        </p:spPr>
        <p:txBody>
          <a:bodyPr>
            <a:normAutofit fontScale="85000" lnSpcReduction="20000"/>
          </a:bodyPr>
          <a:lstStyle/>
          <a:p>
            <a:pPr>
              <a:buNone/>
            </a:pPr>
            <a:endParaRPr lang="en-US" dirty="0"/>
          </a:p>
          <a:p>
            <a:pPr lvl="0">
              <a:buFont typeface="Wingdings" pitchFamily="2" charset="2"/>
              <a:buChar char="§"/>
            </a:pPr>
            <a:r>
              <a:rPr lang="en-US" dirty="0"/>
              <a:t>Laser Light Source</a:t>
            </a:r>
          </a:p>
          <a:p>
            <a:pPr lvl="0">
              <a:buFont typeface="Wingdings" pitchFamily="2" charset="2"/>
              <a:buChar char="§"/>
            </a:pPr>
            <a:r>
              <a:rPr lang="en-US" dirty="0"/>
              <a:t>1 dB/Km Attenuation (loses 1 dB of signal per kilometer)</a:t>
            </a:r>
          </a:p>
          <a:p>
            <a:pPr lvl="0">
              <a:buFont typeface="Wingdings" pitchFamily="2" charset="2"/>
              <a:buChar char="§"/>
            </a:pPr>
            <a:r>
              <a:rPr lang="en-US" dirty="0"/>
              <a:t>1170 </a:t>
            </a:r>
            <a:r>
              <a:rPr lang="en-US" dirty="0" err="1"/>
              <a:t>nM</a:t>
            </a:r>
            <a:r>
              <a:rPr lang="en-US" dirty="0"/>
              <a:t> - wavelength of light source</a:t>
            </a:r>
          </a:p>
          <a:p>
            <a:pPr lvl="0">
              <a:buFont typeface="Wingdings" pitchFamily="2" charset="2"/>
              <a:buChar char="§"/>
            </a:pPr>
            <a:r>
              <a:rPr lang="en-US" dirty="0" err="1"/>
              <a:t>Monomode</a:t>
            </a:r>
            <a:r>
              <a:rPr lang="en-US" dirty="0"/>
              <a:t> (single mode</a:t>
            </a:r>
            <a:r>
              <a:rPr lang="en-US" dirty="0" smtClean="0"/>
              <a:t>)</a:t>
            </a:r>
          </a:p>
          <a:p>
            <a:pPr lvl="0">
              <a:buFont typeface="Wingdings" pitchFamily="2" charset="2"/>
              <a:buChar char="§"/>
            </a:pPr>
            <a:r>
              <a:rPr lang="en-US" dirty="0"/>
              <a:t>Laser Light Source</a:t>
            </a:r>
          </a:p>
          <a:p>
            <a:pPr lvl="0">
              <a:buFont typeface="Wingdings" pitchFamily="2" charset="2"/>
              <a:buChar char="§"/>
            </a:pPr>
            <a:r>
              <a:rPr lang="en-US" dirty="0"/>
              <a:t>1 dB/Km Attenuation (loses 1 dB of signal per kilometer)</a:t>
            </a:r>
          </a:p>
          <a:p>
            <a:pPr lvl="0">
              <a:buFont typeface="Wingdings" pitchFamily="2" charset="2"/>
              <a:buChar char="§"/>
            </a:pPr>
            <a:r>
              <a:rPr lang="en-US" dirty="0"/>
              <a:t>1170 </a:t>
            </a:r>
            <a:r>
              <a:rPr lang="en-US" dirty="0" err="1"/>
              <a:t>nM</a:t>
            </a:r>
            <a:r>
              <a:rPr lang="en-US" dirty="0"/>
              <a:t> - wavelength of light source</a:t>
            </a:r>
          </a:p>
          <a:p>
            <a:pPr lvl="0">
              <a:buFont typeface="Wingdings" pitchFamily="2" charset="2"/>
              <a:buChar char="§"/>
            </a:pPr>
            <a:r>
              <a:rPr lang="en-US" dirty="0" err="1"/>
              <a:t>Monomode</a:t>
            </a:r>
            <a:r>
              <a:rPr lang="en-US" dirty="0"/>
              <a:t> (single mode)</a:t>
            </a:r>
          </a:p>
          <a:p>
            <a:pPr lvl="0">
              <a:buFont typeface="Wingdings" pitchFamily="2" charset="2"/>
              <a:buChar char="§"/>
            </a:pPr>
            <a:endParaRPr lang="en-US" dirty="0"/>
          </a:p>
          <a:p>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i="1" dirty="0" smtClean="0"/>
              <a:t>Advantages of Optical Fiber:</a:t>
            </a:r>
            <a:br>
              <a:rPr lang="en-US" b="1" i="1" dirty="0" smtClean="0"/>
            </a:br>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pPr lvl="0">
              <a:buFont typeface="Wingdings" pitchFamily="2" charset="2"/>
              <a:buChar char="§"/>
            </a:pPr>
            <a:r>
              <a:rPr lang="en-US" dirty="0" smtClean="0"/>
              <a:t>Noise </a:t>
            </a:r>
            <a:r>
              <a:rPr lang="en-US" dirty="0"/>
              <a:t>immunity: RFI and EMI immune (RFI - Radio Frequency Interference, EMI -Electromagnetic Interference)</a:t>
            </a:r>
          </a:p>
          <a:p>
            <a:pPr lvl="0">
              <a:buFont typeface="Wingdings" pitchFamily="2" charset="2"/>
              <a:buChar char="§"/>
            </a:pPr>
            <a:r>
              <a:rPr lang="en-US" dirty="0"/>
              <a:t>Security: cannot tap into cable.</a:t>
            </a:r>
          </a:p>
          <a:p>
            <a:pPr lvl="0">
              <a:buFont typeface="Wingdings" pitchFamily="2" charset="2"/>
              <a:buChar char="§"/>
            </a:pPr>
            <a:r>
              <a:rPr lang="en-US" dirty="0"/>
              <a:t>Large Capacity due to BW (bandwidth)</a:t>
            </a:r>
          </a:p>
          <a:p>
            <a:pPr lvl="0">
              <a:buFont typeface="Wingdings" pitchFamily="2" charset="2"/>
              <a:buChar char="§"/>
            </a:pPr>
            <a:r>
              <a:rPr lang="en-US" dirty="0"/>
              <a:t>No corrosion</a:t>
            </a:r>
          </a:p>
          <a:p>
            <a:pPr lvl="0">
              <a:buFont typeface="Wingdings" pitchFamily="2" charset="2"/>
              <a:buChar char="§"/>
            </a:pPr>
            <a:r>
              <a:rPr lang="en-US" dirty="0"/>
              <a:t>Longer distances than copper wire</a:t>
            </a:r>
          </a:p>
          <a:p>
            <a:pPr lvl="0">
              <a:buFont typeface="Wingdings" pitchFamily="2" charset="2"/>
              <a:buChar char="§"/>
            </a:pPr>
            <a:r>
              <a:rPr lang="en-US" dirty="0"/>
              <a:t>Smaller and lighter than copper </a:t>
            </a:r>
            <a:r>
              <a:rPr lang="en-US" dirty="0" smtClean="0"/>
              <a:t>wire</a:t>
            </a:r>
          </a:p>
          <a:p>
            <a:pPr lvl="0">
              <a:buFont typeface="Wingdings" pitchFamily="2" charset="2"/>
              <a:buChar char="§"/>
            </a:pPr>
            <a:r>
              <a:rPr lang="en-US" dirty="0" smtClean="0"/>
              <a:t>Lower attenuation over long distances</a:t>
            </a:r>
          </a:p>
          <a:p>
            <a:pPr lvl="0">
              <a:buFont typeface="Wingdings" pitchFamily="2" charset="2"/>
              <a:buChar char="§"/>
            </a:pPr>
            <a:r>
              <a:rPr lang="en-US" dirty="0" smtClean="0"/>
              <a:t>Negligible crosstalk </a:t>
            </a:r>
          </a:p>
          <a:p>
            <a:pPr>
              <a:buFont typeface="Wingdings" pitchFamily="2" charset="2"/>
              <a:buChar char="§"/>
            </a:pPr>
            <a:r>
              <a:rPr lang="en-US" dirty="0"/>
              <a:t>Faster transmission rate</a:t>
            </a:r>
          </a:p>
          <a:p>
            <a:pPr lvl="0">
              <a:buFont typeface="Wingdings" pitchFamily="2" charset="2"/>
              <a:buChar char="§"/>
            </a:pPr>
            <a:endParaRPr lang="en-US" dirty="0"/>
          </a:p>
          <a:p>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Disadvantages of optical fiber:</a:t>
            </a:r>
            <a:br>
              <a:rPr lang="en-US" b="1" i="1" dirty="0" smtClean="0"/>
            </a:br>
            <a:endParaRPr lang="en-US" dirty="0"/>
          </a:p>
        </p:txBody>
      </p:sp>
      <p:sp>
        <p:nvSpPr>
          <p:cNvPr id="3" name="Content Placeholder 2"/>
          <p:cNvSpPr>
            <a:spLocks noGrp="1"/>
          </p:cNvSpPr>
          <p:nvPr>
            <p:ph idx="1"/>
          </p:nvPr>
        </p:nvSpPr>
        <p:spPr/>
        <p:txBody>
          <a:bodyPr>
            <a:normAutofit fontScale="92500" lnSpcReduction="20000"/>
          </a:bodyPr>
          <a:lstStyle/>
          <a:p>
            <a:pPr lvl="0">
              <a:buFont typeface="Wingdings" pitchFamily="2" charset="2"/>
              <a:buChar char="§"/>
            </a:pPr>
            <a:r>
              <a:rPr lang="en-US" dirty="0" smtClean="0"/>
              <a:t>Physical </a:t>
            </a:r>
            <a:r>
              <a:rPr lang="en-US" dirty="0"/>
              <a:t>vibration will show up as signal noise!</a:t>
            </a:r>
          </a:p>
          <a:p>
            <a:pPr lvl="0">
              <a:buFont typeface="Wingdings" pitchFamily="2" charset="2"/>
              <a:buChar char="§"/>
            </a:pPr>
            <a:r>
              <a:rPr lang="en-US" dirty="0"/>
              <a:t>Limited physical arc of </a:t>
            </a:r>
            <a:r>
              <a:rPr lang="en-US" dirty="0" smtClean="0"/>
              <a:t>cable</a:t>
            </a:r>
          </a:p>
          <a:p>
            <a:pPr lvl="0">
              <a:buFont typeface="Wingdings" pitchFamily="2" charset="2"/>
              <a:buChar char="§"/>
            </a:pPr>
            <a:r>
              <a:rPr lang="en-US" dirty="0" smtClean="0"/>
              <a:t> </a:t>
            </a:r>
            <a:r>
              <a:rPr lang="en-US" dirty="0"/>
              <a:t>Bend it too much and it will </a:t>
            </a:r>
            <a:r>
              <a:rPr lang="en-US" dirty="0" smtClean="0"/>
              <a:t>break</a:t>
            </a:r>
            <a:endParaRPr lang="en-US" dirty="0"/>
          </a:p>
          <a:p>
            <a:pPr lvl="0">
              <a:buFont typeface="Wingdings" pitchFamily="2" charset="2"/>
              <a:buChar char="§"/>
            </a:pPr>
            <a:r>
              <a:rPr lang="en-US" dirty="0"/>
              <a:t>Difficult to splice</a:t>
            </a:r>
          </a:p>
          <a:p>
            <a:pPr>
              <a:buFont typeface="Wingdings" pitchFamily="2" charset="2"/>
              <a:buChar char="§"/>
            </a:pPr>
            <a:r>
              <a:rPr lang="en-US" dirty="0"/>
              <a:t>The cost of optical fiber is a trade-off between capacity and </a:t>
            </a:r>
            <a:r>
              <a:rPr lang="en-US" dirty="0" smtClean="0"/>
              <a:t>cost </a:t>
            </a:r>
          </a:p>
          <a:p>
            <a:pPr>
              <a:buFont typeface="Wingdings" pitchFamily="2" charset="2"/>
              <a:buChar char="§"/>
            </a:pPr>
            <a:r>
              <a:rPr lang="en-US" dirty="0" smtClean="0"/>
              <a:t>At </a:t>
            </a:r>
            <a:r>
              <a:rPr lang="en-US" dirty="0"/>
              <a:t>higher transmission capacity, it is cheaper than </a:t>
            </a:r>
            <a:r>
              <a:rPr lang="en-US" dirty="0" smtClean="0"/>
              <a:t>copper</a:t>
            </a:r>
          </a:p>
          <a:p>
            <a:pPr>
              <a:buFont typeface="Wingdings" pitchFamily="2" charset="2"/>
              <a:buChar char="§"/>
            </a:pPr>
            <a:r>
              <a:rPr lang="en-US" dirty="0" smtClean="0"/>
              <a:t>At </a:t>
            </a:r>
            <a:r>
              <a:rPr lang="en-US" dirty="0"/>
              <a:t>lower transmission capacity, it is more expensive. </a:t>
            </a:r>
          </a:p>
          <a:p>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Transmission Media - Unguided</a:t>
            </a:r>
            <a:r>
              <a:rPr lang="en-US" dirty="0"/>
              <a:t/>
            </a:r>
            <a:br>
              <a:rPr lang="en-US" dirty="0"/>
            </a:b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a:t>Unguided transmission media is data signals that flow through the </a:t>
            </a:r>
            <a:r>
              <a:rPr lang="en-US" dirty="0" smtClean="0"/>
              <a:t>air </a:t>
            </a:r>
          </a:p>
          <a:p>
            <a:pPr>
              <a:buFont typeface="Wingdings" pitchFamily="2" charset="2"/>
              <a:buChar char="§"/>
            </a:pPr>
            <a:r>
              <a:rPr lang="en-US" dirty="0" smtClean="0"/>
              <a:t>They </a:t>
            </a:r>
            <a:r>
              <a:rPr lang="en-US" dirty="0"/>
              <a:t>are not guided or bound to a channel to </a:t>
            </a:r>
            <a:r>
              <a:rPr lang="en-US" dirty="0" smtClean="0"/>
              <a:t>follow</a:t>
            </a:r>
          </a:p>
          <a:p>
            <a:pPr>
              <a:buFont typeface="Wingdings" pitchFamily="2" charset="2"/>
              <a:buChar char="§"/>
            </a:pPr>
            <a:r>
              <a:rPr lang="en-US" dirty="0" smtClean="0"/>
              <a:t>They </a:t>
            </a:r>
            <a:r>
              <a:rPr lang="en-US" dirty="0"/>
              <a:t>are classified by the type of wave </a:t>
            </a:r>
            <a:r>
              <a:rPr lang="en-US" dirty="0" smtClean="0"/>
              <a:t>propagation</a:t>
            </a:r>
            <a:endParaRPr lang="en-US" dirty="0"/>
          </a:p>
          <a:p>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RADIO TRANSMISSION </a:t>
            </a:r>
            <a:endParaRPr lang="en-US" dirty="0"/>
          </a:p>
        </p:txBody>
      </p:sp>
      <p:sp>
        <p:nvSpPr>
          <p:cNvPr id="3" name="Content Placeholder 2"/>
          <p:cNvSpPr>
            <a:spLocks noGrp="1"/>
          </p:cNvSpPr>
          <p:nvPr>
            <p:ph idx="1"/>
          </p:nvPr>
        </p:nvSpPr>
        <p:spPr/>
        <p:txBody>
          <a:bodyPr>
            <a:normAutofit fontScale="85000" lnSpcReduction="10000"/>
          </a:bodyPr>
          <a:lstStyle/>
          <a:p>
            <a:r>
              <a:rPr lang="en-US" dirty="0"/>
              <a:t>Data is also propagated using radio in free space termed software medium for example  the use of line – of – sight microware radio transmission. </a:t>
            </a:r>
            <a:endParaRPr lang="en-US" dirty="0" smtClean="0"/>
          </a:p>
          <a:p>
            <a:r>
              <a:rPr lang="en-US" dirty="0" smtClean="0"/>
              <a:t>These </a:t>
            </a:r>
            <a:r>
              <a:rPr lang="en-US" dirty="0"/>
              <a:t>are applied to over come situations where cable can not easily be laid, such as to link buildings on advancement sites separated by a public </a:t>
            </a:r>
            <a:r>
              <a:rPr lang="en-US" dirty="0" smtClean="0"/>
              <a:t>road</a:t>
            </a:r>
            <a:endParaRPr lang="en-US" dirty="0"/>
          </a:p>
          <a:p>
            <a:r>
              <a:rPr lang="en-US" dirty="0"/>
              <a:t>Such terrestrial links are subjected to electrical and atmospheric disturbance</a:t>
            </a:r>
            <a:r>
              <a:rPr lang="en-US" dirty="0" smtClean="0"/>
              <a:t>, a </a:t>
            </a:r>
            <a:r>
              <a:rPr lang="en-US" dirty="0"/>
              <a:t>disadvantage which is not present in satellite transmission where the radio beam travels  most of its path through free </a:t>
            </a:r>
            <a:r>
              <a:rPr lang="en-US" dirty="0" smtClean="0"/>
              <a:t>space</a:t>
            </a:r>
            <a:endParaRPr lang="en-US" dirty="0"/>
          </a:p>
          <a:p>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lnSpcReduction="10000"/>
          </a:bodyPr>
          <a:lstStyle/>
          <a:p>
            <a:r>
              <a:rPr lang="en-US" dirty="0"/>
              <a:t>Terrestrial microware system for long-haul telecommunications are used as an alterative to coaxial cable or fiber optic </a:t>
            </a:r>
            <a:r>
              <a:rPr lang="en-US" dirty="0" smtClean="0"/>
              <a:t>links</a:t>
            </a:r>
          </a:p>
          <a:p>
            <a:r>
              <a:rPr lang="en-US" dirty="0" smtClean="0"/>
              <a:t>As </a:t>
            </a:r>
            <a:r>
              <a:rPr lang="en-US" dirty="0"/>
              <a:t>with coaxial cable systems, the microware link can support high data rates over long </a:t>
            </a:r>
            <a:r>
              <a:rPr lang="en-US" dirty="0" smtClean="0"/>
              <a:t>distances </a:t>
            </a:r>
            <a:r>
              <a:rPr lang="en-US" dirty="0"/>
              <a:t>The important parameters for radio transmission is the design of the transmitting system and the carrier frequencies involved </a:t>
            </a:r>
            <a:r>
              <a:rPr lang="en-US" dirty="0" smtClean="0"/>
              <a:t> </a:t>
            </a:r>
          </a:p>
          <a:p>
            <a:r>
              <a:rPr lang="en-US" dirty="0" smtClean="0"/>
              <a:t>At </a:t>
            </a:r>
            <a:r>
              <a:rPr lang="en-US" dirty="0"/>
              <a:t>UHF frequencies the radiation system consists of a parabolic dish which is highly </a:t>
            </a:r>
            <a:r>
              <a:rPr lang="en-US" dirty="0" smtClean="0"/>
              <a:t>directional</a:t>
            </a:r>
            <a:endParaRPr lang="en-US" dirty="0"/>
          </a:p>
          <a:p>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r>
              <a:rPr lang="en-US" dirty="0"/>
              <a:t>Directivity is related to the ratio of the dish diameter D, and the wavelength    and  is usually eats as gain </a:t>
            </a:r>
            <a:r>
              <a:rPr lang="en-US" dirty="0" smtClean="0"/>
              <a:t>G;   </a:t>
            </a:r>
            <a:r>
              <a:rPr lang="en-US" dirty="0"/>
              <a:t>	G  = ( D  /  A )  d B</a:t>
            </a:r>
          </a:p>
          <a:p>
            <a:r>
              <a:rPr lang="en-US" dirty="0"/>
              <a:t>The range ,d , between  communicating line-of-sight parabolic aerials with no intervening obstacles is given by d = 7. 14 (</a:t>
            </a:r>
            <a:r>
              <a:rPr lang="en-US" dirty="0" err="1"/>
              <a:t>kh</a:t>
            </a:r>
            <a:r>
              <a:rPr lang="en-US" dirty="0"/>
              <a:t>)</a:t>
            </a:r>
            <a:r>
              <a:rPr lang="en-US" baseline="30000" dirty="0"/>
              <a:t>1/2</a:t>
            </a:r>
            <a:r>
              <a:rPr lang="en-US" dirty="0"/>
              <a:t> km. where  </a:t>
            </a:r>
            <a:r>
              <a:rPr lang="en-US" b="1" dirty="0"/>
              <a:t>h</a:t>
            </a:r>
            <a:r>
              <a:rPr lang="en-US" dirty="0"/>
              <a:t>, is the aerial height  (km ) and </a:t>
            </a:r>
            <a:r>
              <a:rPr lang="en-US" b="1" dirty="0"/>
              <a:t>k</a:t>
            </a:r>
            <a:r>
              <a:rPr lang="en-US" dirty="0"/>
              <a:t> is a factor to take into account the curvature the Earth (approve =1 . 33)</a:t>
            </a:r>
          </a:p>
          <a:p>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SATELITE   COMMUNICATION </a:t>
            </a:r>
            <a:endParaRPr lang="en-US" dirty="0"/>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r>
              <a:rPr lang="en-US" dirty="0"/>
              <a:t>A communication satellite is in effect, a microware relay station</a:t>
            </a:r>
            <a:r>
              <a:rPr lang="en-US" dirty="0" smtClean="0"/>
              <a:t>.</a:t>
            </a:r>
          </a:p>
          <a:p>
            <a:r>
              <a:rPr lang="en-US" dirty="0" smtClean="0"/>
              <a:t> </a:t>
            </a:r>
            <a:r>
              <a:rPr lang="en-US" dirty="0"/>
              <a:t>It is used as a </a:t>
            </a:r>
            <a:r>
              <a:rPr lang="en-US" dirty="0" smtClean="0"/>
              <a:t>device </a:t>
            </a:r>
            <a:r>
              <a:rPr lang="en-US" dirty="0"/>
              <a:t>for point to point and broadcast transmission (</a:t>
            </a:r>
            <a:r>
              <a:rPr lang="en-US" dirty="0" err="1"/>
              <a:t>ie</a:t>
            </a:r>
            <a:r>
              <a:rPr lang="en-US" dirty="0"/>
              <a:t> it operator as a broadcast medium ) stations can transmit to the satellite and a satellite transmission can be received by many stations. </a:t>
            </a:r>
          </a:p>
          <a:p>
            <a:r>
              <a:rPr lang="en-US" dirty="0"/>
              <a:t>The satellite receives a transmission on a frequency  band  known as the uplink frequency and retransmits down to the ground also known as </a:t>
            </a:r>
            <a:r>
              <a:rPr lang="en-US" dirty="0" smtClean="0"/>
              <a:t>the </a:t>
            </a:r>
            <a:r>
              <a:rPr lang="en-US" dirty="0"/>
              <a:t>frequencies used should be ideally between  1 and 10 </a:t>
            </a:r>
            <a:r>
              <a:rPr lang="en-US" dirty="0" smtClean="0"/>
              <a:t>GHz</a:t>
            </a:r>
          </a:p>
          <a:p>
            <a:r>
              <a:rPr lang="en-US" dirty="0" smtClean="0"/>
              <a:t> attenuation  </a:t>
            </a:r>
            <a:r>
              <a:rPr lang="en-US" dirty="0"/>
              <a:t>by atmospheric absorption is greater above 10 GHz </a:t>
            </a:r>
            <a:endParaRPr lang="en-US" dirty="0" smtClean="0"/>
          </a:p>
          <a:p>
            <a:r>
              <a:rPr lang="en-US" dirty="0" smtClean="0"/>
              <a:t>higher </a:t>
            </a:r>
            <a:r>
              <a:rPr lang="en-US" dirty="0"/>
              <a:t>frequencies than  this are being used due to the situation of the ideal band </a:t>
            </a:r>
            <a:r>
              <a:rPr lang="en-US" dirty="0" smtClean="0"/>
              <a:t>range</a:t>
            </a: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Serial Communications </a:t>
            </a:r>
            <a:r>
              <a:rPr lang="en-US" dirty="0" err="1"/>
              <a:t>conti</a:t>
            </a:r>
            <a:r>
              <a:rPr lang="en-US" dirty="0"/>
              <a:t>’</a:t>
            </a:r>
          </a:p>
        </p:txBody>
      </p:sp>
      <p:sp>
        <p:nvSpPr>
          <p:cNvPr id="3" name="Content Placeholder 2"/>
          <p:cNvSpPr>
            <a:spLocks noGrp="1"/>
          </p:cNvSpPr>
          <p:nvPr>
            <p:ph idx="1"/>
          </p:nvPr>
        </p:nvSpPr>
        <p:spPr/>
        <p:txBody>
          <a:bodyPr>
            <a:normAutofit fontScale="92500" lnSpcReduction="10000"/>
          </a:bodyPr>
          <a:lstStyle/>
          <a:p>
            <a:r>
              <a:rPr lang="en-US" dirty="0" smtClean="0"/>
              <a:t>As another example, it is common practice to use a 16-bit-wide data bus to   transfer data between a microprocessor and memory chips</a:t>
            </a:r>
          </a:p>
          <a:p>
            <a:r>
              <a:rPr lang="en-US" dirty="0" smtClean="0"/>
              <a:t> this provides the equivalent of 16 parallel channels. On the other hand, when communicating with a timesharing system over a modem, only a single channel is available, and bit-serial transmission is required. </a:t>
            </a:r>
          </a:p>
          <a:p>
            <a:endParaRPr lang="en-US" dirty="0" smtClean="0"/>
          </a:p>
          <a:p>
            <a:r>
              <a:rPr lang="en-US" dirty="0" smtClean="0"/>
              <a:t> </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Problems affecting </a:t>
            </a:r>
            <a:r>
              <a:rPr lang="en-US" b="1" dirty="0" err="1" smtClean="0"/>
              <a:t>sateliate</a:t>
            </a:r>
            <a:r>
              <a:rPr lang="en-US" b="1" dirty="0" smtClean="0"/>
              <a:t> </a:t>
            </a:r>
            <a:r>
              <a:rPr lang="en-US" b="1" dirty="0"/>
              <a:t>transmission</a:t>
            </a:r>
            <a:endParaRPr lang="en-US" dirty="0"/>
          </a:p>
        </p:txBody>
      </p:sp>
      <p:sp>
        <p:nvSpPr>
          <p:cNvPr id="3" name="Content Placeholder 2"/>
          <p:cNvSpPr>
            <a:spLocks noGrp="1"/>
          </p:cNvSpPr>
          <p:nvPr>
            <p:ph idx="1"/>
          </p:nvPr>
        </p:nvSpPr>
        <p:spPr/>
        <p:txBody>
          <a:bodyPr>
            <a:normAutofit fontScale="62500" lnSpcReduction="20000"/>
          </a:bodyPr>
          <a:lstStyle/>
          <a:p>
            <a:r>
              <a:rPr lang="en-US" dirty="0"/>
              <a:t>These are chiefly the high cost of placing the </a:t>
            </a:r>
            <a:r>
              <a:rPr lang="en-US" dirty="0" err="1"/>
              <a:t>satelite</a:t>
            </a:r>
            <a:r>
              <a:rPr lang="en-US" dirty="0"/>
              <a:t> correctly in or bit and high power  level required in order to relay information  back to Earth station, which will need to be equipped  with high gain dish aerials </a:t>
            </a:r>
            <a:r>
              <a:rPr lang="en-US" dirty="0" smtClean="0"/>
              <a:t>.</a:t>
            </a:r>
          </a:p>
          <a:p>
            <a:r>
              <a:rPr lang="en-US" dirty="0" smtClean="0"/>
              <a:t>  </a:t>
            </a:r>
            <a:r>
              <a:rPr lang="en-US" dirty="0"/>
              <a:t>the lengthy transmission path will result in a considerable transmission signal delay of about 240 – 300 ms . </a:t>
            </a:r>
            <a:endParaRPr lang="en-US" dirty="0" smtClean="0"/>
          </a:p>
          <a:p>
            <a:r>
              <a:rPr lang="en-US" dirty="0" smtClean="0"/>
              <a:t>This </a:t>
            </a:r>
            <a:r>
              <a:rPr lang="en-US" dirty="0"/>
              <a:t>is noticeable in ordinary telephone conversation and can introduce  problem in digital data transmission. </a:t>
            </a:r>
          </a:p>
          <a:p>
            <a:r>
              <a:rPr lang="en-US" dirty="0"/>
              <a:t>Recently there has been significant interest in the development of low Earth Orbiting  Satellite ( LEO ) for commercial communication systems. Such systems consists of a number of satellites each operating in of circular orbit at heights of between 50 – 1600 km</a:t>
            </a:r>
            <a:r>
              <a:rPr lang="en-US" dirty="0" smtClean="0"/>
              <a:t>,</a:t>
            </a:r>
          </a:p>
          <a:p>
            <a:r>
              <a:rPr lang="en-US" dirty="0" smtClean="0"/>
              <a:t> </a:t>
            </a:r>
            <a:r>
              <a:rPr lang="en-US" dirty="0"/>
              <a:t>Under these conditions launching cost is low, transmission delay is reduced and power  requirements  minimized</a:t>
            </a:r>
            <a:r>
              <a:rPr lang="en-US" dirty="0" smtClean="0"/>
              <a:t>.</a:t>
            </a:r>
          </a:p>
          <a:p>
            <a:r>
              <a:rPr lang="en-US" dirty="0" smtClean="0"/>
              <a:t> </a:t>
            </a:r>
            <a:r>
              <a:rPr lang="en-US" dirty="0"/>
              <a:t>A major difficulty is a shift in carrier frequency that occur due to Doppler shift as the satellites gasses over a receiving station. </a:t>
            </a:r>
          </a:p>
          <a:p>
            <a:r>
              <a:rPr lang="en-US" dirty="0"/>
              <a:t>transmission waveform </a:t>
            </a:r>
            <a:r>
              <a:rPr lang="en-US" b="1" dirty="0"/>
              <a:t>1s</a:t>
            </a:r>
            <a:r>
              <a:rPr lang="en-US" dirty="0"/>
              <a:t> and </a:t>
            </a:r>
            <a:r>
              <a:rPr lang="en-US" b="1" dirty="0"/>
              <a:t>0s </a:t>
            </a:r>
            <a:endParaRPr lang="en-US" dirty="0"/>
          </a:p>
          <a:p>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i="1" dirty="0" smtClean="0"/>
              <a:t/>
            </a:r>
            <a:br>
              <a:rPr lang="en-US" i="1" dirty="0" smtClean="0"/>
            </a:br>
            <a:r>
              <a:rPr lang="en-US" i="1" dirty="0" smtClean="0"/>
              <a:t>RF </a:t>
            </a:r>
            <a:r>
              <a:rPr lang="en-US" i="1" dirty="0"/>
              <a:t>Propagation</a:t>
            </a:r>
            <a:r>
              <a:rPr lang="en-US" dirty="0"/>
              <a:t>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
            </a:pPr>
            <a:r>
              <a:rPr lang="en-US" dirty="0"/>
              <a:t>There are three types of RF (radio frequency) propagation: </a:t>
            </a:r>
          </a:p>
          <a:p>
            <a:pPr lvl="0">
              <a:buFont typeface="Wingdings" pitchFamily="2" charset="2"/>
              <a:buChar char="§"/>
            </a:pPr>
            <a:r>
              <a:rPr lang="en-US" dirty="0"/>
              <a:t>Ground Wave</a:t>
            </a:r>
          </a:p>
          <a:p>
            <a:pPr lvl="0">
              <a:buFont typeface="Wingdings" pitchFamily="2" charset="2"/>
              <a:buChar char="§"/>
            </a:pPr>
            <a:r>
              <a:rPr lang="en-US" dirty="0" err="1"/>
              <a:t>Ionospheric</a:t>
            </a:r>
            <a:endParaRPr lang="en-US" dirty="0"/>
          </a:p>
          <a:p>
            <a:pPr lvl="0">
              <a:buFont typeface="Wingdings" pitchFamily="2" charset="2"/>
              <a:buChar char="§"/>
            </a:pPr>
            <a:r>
              <a:rPr lang="en-US" dirty="0"/>
              <a:t>Line of Sight (LOS)</a:t>
            </a:r>
          </a:p>
          <a:p>
            <a:pPr>
              <a:buFont typeface="Wingdings" pitchFamily="2" charset="2"/>
              <a:buChar char="§"/>
            </a:pPr>
            <a:r>
              <a:rPr lang="en-US" i="1" dirty="0"/>
              <a:t>Ground wave propagation</a:t>
            </a:r>
            <a:r>
              <a:rPr lang="en-US" dirty="0"/>
              <a:t> follows the curvature of the </a:t>
            </a:r>
            <a:r>
              <a:rPr lang="en-US" dirty="0" smtClean="0"/>
              <a:t>Earth</a:t>
            </a:r>
          </a:p>
          <a:p>
            <a:pPr>
              <a:buFont typeface="Wingdings" pitchFamily="2" charset="2"/>
              <a:buChar char="§"/>
            </a:pPr>
            <a:r>
              <a:rPr lang="en-US" dirty="0" smtClean="0"/>
              <a:t>Ground </a:t>
            </a:r>
            <a:r>
              <a:rPr lang="en-US" dirty="0"/>
              <a:t>waves have carrier frequencies up to 2 </a:t>
            </a:r>
            <a:r>
              <a:rPr lang="en-US" dirty="0" err="1"/>
              <a:t>MHz.</a:t>
            </a:r>
            <a:r>
              <a:rPr lang="en-US" dirty="0"/>
              <a:t> Amplitude Modulation (</a:t>
            </a:r>
            <a:r>
              <a:rPr lang="en-US" b="1" dirty="0"/>
              <a:t>AM</a:t>
            </a:r>
            <a:r>
              <a:rPr lang="en-US" dirty="0"/>
              <a:t>) radio is an example of ground wave </a:t>
            </a:r>
            <a:r>
              <a:rPr lang="en-US" dirty="0" smtClean="0"/>
              <a:t>propagation </a:t>
            </a:r>
            <a:endParaRPr lang="en-US" dirty="0"/>
          </a:p>
          <a:p>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age43"/>
          <p:cNvPicPr>
            <a:picLocks noGrp="1"/>
          </p:cNvPicPr>
          <p:nvPr>
            <p:ph idx="1"/>
          </p:nvPr>
        </p:nvPicPr>
        <p:blipFill>
          <a:blip r:embed="rId2"/>
          <a:srcRect/>
          <a:stretch>
            <a:fillRect/>
          </a:stretch>
        </p:blipFill>
        <p:spPr bwMode="auto">
          <a:xfrm>
            <a:off x="990600" y="1143000"/>
            <a:ext cx="7315200" cy="4038599"/>
          </a:xfrm>
          <a:prstGeom prst="rect">
            <a:avLst/>
          </a:prstGeom>
          <a:noFill/>
          <a:ln w="9525">
            <a:noFill/>
            <a:miter lim="800000"/>
            <a:headEnd/>
            <a:tailEnd/>
          </a:ln>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Font typeface="Wingdings" pitchFamily="2" charset="2"/>
              <a:buChar char="§"/>
            </a:pPr>
            <a:r>
              <a:rPr lang="en-US" i="1" dirty="0" err="1"/>
              <a:t>Ionospheric</a:t>
            </a:r>
            <a:r>
              <a:rPr lang="en-US" i="1" dirty="0"/>
              <a:t> propagation</a:t>
            </a:r>
            <a:r>
              <a:rPr lang="en-US" dirty="0"/>
              <a:t> bounces off of the Earth's </a:t>
            </a:r>
            <a:r>
              <a:rPr lang="en-US" dirty="0" err="1"/>
              <a:t>ionospheric</a:t>
            </a:r>
            <a:r>
              <a:rPr lang="en-US" dirty="0"/>
              <a:t> layer in the upper atmosphere. </a:t>
            </a:r>
            <a:endParaRPr lang="en-US" dirty="0" smtClean="0"/>
          </a:p>
          <a:p>
            <a:pPr>
              <a:buFont typeface="Wingdings" pitchFamily="2" charset="2"/>
              <a:buChar char="§"/>
            </a:pPr>
            <a:r>
              <a:rPr lang="en-US" dirty="0" smtClean="0"/>
              <a:t>It </a:t>
            </a:r>
            <a:r>
              <a:rPr lang="en-US" dirty="0"/>
              <a:t>is sometimes called double hop propagation. It operates in the frequency range of 30 - 85 </a:t>
            </a:r>
            <a:r>
              <a:rPr lang="en-US" dirty="0" err="1"/>
              <a:t>MHz.</a:t>
            </a:r>
            <a:r>
              <a:rPr lang="en-US" dirty="0"/>
              <a:t> Because it depends on the Earth's ionosphere, it changes with the weather and time of </a:t>
            </a:r>
            <a:r>
              <a:rPr lang="en-US" dirty="0" smtClean="0"/>
              <a:t>day </a:t>
            </a:r>
          </a:p>
          <a:p>
            <a:pPr>
              <a:buFont typeface="Wingdings" pitchFamily="2" charset="2"/>
              <a:buChar char="§"/>
            </a:pPr>
            <a:r>
              <a:rPr lang="en-US" dirty="0" smtClean="0"/>
              <a:t>The </a:t>
            </a:r>
            <a:r>
              <a:rPr lang="en-US" dirty="0"/>
              <a:t>signal bounces off of the ionosphere and back to </a:t>
            </a:r>
            <a:r>
              <a:rPr lang="en-US" dirty="0" smtClean="0"/>
              <a:t>earth </a:t>
            </a:r>
          </a:p>
          <a:p>
            <a:pPr>
              <a:buFont typeface="Wingdings" pitchFamily="2" charset="2"/>
              <a:buChar char="§"/>
            </a:pPr>
            <a:r>
              <a:rPr lang="en-US" b="1" dirty="0" smtClean="0"/>
              <a:t>AM</a:t>
            </a:r>
            <a:r>
              <a:rPr lang="en-US" dirty="0" smtClean="0"/>
              <a:t> </a:t>
            </a:r>
            <a:r>
              <a:rPr lang="en-US" dirty="0"/>
              <a:t>radios operate in this range</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age44"/>
          <p:cNvPicPr>
            <a:picLocks noGrp="1"/>
          </p:cNvPicPr>
          <p:nvPr>
            <p:ph idx="1"/>
          </p:nvPr>
        </p:nvPicPr>
        <p:blipFill>
          <a:blip r:embed="rId2"/>
          <a:srcRect/>
          <a:stretch>
            <a:fillRect/>
          </a:stretch>
        </p:blipFill>
        <p:spPr bwMode="auto">
          <a:xfrm>
            <a:off x="914400" y="914400"/>
            <a:ext cx="7543800" cy="4648200"/>
          </a:xfrm>
          <a:prstGeom prst="rect">
            <a:avLst/>
          </a:prstGeom>
          <a:noFill/>
          <a:ln w="9525">
            <a:noFill/>
            <a:miter lim="800000"/>
            <a:headEnd/>
            <a:tailEnd/>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a:buFont typeface="Wingdings" pitchFamily="2" charset="2"/>
              <a:buChar char="§"/>
            </a:pPr>
            <a:r>
              <a:rPr lang="en-US" i="1" dirty="0"/>
              <a:t>Line of sight propagation</a:t>
            </a:r>
            <a:r>
              <a:rPr lang="en-US" dirty="0"/>
              <a:t> transmits exactly in the line of </a:t>
            </a:r>
            <a:r>
              <a:rPr lang="en-US" dirty="0" smtClean="0"/>
              <a:t>sight </a:t>
            </a:r>
          </a:p>
          <a:p>
            <a:pPr>
              <a:buFont typeface="Wingdings" pitchFamily="2" charset="2"/>
              <a:buChar char="§"/>
            </a:pPr>
            <a:r>
              <a:rPr lang="en-US" dirty="0" smtClean="0"/>
              <a:t>The </a:t>
            </a:r>
            <a:r>
              <a:rPr lang="en-US" dirty="0"/>
              <a:t>receiving  station must be in the view of the transmit </a:t>
            </a:r>
            <a:r>
              <a:rPr lang="en-US" dirty="0" smtClean="0"/>
              <a:t>station </a:t>
            </a:r>
          </a:p>
          <a:p>
            <a:pPr>
              <a:buFont typeface="Wingdings" pitchFamily="2" charset="2"/>
              <a:buChar char="§"/>
            </a:pPr>
            <a:r>
              <a:rPr lang="en-US" dirty="0" smtClean="0"/>
              <a:t>It </a:t>
            </a:r>
            <a:r>
              <a:rPr lang="en-US" dirty="0"/>
              <a:t>is sometimes called space waves or </a:t>
            </a:r>
            <a:r>
              <a:rPr lang="en-US" dirty="0" err="1"/>
              <a:t>tropospheric</a:t>
            </a:r>
            <a:r>
              <a:rPr lang="en-US" dirty="0"/>
              <a:t> </a:t>
            </a:r>
            <a:r>
              <a:rPr lang="en-US" dirty="0" smtClean="0"/>
              <a:t>propagation </a:t>
            </a:r>
          </a:p>
          <a:p>
            <a:pPr>
              <a:buFont typeface="Wingdings" pitchFamily="2" charset="2"/>
              <a:buChar char="§"/>
            </a:pPr>
            <a:r>
              <a:rPr lang="en-US" dirty="0" smtClean="0"/>
              <a:t>It </a:t>
            </a:r>
            <a:r>
              <a:rPr lang="en-US" dirty="0"/>
              <a:t>is limited by the curvature of the Earth for ground-based stations (100 km, from horizon to horizon). Reflected waves can cause </a:t>
            </a:r>
            <a:r>
              <a:rPr lang="en-US" dirty="0" smtClean="0"/>
              <a:t>problems</a:t>
            </a:r>
          </a:p>
          <a:p>
            <a:pPr>
              <a:buFont typeface="Wingdings" pitchFamily="2" charset="2"/>
              <a:buChar char="§"/>
            </a:pPr>
            <a:r>
              <a:rPr lang="en-US" dirty="0" smtClean="0"/>
              <a:t> </a:t>
            </a:r>
            <a:r>
              <a:rPr lang="en-US" dirty="0"/>
              <a:t>Examples of line of sight propagation are: Frequency modulation (FM) radio, microwave and satellite. </a:t>
            </a:r>
          </a:p>
          <a:p>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age44a"/>
          <p:cNvPicPr>
            <a:picLocks noGrp="1"/>
          </p:cNvPicPr>
          <p:nvPr>
            <p:ph idx="1"/>
          </p:nvPr>
        </p:nvPicPr>
        <p:blipFill>
          <a:blip r:embed="rId2"/>
          <a:srcRect/>
          <a:stretch>
            <a:fillRect/>
          </a:stretch>
        </p:blipFill>
        <p:spPr bwMode="auto">
          <a:xfrm>
            <a:off x="609600" y="2209800"/>
            <a:ext cx="7772400" cy="3809999"/>
          </a:xfrm>
          <a:prstGeom prst="rect">
            <a:avLst/>
          </a:prstGeom>
          <a:noFill/>
          <a:ln w="9525">
            <a:noFill/>
            <a:miter lim="800000"/>
            <a:headEnd/>
            <a:tailEnd/>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i="1" dirty="0"/>
              <a:t>Radio Frequencies</a:t>
            </a:r>
            <a:r>
              <a:rPr lang="en-US" dirty="0"/>
              <a:t> </a:t>
            </a:r>
            <a:br>
              <a:rPr lang="en-US" dirty="0"/>
            </a:br>
            <a:endParaRPr lang="en-US" dirty="0"/>
          </a:p>
        </p:txBody>
      </p:sp>
      <p:sp>
        <p:nvSpPr>
          <p:cNvPr id="4" name="Content Placeholder 3"/>
          <p:cNvSpPr>
            <a:spLocks noGrp="1"/>
          </p:cNvSpPr>
          <p:nvPr>
            <p:ph idx="1"/>
          </p:nvPr>
        </p:nvSpPr>
        <p:spPr/>
        <p:txBody>
          <a:bodyPr>
            <a:normAutofit/>
          </a:bodyPr>
          <a:lstStyle/>
          <a:p>
            <a:pPr>
              <a:buNone/>
            </a:pPr>
            <a:r>
              <a:rPr lang="en-US" sz="2000" dirty="0" smtClean="0"/>
              <a:t>Name                                 Frequency </a:t>
            </a:r>
            <a:r>
              <a:rPr lang="en-US" sz="2000" dirty="0"/>
              <a:t>(</a:t>
            </a:r>
            <a:r>
              <a:rPr lang="en-US" sz="2000" dirty="0" smtClean="0"/>
              <a:t>Hertz)              Examples</a:t>
            </a:r>
            <a:endParaRPr lang="en-US" sz="2000" dirty="0"/>
          </a:p>
          <a:p>
            <a:pPr>
              <a:buNone/>
            </a:pPr>
            <a:r>
              <a:rPr lang="en-US" sz="2000" dirty="0" smtClean="0"/>
              <a:t>   Gamma Rays                       10</a:t>
            </a:r>
            <a:r>
              <a:rPr lang="en-US" sz="2000" baseline="30000" dirty="0" smtClean="0"/>
              <a:t>19</a:t>
            </a:r>
            <a:r>
              <a:rPr lang="en-US" sz="2000" dirty="0"/>
              <a:t>+</a:t>
            </a:r>
          </a:p>
          <a:p>
            <a:pPr>
              <a:buNone/>
            </a:pPr>
            <a:r>
              <a:rPr lang="en-US" dirty="0" smtClean="0"/>
              <a:t> </a:t>
            </a:r>
            <a:r>
              <a:rPr lang="en-US" sz="2000" dirty="0" smtClean="0"/>
              <a:t>X-Rays                                     10</a:t>
            </a:r>
            <a:r>
              <a:rPr lang="en-US" sz="2000" baseline="30000" dirty="0" smtClean="0"/>
              <a:t>17</a:t>
            </a:r>
          </a:p>
          <a:p>
            <a:pPr>
              <a:buNone/>
            </a:pPr>
            <a:r>
              <a:rPr lang="en-US" sz="2000" baseline="30000" dirty="0" smtClean="0"/>
              <a:t> </a:t>
            </a:r>
            <a:r>
              <a:rPr lang="en-US" sz="2000" dirty="0" smtClean="0"/>
              <a:t> Ultra-Violet Light                   7.5 x 10</a:t>
            </a:r>
            <a:r>
              <a:rPr lang="en-US" sz="2000" baseline="30000" dirty="0" smtClean="0"/>
              <a:t>15</a:t>
            </a:r>
            <a:endParaRPr lang="en-US" sz="2000" dirty="0" smtClean="0"/>
          </a:p>
          <a:p>
            <a:pPr>
              <a:buNone/>
            </a:pPr>
            <a:r>
              <a:rPr lang="en-US" sz="2000" dirty="0" smtClean="0"/>
              <a:t>  Visible Light                             4.3 x 10</a:t>
            </a:r>
            <a:r>
              <a:rPr lang="en-US" sz="2000" baseline="30000" dirty="0" smtClean="0"/>
              <a:t>14</a:t>
            </a:r>
            <a:endParaRPr lang="en-US" sz="2000" dirty="0" smtClean="0"/>
          </a:p>
          <a:p>
            <a:pPr>
              <a:buNone/>
            </a:pPr>
            <a:r>
              <a:rPr lang="en-US" sz="2000" dirty="0" smtClean="0"/>
              <a:t> Infrared Light                          3 x 10</a:t>
            </a:r>
            <a:r>
              <a:rPr lang="en-US" sz="2000" baseline="30000" dirty="0" smtClean="0"/>
              <a:t>11</a:t>
            </a:r>
            <a:endParaRPr lang="en-US" sz="2000" dirty="0" smtClean="0"/>
          </a:p>
          <a:p>
            <a:pPr>
              <a:buNone/>
            </a:pPr>
            <a:r>
              <a:rPr lang="en-US" sz="2000" dirty="0" smtClean="0"/>
              <a:t> </a:t>
            </a:r>
          </a:p>
          <a:p>
            <a:pPr>
              <a:buNone/>
            </a:pPr>
            <a:endParaRPr lang="en-US" sz="2000" dirty="0"/>
          </a:p>
          <a:p>
            <a:pPr>
              <a:buNone/>
            </a:pP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i="1" dirty="0" smtClean="0"/>
              <a:t>Radio Frequencies cont.</a:t>
            </a:r>
            <a:endParaRPr lang="en-US" dirty="0"/>
          </a:p>
        </p:txBody>
      </p:sp>
      <p:sp>
        <p:nvSpPr>
          <p:cNvPr id="3" name="Content Placeholder 2"/>
          <p:cNvSpPr>
            <a:spLocks noGrp="1"/>
          </p:cNvSpPr>
          <p:nvPr>
            <p:ph idx="1"/>
          </p:nvPr>
        </p:nvSpPr>
        <p:spPr>
          <a:xfrm>
            <a:off x="457200" y="990600"/>
            <a:ext cx="8229600" cy="6038800"/>
          </a:xfrm>
        </p:spPr>
        <p:txBody>
          <a:bodyPr>
            <a:normAutofit fontScale="25000" lnSpcReduction="20000"/>
          </a:bodyPr>
          <a:lstStyle/>
          <a:p>
            <a:endParaRPr lang="en-US" dirty="0" smtClean="0"/>
          </a:p>
          <a:p>
            <a:pPr>
              <a:buNone/>
            </a:pPr>
            <a:r>
              <a:rPr lang="en-US" dirty="0" smtClean="0"/>
              <a:t/>
            </a:r>
            <a:br>
              <a:rPr lang="en-US" dirty="0" smtClean="0"/>
            </a:br>
            <a:endParaRPr lang="en-US" dirty="0" smtClean="0"/>
          </a:p>
          <a:p>
            <a:r>
              <a:rPr lang="en-US" sz="8000" dirty="0" smtClean="0"/>
              <a:t>EHF - Extremely High Frequencies                      30 GHz (Giga = 10</a:t>
            </a:r>
            <a:r>
              <a:rPr lang="en-US" sz="8000" baseline="30000" dirty="0" smtClean="0"/>
              <a:t>9</a:t>
            </a:r>
            <a:r>
              <a:rPr lang="en-US" sz="8000" dirty="0" smtClean="0"/>
              <a:t>)                           Radar</a:t>
            </a:r>
          </a:p>
          <a:p>
            <a:r>
              <a:rPr lang="en-US" sz="8000" dirty="0" smtClean="0"/>
              <a:t>SHF - Super High Frequencies                               3 GHz                                              Satellite &amp; Microwaves</a:t>
            </a:r>
          </a:p>
          <a:p>
            <a:r>
              <a:rPr lang="en-US" sz="8000" dirty="0" smtClean="0"/>
              <a:t>UHF - Ultra High Frequencies                                300 MHz (Mega = 10</a:t>
            </a:r>
            <a:r>
              <a:rPr lang="en-US" sz="8000" baseline="30000" dirty="0" smtClean="0"/>
              <a:t>6</a:t>
            </a:r>
            <a:r>
              <a:rPr lang="en-US" sz="8000" dirty="0" smtClean="0"/>
              <a:t>)                  UHF TV (Ch. 14-83)</a:t>
            </a:r>
          </a:p>
          <a:p>
            <a:r>
              <a:rPr lang="en-US" sz="8000" dirty="0" smtClean="0"/>
              <a:t>VHF - Very High Frequencies                                  30 MHz                                          FM &amp; TV (Ch2 - 13)</a:t>
            </a:r>
          </a:p>
          <a:p>
            <a:r>
              <a:rPr lang="en-US" sz="8000" dirty="0" smtClean="0"/>
              <a:t>HF - High Frequencies                                               3 MHz2                                          Short Wave Radio</a:t>
            </a:r>
          </a:p>
          <a:p>
            <a:r>
              <a:rPr lang="en-US" sz="8000" dirty="0" smtClean="0"/>
              <a:t>MF - Medium Frequencies                                       300 kHz (kilo = 10</a:t>
            </a:r>
            <a:r>
              <a:rPr lang="en-US" sz="8000" baseline="30000" dirty="0" smtClean="0"/>
              <a:t>3</a:t>
            </a:r>
            <a:r>
              <a:rPr lang="en-US" sz="8000" dirty="0" smtClean="0"/>
              <a:t>)                    AM Radio</a:t>
            </a:r>
          </a:p>
          <a:p>
            <a:r>
              <a:rPr lang="en-US" sz="8000" dirty="0" smtClean="0"/>
              <a:t>LF - Low Frequencies                                                30 kHz                                            Navigation</a:t>
            </a:r>
          </a:p>
          <a:p>
            <a:r>
              <a:rPr lang="en-US" sz="8000" dirty="0" smtClean="0"/>
              <a:t>VLF - Very Low Frequencies                                      3 kHz                                             Submarine Communications</a:t>
            </a:r>
          </a:p>
          <a:p>
            <a:r>
              <a:rPr lang="en-US" sz="8000" dirty="0" smtClean="0"/>
              <a:t>VF - Voice Frequencies                                               300 Hz                                          Audio</a:t>
            </a:r>
          </a:p>
          <a:p>
            <a:r>
              <a:rPr lang="en-US" sz="8000" dirty="0" smtClean="0"/>
              <a:t>ELF - Extremely Low Frequencies                            30 Hz                                              Power Transmission</a:t>
            </a:r>
          </a:p>
          <a:p>
            <a:endParaRPr lang="en-US" sz="8000" dirty="0" smtClean="0"/>
          </a:p>
          <a:p>
            <a:endParaRPr lang="en-US" sz="4800" dirty="0" smtClean="0"/>
          </a:p>
          <a:p>
            <a:endParaRPr lang="en-US" sz="4800" dirty="0" smtClean="0"/>
          </a:p>
          <a:p>
            <a:endParaRPr lang="en-US" sz="4800" dirty="0" smtClean="0"/>
          </a:p>
          <a:p>
            <a:endParaRPr lang="en-US" sz="4800" dirty="0" smtClean="0"/>
          </a:p>
          <a:p>
            <a:endParaRPr lang="en-US" sz="4800" dirty="0" smtClean="0"/>
          </a:p>
          <a:p>
            <a:endParaRPr lang="en-US" sz="4800" dirty="0" smtClean="0"/>
          </a:p>
          <a:p>
            <a:r>
              <a:rPr lang="en-US" dirty="0" smtClean="0"/>
              <a:t> </a:t>
            </a:r>
          </a:p>
          <a:p>
            <a:r>
              <a:rPr lang="en-US" dirty="0" smtClean="0"/>
              <a:t> </a:t>
            </a:r>
          </a:p>
          <a:p>
            <a:r>
              <a:rPr lang="en-US" dirty="0" smtClean="0"/>
              <a:t> </a:t>
            </a:r>
          </a:p>
          <a:p>
            <a:r>
              <a:rPr lang="en-US" dirty="0" smtClean="0"/>
              <a:t> </a:t>
            </a:r>
          </a:p>
          <a:p>
            <a:r>
              <a:rPr lang="en-US" dirty="0" smtClean="0"/>
              <a:t> </a:t>
            </a:r>
          </a:p>
          <a:p>
            <a:r>
              <a:rPr lang="en-US" dirty="0" smtClean="0"/>
              <a:t> </a:t>
            </a:r>
          </a:p>
          <a:p>
            <a:r>
              <a:rPr lang="en-US" dirty="0" smtClean="0"/>
              <a:t> </a:t>
            </a:r>
          </a:p>
          <a:p>
            <a:r>
              <a:rPr lang="en-US" dirty="0" smtClean="0"/>
              <a:t> </a:t>
            </a:r>
          </a:p>
          <a:p>
            <a:r>
              <a:rPr lang="en-US" dirty="0" smtClean="0"/>
              <a:t> </a:t>
            </a:r>
          </a:p>
          <a:p>
            <a:r>
              <a:rPr lang="en-US" dirty="0" smtClean="0"/>
              <a:t> </a:t>
            </a:r>
          </a:p>
          <a:p>
            <a:r>
              <a:rPr lang="en-US" dirty="0" smtClean="0"/>
              <a:t> </a:t>
            </a:r>
          </a:p>
          <a:p>
            <a:r>
              <a:rPr lang="en-US" dirty="0" smtClean="0"/>
              <a:t> </a:t>
            </a:r>
          </a:p>
          <a:p>
            <a:r>
              <a:rPr lang="en-US" dirty="0" smtClean="0"/>
              <a:t> </a:t>
            </a:r>
          </a:p>
          <a:p>
            <a:r>
              <a:rPr lang="en-US" dirty="0" smtClean="0"/>
              <a:t> </a:t>
            </a:r>
          </a:p>
          <a:p>
            <a:r>
              <a:rPr lang="en-US" dirty="0" smtClean="0"/>
              <a:t> </a:t>
            </a:r>
          </a:p>
          <a:p>
            <a:r>
              <a:rPr lang="en-US" dirty="0" smtClean="0"/>
              <a:t> </a:t>
            </a:r>
          </a:p>
          <a:p>
            <a:r>
              <a:rPr lang="en-US" dirty="0" smtClean="0"/>
              <a:t> </a:t>
            </a:r>
          </a:p>
          <a:p>
            <a:r>
              <a:rPr lang="en-US" dirty="0" smtClean="0"/>
              <a:t> </a:t>
            </a:r>
          </a:p>
          <a:p>
            <a:r>
              <a:rPr lang="en-US" dirty="0" smtClean="0"/>
              <a:t> </a:t>
            </a:r>
          </a:p>
          <a:p>
            <a:r>
              <a:rPr lang="en-US" dirty="0" smtClean="0"/>
              <a:t> </a:t>
            </a:r>
          </a:p>
          <a:p>
            <a:r>
              <a:rPr lang="en-US" dirty="0" smtClean="0"/>
              <a:t> </a:t>
            </a:r>
          </a:p>
          <a:p>
            <a:r>
              <a:rPr lang="en-US" dirty="0" smtClean="0"/>
              <a:t> </a:t>
            </a:r>
          </a:p>
          <a:p>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r>
              <a:rPr lang="en-US" sz="3700" dirty="0" smtClean="0"/>
              <a:t>Radio frequencies are in the range of 300 kHz to 10 GHz. </a:t>
            </a:r>
          </a:p>
          <a:p>
            <a:r>
              <a:rPr lang="en-US" sz="3700" dirty="0" smtClean="0"/>
              <a:t>We are seeing an emerging technology called wireless LANs.</a:t>
            </a:r>
          </a:p>
          <a:p>
            <a:r>
              <a:rPr lang="en-US" sz="3700" dirty="0" smtClean="0"/>
              <a:t> Some use radio frequencies to connect the workstations together, some use infrared technology. </a:t>
            </a:r>
          </a:p>
          <a:p>
            <a:pPr marL="0" indent="0">
              <a:buNone/>
            </a:pPr>
            <a:r>
              <a:rPr lang="en-US" sz="3700" dirty="0" smtClean="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dirty="0" smtClean="0"/>
              <a:t>Serial Communications </a:t>
            </a:r>
            <a:r>
              <a:rPr lang="en-US" sz="3200" b="1" dirty="0" err="1" smtClean="0"/>
              <a:t>conti</a:t>
            </a:r>
            <a:r>
              <a:rPr lang="en-US" sz="3200" b="1" dirty="0" smtClean="0"/>
              <a:t>’</a:t>
            </a:r>
            <a:endParaRPr lang="en-US" sz="3200" dirty="0"/>
          </a:p>
        </p:txBody>
      </p:sp>
      <p:sp>
        <p:nvSpPr>
          <p:cNvPr id="3" name="Content Placeholder 2"/>
          <p:cNvSpPr>
            <a:spLocks noGrp="1"/>
          </p:cNvSpPr>
          <p:nvPr>
            <p:ph idx="1"/>
          </p:nvPr>
        </p:nvSpPr>
        <p:spPr>
          <a:xfrm>
            <a:off x="457200" y="838200"/>
            <a:ext cx="8229600" cy="5287963"/>
          </a:xfrm>
        </p:spPr>
        <p:txBody>
          <a:bodyPr>
            <a:normAutofit fontScale="92500" lnSpcReduction="20000"/>
          </a:bodyPr>
          <a:lstStyle/>
          <a:p>
            <a:r>
              <a:rPr lang="en-US" dirty="0" smtClean="0"/>
              <a:t>As another example, it is common practice to use a 16-bit-wide data bus to   transfer data between a microprocessor and memory chips</a:t>
            </a:r>
          </a:p>
          <a:p>
            <a:r>
              <a:rPr lang="en-US" dirty="0" smtClean="0"/>
              <a:t>This provides the equivalent of 16 parallel channels. On the other hand, when communicating with a timesharing system over a modem, only a single channel is available, and bit-serial transmission is required</a:t>
            </a:r>
          </a:p>
          <a:p>
            <a:r>
              <a:rPr lang="en-US" dirty="0" smtClean="0"/>
              <a:t>This figure illustrates these ideas:</a:t>
            </a:r>
          </a:p>
          <a:p>
            <a:r>
              <a:rPr lang="en-US" dirty="0" smtClean="0"/>
              <a:t> Each bit represents a part of the message. </a:t>
            </a:r>
          </a:p>
          <a:p>
            <a:r>
              <a:rPr lang="en-US" dirty="0" smtClean="0"/>
              <a:t>The individual bits are then reassembled at the destination to compose the message</a:t>
            </a:r>
          </a:p>
          <a:p>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i="1" dirty="0" smtClean="0"/>
              <a:t>Microwave</a:t>
            </a:r>
            <a:r>
              <a:rPr lang="en-US" dirty="0" smtClean="0"/>
              <a:t> </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normAutofit fontScale="70000" lnSpcReduction="20000"/>
          </a:bodyPr>
          <a:lstStyle/>
          <a:p>
            <a:r>
              <a:rPr lang="en-US" dirty="0" smtClean="0"/>
              <a:t>Microwave transmission is line of sight transmission. The transmit station must be in visible contact with the receive station. </a:t>
            </a:r>
          </a:p>
          <a:p>
            <a:r>
              <a:rPr lang="en-US" dirty="0" smtClean="0"/>
              <a:t>This sets a limit on the distance between stations depending on the local geography. </a:t>
            </a:r>
          </a:p>
          <a:p>
            <a:r>
              <a:rPr lang="en-US" dirty="0" smtClean="0"/>
              <a:t>The line of sight due to the Earth's curvature is only 50 km to the horizon. </a:t>
            </a:r>
          </a:p>
          <a:p>
            <a:r>
              <a:rPr lang="en-US" dirty="0" smtClean="0"/>
              <a:t>Repeater stations must be placed so that the data signal can hop, skip and jump across the country. </a:t>
            </a:r>
          </a:p>
          <a:p>
            <a:r>
              <a:rPr lang="en-US" dirty="0" smtClean="0"/>
              <a:t>Microwaves operate at high operating frequencies of 3 to 10 GHz. </a:t>
            </a:r>
          </a:p>
          <a:p>
            <a:r>
              <a:rPr lang="en-US" dirty="0" smtClean="0"/>
              <a:t>This allows them to carry large quantities of data due to their large bandwidth. </a:t>
            </a:r>
          </a:p>
          <a:p>
            <a:r>
              <a:rPr lang="en-US" dirty="0" smtClean="0"/>
              <a:t>Microwaves operate at high operating frequencies of 3 to 10 GHz. This allows them to carry large quantities of data due to their large bandwidth. </a:t>
            </a:r>
          </a:p>
          <a:p>
            <a:endParaRPr lang="en-US" dirty="0" smtClean="0"/>
          </a:p>
          <a:p>
            <a:endParaRPr lang="en-US" dirty="0" smtClean="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age45"/>
          <p:cNvPicPr>
            <a:picLocks noGrp="1"/>
          </p:cNvPicPr>
          <p:nvPr>
            <p:ph idx="1"/>
          </p:nvPr>
        </p:nvPicPr>
        <p:blipFill>
          <a:blip r:embed="rId2"/>
          <a:srcRect/>
          <a:stretch>
            <a:fillRect/>
          </a:stretch>
        </p:blipFill>
        <p:spPr bwMode="auto">
          <a:xfrm>
            <a:off x="838200" y="1219200"/>
            <a:ext cx="7924800" cy="3886200"/>
          </a:xfrm>
          <a:prstGeom prst="rect">
            <a:avLst/>
          </a:prstGeom>
          <a:noFill/>
          <a:ln w="9525">
            <a:noFill/>
            <a:miter lim="800000"/>
            <a:headEnd/>
            <a:tailEnd/>
          </a:ln>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t>Advantages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smtClean="0"/>
              <a:t>They require no right of way acquisition between towers.</a:t>
            </a:r>
          </a:p>
          <a:p>
            <a:pPr lvl="0"/>
            <a:r>
              <a:rPr lang="en-US" dirty="0" smtClean="0"/>
              <a:t>They can carry high quantities of information due to their high operating frequencies.</a:t>
            </a:r>
          </a:p>
          <a:p>
            <a:pPr lvl="0"/>
            <a:r>
              <a:rPr lang="en-US" dirty="0" smtClean="0"/>
              <a:t>Low cost land purchase: each tower occupies only a small area.</a:t>
            </a:r>
          </a:p>
          <a:p>
            <a:pPr lvl="0"/>
            <a:r>
              <a:rPr lang="en-US" dirty="0" smtClean="0"/>
              <a:t>High frequency/short wavelength signals require small antennae.</a:t>
            </a:r>
          </a:p>
          <a:p>
            <a:r>
              <a:rPr lang="en-US" dirty="0" smtClean="0"/>
              <a:t>Disadvantages: </a:t>
            </a:r>
          </a:p>
          <a:p>
            <a:pPr lvl="0"/>
            <a:r>
              <a:rPr lang="en-US" dirty="0" smtClean="0"/>
              <a:t>Attenuation by solid objects: birds, rain, snow and fog and buildings.</a:t>
            </a:r>
          </a:p>
          <a:p>
            <a:pPr lvl="0"/>
            <a:r>
              <a:rPr lang="en-US" dirty="0" smtClean="0"/>
              <a:t>Reflected from flat surfaces like water and metal.</a:t>
            </a:r>
          </a:p>
          <a:p>
            <a:pPr lvl="0"/>
            <a:r>
              <a:rPr lang="en-US" dirty="0" smtClean="0"/>
              <a:t>Diffracted (split) around solid objects.</a:t>
            </a:r>
          </a:p>
          <a:p>
            <a:pPr lvl="0"/>
            <a:r>
              <a:rPr lang="en-US" dirty="0" smtClean="0"/>
              <a:t>Refracted by atmosphere, thus causing beam to be projected away from receiver</a:t>
            </a:r>
          </a:p>
          <a:p>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Disadvantages</a:t>
            </a:r>
            <a:endParaRPr lang="en-US" dirty="0"/>
          </a:p>
        </p:txBody>
      </p:sp>
      <p:sp>
        <p:nvSpPr>
          <p:cNvPr id="3" name="Content Placeholder 2"/>
          <p:cNvSpPr>
            <a:spLocks noGrp="1"/>
          </p:cNvSpPr>
          <p:nvPr>
            <p:ph idx="1"/>
          </p:nvPr>
        </p:nvSpPr>
        <p:spPr>
          <a:xfrm>
            <a:off x="457200" y="1219200"/>
            <a:ext cx="8229600" cy="5181600"/>
          </a:xfrm>
        </p:spPr>
        <p:txBody>
          <a:bodyPr/>
          <a:lstStyle/>
          <a:p>
            <a:pPr>
              <a:buNone/>
            </a:pPr>
            <a:endParaRPr lang="en-US" dirty="0" smtClean="0"/>
          </a:p>
          <a:p>
            <a:pPr lvl="0"/>
            <a:r>
              <a:rPr lang="en-US" dirty="0" smtClean="0"/>
              <a:t>Attenuation by solid objects: birds, rain, snow and fog and buildings.</a:t>
            </a:r>
          </a:p>
          <a:p>
            <a:pPr lvl="0"/>
            <a:r>
              <a:rPr lang="en-US" dirty="0" smtClean="0"/>
              <a:t>Reflected from flat surfaces like water and metal.</a:t>
            </a:r>
          </a:p>
          <a:p>
            <a:pPr lvl="0"/>
            <a:r>
              <a:rPr lang="en-US" dirty="0" smtClean="0"/>
              <a:t>Diffracted (split) around solid objects.</a:t>
            </a:r>
          </a:p>
          <a:p>
            <a:pPr lvl="0"/>
            <a:r>
              <a:rPr lang="en-US" dirty="0" smtClean="0"/>
              <a:t>Refracted by atmosphere, thus causing beam to be projected away from receiver.</a:t>
            </a:r>
          </a:p>
          <a:p>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i="1" dirty="0" smtClean="0"/>
              <a:t>Satellite</a:t>
            </a:r>
            <a:r>
              <a:rPr lang="en-US" dirty="0" smtClean="0"/>
              <a:t> </a:t>
            </a:r>
            <a:br>
              <a:rPr lang="en-US" dirty="0" smtClean="0"/>
            </a:br>
            <a:endParaRPr lang="en-US" dirty="0"/>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r>
              <a:rPr lang="en-US" dirty="0" smtClean="0"/>
              <a:t>Satellites are transponders (units that receive on one frequency and retransmit on another) that are set in geostationary orbits directly over the equator. </a:t>
            </a:r>
          </a:p>
          <a:p>
            <a:r>
              <a:rPr lang="en-US" dirty="0" smtClean="0"/>
              <a:t>These geostationary orbits are 36,000 km from the Earth's surface. At this point, the gravitational pull of the Earth and the centrifugal force of Earth's rotation are balanced and cancel each other out. </a:t>
            </a:r>
          </a:p>
          <a:p>
            <a:r>
              <a:rPr lang="en-US" dirty="0" smtClean="0"/>
              <a:t>Centrifugal force is the rotational force placed on the satellite that wants to fling it out into space. </a:t>
            </a:r>
          </a:p>
          <a:p>
            <a:r>
              <a:rPr lang="en-US" dirty="0" smtClean="0"/>
              <a:t>The uplink is the transmitter of data to the satellite. </a:t>
            </a:r>
          </a:p>
          <a:p>
            <a:r>
              <a:rPr lang="en-US" dirty="0" smtClean="0"/>
              <a:t>The downlink is the receiver of data. Uplinks and downlinks are also called Earth stations because they are located on the Earth.</a:t>
            </a:r>
          </a:p>
          <a:p>
            <a:r>
              <a:rPr lang="en-US" dirty="0" smtClean="0"/>
              <a:t> The footprint is the "shadow" that the satellite can transmit to, the shadow being the area that can receive the satellite's transmitted signal. </a:t>
            </a:r>
          </a:p>
          <a:p>
            <a:endParaRPr lang="en-US" dirty="0" smtClean="0"/>
          </a:p>
          <a:p>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age46"/>
          <p:cNvPicPr>
            <a:picLocks noGrp="1"/>
          </p:cNvPicPr>
          <p:nvPr>
            <p:ph idx="1"/>
          </p:nvPr>
        </p:nvPicPr>
        <p:blipFill>
          <a:blip r:embed="rId2"/>
          <a:srcRect/>
          <a:stretch>
            <a:fillRect/>
          </a:stretch>
        </p:blipFill>
        <p:spPr bwMode="auto">
          <a:xfrm>
            <a:off x="685800" y="838200"/>
            <a:ext cx="7924800" cy="5181599"/>
          </a:xfrm>
          <a:prstGeom prst="rect">
            <a:avLst/>
          </a:prstGeom>
          <a:noFill/>
          <a:ln w="9525">
            <a:noFill/>
            <a:miter lim="800000"/>
            <a:headEnd/>
            <a:tailEnd/>
          </a:ln>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age47"/>
          <p:cNvPicPr>
            <a:picLocks noGrp="1"/>
          </p:cNvPicPr>
          <p:nvPr>
            <p:ph idx="1"/>
          </p:nvPr>
        </p:nvPicPr>
        <p:blipFill>
          <a:blip r:embed="rId2"/>
          <a:srcRect/>
          <a:stretch>
            <a:fillRect/>
          </a:stretch>
        </p:blipFill>
        <p:spPr bwMode="auto">
          <a:xfrm>
            <a:off x="990600" y="1752600"/>
            <a:ext cx="6491287" cy="4191000"/>
          </a:xfrm>
          <a:prstGeom prst="rect">
            <a:avLst/>
          </a:prstGeom>
          <a:noFill/>
          <a:ln w="9525">
            <a:noFill/>
            <a:miter lim="800000"/>
            <a:headEnd/>
            <a:tailEnd/>
          </a:ln>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r>
              <a:rPr lang="en-US" dirty="0" smtClean="0"/>
              <a:t>The uplink is the transmitter of data to the satellite </a:t>
            </a:r>
          </a:p>
          <a:p>
            <a:r>
              <a:rPr lang="en-US" dirty="0" smtClean="0"/>
              <a:t>The downlink is the receiver of data. Uplinks and downlinks are also called Earth stations because they are located on the Earth </a:t>
            </a:r>
          </a:p>
          <a:p>
            <a:r>
              <a:rPr lang="en-US" dirty="0" smtClean="0"/>
              <a:t>The footprint is the "shadow" that the satellite can transmit to, the shadow being the area that can receive the satellite's transmitted signal. </a:t>
            </a:r>
          </a:p>
          <a:p>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86400"/>
          </a:xfrm>
        </p:spPr>
        <p:txBody>
          <a:bodyPr>
            <a:normAutofit fontScale="92500" lnSpcReduction="20000"/>
          </a:bodyPr>
          <a:lstStyle/>
          <a:p>
            <a:r>
              <a:rPr lang="en-US" i="1" dirty="0" smtClean="0"/>
              <a:t>Iridium Telecom System</a:t>
            </a:r>
            <a:r>
              <a:rPr lang="en-US" dirty="0" smtClean="0"/>
              <a:t> </a:t>
            </a:r>
          </a:p>
          <a:p>
            <a:r>
              <a:rPr lang="en-US" dirty="0" smtClean="0"/>
              <a:t>The Iridium Telecom System is a new satellite system that will be the largest private aerospace project. </a:t>
            </a:r>
          </a:p>
          <a:p>
            <a:r>
              <a:rPr lang="en-US" dirty="0" smtClean="0"/>
              <a:t>It is a mobile telecom system intended to compete with cellular phones. </a:t>
            </a:r>
          </a:p>
          <a:p>
            <a:r>
              <a:rPr lang="en-US" dirty="0" smtClean="0"/>
              <a:t>It relies on satellites in lower Earth orbit (LEO). The satellites will orbit at an altitude of 900 - 10,000 km in a polar, non-stationary orbit. </a:t>
            </a:r>
          </a:p>
          <a:p>
            <a:r>
              <a:rPr lang="en-US" dirty="0" smtClean="0"/>
              <a:t>Sixty-six satellites are planned. </a:t>
            </a:r>
          </a:p>
          <a:p>
            <a:r>
              <a:rPr lang="en-US" dirty="0" smtClean="0"/>
              <a:t>The user's handset will require less power and will be cheaper than cellular phones.</a:t>
            </a:r>
          </a:p>
          <a:p>
            <a:r>
              <a:rPr lang="en-US" dirty="0" smtClean="0"/>
              <a:t> There will be 100% coverage of the Earth. </a:t>
            </a:r>
          </a:p>
          <a:p>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age47a"/>
          <p:cNvPicPr>
            <a:picLocks noGrp="1"/>
          </p:cNvPicPr>
          <p:nvPr>
            <p:ph idx="1"/>
          </p:nvPr>
        </p:nvPicPr>
        <p:blipFill>
          <a:blip r:embed="rId2"/>
          <a:srcRect/>
          <a:stretch>
            <a:fillRect/>
          </a:stretch>
        </p:blipFill>
        <p:spPr bwMode="auto">
          <a:xfrm>
            <a:off x="762000" y="304800"/>
            <a:ext cx="7086600" cy="5210969"/>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www.camiresearch.com/Data_Com_Basics/image8.gif"/>
          <p:cNvPicPr>
            <a:picLocks noGrp="1"/>
          </p:cNvPicPr>
          <p:nvPr>
            <p:ph idx="1"/>
          </p:nvPr>
        </p:nvPicPr>
        <p:blipFill>
          <a:blip r:embed="rId2"/>
          <a:srcRect/>
          <a:stretch>
            <a:fillRect/>
          </a:stretch>
        </p:blipFill>
        <p:spPr bwMode="auto">
          <a:xfrm>
            <a:off x="457200" y="0"/>
            <a:ext cx="7924799" cy="6858000"/>
          </a:xfrm>
          <a:prstGeom prst="rect">
            <a:avLst/>
          </a:prstGeom>
          <a:noFill/>
          <a:ln w="9525">
            <a:noFill/>
            <a:miter lim="800000"/>
            <a:headEnd/>
            <a:tailEnd/>
          </a:ln>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TRANSMISSION IMPAIRMENT</a:t>
            </a:r>
            <a:endParaRPr lang="en-US" dirty="0"/>
          </a:p>
        </p:txBody>
      </p:sp>
      <p:sp>
        <p:nvSpPr>
          <p:cNvPr id="3" name="Content Placeholder 2"/>
          <p:cNvSpPr>
            <a:spLocks noGrp="1"/>
          </p:cNvSpPr>
          <p:nvPr>
            <p:ph idx="1"/>
          </p:nvPr>
        </p:nvSpPr>
        <p:spPr/>
        <p:txBody>
          <a:bodyPr/>
          <a:lstStyle/>
          <a:p>
            <a:r>
              <a:rPr lang="en-US" dirty="0" smtClean="0"/>
              <a:t>A number of transmission limitations set a fundamental limit to the rate at which data can be transmitted through a medium and the accuracy with which it can be reconstituted. These are,	(</a:t>
            </a:r>
            <a:r>
              <a:rPr lang="en-US" dirty="0" err="1" smtClean="0"/>
              <a:t>i</a:t>
            </a:r>
            <a:r>
              <a:rPr lang="en-US" dirty="0" smtClean="0"/>
              <a:t>)  </a:t>
            </a:r>
            <a:r>
              <a:rPr lang="en-US" b="1" dirty="0" smtClean="0"/>
              <a:t>Attenuation</a:t>
            </a:r>
            <a:r>
              <a:rPr lang="en-US" dirty="0" smtClean="0"/>
              <a:t> (ii) </a:t>
            </a:r>
            <a:r>
              <a:rPr lang="en-US" b="1" dirty="0" smtClean="0"/>
              <a:t>Distortion</a:t>
            </a:r>
            <a:r>
              <a:rPr lang="en-US" dirty="0" smtClean="0"/>
              <a:t> (iii) </a:t>
            </a:r>
            <a:r>
              <a:rPr lang="en-US" b="1" dirty="0" smtClean="0"/>
              <a:t>Nose </a:t>
            </a:r>
            <a:r>
              <a:rPr lang="en-US" dirty="0" smtClean="0"/>
              <a:t> (iv) </a:t>
            </a:r>
            <a:r>
              <a:rPr lang="en-US" b="1" dirty="0" smtClean="0"/>
              <a:t>Bandwidth</a:t>
            </a:r>
            <a:endParaRPr lang="en-US" dirty="0" smtClean="0"/>
          </a:p>
          <a:p>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 </a:t>
            </a:r>
            <a:r>
              <a:rPr lang="en-US" b="1" dirty="0" smtClean="0"/>
              <a:t>Attenuation </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normAutofit fontScale="70000" lnSpcReduction="20000"/>
          </a:bodyPr>
          <a:lstStyle/>
          <a:p>
            <a:r>
              <a:rPr lang="en-US" dirty="0" smtClean="0"/>
              <a:t>For hardware media the signal attenuation is generally logarithmic and expressed as a constant number of decibels per unit distance. The attenuation of a software media is proportional to the square of the distance from the transmitter but for terrestrial transmission this can also be affected by atmospheric conditions. </a:t>
            </a:r>
          </a:p>
          <a:p>
            <a:r>
              <a:rPr lang="en-US" dirty="0" smtClean="0"/>
              <a:t>The installation of linear amplifiers (for analogue signals) or repeaters (for digital signals) at intervals along the transmission path operates to counter the effects of signal attenuation. </a:t>
            </a:r>
          </a:p>
          <a:p>
            <a:r>
              <a:rPr lang="en-US" dirty="0" smtClean="0"/>
              <a:t>It does this by restoring the signal to a level sufficiently above the accompanying noise level to permit the signal to be received without error.  </a:t>
            </a:r>
          </a:p>
          <a:p>
            <a:r>
              <a:rPr lang="en-US" dirty="0" smtClean="0"/>
              <a:t>Attenuation in a given medium is a function of frequency so that different spectral constituents of a signal behave differently with distance from the transmitter.</a:t>
            </a:r>
          </a:p>
          <a:p>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DISTORTION</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solidFill>
                  <a:srgbClr val="FF0000"/>
                </a:solidFill>
              </a:rPr>
              <a:t>Frequency distortion can be quite severe with analogue (and hence carrier) systems. Equalization techniques such as loading coils and filters are commonly introduced into line transmission systems to minimize these effects, but can lead to deletion of results with digital transmission due to transient impulse signals initiated by the leading edge of the rectangular waveform. </a:t>
            </a:r>
          </a:p>
          <a:p>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Delay distortion</a:t>
            </a:r>
            <a:endParaRPr lang="en-US" dirty="0"/>
          </a:p>
        </p:txBody>
      </p:sp>
      <p:sp>
        <p:nvSpPr>
          <p:cNvPr id="3" name="Content Placeholder 2"/>
          <p:cNvSpPr>
            <a:spLocks noGrp="1"/>
          </p:cNvSpPr>
          <p:nvPr>
            <p:ph idx="1"/>
          </p:nvPr>
        </p:nvSpPr>
        <p:spPr>
          <a:xfrm>
            <a:off x="457200" y="1066800"/>
            <a:ext cx="8229600" cy="5410200"/>
          </a:xfrm>
        </p:spPr>
        <p:txBody>
          <a:bodyPr>
            <a:normAutofit/>
          </a:bodyPr>
          <a:lstStyle/>
          <a:p>
            <a:pPr algn="just"/>
            <a:r>
              <a:rPr lang="en-US" b="1" dirty="0" smtClean="0"/>
              <a:t>Delay distortion</a:t>
            </a:r>
            <a:r>
              <a:rPr lang="en-US" dirty="0" smtClean="0"/>
              <a:t> can also be introduced by hardware media propagation and its caused by the variation of the frequency of the velocity of propagation through the medium </a:t>
            </a:r>
          </a:p>
          <a:p>
            <a:pPr algn="just"/>
            <a:r>
              <a:rPr lang="en-US" dirty="0" smtClean="0"/>
              <a:t> Delay distortion is particularly serious with data transmission where it causes the spectra associated with one digit pulses to affect the spectral adjacent pulses </a:t>
            </a:r>
          </a:p>
          <a:p>
            <a:pPr algn="just"/>
            <a:r>
              <a:rPr lang="en-US" dirty="0" smtClean="0"/>
              <a:t>This is known as inter-symbol interference</a:t>
            </a:r>
          </a:p>
          <a:p>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t>NOISE</a:t>
            </a:r>
            <a:endParaRPr lang="en-US" dirty="0"/>
          </a:p>
        </p:txBody>
      </p:sp>
      <p:sp>
        <p:nvSpPr>
          <p:cNvPr id="3" name="Content Placeholder 2"/>
          <p:cNvSpPr>
            <a:spLocks noGrp="1"/>
          </p:cNvSpPr>
          <p:nvPr>
            <p:ph idx="1"/>
          </p:nvPr>
        </p:nvSpPr>
        <p:spPr>
          <a:xfrm>
            <a:off x="457200" y="1295400"/>
            <a:ext cx="8229600" cy="4953000"/>
          </a:xfrm>
        </p:spPr>
        <p:txBody>
          <a:bodyPr>
            <a:normAutofit fontScale="77500" lnSpcReduction="20000"/>
          </a:bodyPr>
          <a:lstStyle/>
          <a:p>
            <a:r>
              <a:rPr lang="en-US" dirty="0" smtClean="0"/>
              <a:t>The four general recognized categories of noise in data transmission are –</a:t>
            </a:r>
          </a:p>
          <a:p>
            <a:r>
              <a:rPr lang="fr-FR" dirty="0" smtClean="0"/>
              <a:t>(1)Thermal noise 	 </a:t>
            </a:r>
          </a:p>
          <a:p>
            <a:r>
              <a:rPr lang="fr-FR" dirty="0" smtClean="0"/>
              <a:t> (2) </a:t>
            </a:r>
            <a:r>
              <a:rPr lang="fr-FR" dirty="0" err="1" smtClean="0"/>
              <a:t>Gaussian</a:t>
            </a:r>
            <a:r>
              <a:rPr lang="fr-FR" dirty="0" smtClean="0"/>
              <a:t>  noise   </a:t>
            </a:r>
          </a:p>
          <a:p>
            <a:r>
              <a:rPr lang="fr-FR" dirty="0" smtClean="0"/>
              <a:t>(3)  </a:t>
            </a:r>
            <a:r>
              <a:rPr lang="fr-FR" dirty="0" err="1" smtClean="0"/>
              <a:t>Jitter</a:t>
            </a:r>
            <a:r>
              <a:rPr lang="fr-FR" dirty="0" smtClean="0"/>
              <a:t> noise  </a:t>
            </a:r>
          </a:p>
          <a:p>
            <a:r>
              <a:rPr lang="fr-FR" dirty="0" smtClean="0"/>
              <a:t>(4) Impulse noise.</a:t>
            </a:r>
            <a:endParaRPr lang="en-US" dirty="0" smtClean="0"/>
          </a:p>
          <a:p>
            <a:r>
              <a:rPr lang="en-US" dirty="0" smtClean="0"/>
              <a:t>Carrier systems are also subject to inter-modulation noise which occurs when signals of deferent frequencies share the same transmission medium and encounter some non-linearity in the system, </a:t>
            </a:r>
            <a:r>
              <a:rPr lang="en-US" dirty="0" err="1" smtClean="0"/>
              <a:t>eg</a:t>
            </a:r>
            <a:r>
              <a:rPr lang="en-US" dirty="0" smtClean="0"/>
              <a:t> a non-linear amplifier.</a:t>
            </a:r>
          </a:p>
          <a:p>
            <a:r>
              <a:rPr lang="en-US" dirty="0" smtClean="0"/>
              <a:t> Adjacent metallic conductors can be affected by </a:t>
            </a:r>
            <a:r>
              <a:rPr lang="en-US" b="1" dirty="0" smtClean="0"/>
              <a:t>cross – talk</a:t>
            </a:r>
            <a:r>
              <a:rPr lang="en-US" dirty="0" smtClean="0"/>
              <a:t> due to electrical coupling existing between neighboring transmission lines</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t>THERMAL NOISE </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20000"/>
          </a:bodyPr>
          <a:lstStyle/>
          <a:p>
            <a:pPr>
              <a:buFont typeface="Wingdings" pitchFamily="2" charset="2"/>
              <a:buChar char="§"/>
            </a:pPr>
            <a:r>
              <a:rPr lang="en-US" dirty="0" smtClean="0"/>
              <a:t>Thermal noise is due to thermal agitation of elections in a conductor. </a:t>
            </a:r>
          </a:p>
          <a:p>
            <a:pPr>
              <a:buFont typeface="Wingdings" pitchFamily="2" charset="2"/>
              <a:buChar char="§"/>
            </a:pPr>
            <a:r>
              <a:rPr lang="en-US" dirty="0" smtClean="0"/>
              <a:t>It has a uniformly wide spectrum and is a function of temperature. </a:t>
            </a:r>
          </a:p>
          <a:p>
            <a:pPr>
              <a:buFont typeface="Wingdings" pitchFamily="2" charset="2"/>
              <a:buChar char="§"/>
            </a:pPr>
            <a:r>
              <a:rPr lang="en-US" dirty="0" smtClean="0"/>
              <a:t> Although is it cannot be eliminated and represents an upper bound on communications system performance, </a:t>
            </a:r>
          </a:p>
          <a:p>
            <a:pPr>
              <a:buFont typeface="Wingdings" pitchFamily="2" charset="2"/>
              <a:buChar char="§"/>
            </a:pPr>
            <a:r>
              <a:rPr lang="en-US" dirty="0" smtClean="0"/>
              <a:t>its actual level is very small (about 100 db selective to 1 mw for a bandwidth in tens of MHz region) </a:t>
            </a:r>
          </a:p>
          <a:p>
            <a:pPr>
              <a:buFont typeface="Wingdings" pitchFamily="2" charset="2"/>
              <a:buChar char="§"/>
            </a:pPr>
            <a:r>
              <a:rPr lang="en-US" dirty="0" smtClean="0"/>
              <a:t>It  can be ignored for most applications. </a:t>
            </a:r>
          </a:p>
          <a:p>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GAUSSIAN NOISE </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Gaussian noise occurs in any transmission system which contains amplifiers. </a:t>
            </a:r>
          </a:p>
          <a:p>
            <a:r>
              <a:rPr lang="en-US" dirty="0" smtClean="0"/>
              <a:t>In the PSTN (public switch telephone network ) Gaussian noise can be heard as background hiss) </a:t>
            </a:r>
          </a:p>
          <a:p>
            <a:r>
              <a:rPr lang="en-US" dirty="0" smtClean="0"/>
              <a:t>This noise has a zero direct current (dc) value and has an approximately Gaussian amplitude  distribution. </a:t>
            </a:r>
          </a:p>
          <a:p>
            <a:r>
              <a:rPr lang="en-US" dirty="0" smtClean="0"/>
              <a:t>For a given noise threshold level there is some particular probability that the noise will add to the value of the signal  and change  a correct  signal into an incorrect one.</a:t>
            </a:r>
          </a:p>
          <a:p>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t>IMPULISE NOISE </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20000"/>
          </a:bodyPr>
          <a:lstStyle/>
          <a:p>
            <a:r>
              <a:rPr lang="en-US" dirty="0" smtClean="0"/>
              <a:t>This consists of angular pulses or pulse bursts, such as radiated  ignition interference from automobiles . </a:t>
            </a:r>
          </a:p>
          <a:p>
            <a:r>
              <a:rPr lang="en-US" dirty="0" smtClean="0"/>
              <a:t>The interfering pulses are often  high amplitude, and although of limited duration </a:t>
            </a:r>
          </a:p>
          <a:p>
            <a:r>
              <a:rPr lang="en-US" dirty="0" smtClean="0"/>
              <a:t>they can encompass very many consecutive bits of data and  can  irreparably damage a transmission frame . </a:t>
            </a:r>
          </a:p>
          <a:p>
            <a:r>
              <a:rPr lang="en-US" dirty="0" smtClean="0"/>
              <a:t>In such a situation the damage frame would be detected and a request forwarded for its retransmission</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SIGNAL – TO – NOISE RATIO</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The parameter used for determining the noise performance of a transmission is its signal to noise (SNR ) ratio . </a:t>
            </a:r>
          </a:p>
          <a:p>
            <a:pPr>
              <a:buNone/>
            </a:pPr>
            <a:r>
              <a:rPr lang="en-US" dirty="0" smtClean="0"/>
              <a:t>Let the signal power be S, and the noise by N the signal – to – noise radio is </a:t>
            </a:r>
            <a:r>
              <a:rPr lang="en-US" b="1" dirty="0" smtClean="0"/>
              <a:t>S / N</a:t>
            </a:r>
            <a:r>
              <a:rPr lang="en-US" dirty="0" smtClean="0"/>
              <a:t> and the quantity  is expressed in decibels as </a:t>
            </a:r>
          </a:p>
          <a:p>
            <a:r>
              <a:rPr lang="en-US" dirty="0" smtClean="0"/>
              <a:t>		SNK = (10 log </a:t>
            </a:r>
            <a:r>
              <a:rPr lang="en-US" baseline="-25000" dirty="0" smtClean="0"/>
              <a:t>10</a:t>
            </a:r>
            <a:r>
              <a:rPr lang="en-US" dirty="0" smtClean="0"/>
              <a:t> Signal Power</a:t>
            </a:r>
            <a:r>
              <a:rPr lang="en-US" b="1" dirty="0" smtClean="0"/>
              <a:t>/</a:t>
            </a:r>
            <a:r>
              <a:rPr lang="en-US" dirty="0" smtClean="0"/>
              <a:t>   Noise Power) db</a:t>
            </a:r>
          </a:p>
          <a:p>
            <a:r>
              <a:rPr lang="en-US" dirty="0" smtClean="0"/>
              <a:t>This determines the possible data rate in a given situation</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JITTER – NOISE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continuous series of short- term departures of the individual transmitted pulses from their correct time position is known as phase jitter. </a:t>
            </a:r>
          </a:p>
          <a:p>
            <a:r>
              <a:rPr lang="en-US" dirty="0" smtClean="0"/>
              <a:t>When isolated from the affected pulses, phase jitter shares many of the characteristics electrical noise and can be regarded as a   phase shift noise additive to the signal. </a:t>
            </a:r>
          </a:p>
          <a:p>
            <a:r>
              <a:rPr lang="en-US" dirty="0" smtClean="0"/>
              <a:t>A major source of jitter noise lies in the process of digital regeneration within repeaters spaced at intervals along a transmission medium. </a:t>
            </a:r>
          </a:p>
          <a:p>
            <a:r>
              <a:rPr lang="en-US" dirty="0" smtClean="0"/>
              <a:t>This depends on the pattern content of the transmitted signal and its often termed pattern dependent jitter.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Serial Communications </a:t>
            </a:r>
            <a:r>
              <a:rPr lang="en-US" b="1" dirty="0" err="1" smtClean="0"/>
              <a:t>conti</a:t>
            </a:r>
            <a:r>
              <a:rPr lang="en-US" b="1" dirty="0" smtClean="0"/>
              <a:t>’</a:t>
            </a:r>
            <a:endParaRPr lang="en-US" dirty="0"/>
          </a:p>
        </p:txBody>
      </p:sp>
      <p:sp>
        <p:nvSpPr>
          <p:cNvPr id="3" name="Content Placeholder 2"/>
          <p:cNvSpPr>
            <a:spLocks noGrp="1"/>
          </p:cNvSpPr>
          <p:nvPr>
            <p:ph idx="1"/>
          </p:nvPr>
        </p:nvSpPr>
        <p:spPr>
          <a:xfrm>
            <a:off x="457200" y="990600"/>
            <a:ext cx="8229600" cy="5135563"/>
          </a:xfrm>
        </p:spPr>
        <p:txBody>
          <a:bodyPr>
            <a:normAutofit/>
          </a:bodyPr>
          <a:lstStyle/>
          <a:p>
            <a:r>
              <a:rPr lang="en-US" dirty="0" smtClean="0"/>
              <a:t>In general, one channel will pass only one bit at a time. </a:t>
            </a:r>
          </a:p>
          <a:p>
            <a:r>
              <a:rPr lang="en-US" dirty="0" smtClean="0"/>
              <a:t>Thus, bit-serial transmission is necessary in data communications if only a single channel is available. </a:t>
            </a:r>
          </a:p>
          <a:p>
            <a:r>
              <a:rPr lang="en-US" dirty="0" smtClean="0"/>
              <a:t>Bit-serial transmission is normally just called serial transmission and is the chosen communications method in many computer peripherals</a:t>
            </a:r>
          </a:p>
          <a:p>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a:bodyPr>
          <a:lstStyle/>
          <a:p>
            <a:endParaRPr lang="en-US" dirty="0" smtClean="0"/>
          </a:p>
          <a:p>
            <a:pPr>
              <a:buFont typeface="Wingdings" pitchFamily="2" charset="2"/>
              <a:buChar char="§"/>
            </a:pPr>
            <a:r>
              <a:rPr lang="en-US" dirty="0" smtClean="0"/>
              <a:t>The root-mean- square (  r. m. s ) value depends on the number of repeaters </a:t>
            </a:r>
            <a:r>
              <a:rPr lang="en-US" b="1" dirty="0" smtClean="0"/>
              <a:t>N</a:t>
            </a:r>
            <a:r>
              <a:rPr lang="en-US" dirty="0" smtClean="0"/>
              <a:t> through which the signal passes, the bandwidth </a:t>
            </a:r>
            <a:r>
              <a:rPr lang="en-US" b="1" dirty="0" smtClean="0"/>
              <a:t>B,</a:t>
            </a:r>
            <a:r>
              <a:rPr lang="en-US" dirty="0" smtClean="0"/>
              <a:t> of the timing  recovery event and the low – frequency power density of jitter injected at each repeater </a:t>
            </a:r>
            <a:r>
              <a:rPr lang="en-US" b="1" dirty="0" smtClean="0"/>
              <a:t>P</a:t>
            </a:r>
            <a:r>
              <a:rPr lang="en-US" dirty="0" smtClean="0"/>
              <a:t>. Hence the  </a:t>
            </a:r>
            <a:r>
              <a:rPr lang="en-US" b="1" dirty="0" smtClean="0"/>
              <a:t>r. m. s</a:t>
            </a:r>
            <a:r>
              <a:rPr lang="en-US" dirty="0" smtClean="0"/>
              <a:t> value becomes. </a:t>
            </a:r>
          </a:p>
          <a:p>
            <a:pPr>
              <a:buFont typeface="Wingdings" pitchFamily="2" charset="2"/>
              <a:buChar char="§"/>
            </a:pPr>
            <a:endParaRPr lang="en-US" dirty="0" smtClean="0"/>
          </a:p>
          <a:p>
            <a:pPr>
              <a:buFont typeface="Wingdings" pitchFamily="2" charset="2"/>
              <a:buChar char="§"/>
            </a:pPr>
            <a:r>
              <a:rPr lang="en-US" dirty="0" smtClean="0"/>
              <a:t>r. m. s jitter = </a:t>
            </a:r>
            <a:r>
              <a:rPr lang="en-US" b="1" dirty="0" smtClean="0"/>
              <a:t>((PNB)/2 ) </a:t>
            </a:r>
            <a:r>
              <a:rPr lang="en-US" b="1" baseline="30000" dirty="0" smtClean="0"/>
              <a:t>½</a:t>
            </a:r>
            <a:r>
              <a:rPr lang="en-US" b="1" dirty="0" smtClean="0"/>
              <a:t>  for N &gt; 100</a:t>
            </a:r>
          </a:p>
          <a:p>
            <a:pPr>
              <a:buFont typeface="Wingdings" pitchFamily="2" charset="2"/>
              <a:buChar char="§"/>
            </a:pPr>
            <a:r>
              <a:rPr lang="en-US" dirty="0" smtClean="0"/>
              <a:t>This error or increases  or  accumulated  with each passage through a  repeater</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t>The public switched telephone Network</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public switched telephone Network(PSTN), speech or other analogue signals constituting a communication channel on the PSTN, is only conveyed as far as the local switching  exchange in its original 300 – 400 Hz  bandwidth form. </a:t>
            </a:r>
          </a:p>
          <a:p>
            <a:r>
              <a:rPr lang="en-US" dirty="0" smtClean="0"/>
              <a:t>At the exchange it is joined by many other channels which are then combined together for onward transmission (switching) over a single wide band communication channel</a:t>
            </a:r>
          </a:p>
          <a:p>
            <a:r>
              <a:rPr lang="en-US" dirty="0" smtClean="0"/>
              <a:t>The process of modulation evolves the variation of some parameter of one signal, the carrier with the message signal</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r>
              <a:rPr lang="en-US" dirty="0"/>
              <a:t>The modulated carrier can then be transmitted to its destination and an inverse process of demodulation  invokes to recover the original modulation signal message. </a:t>
            </a:r>
          </a:p>
          <a:p>
            <a:r>
              <a:rPr lang="en-US" dirty="0"/>
              <a:t>The advantage of using a carrier system in the PSTN instead of transmitting the speech signal directly is that the speech are no longer limited to sharing a spectral location within the same low frequency region. </a:t>
            </a:r>
          </a:p>
          <a:p>
            <a:r>
              <a:rPr lang="en-US" dirty="0"/>
              <a:t>Types of modulation techniques includes Amplitude modulation, Multiplexing, Frequency modulation. Phase modulation and Pulse code modulation </a:t>
            </a:r>
          </a:p>
          <a:p>
            <a:endParaRPr lang="en-US" dirty="0"/>
          </a:p>
          <a:p>
            <a:endParaRPr lang="en-US" dirty="0"/>
          </a:p>
        </p:txBody>
      </p:sp>
    </p:spTree>
    <p:extLst>
      <p:ext uri="{BB962C8B-B14F-4D97-AF65-F5344CB8AC3E}">
        <p14:creationId xmlns:p14="http://schemas.microsoft.com/office/powerpoint/2010/main" val="221237346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rmAutofit fontScale="90000"/>
          </a:bodyPr>
          <a:lstStyle/>
          <a:p>
            <a:r>
              <a:rPr lang="en-US" b="1" dirty="0" smtClean="0"/>
              <a:t>MODEM CATEGORIES</a:t>
            </a:r>
            <a:r>
              <a:rPr lang="en-US" dirty="0" smtClean="0"/>
              <a:t/>
            </a:r>
            <a:br>
              <a:rPr lang="en-US" dirty="0" smtClean="0"/>
            </a:br>
            <a:endParaRPr lang="en-US" dirty="0"/>
          </a:p>
        </p:txBody>
      </p:sp>
      <p:sp>
        <p:nvSpPr>
          <p:cNvPr id="3" name="Content Placeholder 2"/>
          <p:cNvSpPr>
            <a:spLocks noGrp="1"/>
          </p:cNvSpPr>
          <p:nvPr>
            <p:ph idx="1"/>
          </p:nvPr>
        </p:nvSpPr>
        <p:spPr>
          <a:xfrm>
            <a:off x="457200" y="609600"/>
            <a:ext cx="8229600" cy="5516563"/>
          </a:xfrm>
        </p:spPr>
        <p:txBody>
          <a:bodyPr>
            <a:normAutofit fontScale="92500" lnSpcReduction="10000"/>
          </a:bodyPr>
          <a:lstStyle/>
          <a:p>
            <a:r>
              <a:rPr lang="en-US" dirty="0" smtClean="0"/>
              <a:t>the modem enables digital data to be represented by an analogue carrier signal,</a:t>
            </a:r>
          </a:p>
          <a:p>
            <a:r>
              <a:rPr lang="en-US" dirty="0" smtClean="0"/>
              <a:t>With increasing transmission speed come greater complexity. In terms of speed of operation, modulation methods are categorized based on speed. </a:t>
            </a:r>
          </a:p>
          <a:p>
            <a:pPr lvl="0"/>
            <a:r>
              <a:rPr lang="en-US" dirty="0" smtClean="0"/>
              <a:t>Low speed ( up to 300 bps ) using FSK ( frequency – shift keying ) </a:t>
            </a:r>
          </a:p>
          <a:p>
            <a:pPr lvl="0"/>
            <a:r>
              <a:rPr lang="en-US" dirty="0" smtClean="0"/>
              <a:t>Medium opened ( up to 1200  bps ) using Differentiated Phase Shift Keying (DPSK ) </a:t>
            </a:r>
          </a:p>
          <a:p>
            <a:pPr lvl="0"/>
            <a:r>
              <a:rPr lang="en-US" dirty="0" smtClean="0"/>
              <a:t>High speed ( 2400 bps or more ) using, QA (Quadrate amplitudes modulation) </a:t>
            </a:r>
          </a:p>
          <a:p>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DATA RATIOS</a:t>
            </a:r>
            <a:r>
              <a:rPr lang="en-US" dirty="0" smtClean="0"/>
              <a:t/>
            </a:r>
            <a:br>
              <a:rPr lang="en-US" dirty="0" smtClean="0"/>
            </a:br>
            <a:endParaRPr lang="en-US" dirty="0"/>
          </a:p>
        </p:txBody>
      </p:sp>
      <p:sp>
        <p:nvSpPr>
          <p:cNvPr id="3" name="Content Placeholder 2"/>
          <p:cNvSpPr>
            <a:spLocks noGrp="1"/>
          </p:cNvSpPr>
          <p:nvPr>
            <p:ph idx="1"/>
          </p:nvPr>
        </p:nvSpPr>
        <p:spPr>
          <a:xfrm>
            <a:off x="457200" y="1066800"/>
            <a:ext cx="8229600" cy="5059363"/>
          </a:xfrm>
        </p:spPr>
        <p:txBody>
          <a:bodyPr>
            <a:normAutofit fontScale="85000" lnSpcReduction="10000"/>
          </a:bodyPr>
          <a:lstStyle/>
          <a:p>
            <a:r>
              <a:rPr lang="en-US" dirty="0" smtClean="0"/>
              <a:t>Data rates for telegraphy and data carried on the telephone system have data rates related to 75 x 2</a:t>
            </a:r>
            <a:r>
              <a:rPr lang="en-US" baseline="30000" dirty="0" smtClean="0"/>
              <a:t>n</a:t>
            </a:r>
            <a:r>
              <a:rPr lang="en-US" dirty="0" smtClean="0"/>
              <a:t>  </a:t>
            </a:r>
            <a:r>
              <a:rPr lang="en-US" dirty="0" err="1" smtClean="0"/>
              <a:t>eg</a:t>
            </a:r>
            <a:r>
              <a:rPr lang="en-US" dirty="0" smtClean="0"/>
              <a:t>  75, 150, 300, - …9600. </a:t>
            </a:r>
          </a:p>
          <a:p>
            <a:r>
              <a:rPr lang="en-US" dirty="0" smtClean="0"/>
              <a:t>These rates have nothing, in common with computer network transmission  rates, which are based on a multiple or sub multiple of digital transmission  rate ,64 k bps ( ISDN ) Integrated Service Digital Network ) Error – Connection modes . </a:t>
            </a:r>
          </a:p>
          <a:p>
            <a:r>
              <a:rPr lang="en-US" dirty="0" smtClean="0"/>
              <a:t>Two Techniques are used in modem designed to overcome data errors due to noise .</a:t>
            </a:r>
          </a:p>
          <a:p>
            <a:r>
              <a:rPr lang="en-US" dirty="0" smtClean="0"/>
              <a:t>(1) Automatic  Repeat Request (ARQ) flow control and Error correction scheme. </a:t>
            </a:r>
          </a:p>
          <a:p>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7543800" cy="5562600"/>
          </a:xfrm>
        </p:spPr>
        <p:txBody>
          <a:bodyPr>
            <a:normAutofit fontScale="92500" lnSpcReduction="20000"/>
          </a:bodyPr>
          <a:lstStyle/>
          <a:p>
            <a:pPr marL="0" indent="0">
              <a:buNone/>
            </a:pPr>
            <a:endParaRPr lang="en-US" dirty="0"/>
          </a:p>
          <a:p>
            <a:r>
              <a:rPr lang="en-US" dirty="0" smtClean="0"/>
              <a:t>The </a:t>
            </a:r>
            <a:r>
              <a:rPr lang="en-US" dirty="0"/>
              <a:t>general principle is to hold the outgoing data in a buffer register until an acknowledgement or request for retransmission is made,</a:t>
            </a:r>
          </a:p>
          <a:p>
            <a:r>
              <a:rPr lang="en-US" dirty="0"/>
              <a:t> this ensures that  the undistorted data is not lost before it is checked at the receiving end. </a:t>
            </a:r>
          </a:p>
          <a:p>
            <a:r>
              <a:rPr lang="en-US" dirty="0"/>
              <a:t>In general, modems convert analogue signals from PSNT lines to digital signals so that it can be transmitted  and the modem at the destination convert it back to analogue such that it can be received by the destination PSTN device.</a:t>
            </a:r>
          </a:p>
          <a:p>
            <a:endParaRPr lang="en-US" dirty="0"/>
          </a:p>
        </p:txBody>
      </p:sp>
    </p:spTree>
    <p:extLst>
      <p:ext uri="{BB962C8B-B14F-4D97-AF65-F5344CB8AC3E}">
        <p14:creationId xmlns:p14="http://schemas.microsoft.com/office/powerpoint/2010/main" val="232923237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Forward error correction of asynchronous data is employed in fast modems operating at 9600 to 19200 bps) in which additional bits are added  to the data being transmitted</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BASEBAND MODEMS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algn="just">
              <a:buFont typeface="Wingdings" pitchFamily="2" charset="2"/>
              <a:buChar char="§"/>
            </a:pPr>
            <a:r>
              <a:rPr lang="en-US" dirty="0" smtClean="0"/>
              <a:t>A part from modulation / demodulation system, a number of devices are available which perform similar function but operate directly on the digital input signal</a:t>
            </a:r>
          </a:p>
          <a:p>
            <a:pPr algn="just">
              <a:buFont typeface="Wingdings" pitchFamily="2" charset="2"/>
              <a:buChar char="§"/>
            </a:pPr>
            <a:r>
              <a:rPr lang="en-US" dirty="0" smtClean="0"/>
              <a:t> These are referred to as baseband modems or line drivers and carry out data transmission without modulating or demodulating a carrier signal. </a:t>
            </a:r>
          </a:p>
          <a:p>
            <a:pPr algn="just">
              <a:buFont typeface="Wingdings" pitchFamily="2" charset="2"/>
              <a:buChar char="§"/>
            </a:pPr>
            <a:r>
              <a:rPr lang="en-US" dirty="0" smtClean="0"/>
              <a:t>The digital signal is first filtered to reduce the high frequency content and the modified signal is transmitted directly over the line media.</a:t>
            </a:r>
          </a:p>
          <a:p>
            <a:pPr algn="just">
              <a:buFont typeface="Wingdings" pitchFamily="2" charset="2"/>
              <a:buChar char="§"/>
            </a:pPr>
            <a:r>
              <a:rPr lang="en-US" dirty="0" smtClean="0"/>
              <a:t> Baseband modems are only suitable for transmission over short distances but can achieve data rates up 192 kbps.</a:t>
            </a:r>
          </a:p>
          <a:p>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normAutofit fontScale="90000"/>
          </a:bodyPr>
          <a:lstStyle/>
          <a:p>
            <a:r>
              <a:rPr lang="en-US" b="1" dirty="0" smtClean="0"/>
              <a:t>THE CODEC </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229600" cy="4983163"/>
          </a:xfrm>
        </p:spPr>
        <p:txBody>
          <a:bodyPr>
            <a:normAutofit lnSpcReduction="10000"/>
          </a:bodyPr>
          <a:lstStyle/>
          <a:p>
            <a:r>
              <a:rPr lang="en-US" dirty="0" smtClean="0"/>
              <a:t>the codec ( coder / decoder ) allow analogue data to be represented by digital  signals. (transmission and storing speech information in digital from over data network </a:t>
            </a:r>
          </a:p>
          <a:p>
            <a:r>
              <a:rPr lang="en-US" dirty="0" smtClean="0"/>
              <a:t>The analogue signal is subjected to an analogue / digital conversion process to approximate the signal to an equivalent bit stream</a:t>
            </a:r>
          </a:p>
          <a:p>
            <a:r>
              <a:rPr lang="en-US" dirty="0" smtClean="0"/>
              <a:t> At the receiving end the bit stream is used to reconstitute the analogue signal</a:t>
            </a:r>
          </a:p>
          <a:p>
            <a:endParaRPr lang="en-US" dirty="0" smtClean="0"/>
          </a:p>
          <a:p>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92500" lnSpcReduction="10000"/>
          </a:bodyPr>
          <a:lstStyle/>
          <a:p>
            <a:r>
              <a:rPr lang="en-US" dirty="0"/>
              <a:t>digital data transmitted often contains strings of repeated characters which can result in spectral peaks in the transmission information which can cause interference with adjacent channels </a:t>
            </a:r>
          </a:p>
          <a:p>
            <a:r>
              <a:rPr lang="en-US" dirty="0"/>
              <a:t>To overcome this, codec randomizes the data by scrambling the bit stream (i .e re-ordering of the message digits for transmission) </a:t>
            </a:r>
          </a:p>
          <a:p>
            <a:r>
              <a:rPr lang="en-US" dirty="0"/>
              <a:t>This is carried out by adding the signal being transmitted to   the sum of certain selected stage outputs from multi-  stage  shift register to which the signal  input is applied ( A reverse process is carried out at the same time.</a:t>
            </a:r>
          </a:p>
          <a:p>
            <a:endParaRPr lang="en-US" dirty="0"/>
          </a:p>
        </p:txBody>
      </p:sp>
    </p:spTree>
    <p:extLst>
      <p:ext uri="{BB962C8B-B14F-4D97-AF65-F5344CB8AC3E}">
        <p14:creationId xmlns:p14="http://schemas.microsoft.com/office/powerpoint/2010/main" val="3785733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000" b="1" dirty="0"/>
              <a:t>TRANSMISSION MEDIA</a:t>
            </a:r>
            <a:endParaRPr lang="en-US" sz="2000" dirty="0"/>
          </a:p>
        </p:txBody>
      </p:sp>
      <p:sp>
        <p:nvSpPr>
          <p:cNvPr id="3" name="Content Placeholder 2"/>
          <p:cNvSpPr>
            <a:spLocks noGrp="1"/>
          </p:cNvSpPr>
          <p:nvPr>
            <p:ph idx="1"/>
          </p:nvPr>
        </p:nvSpPr>
        <p:spPr>
          <a:xfrm>
            <a:off x="457200" y="914400"/>
            <a:ext cx="8229600" cy="5791200"/>
          </a:xfrm>
        </p:spPr>
        <p:txBody>
          <a:bodyPr>
            <a:normAutofit fontScale="92500" lnSpcReduction="20000"/>
          </a:bodyPr>
          <a:lstStyle/>
          <a:p>
            <a:pPr algn="just">
              <a:buFont typeface="Wingdings" pitchFamily="2" charset="2"/>
              <a:buChar char="§"/>
            </a:pPr>
            <a:r>
              <a:rPr lang="en-US" dirty="0"/>
              <a:t>The simplest </a:t>
            </a:r>
            <a:r>
              <a:rPr lang="en-US" dirty="0" smtClean="0"/>
              <a:t> </a:t>
            </a:r>
            <a:r>
              <a:rPr lang="en-US" dirty="0"/>
              <a:t>transmission </a:t>
            </a:r>
            <a:r>
              <a:rPr lang="en-US" dirty="0" smtClean="0"/>
              <a:t>media consists </a:t>
            </a:r>
            <a:r>
              <a:rPr lang="en-US" dirty="0"/>
              <a:t>of a pair of </a:t>
            </a:r>
            <a:r>
              <a:rPr lang="en-US" dirty="0" smtClean="0"/>
              <a:t>conductors</a:t>
            </a:r>
          </a:p>
          <a:p>
            <a:pPr algn="just">
              <a:buFont typeface="Wingdings" pitchFamily="2" charset="2"/>
              <a:buChar char="§"/>
            </a:pPr>
            <a:r>
              <a:rPr lang="en-US" dirty="0" smtClean="0"/>
              <a:t> </a:t>
            </a:r>
            <a:r>
              <a:rPr lang="en-US" dirty="0"/>
              <a:t> </a:t>
            </a:r>
            <a:r>
              <a:rPr lang="en-US" dirty="0" smtClean="0"/>
              <a:t>In the case </a:t>
            </a:r>
            <a:r>
              <a:rPr lang="en-US" dirty="0"/>
              <a:t>of inter-equipment </a:t>
            </a:r>
            <a:r>
              <a:rPr lang="en-US" dirty="0" smtClean="0"/>
              <a:t>communication it often </a:t>
            </a:r>
            <a:r>
              <a:rPr lang="en-US" dirty="0"/>
              <a:t>takes the form of a flat ribbon cable containing several lines and a common return </a:t>
            </a:r>
            <a:r>
              <a:rPr lang="en-US" dirty="0" smtClean="0"/>
              <a:t>wire</a:t>
            </a:r>
          </a:p>
          <a:p>
            <a:pPr algn="just">
              <a:buFont typeface="Wingdings" pitchFamily="2" charset="2"/>
              <a:buChar char="§"/>
            </a:pPr>
            <a:r>
              <a:rPr lang="en-US" dirty="0"/>
              <a:t>This cable is extremely susceptible to </a:t>
            </a:r>
            <a:r>
              <a:rPr lang="en-US" dirty="0" smtClean="0"/>
              <a:t>inductive or </a:t>
            </a:r>
            <a:r>
              <a:rPr lang="en-US" dirty="0"/>
              <a:t>capacitive – induced noise signals from neighboring </a:t>
            </a:r>
            <a:r>
              <a:rPr lang="en-US" dirty="0" smtClean="0"/>
              <a:t>lines</a:t>
            </a:r>
          </a:p>
          <a:p>
            <a:pPr algn="just">
              <a:buFont typeface="Wingdings" pitchFamily="2" charset="2"/>
              <a:buChar char="§"/>
            </a:pPr>
            <a:r>
              <a:rPr lang="en-US" dirty="0" smtClean="0"/>
              <a:t>Much </a:t>
            </a:r>
            <a:r>
              <a:rPr lang="en-US" dirty="0"/>
              <a:t>better noise immunity is obtained by the use of pairs of wires which are twisted </a:t>
            </a:r>
            <a:r>
              <a:rPr lang="en-US" dirty="0" smtClean="0"/>
              <a:t>together</a:t>
            </a:r>
          </a:p>
          <a:p>
            <a:pPr algn="just">
              <a:buFont typeface="Wingdings" pitchFamily="2" charset="2"/>
              <a:buChar char="§"/>
            </a:pPr>
            <a:r>
              <a:rPr lang="en-US" dirty="0"/>
              <a:t>When carrying an analogue signal, it is necessary to insert an amplifiers to boost signal every 5 or 6 km.</a:t>
            </a:r>
          </a:p>
          <a:p>
            <a:pPr algn="just">
              <a:buFont typeface="Wingdings" pitchFamily="2" charset="2"/>
              <a:buChar char="§"/>
            </a:pPr>
            <a:endParaRPr lang="en-US" dirty="0" smtClean="0"/>
          </a:p>
          <a:p>
            <a:pPr algn="just">
              <a:buFont typeface="Wingdings" pitchFamily="2" charset="2"/>
              <a:buChar char="§"/>
            </a:pP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smtClean="0"/>
              <a:t>THE MODERN MODEM</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
            </a:pPr>
            <a:r>
              <a:rPr lang="en-US" dirty="0" smtClean="0"/>
              <a:t>The modern modem does more than simply, converting digitally coded information into a form suitable for transmission over a telephone network</a:t>
            </a:r>
          </a:p>
          <a:p>
            <a:pPr>
              <a:buFont typeface="Wingdings" pitchFamily="2" charset="2"/>
              <a:buChar char="§"/>
            </a:pPr>
            <a:r>
              <a:rPr lang="en-US" dirty="0" smtClean="0"/>
              <a:t> The modem is designed for duplex operation, that is the simultaneous transmission of data in both directions over two-wire telephone circuits.  </a:t>
            </a:r>
          </a:p>
          <a:p>
            <a:pPr>
              <a:buFont typeface="Wingdings" pitchFamily="2" charset="2"/>
              <a:buChar char="§"/>
            </a:pPr>
            <a:r>
              <a:rPr lang="en-US" dirty="0" smtClean="0"/>
              <a:t>The most common method for bit speeds of up to 1200 bps;</a:t>
            </a:r>
          </a:p>
          <a:p>
            <a:pPr>
              <a:buFont typeface="Wingdings" pitchFamily="2" charset="2"/>
              <a:buChar char="§"/>
            </a:pPr>
            <a:endParaRPr lang="en-US" dirty="0" smtClean="0"/>
          </a:p>
          <a:p>
            <a:pPr>
              <a:buFont typeface="Wingdings" pitchFamily="2" charset="2"/>
              <a:buChar char="§"/>
            </a:pPr>
            <a:r>
              <a:rPr lang="en-US" dirty="0" smtClean="0"/>
              <a:t>  (1) is simple frequency division multiplexing which the full telephone bandwidth is employed for both directions of transmission,</a:t>
            </a:r>
          </a:p>
          <a:p>
            <a:pPr>
              <a:buFont typeface="Wingdings" pitchFamily="2" charset="2"/>
              <a:buChar char="§"/>
            </a:pPr>
            <a:r>
              <a:rPr lang="en-US" dirty="0" smtClean="0"/>
              <a:t> </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r>
              <a:rPr lang="en-US" dirty="0"/>
              <a:t>(2) adaptive canceling circuits used in each receiver to cancel the interference from both its own transmission and returned echoes. </a:t>
            </a:r>
          </a:p>
          <a:p>
            <a:endParaRPr lang="en-US" dirty="0"/>
          </a:p>
          <a:p>
            <a:r>
              <a:rPr lang="en-US" dirty="0"/>
              <a:t>The modem contains other electronics such as equalization filters to minimize channel distortion, automatic answering facilities, data compression / expansion, automatic channel speed recognition and bit rate switching (so called frequency  ‘</a:t>
            </a:r>
            <a:r>
              <a:rPr lang="en-US" dirty="0" err="1"/>
              <a:t>agiles</a:t>
            </a:r>
            <a:r>
              <a:rPr lang="en-US" dirty="0"/>
              <a:t>’ modems ) and facsimile  equipment connection </a:t>
            </a:r>
          </a:p>
          <a:p>
            <a:r>
              <a:rPr lang="en-US" dirty="0"/>
              <a:t>All these are in the modem as a result of a microprocessor fixed in the modem</a:t>
            </a:r>
          </a:p>
          <a:p>
            <a:endParaRPr lang="en-US" dirty="0"/>
          </a:p>
          <a:p>
            <a:endParaRPr lang="en-US" dirty="0"/>
          </a:p>
        </p:txBody>
      </p:sp>
    </p:spTree>
    <p:extLst>
      <p:ext uri="{BB962C8B-B14F-4D97-AF65-F5344CB8AC3E}">
        <p14:creationId xmlns:p14="http://schemas.microsoft.com/office/powerpoint/2010/main" val="285292028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MULTIPLEXING</a:t>
            </a:r>
            <a:endParaRPr lang="en-US" dirty="0"/>
          </a:p>
        </p:txBody>
      </p:sp>
      <p:sp>
        <p:nvSpPr>
          <p:cNvPr id="3" name="Content Placeholder 2"/>
          <p:cNvSpPr>
            <a:spLocks noGrp="1"/>
          </p:cNvSpPr>
          <p:nvPr>
            <p:ph idx="1"/>
          </p:nvPr>
        </p:nvSpPr>
        <p:spPr>
          <a:xfrm>
            <a:off x="457200" y="914400"/>
            <a:ext cx="8229600" cy="5638800"/>
          </a:xfrm>
        </p:spPr>
        <p:txBody>
          <a:bodyPr>
            <a:normAutofit fontScale="92500" lnSpcReduction="20000"/>
          </a:bodyPr>
          <a:lstStyle/>
          <a:p>
            <a:r>
              <a:rPr lang="en-US" dirty="0" smtClean="0"/>
              <a:t> Establishing connections with a large number of terminals or devices requires multiple channels</a:t>
            </a:r>
          </a:p>
          <a:p>
            <a:r>
              <a:rPr lang="en-US" dirty="0" smtClean="0"/>
              <a:t>These need to be transmitted as a group as  costs of communications are to be kept low</a:t>
            </a:r>
          </a:p>
          <a:p>
            <a:r>
              <a:rPr lang="en-US" dirty="0" smtClean="0"/>
              <a:t>A solution is to use multiplexing techniques either in the form of a compute network, which is considered as a form of distributed multiplier sharing communication time or bandwidth between connected  devices</a:t>
            </a:r>
          </a:p>
          <a:p>
            <a:r>
              <a:rPr lang="en-US" dirty="0" smtClean="0"/>
              <a:t> or  hardware  multiplexing unit or a concentrator to combine the data traffic from a number of devices into a single stream for transmission over the medium. </a:t>
            </a:r>
          </a:p>
          <a:p>
            <a:endParaRPr lang="en-US" dirty="0" smtClean="0"/>
          </a:p>
          <a:p>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MULTIPLEXING cont’</a:t>
            </a:r>
            <a:endParaRPr lang="en-US" dirty="0"/>
          </a:p>
        </p:txBody>
      </p:sp>
      <p:sp>
        <p:nvSpPr>
          <p:cNvPr id="3" name="Content Placeholder 2"/>
          <p:cNvSpPr>
            <a:spLocks noGrp="1"/>
          </p:cNvSpPr>
          <p:nvPr>
            <p:ph idx="1"/>
          </p:nvPr>
        </p:nvSpPr>
        <p:spPr>
          <a:xfrm>
            <a:off x="457200" y="1066800"/>
            <a:ext cx="8229600" cy="5059363"/>
          </a:xfrm>
        </p:spPr>
        <p:txBody>
          <a:bodyPr>
            <a:normAutofit fontScale="85000" lnSpcReduction="10000"/>
          </a:bodyPr>
          <a:lstStyle/>
          <a:p>
            <a:r>
              <a:rPr lang="en-US" dirty="0" smtClean="0"/>
              <a:t>A multiplexer attempts  to maintain data transparency, in the sense that the data input is identical in form to the data output  although it will be combined with other data from other channels </a:t>
            </a:r>
          </a:p>
          <a:p>
            <a:r>
              <a:rPr lang="en-US" dirty="0" smtClean="0"/>
              <a:t>A</a:t>
            </a:r>
            <a:r>
              <a:rPr lang="en-US" b="1" dirty="0" smtClean="0"/>
              <a:t> concentrator</a:t>
            </a:r>
            <a:r>
              <a:rPr lang="en-US" dirty="0" smtClean="0"/>
              <a:t>, on the other hand can operate on the data as well thus carrying   out some data processing on the signals  to removal of  blank spaces included in  the input data, thus applying a form of code compression to the message </a:t>
            </a:r>
          </a:p>
          <a:p>
            <a:r>
              <a:rPr lang="en-US" dirty="0" smtClean="0"/>
              <a:t>thus reduces the transmission bandwidth requirement  - the removed spaces can be replaced by carrying out code expansion at the receiving end. </a:t>
            </a:r>
          </a:p>
          <a:p>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r>
              <a:rPr lang="en-US" b="1" dirty="0" smtClean="0"/>
              <a:t/>
            </a:r>
            <a:br>
              <a:rPr lang="en-US" b="1" dirty="0" smtClean="0"/>
            </a:br>
            <a:r>
              <a:rPr lang="en-US" b="1" dirty="0" smtClean="0"/>
              <a:t>GROOMING </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lstStyle/>
          <a:p>
            <a:r>
              <a:rPr lang="en-US" dirty="0" smtClean="0"/>
              <a:t>In this process a number of channels carrying mixed signals  are grouped</a:t>
            </a:r>
          </a:p>
          <a:p>
            <a:r>
              <a:rPr lang="en-US" dirty="0" smtClean="0"/>
              <a:t>mixture of digital packet such as samples for speech, video or data transmission are processed within  the device to produce an output stream of  each  signal </a:t>
            </a:r>
          </a:p>
          <a:p>
            <a:r>
              <a:rPr lang="en-US" dirty="0" smtClean="0"/>
              <a:t> which contains packets of only one medium’s type of signal. </a:t>
            </a:r>
          </a:p>
          <a:p>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t>Consolidation</a:t>
            </a:r>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10000"/>
          </a:bodyPr>
          <a:lstStyle/>
          <a:p>
            <a:r>
              <a:rPr lang="en-US" dirty="0" smtClean="0"/>
              <a:t>It is synonymous with concentration in which a number of input channels convey sequential   packets of data interspersed with empty packets to where no information is carried</a:t>
            </a:r>
          </a:p>
          <a:p>
            <a:r>
              <a:rPr lang="en-US" dirty="0" smtClean="0"/>
              <a:t>The consolidation acts to remove redundant packets in each channel and assemble the valid data from all input channels as a single data stream</a:t>
            </a:r>
          </a:p>
          <a:p>
            <a:r>
              <a:rPr lang="en-US" dirty="0" smtClean="0"/>
              <a:t>This long data will need to include details of where input signal with empty packets are removed  together with the identification of each channel or permit re-assembly of the combined data</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FREQUNCY DIVISION MULTIPLEXING (FDM)</a:t>
            </a:r>
            <a:endParaRPr lang="en-US" sz="3600" dirty="0"/>
          </a:p>
        </p:txBody>
      </p:sp>
      <p:sp>
        <p:nvSpPr>
          <p:cNvPr id="3" name="Content Placeholder 2"/>
          <p:cNvSpPr>
            <a:spLocks noGrp="1"/>
          </p:cNvSpPr>
          <p:nvPr>
            <p:ph idx="1"/>
          </p:nvPr>
        </p:nvSpPr>
        <p:spPr/>
        <p:txBody>
          <a:bodyPr/>
          <a:lstStyle/>
          <a:p>
            <a:r>
              <a:rPr lang="en-US" dirty="0" smtClean="0"/>
              <a:t>The use of frequency division multiplexing ( FDM )  is to share the circuit capacity of a single transmission line</a:t>
            </a:r>
          </a:p>
          <a:p>
            <a:r>
              <a:rPr lang="en-US" dirty="0" smtClean="0"/>
              <a:t>It is a type of multiplexing in  which the available signal bandwidth is divided into separate sections with each section used for one channel of communication</a:t>
            </a:r>
          </a:p>
          <a:p>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TIME DIVISION MULTIPLEXING(TDM)</a:t>
            </a:r>
            <a:endParaRPr lang="en-US" dirty="0"/>
          </a:p>
        </p:txBody>
      </p:sp>
      <p:sp>
        <p:nvSpPr>
          <p:cNvPr id="3" name="Content Placeholder 2"/>
          <p:cNvSpPr>
            <a:spLocks noGrp="1"/>
          </p:cNvSpPr>
          <p:nvPr>
            <p:ph idx="1"/>
          </p:nvPr>
        </p:nvSpPr>
        <p:spPr>
          <a:xfrm>
            <a:off x="457200" y="990600"/>
            <a:ext cx="8229600" cy="5135563"/>
          </a:xfrm>
        </p:spPr>
        <p:txBody>
          <a:bodyPr/>
          <a:lstStyle/>
          <a:p>
            <a:r>
              <a:rPr lang="en-US" dirty="0" smtClean="0"/>
              <a:t>In Time division multiplexing ( TDM) the time available transmission is subdivided  into separate time slots with each slot for one channel of communication</a:t>
            </a:r>
          </a:p>
          <a:p>
            <a:r>
              <a:rPr lang="en-US" dirty="0" smtClean="0"/>
              <a:t> It is used to provide high  density transmission</a:t>
            </a:r>
          </a:p>
          <a:p>
            <a:r>
              <a:rPr lang="en-US" dirty="0" err="1" smtClean="0"/>
              <a:t>e.g</a:t>
            </a:r>
            <a:r>
              <a:rPr lang="en-US" dirty="0" smtClean="0"/>
              <a:t> Time slots in radio and TV transmission  </a:t>
            </a:r>
          </a:p>
          <a:p>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smtClean="0"/>
              <a:t>CODE DIVISION MULTIPLEXING (CDM)</a:t>
            </a:r>
            <a:endParaRPr lang="en-US" dirty="0"/>
          </a:p>
        </p:txBody>
      </p:sp>
      <p:sp>
        <p:nvSpPr>
          <p:cNvPr id="3" name="Content Placeholder 2"/>
          <p:cNvSpPr>
            <a:spLocks noGrp="1"/>
          </p:cNvSpPr>
          <p:nvPr>
            <p:ph idx="1"/>
          </p:nvPr>
        </p:nvSpPr>
        <p:spPr/>
        <p:txBody>
          <a:bodyPr>
            <a:normAutofit lnSpcReduction="10000"/>
          </a:bodyPr>
          <a:lstStyle/>
          <a:p>
            <a:r>
              <a:rPr lang="en-US" dirty="0" smtClean="0"/>
              <a:t>This is an encrypted method originally developed for the military in order to overcome interference or jamming. </a:t>
            </a:r>
          </a:p>
          <a:p>
            <a:r>
              <a:rPr lang="en-US" dirty="0" smtClean="0"/>
              <a:t>The technique involves multiplying the data signal to be coded with a high bit rate; pseudo – random code </a:t>
            </a:r>
          </a:p>
          <a:p>
            <a:r>
              <a:rPr lang="en-US" dirty="0" smtClean="0"/>
              <a:t> To recover the data  this unique code needs to be known at the receiving end to be multiplied to  the transmission signal</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BROADBAND TRANSMISSION</a:t>
            </a:r>
            <a:endParaRPr lang="en-US" sz="3600" dirty="0"/>
          </a:p>
        </p:txBody>
      </p:sp>
      <p:sp>
        <p:nvSpPr>
          <p:cNvPr id="3" name="Content Placeholder 2"/>
          <p:cNvSpPr>
            <a:spLocks noGrp="1"/>
          </p:cNvSpPr>
          <p:nvPr>
            <p:ph idx="1"/>
          </p:nvPr>
        </p:nvSpPr>
        <p:spPr>
          <a:xfrm>
            <a:off x="457200" y="1066800"/>
            <a:ext cx="8229600" cy="5059363"/>
          </a:xfrm>
        </p:spPr>
        <p:txBody>
          <a:bodyPr>
            <a:normAutofit lnSpcReduction="10000"/>
          </a:bodyPr>
          <a:lstStyle/>
          <a:p>
            <a:r>
              <a:rPr lang="en-US" dirty="0" smtClean="0"/>
              <a:t>frequency division multiplexing ( FDM )  enables the share  of  circuit capacity of a single transmission line</a:t>
            </a:r>
          </a:p>
          <a:p>
            <a:r>
              <a:rPr lang="en-US" dirty="0" smtClean="0"/>
              <a:t>When broadband systems are used for data transmission a separate modem operating frequency is required for each channel, and this frequency needs to be different for each direction of transmission</a:t>
            </a:r>
          </a:p>
          <a:p>
            <a:r>
              <a:rPr lang="en-US" dirty="0" smtClean="0"/>
              <a:t>Thus the modems in this mode(broadband modems) form a complementary pair</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Baud Rate</a:t>
            </a:r>
            <a:endParaRPr lang="en-US" dirty="0"/>
          </a:p>
        </p:txBody>
      </p:sp>
      <p:sp>
        <p:nvSpPr>
          <p:cNvPr id="3" name="Content Placeholder 2"/>
          <p:cNvSpPr>
            <a:spLocks noGrp="1"/>
          </p:cNvSpPr>
          <p:nvPr>
            <p:ph idx="1"/>
          </p:nvPr>
        </p:nvSpPr>
        <p:spPr/>
        <p:txBody>
          <a:bodyPr>
            <a:normAutofit fontScale="92500"/>
          </a:bodyPr>
          <a:lstStyle/>
          <a:p>
            <a:r>
              <a:rPr lang="en-US" dirty="0" smtClean="0"/>
              <a:t>The baud rate refers to the signaling rate at which data is sent through a channel and is measured in electrical transitions per second</a:t>
            </a:r>
          </a:p>
          <a:p>
            <a:r>
              <a:rPr lang="en-US" dirty="0" smtClean="0"/>
              <a:t>In the EIA232 serial interface standard, one signal transition, at most, occurs per bit, and the baud rate and bit rate are identical.</a:t>
            </a:r>
          </a:p>
          <a:p>
            <a:r>
              <a:rPr lang="en-US" dirty="0" smtClean="0"/>
              <a:t>In this case, a rate of 9600 baud corresponds to a transfer of 9,600 data bits per second with a bit period of 104 microseconds (1/9600 sec.) </a:t>
            </a:r>
          </a:p>
          <a:p>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BROADBAND TRANSMISSION cont’</a:t>
            </a:r>
            <a:endParaRPr lang="en-US" sz="3600" dirty="0"/>
          </a:p>
        </p:txBody>
      </p:sp>
      <p:sp>
        <p:nvSpPr>
          <p:cNvPr id="3" name="Content Placeholder 2"/>
          <p:cNvSpPr>
            <a:spLocks noGrp="1"/>
          </p:cNvSpPr>
          <p:nvPr>
            <p:ph idx="1"/>
          </p:nvPr>
        </p:nvSpPr>
        <p:spPr/>
        <p:txBody>
          <a:bodyPr>
            <a:normAutofit lnSpcReduction="10000"/>
          </a:bodyPr>
          <a:lstStyle/>
          <a:p>
            <a:r>
              <a:rPr lang="en-US" dirty="0" smtClean="0"/>
              <a:t>This means the transmitting channel used by one modem becomes the receiving channel of the other and vice versa</a:t>
            </a:r>
          </a:p>
          <a:p>
            <a:r>
              <a:rPr lang="en-US" dirty="0" smtClean="0"/>
              <a:t>There are two solution to this problem; </a:t>
            </a:r>
          </a:p>
          <a:p>
            <a:r>
              <a:rPr lang="en-US" dirty="0" smtClean="0"/>
              <a:t> The first is to employ frequency – a </a:t>
            </a:r>
            <a:r>
              <a:rPr lang="en-US" dirty="0" err="1" smtClean="0"/>
              <a:t>gile</a:t>
            </a:r>
            <a:r>
              <a:rPr lang="en-US" dirty="0" smtClean="0"/>
              <a:t> modems</a:t>
            </a:r>
          </a:p>
          <a:p>
            <a:r>
              <a:rPr lang="en-US" dirty="0" smtClean="0"/>
              <a:t> These modems are able to change operating frequency in response to a signal sent from a central controlling device or a computer</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dirty="0" smtClean="0"/>
              <a:t>BROADBAND TRANSMISSION cont</a:t>
            </a:r>
            <a:endParaRPr lang="en-US" sz="3600" dirty="0"/>
          </a:p>
        </p:txBody>
      </p:sp>
      <p:sp>
        <p:nvSpPr>
          <p:cNvPr id="3" name="Content Placeholder 2"/>
          <p:cNvSpPr>
            <a:spLocks noGrp="1"/>
          </p:cNvSpPr>
          <p:nvPr>
            <p:ph idx="1"/>
          </p:nvPr>
        </p:nvSpPr>
        <p:spPr>
          <a:xfrm>
            <a:off x="457200" y="1143000"/>
            <a:ext cx="8229600" cy="4983163"/>
          </a:xfrm>
        </p:spPr>
        <p:txBody>
          <a:bodyPr>
            <a:normAutofit/>
          </a:bodyPr>
          <a:lstStyle/>
          <a:p>
            <a:r>
              <a:rPr lang="en-US" dirty="0" smtClean="0"/>
              <a:t>The second is  to route all the transmitted signals to a signal device called a HEADENED which counts a whole set  of the transmitted frequencies into another set  of frequencies used only for reception </a:t>
            </a:r>
          </a:p>
          <a:p>
            <a:r>
              <a:rPr lang="en-US" dirty="0" smtClean="0"/>
              <a:t> The advantage of the technique is that the pair of modems need not be complimentary but can be identical; both transmitting on one frequency and receiving at another</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Baseband Signaling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When a digital data is conveyed directly over  the entire capacity of the line used to support the transmission of a single 0 or 1 bit at a time, it  is referred to as a baseband signaling</a:t>
            </a:r>
          </a:p>
          <a:p>
            <a:r>
              <a:rPr lang="en-US" dirty="0" smtClean="0"/>
              <a:t>its applied when only  one digital signal is transmitted as in point-to-point connection or a TDM situation where the time available for transmission of a number of signals is share the link</a:t>
            </a:r>
          </a:p>
          <a:p>
            <a:r>
              <a:rPr lang="en-US" dirty="0" smtClean="0"/>
              <a:t>At any given time only one digital signal element can be present on the transmission line </a:t>
            </a:r>
          </a:p>
          <a:p>
            <a:r>
              <a:rPr lang="en-US" dirty="0" smtClean="0"/>
              <a:t>This is a problems associated to baseband signaling</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b="1" dirty="0" smtClean="0"/>
              <a:t>Baseband Signaling </a:t>
            </a:r>
            <a:r>
              <a:rPr lang="en-US" sz="3600" b="1" dirty="0" err="1" smtClean="0"/>
              <a:t>conti</a:t>
            </a:r>
            <a:r>
              <a:rPr lang="en-US" sz="3600" b="1" dirty="0" smtClean="0"/>
              <a:t>’</a:t>
            </a:r>
            <a:endParaRPr lang="en-US" sz="3600" dirty="0"/>
          </a:p>
        </p:txBody>
      </p:sp>
      <p:sp>
        <p:nvSpPr>
          <p:cNvPr id="3" name="Content Placeholder 2"/>
          <p:cNvSpPr>
            <a:spLocks noGrp="1"/>
          </p:cNvSpPr>
          <p:nvPr>
            <p:ph idx="1"/>
          </p:nvPr>
        </p:nvSpPr>
        <p:spPr>
          <a:xfrm>
            <a:off x="457200" y="1295400"/>
            <a:ext cx="8229600" cy="4830763"/>
          </a:xfrm>
        </p:spPr>
        <p:txBody>
          <a:bodyPr>
            <a:normAutofit lnSpcReduction="10000"/>
          </a:bodyPr>
          <a:lstStyle/>
          <a:p>
            <a:pPr>
              <a:buFont typeface="Wingdings" pitchFamily="2" charset="2"/>
              <a:buChar char="§"/>
            </a:pPr>
            <a:r>
              <a:rPr lang="en-US" dirty="0" smtClean="0"/>
              <a:t>First only one derive connected to the line can transmit at a time </a:t>
            </a:r>
          </a:p>
          <a:p>
            <a:pPr>
              <a:buFont typeface="Wingdings" pitchFamily="2" charset="2"/>
              <a:buChar char="§"/>
            </a:pPr>
            <a:r>
              <a:rPr lang="en-US" dirty="0" smtClean="0"/>
              <a:t>other wise the transmitted data will be corrupted </a:t>
            </a:r>
          </a:p>
          <a:p>
            <a:pPr>
              <a:buFont typeface="Wingdings" pitchFamily="2" charset="2"/>
              <a:buChar char="§"/>
            </a:pPr>
            <a:r>
              <a:rPr lang="en-US" dirty="0" smtClean="0"/>
              <a:t>Secondly, it is necessary to know precisely the type  and duration of each digit transmitted so that the logical value can be recognized at the receiving end</a:t>
            </a:r>
          </a:p>
          <a:p>
            <a:pPr>
              <a:buFont typeface="Wingdings" pitchFamily="2" charset="2"/>
              <a:buChar char="§"/>
            </a:pPr>
            <a:r>
              <a:rPr lang="en-US" dirty="0" smtClean="0"/>
              <a:t> In the case of TDM, the channel allocation for each of the transmitted digits must be known </a:t>
            </a:r>
          </a:p>
          <a:p>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b="1" dirty="0" smtClean="0"/>
              <a:t>Baseband Signaling </a:t>
            </a:r>
            <a:r>
              <a:rPr lang="en-US" sz="3600" b="1" dirty="0" err="1" smtClean="0"/>
              <a:t>conti</a:t>
            </a:r>
            <a:r>
              <a:rPr lang="en-US" sz="3600" b="1" dirty="0" smtClean="0"/>
              <a:t>’</a:t>
            </a:r>
            <a:endParaRPr lang="en-US" sz="3600" dirty="0"/>
          </a:p>
        </p:txBody>
      </p:sp>
      <p:sp>
        <p:nvSpPr>
          <p:cNvPr id="3" name="Content Placeholder 2"/>
          <p:cNvSpPr>
            <a:spLocks noGrp="1"/>
          </p:cNvSpPr>
          <p:nvPr>
            <p:ph idx="1"/>
          </p:nvPr>
        </p:nvSpPr>
        <p:spPr>
          <a:xfrm>
            <a:off x="457200" y="1371600"/>
            <a:ext cx="8229600" cy="4754563"/>
          </a:xfrm>
        </p:spPr>
        <p:txBody>
          <a:bodyPr>
            <a:normAutofit/>
          </a:bodyPr>
          <a:lstStyle/>
          <a:p>
            <a:r>
              <a:rPr lang="en-US" dirty="0" smtClean="0"/>
              <a:t>It implies that means must be found to recognize  when two or move devices attempt to transmit at the same time</a:t>
            </a:r>
          </a:p>
          <a:p>
            <a:r>
              <a:rPr lang="en-US" dirty="0" smtClean="0"/>
              <a:t>How  to deal with the consequences should this occur </a:t>
            </a:r>
          </a:p>
          <a:p>
            <a:r>
              <a:rPr lang="en-US" dirty="0" smtClean="0"/>
              <a:t>This is a difficulty with broadcast media  in each Local Area Network as  transmissions fail (Complex methods are recalled to overcome this)</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b="1" dirty="0" smtClean="0"/>
              <a:t>Synchronous Time – division  Multiplexing</a:t>
            </a:r>
            <a:endParaRPr lang="en-US" sz="3600" dirty="0"/>
          </a:p>
        </p:txBody>
      </p:sp>
      <p:sp>
        <p:nvSpPr>
          <p:cNvPr id="3" name="Content Placeholder 2"/>
          <p:cNvSpPr>
            <a:spLocks noGrp="1"/>
          </p:cNvSpPr>
          <p:nvPr>
            <p:ph idx="1"/>
          </p:nvPr>
        </p:nvSpPr>
        <p:spPr>
          <a:xfrm>
            <a:off x="457200" y="990600"/>
            <a:ext cx="8229600" cy="5135563"/>
          </a:xfrm>
        </p:spPr>
        <p:txBody>
          <a:bodyPr>
            <a:normAutofit lnSpcReduction="10000"/>
          </a:bodyPr>
          <a:lstStyle/>
          <a:p>
            <a:r>
              <a:rPr lang="en-US" dirty="0" smtClean="0"/>
              <a:t>With both forms of TDM each channel is allocated the full digital bandwidth of the communication link in turn</a:t>
            </a:r>
          </a:p>
          <a:p>
            <a:r>
              <a:rPr lang="en-US" dirty="0" smtClean="0"/>
              <a:t> Giving to each terminal user the impression of realizing a  fraction of the total bandwidth, but allocated permanently </a:t>
            </a:r>
          </a:p>
          <a:p>
            <a:r>
              <a:rPr lang="en-US" dirty="0" smtClean="0"/>
              <a:t>This gives rise to a difficulty that a time-slot allocated is made repeatedly for a given channel whether this does or does not have data to transmit at the time of allocation</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dirty="0" smtClean="0"/>
              <a:t>Synchronous Time – division  Multiplexing</a:t>
            </a:r>
            <a:endParaRPr lang="en-US" sz="3200" dirty="0"/>
          </a:p>
        </p:txBody>
      </p:sp>
      <p:sp>
        <p:nvSpPr>
          <p:cNvPr id="3" name="Content Placeholder 2"/>
          <p:cNvSpPr>
            <a:spLocks noGrp="1"/>
          </p:cNvSpPr>
          <p:nvPr>
            <p:ph idx="1"/>
          </p:nvPr>
        </p:nvSpPr>
        <p:spPr>
          <a:xfrm>
            <a:off x="457200" y="990600"/>
            <a:ext cx="8229600" cy="5135563"/>
          </a:xfrm>
        </p:spPr>
        <p:txBody>
          <a:bodyPr/>
          <a:lstStyle/>
          <a:p>
            <a:r>
              <a:rPr lang="en-US" dirty="0" smtClean="0"/>
              <a:t>Due to the dialogue or busty nature of much computer generated data; this can result in idle channel with consequent waste of available bandwidth</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Statistical Time Division Multi</a:t>
            </a:r>
            <a:r>
              <a:rPr lang="en-US" dirty="0" smtClean="0"/>
              <a:t>plexing</a:t>
            </a:r>
            <a:endParaRPr lang="en-US" dirty="0"/>
          </a:p>
        </p:txBody>
      </p:sp>
      <p:sp>
        <p:nvSpPr>
          <p:cNvPr id="3" name="Content Placeholder 2"/>
          <p:cNvSpPr>
            <a:spLocks noGrp="1"/>
          </p:cNvSpPr>
          <p:nvPr>
            <p:ph idx="1"/>
          </p:nvPr>
        </p:nvSpPr>
        <p:spPr/>
        <p:txBody>
          <a:bodyPr/>
          <a:lstStyle/>
          <a:p>
            <a:r>
              <a:rPr lang="en-US" dirty="0" smtClean="0"/>
              <a:t>The statistical TDM or ‘</a:t>
            </a:r>
            <a:r>
              <a:rPr lang="en-US" dirty="0" err="1" smtClean="0"/>
              <a:t>statmix</a:t>
            </a:r>
            <a:r>
              <a:rPr lang="en-US" dirty="0" smtClean="0"/>
              <a:t>’  is used to overcomes this. From the graphs. We can see that us the stat TDM or stratum  </a:t>
            </a:r>
            <a:r>
              <a:rPr lang="en-US" dirty="0" err="1" smtClean="0"/>
              <a:t>eg</a:t>
            </a:r>
            <a:r>
              <a:rPr lang="en-US" dirty="0" smtClean="0"/>
              <a:t> channels 1, 2, 4, 7, 9, and 12 are narrow and could represent each containing  a single flag bit permitting other channels e g 3, 5,6, to be excluded for </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dirty="0" smtClean="0"/>
              <a:t>Choice Of Multiplexing Technique </a:t>
            </a:r>
            <a:endParaRPr lang="en-US" sz="3200" dirty="0"/>
          </a:p>
        </p:txBody>
      </p:sp>
      <p:sp>
        <p:nvSpPr>
          <p:cNvPr id="3" name="Content Placeholder 2"/>
          <p:cNvSpPr>
            <a:spLocks noGrp="1"/>
          </p:cNvSpPr>
          <p:nvPr>
            <p:ph idx="1"/>
          </p:nvPr>
        </p:nvSpPr>
        <p:spPr>
          <a:xfrm>
            <a:off x="457200" y="990600"/>
            <a:ext cx="8229600" cy="5135563"/>
          </a:xfrm>
        </p:spPr>
        <p:txBody>
          <a:bodyPr>
            <a:normAutofit fontScale="85000" lnSpcReduction="10000"/>
          </a:bodyPr>
          <a:lstStyle/>
          <a:p>
            <a:pPr>
              <a:buFont typeface="Wingdings" pitchFamily="2" charset="2"/>
              <a:buChar char="§"/>
            </a:pPr>
            <a:r>
              <a:rPr lang="en-US" dirty="0" smtClean="0"/>
              <a:t>TDM can be used to interleave bits  or characters from various channels being multiplexed </a:t>
            </a:r>
          </a:p>
          <a:p>
            <a:pPr>
              <a:buFont typeface="Wingdings" pitchFamily="2" charset="2"/>
              <a:buChar char="§"/>
            </a:pPr>
            <a:r>
              <a:rPr lang="en-US" dirty="0" smtClean="0"/>
              <a:t>Bit – interleave multiplexers are used with or synchronous data source. </a:t>
            </a:r>
          </a:p>
          <a:p>
            <a:pPr>
              <a:buFont typeface="Wingdings" pitchFamily="2" charset="2"/>
              <a:buChar char="§"/>
            </a:pPr>
            <a:r>
              <a:rPr lang="en-US" dirty="0" smtClean="0"/>
              <a:t>Each time slot contains just one bit</a:t>
            </a:r>
          </a:p>
          <a:p>
            <a:pPr>
              <a:buFont typeface="Wingdings" pitchFamily="2" charset="2"/>
              <a:buChar char="§"/>
            </a:pPr>
            <a:r>
              <a:rPr lang="en-US" dirty="0" smtClean="0"/>
              <a:t> They are fast in operation since very little delay is experienced, are suitable for medium -to – high speed devices such as synchronous VDUs </a:t>
            </a:r>
            <a:r>
              <a:rPr lang="en-US" dirty="0" err="1" smtClean="0"/>
              <a:t>termials</a:t>
            </a:r>
            <a:endParaRPr lang="en-US" dirty="0" smtClean="0"/>
          </a:p>
          <a:p>
            <a:pPr>
              <a:buFont typeface="Wingdings" pitchFamily="2" charset="2"/>
              <a:buChar char="§"/>
            </a:pPr>
            <a:r>
              <a:rPr lang="en-US" dirty="0" smtClean="0"/>
              <a:t> A single bit buffer is included in each incoming data circuit</a:t>
            </a:r>
          </a:p>
          <a:p>
            <a:pPr>
              <a:buFont typeface="Wingdings" pitchFamily="2" charset="2"/>
              <a:buChar char="§"/>
            </a:pPr>
            <a:r>
              <a:rPr lang="en-US" dirty="0" smtClean="0"/>
              <a:t>Character device operating under  start – stop control require a character – interleaved multiplexer. </a:t>
            </a:r>
          </a:p>
          <a:p>
            <a:pPr>
              <a:buFont typeface="Wingdings" pitchFamily="2" charset="2"/>
              <a:buChar char="§"/>
            </a:pP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t>Choice Of Multiplexing Technique </a:t>
            </a:r>
            <a:endParaRPr lang="en-US" sz="3200" dirty="0"/>
          </a:p>
        </p:txBody>
      </p:sp>
      <p:sp>
        <p:nvSpPr>
          <p:cNvPr id="3" name="Content Placeholder 2"/>
          <p:cNvSpPr>
            <a:spLocks noGrp="1"/>
          </p:cNvSpPr>
          <p:nvPr>
            <p:ph idx="1"/>
          </p:nvPr>
        </p:nvSpPr>
        <p:spPr>
          <a:xfrm>
            <a:off x="457200" y="1219200"/>
            <a:ext cx="8229600" cy="4906963"/>
          </a:xfrm>
        </p:spPr>
        <p:txBody>
          <a:bodyPr>
            <a:normAutofit fontScale="85000" lnSpcReduction="10000"/>
          </a:bodyPr>
          <a:lstStyle/>
          <a:p>
            <a:r>
              <a:rPr lang="en-US" dirty="0" smtClean="0"/>
              <a:t>With synchronous T D M Input Channels one allocating a time slot to each channel in strict rotation</a:t>
            </a:r>
          </a:p>
          <a:p>
            <a:r>
              <a:rPr lang="en-US" dirty="0" smtClean="0"/>
              <a:t>if all the channel operate at the same speed then there is to need to identify a permissible channel since they all follow in a recognized sequence </a:t>
            </a:r>
          </a:p>
          <a:p>
            <a:r>
              <a:rPr lang="en-US" dirty="0" smtClean="0"/>
              <a:t>It is however necessary to maintain overall synchronization  between a transmitter and a  receiver  since if  a transmitter or a  receiver are  out of step, then data is lost.</a:t>
            </a:r>
          </a:p>
          <a:p>
            <a:r>
              <a:rPr lang="en-US" dirty="0" smtClean="0"/>
              <a:t>To achieve   this data is organized into frames with a synchronizing digit added</a:t>
            </a:r>
          </a:p>
          <a:p>
            <a:r>
              <a:rPr lang="en-US" dirty="0" smtClean="0"/>
              <a:t>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Channel efficiency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If two electrical transitions were required for each bit, as is the case in non-return-to-zero coding, then at a rate of 9600 baud, only 4800 bits per second could be conveyed</a:t>
            </a:r>
          </a:p>
          <a:p>
            <a:r>
              <a:rPr lang="en-US" dirty="0" smtClean="0"/>
              <a:t> The channel efficiency is the number of bits of useful information passed through the channel per second</a:t>
            </a:r>
          </a:p>
          <a:p>
            <a:r>
              <a:rPr lang="en-US" dirty="0" smtClean="0"/>
              <a:t>It does not include framing, formatting, and error detecting bits that may be added to the information bits before a message is transmitted, and will always be less than one.</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r>
              <a:rPr lang="en-US" sz="3200" b="1" dirty="0" smtClean="0"/>
              <a:t>Modulation Techniques</a:t>
            </a:r>
            <a:r>
              <a:rPr lang="en-US" sz="3200" dirty="0" smtClean="0"/>
              <a:t/>
            </a:r>
            <a:br>
              <a:rPr lang="en-US" sz="3200" dirty="0" smtClean="0"/>
            </a:br>
            <a:endParaRPr lang="en-US" sz="3200" dirty="0"/>
          </a:p>
        </p:txBody>
      </p:sp>
      <p:sp>
        <p:nvSpPr>
          <p:cNvPr id="3" name="Content Placeholder 2"/>
          <p:cNvSpPr>
            <a:spLocks noGrp="1"/>
          </p:cNvSpPr>
          <p:nvPr>
            <p:ph idx="1"/>
          </p:nvPr>
        </p:nvSpPr>
        <p:spPr/>
        <p:txBody>
          <a:bodyPr>
            <a:normAutofit fontScale="77500" lnSpcReduction="20000"/>
          </a:bodyPr>
          <a:lstStyle/>
          <a:p>
            <a:r>
              <a:rPr lang="en-US" dirty="0" smtClean="0"/>
              <a:t>Modulation techniques are methods that are used to encode digital information in an analog world. The 3 basic modulation techniques are as follows: </a:t>
            </a:r>
          </a:p>
          <a:p>
            <a:pPr lvl="0"/>
            <a:r>
              <a:rPr lang="en-US" dirty="0" smtClean="0"/>
              <a:t>AM (amplitude modulation)</a:t>
            </a:r>
          </a:p>
          <a:p>
            <a:pPr lvl="0"/>
            <a:r>
              <a:rPr lang="en-US" dirty="0" smtClean="0"/>
              <a:t>FM (frequency modulation)</a:t>
            </a:r>
          </a:p>
          <a:p>
            <a:pPr lvl="0"/>
            <a:r>
              <a:rPr lang="en-US" dirty="0" smtClean="0"/>
              <a:t>PM (phase modulation)</a:t>
            </a:r>
          </a:p>
          <a:p>
            <a:r>
              <a:rPr lang="en-US" dirty="0" smtClean="0"/>
              <a:t>All 3 modulation techniques employ a carrier signal</a:t>
            </a:r>
          </a:p>
          <a:p>
            <a:r>
              <a:rPr lang="en-US" dirty="0" smtClean="0"/>
              <a:t> A carrier signal is a single frequency that is used to carry the intelligence (data).</a:t>
            </a:r>
          </a:p>
          <a:p>
            <a:r>
              <a:rPr lang="en-US" dirty="0" smtClean="0"/>
              <a:t>For digital, the intelligence is either a 1 or 0. </a:t>
            </a:r>
          </a:p>
          <a:p>
            <a:r>
              <a:rPr lang="en-US" smtClean="0"/>
              <a:t>When </a:t>
            </a:r>
            <a:r>
              <a:rPr lang="en-US" dirty="0" smtClean="0"/>
              <a:t>we modulate the carrier, we are changing its characteristics to correspond to either a 1 </a:t>
            </a:r>
            <a:r>
              <a:rPr lang="en-US" smtClean="0"/>
              <a:t>or 0</a:t>
            </a:r>
            <a:endParaRPr lang="en-US" dirty="0" smtClean="0"/>
          </a:p>
          <a:p>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t>Modulation Techniques </a:t>
            </a:r>
            <a:r>
              <a:rPr lang="en-US" sz="3200" b="1" dirty="0" err="1" smtClean="0"/>
              <a:t>conti</a:t>
            </a:r>
            <a:r>
              <a:rPr lang="en-US" sz="3200" b="1" dirty="0" smtClean="0"/>
              <a:t>’</a:t>
            </a:r>
            <a:endParaRPr lang="en-US" sz="3200" dirty="0"/>
          </a:p>
        </p:txBody>
      </p:sp>
      <p:sp>
        <p:nvSpPr>
          <p:cNvPr id="3" name="Content Placeholder 2"/>
          <p:cNvSpPr>
            <a:spLocks noGrp="1"/>
          </p:cNvSpPr>
          <p:nvPr>
            <p:ph idx="1"/>
          </p:nvPr>
        </p:nvSpPr>
        <p:spPr>
          <a:xfrm>
            <a:off x="457200" y="1143000"/>
            <a:ext cx="8229600" cy="4983163"/>
          </a:xfrm>
        </p:spPr>
        <p:txBody>
          <a:bodyPr>
            <a:normAutofit fontScale="85000" lnSpcReduction="10000"/>
          </a:bodyPr>
          <a:lstStyle/>
          <a:p>
            <a:r>
              <a:rPr lang="en-US" dirty="0" smtClean="0"/>
              <a:t>Modulation techniques are methods that are used to encode digital information in an analog world. The 3 basic modulation techniques are as follows: </a:t>
            </a:r>
          </a:p>
          <a:p>
            <a:pPr lvl="0"/>
            <a:r>
              <a:rPr lang="en-US" dirty="0" smtClean="0"/>
              <a:t>AM (amplitude modulation)</a:t>
            </a:r>
          </a:p>
          <a:p>
            <a:pPr lvl="0"/>
            <a:r>
              <a:rPr lang="en-US" dirty="0" smtClean="0"/>
              <a:t>FM (frequency modulation)</a:t>
            </a:r>
          </a:p>
          <a:p>
            <a:pPr lvl="0"/>
            <a:r>
              <a:rPr lang="en-US" dirty="0" smtClean="0"/>
              <a:t>PM (phase modulation)</a:t>
            </a:r>
          </a:p>
          <a:p>
            <a:r>
              <a:rPr lang="en-US" dirty="0" smtClean="0"/>
              <a:t>All 3 modulation techniques employ a carrier signal. A carrier signal is a single frequency that is used to carry the intelligence (data). For digital, the intelligence is either a 1 or 0. When we modulate the carrier, we are changing its characteristics to correspond to either a 1 or 0. </a:t>
            </a:r>
          </a:p>
          <a:p>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t>Amplitude Modulation- AM </a:t>
            </a:r>
            <a:endParaRPr lang="en-US" sz="3200" dirty="0"/>
          </a:p>
        </p:txBody>
      </p:sp>
      <p:sp>
        <p:nvSpPr>
          <p:cNvPr id="3" name="Content Placeholder 2"/>
          <p:cNvSpPr>
            <a:spLocks noGrp="1"/>
          </p:cNvSpPr>
          <p:nvPr>
            <p:ph idx="1"/>
          </p:nvPr>
        </p:nvSpPr>
        <p:spPr/>
        <p:txBody>
          <a:bodyPr>
            <a:normAutofit fontScale="85000" lnSpcReduction="20000"/>
          </a:bodyPr>
          <a:lstStyle/>
          <a:p>
            <a:r>
              <a:rPr lang="en-US" dirty="0" smtClean="0"/>
              <a:t>Amplitude Modulation modifies the amplitude of the carrier to represent 1s or 0s</a:t>
            </a:r>
          </a:p>
          <a:p>
            <a:r>
              <a:rPr lang="en-US" dirty="0" smtClean="0">
                <a:solidFill>
                  <a:srgbClr val="FF0000"/>
                </a:solidFill>
              </a:rPr>
              <a:t>In the above example, a 1 is represented by the presence of the carrier for a predefined period of 3 cycles of carrier. Absence--or no carrier--indicates a 0. </a:t>
            </a:r>
            <a:endParaRPr lang="en-US" dirty="0" smtClean="0"/>
          </a:p>
          <a:p>
            <a:r>
              <a:rPr lang="en-US" i="1" dirty="0" smtClean="0"/>
              <a:t>Advantages: </a:t>
            </a:r>
            <a:endParaRPr lang="en-US" dirty="0" smtClean="0"/>
          </a:p>
          <a:p>
            <a:pPr lvl="0"/>
            <a:r>
              <a:rPr lang="en-US" dirty="0" smtClean="0"/>
              <a:t>Simple to design</a:t>
            </a:r>
          </a:p>
          <a:p>
            <a:r>
              <a:rPr lang="en-US" i="1" dirty="0" smtClean="0"/>
              <a:t>Disadvantages:</a:t>
            </a:r>
            <a:r>
              <a:rPr lang="en-US" dirty="0" smtClean="0"/>
              <a:t> </a:t>
            </a:r>
          </a:p>
          <a:p>
            <a:pPr lvl="0"/>
            <a:r>
              <a:rPr lang="en-US" dirty="0" smtClean="0"/>
              <a:t>Noise spikes on transmission medium interfere with the carrier signal</a:t>
            </a:r>
          </a:p>
          <a:p>
            <a:pPr lvl="0"/>
            <a:r>
              <a:rPr lang="en-US" dirty="0" smtClean="0"/>
              <a:t>Loss of connection is read as 0s</a:t>
            </a:r>
          </a:p>
          <a:p>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t> </a:t>
            </a:r>
            <a:r>
              <a:rPr lang="en-US" sz="3200" b="1" dirty="0" smtClean="0"/>
              <a:t>Frequency Modulation- FM </a:t>
            </a:r>
            <a:endParaRPr lang="en-US" sz="3200" dirty="0"/>
          </a:p>
        </p:txBody>
      </p:sp>
      <p:sp>
        <p:nvSpPr>
          <p:cNvPr id="3" name="Content Placeholder 2"/>
          <p:cNvSpPr>
            <a:spLocks noGrp="1"/>
          </p:cNvSpPr>
          <p:nvPr>
            <p:ph idx="1"/>
          </p:nvPr>
        </p:nvSpPr>
        <p:spPr/>
        <p:txBody>
          <a:bodyPr>
            <a:normAutofit fontScale="70000" lnSpcReduction="20000"/>
          </a:bodyPr>
          <a:lstStyle/>
          <a:p>
            <a:r>
              <a:rPr lang="en-US" dirty="0" smtClean="0"/>
              <a:t>Frequency Modulation modifies the frequency of the carrier to represent the 1s or 0s. </a:t>
            </a:r>
          </a:p>
          <a:p>
            <a:r>
              <a:rPr lang="en-US" dirty="0" smtClean="0"/>
              <a:t>In the above example, a 0 is represented by the original carrier frequency, and a 1 by a much higher frequency (the cycles are spaced closer together). </a:t>
            </a:r>
          </a:p>
          <a:p>
            <a:pPr>
              <a:buNone/>
            </a:pPr>
            <a:r>
              <a:rPr lang="en-US" dirty="0" smtClean="0"/>
              <a:t> </a:t>
            </a:r>
          </a:p>
          <a:p>
            <a:pPr>
              <a:buNone/>
            </a:pPr>
            <a:r>
              <a:rPr lang="en-US" i="1" dirty="0" smtClean="0"/>
              <a:t>     Advantages: </a:t>
            </a:r>
            <a:endParaRPr lang="en-US" dirty="0" smtClean="0"/>
          </a:p>
          <a:p>
            <a:pPr lvl="0"/>
            <a:r>
              <a:rPr lang="en-US" dirty="0" smtClean="0"/>
              <a:t>Immunity to noise on transmission medium</a:t>
            </a:r>
          </a:p>
          <a:p>
            <a:pPr lvl="0"/>
            <a:r>
              <a:rPr lang="en-US" dirty="0" smtClean="0"/>
              <a:t>Always a signal present </a:t>
            </a:r>
          </a:p>
          <a:p>
            <a:pPr lvl="0"/>
            <a:r>
              <a:rPr lang="en-US" dirty="0" smtClean="0"/>
              <a:t>Loss of signal easily detected</a:t>
            </a:r>
          </a:p>
          <a:p>
            <a:r>
              <a:rPr lang="en-US" i="1" dirty="0" smtClean="0"/>
              <a:t>Disadvantages:</a:t>
            </a:r>
            <a:r>
              <a:rPr lang="en-US" dirty="0" smtClean="0"/>
              <a:t> </a:t>
            </a:r>
          </a:p>
          <a:p>
            <a:pPr lvl="0"/>
            <a:r>
              <a:rPr lang="en-US" dirty="0" smtClean="0"/>
              <a:t>Requires 2 frequencies </a:t>
            </a:r>
          </a:p>
          <a:p>
            <a:pPr lvl="0"/>
            <a:r>
              <a:rPr lang="en-US" dirty="0" smtClean="0"/>
              <a:t>Detection circuit needs to recognize both frequencies when signal is lost</a:t>
            </a:r>
          </a:p>
          <a:p>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smtClean="0"/>
              <a:t>PM - Phase Modulation </a:t>
            </a:r>
            <a:endParaRPr lang="en-US" sz="3200" dirty="0"/>
          </a:p>
        </p:txBody>
      </p:sp>
      <p:sp>
        <p:nvSpPr>
          <p:cNvPr id="3" name="Content Placeholder 2"/>
          <p:cNvSpPr>
            <a:spLocks noGrp="1"/>
          </p:cNvSpPr>
          <p:nvPr>
            <p:ph idx="1"/>
          </p:nvPr>
        </p:nvSpPr>
        <p:spPr>
          <a:xfrm>
            <a:off x="457200" y="1066800"/>
            <a:ext cx="8229600" cy="5059363"/>
          </a:xfrm>
        </p:spPr>
        <p:txBody>
          <a:bodyPr>
            <a:normAutofit fontScale="77500" lnSpcReduction="20000"/>
          </a:bodyPr>
          <a:lstStyle/>
          <a:p>
            <a:r>
              <a:rPr lang="en-US" dirty="0" smtClean="0"/>
              <a:t>Phase Modulation modifies the phase of the carrier to represent a 1 or 0 </a:t>
            </a:r>
          </a:p>
          <a:p>
            <a:r>
              <a:rPr lang="en-US" dirty="0" smtClean="0"/>
              <a:t>The carrier phase is switched at every occurrence of a 1 bit, but remains unaffected for a 0 bit </a:t>
            </a:r>
          </a:p>
          <a:p>
            <a:r>
              <a:rPr lang="en-US" dirty="0" smtClean="0"/>
              <a:t>The phase of the signal is measured relative to the phase of the preceding bit</a:t>
            </a:r>
          </a:p>
          <a:p>
            <a:r>
              <a:rPr lang="en-US" dirty="0" smtClean="0"/>
              <a:t>The bits are timed to coincide with a specific number of carrier cycles (3 in this example = 1 bit). </a:t>
            </a:r>
          </a:p>
          <a:p>
            <a:r>
              <a:rPr lang="en-US" i="1" dirty="0" smtClean="0"/>
              <a:t>Advantage:</a:t>
            </a:r>
            <a:r>
              <a:rPr lang="en-US" dirty="0" smtClean="0"/>
              <a:t> </a:t>
            </a:r>
          </a:p>
          <a:p>
            <a:pPr lvl="0"/>
            <a:r>
              <a:rPr lang="en-US" dirty="0" smtClean="0"/>
              <a:t>Only 1 frequency used</a:t>
            </a:r>
          </a:p>
          <a:p>
            <a:pPr lvl="0"/>
            <a:r>
              <a:rPr lang="en-US" dirty="0" smtClean="0"/>
              <a:t>Easy to detect loss of carrier</a:t>
            </a:r>
          </a:p>
          <a:p>
            <a:r>
              <a:rPr lang="en-US" i="1" dirty="0" smtClean="0"/>
              <a:t>Disadvantages:</a:t>
            </a:r>
            <a:r>
              <a:rPr lang="en-US" dirty="0" smtClean="0"/>
              <a:t> </a:t>
            </a:r>
          </a:p>
          <a:p>
            <a:pPr lvl="0"/>
            <a:r>
              <a:rPr lang="en-US" dirty="0" smtClean="0"/>
              <a:t>Complex circuitry that is required to generate and detect phase changes.</a:t>
            </a:r>
          </a:p>
          <a:p>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fontScale="90000"/>
          </a:bodyPr>
          <a:lstStyle/>
          <a:p>
            <a:r>
              <a:rPr lang="en-US" sz="3200" b="1" dirty="0" smtClean="0"/>
              <a:t>Modem Modulation</a:t>
            </a:r>
            <a:r>
              <a:rPr lang="en-US" sz="3200" dirty="0" smtClean="0"/>
              <a:t/>
            </a:r>
            <a:br>
              <a:rPr lang="en-US" sz="3200" dirty="0" smtClean="0"/>
            </a:br>
            <a:endParaRPr lang="en-US" sz="3200" dirty="0"/>
          </a:p>
        </p:txBody>
      </p:sp>
      <p:sp>
        <p:nvSpPr>
          <p:cNvPr id="3" name="Content Placeholder 2"/>
          <p:cNvSpPr>
            <a:spLocks noGrp="1"/>
          </p:cNvSpPr>
          <p:nvPr>
            <p:ph idx="1"/>
          </p:nvPr>
        </p:nvSpPr>
        <p:spPr>
          <a:xfrm>
            <a:off x="457200" y="838200"/>
            <a:ext cx="8229600" cy="5287963"/>
          </a:xfrm>
        </p:spPr>
        <p:txBody>
          <a:bodyPr>
            <a:normAutofit/>
          </a:bodyPr>
          <a:lstStyle/>
          <a:p>
            <a:r>
              <a:rPr lang="en-US" dirty="0" smtClean="0"/>
              <a:t>Here are the 3 basic types of modulation used in modems: </a:t>
            </a:r>
          </a:p>
          <a:p>
            <a:pPr lvl="0"/>
            <a:r>
              <a:rPr lang="en-US" dirty="0" smtClean="0"/>
              <a:t>FSK - Frequency Shifted Keying</a:t>
            </a:r>
          </a:p>
          <a:p>
            <a:pPr lvl="0"/>
            <a:r>
              <a:rPr lang="en-US" dirty="0" smtClean="0"/>
              <a:t>QPSK - </a:t>
            </a:r>
            <a:r>
              <a:rPr lang="en-US" dirty="0" err="1" smtClean="0"/>
              <a:t>Quadrature</a:t>
            </a:r>
            <a:r>
              <a:rPr lang="en-US" dirty="0" smtClean="0"/>
              <a:t> Phase Shift Keying</a:t>
            </a:r>
          </a:p>
          <a:p>
            <a:pPr lvl="0"/>
            <a:r>
              <a:rPr lang="en-US" dirty="0" smtClean="0"/>
              <a:t>QAM - </a:t>
            </a:r>
            <a:r>
              <a:rPr lang="en-US" dirty="0" err="1" smtClean="0"/>
              <a:t>Quadrature</a:t>
            </a:r>
            <a:r>
              <a:rPr lang="en-US" dirty="0" smtClean="0"/>
              <a:t> Amplitude Modulation</a:t>
            </a:r>
          </a:p>
          <a:p>
            <a:r>
              <a:rPr lang="en-US" dirty="0" smtClean="0"/>
              <a:t>Modern modems use a combination of the above basic modulation techniques and compression to achieve high data transfer rates (14.4 Kbps and up)</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smtClean="0"/>
              <a:t>FSK - Frequency Shift Keying</a:t>
            </a:r>
            <a:r>
              <a:rPr lang="en-US" sz="3200" dirty="0" smtClean="0"/>
              <a:t> </a:t>
            </a:r>
            <a:br>
              <a:rPr lang="en-US" sz="3200" dirty="0" smtClean="0"/>
            </a:br>
            <a:endParaRPr lang="en-US" sz="3200"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r>
              <a:rPr lang="en-US" dirty="0" smtClean="0"/>
              <a:t>Frequency Shift Keying (or FSK) is the frequency modulation of a carrier that represents digital intelligence</a:t>
            </a:r>
          </a:p>
          <a:p>
            <a:r>
              <a:rPr lang="en-US" dirty="0" smtClean="0"/>
              <a:t> For Simplex or Half Duplex operation, a single carrier (1170 Hz) is used - communication can only be transmitted in one direction at a time</a:t>
            </a:r>
          </a:p>
          <a:p>
            <a:r>
              <a:rPr lang="en-US" dirty="0" smtClean="0"/>
              <a:t> A Mark or 1 is represented by 1270 Hz, and a Space or 0 is represented by 1070 Hz</a:t>
            </a:r>
          </a:p>
          <a:p>
            <a:r>
              <a:rPr lang="en-US" dirty="0" smtClean="0"/>
              <a:t> </a:t>
            </a:r>
            <a:r>
              <a:rPr lang="en-US" dirty="0" smtClean="0">
                <a:solidFill>
                  <a:srgbClr val="FF0000"/>
                </a:solidFill>
              </a:rPr>
              <a:t>The following diagram shows the Voice Channel with Simplex/Half Duplex FSK. </a:t>
            </a:r>
          </a:p>
          <a:p>
            <a:r>
              <a:rPr lang="en-US" dirty="0" smtClean="0">
                <a:solidFill>
                  <a:srgbClr val="FF0000"/>
                </a:solidFill>
              </a:rPr>
              <a:t>Simplex / Half Duplex FSK </a:t>
            </a:r>
          </a:p>
          <a:p>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b="1" dirty="0" smtClean="0"/>
              <a:t>Full Duplex FSK</a:t>
            </a:r>
            <a:endParaRPr lang="en-US" sz="3200" dirty="0"/>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r>
              <a:rPr lang="en-US" dirty="0" smtClean="0"/>
              <a:t>For Full Duplex (i.e. simultaneous data communication in both directions), the upper bandwidth of the Voice Channel is utilized</a:t>
            </a:r>
          </a:p>
          <a:p>
            <a:r>
              <a:rPr lang="en-US" dirty="0" smtClean="0"/>
              <a:t> Another carrier is added at 2125 Hz</a:t>
            </a:r>
          </a:p>
          <a:p>
            <a:r>
              <a:rPr lang="en-US" dirty="0" smtClean="0"/>
              <a:t> A Mark or 1 is represented by 2225 Hz, and a Space or 0 is represented by 2025 Hz </a:t>
            </a:r>
          </a:p>
          <a:p>
            <a:r>
              <a:rPr lang="en-US" dirty="0" smtClean="0"/>
              <a:t>The originating modem (the one which dials the phone number and starts the connection) uses the lower carrier (1170 Hz) and the answer modem (the one which answers the ringing phone line) uses the upper carrier (2125 Hz)</a:t>
            </a:r>
          </a:p>
          <a:p>
            <a:r>
              <a:rPr lang="en-US" dirty="0" smtClean="0"/>
              <a:t> This allocation of carriers is done automatically by the modem's hardware </a:t>
            </a:r>
          </a:p>
          <a:p>
            <a:r>
              <a:rPr lang="en-US" dirty="0" smtClean="0">
                <a:solidFill>
                  <a:srgbClr val="FF0000"/>
                </a:solidFill>
              </a:rPr>
              <a:t>The following diagram shows the Voice Channel with Full Duplex FSK</a:t>
            </a:r>
          </a:p>
          <a:p>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t>Full Duplex FSK </a:t>
            </a:r>
            <a:r>
              <a:rPr lang="en-US" sz="3200" b="1" dirty="0" err="1" smtClean="0"/>
              <a:t>conti</a:t>
            </a:r>
            <a:r>
              <a:rPr lang="en-US" sz="3200" b="1" dirty="0" smtClean="0"/>
              <a:t>’</a:t>
            </a:r>
            <a:endParaRPr lang="en-US" sz="3200" dirty="0"/>
          </a:p>
        </p:txBody>
      </p:sp>
      <p:sp>
        <p:nvSpPr>
          <p:cNvPr id="3" name="Content Placeholder 2"/>
          <p:cNvSpPr>
            <a:spLocks noGrp="1"/>
          </p:cNvSpPr>
          <p:nvPr>
            <p:ph idx="1"/>
          </p:nvPr>
        </p:nvSpPr>
        <p:spPr/>
        <p:txBody>
          <a:bodyPr>
            <a:normAutofit fontScale="85000" lnSpcReduction="20000"/>
          </a:bodyPr>
          <a:lstStyle/>
          <a:p>
            <a:r>
              <a:rPr lang="en-US" dirty="0" smtClean="0"/>
              <a:t>The originate modem transmits on the 1170 Hz carrier and receives on the 2125 Hz carrier</a:t>
            </a:r>
          </a:p>
          <a:p>
            <a:r>
              <a:rPr lang="en-US" dirty="0" smtClean="0"/>
              <a:t> The answer modem receives on the 1170 Hz carrier and transmits on the 2125 Hz carrier</a:t>
            </a:r>
          </a:p>
          <a:p>
            <a:r>
              <a:rPr lang="en-US" dirty="0" smtClean="0"/>
              <a:t> This way, both modems can be transmitting and receiving simultaneously</a:t>
            </a:r>
          </a:p>
          <a:p>
            <a:r>
              <a:rPr lang="en-US" dirty="0" smtClean="0"/>
              <a:t>The FSK modem described above is used for 300 baud modems only. </a:t>
            </a:r>
          </a:p>
          <a:p>
            <a:r>
              <a:rPr lang="en-US" dirty="0" smtClean="0"/>
              <a:t>The logical question is: "Why not use it for higher modems?"</a:t>
            </a:r>
          </a:p>
          <a:p>
            <a:r>
              <a:rPr lang="en-US" dirty="0" smtClean="0"/>
              <a:t> Higher data rates require more bandwidth</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229600" cy="5181600"/>
          </a:xfrm>
        </p:spPr>
        <p:txBody>
          <a:bodyPr>
            <a:normAutofit/>
          </a:bodyPr>
          <a:lstStyle/>
          <a:p>
            <a:r>
              <a:rPr lang="en-US" dirty="0" smtClean="0"/>
              <a:t>This would require that the Mark and Space frequencies for each band be moved farther apart (the originate and answer bands become wider)</a:t>
            </a:r>
          </a:p>
          <a:p>
            <a:r>
              <a:rPr lang="en-US" dirty="0" smtClean="0"/>
              <a:t>The two carriers would have to move farther apart from each other to prevent crosstalk (interference with each other)</a:t>
            </a:r>
          </a:p>
          <a:p>
            <a:r>
              <a:rPr lang="en-US" dirty="0" smtClean="0"/>
              <a:t> The limit for present phone lines is 1200 Baud Half Duplex (one way) used by Bell 202 compatible modems </a:t>
            </a:r>
          </a:p>
          <a:p>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pic>
        <p:nvPicPr>
          <p:cNvPr id="4" name="Content Placeholder 3" descr="http://www.camiresearch.com/Data_Com_Basics/image9.gif"/>
          <p:cNvPicPr>
            <a:picLocks noGrp="1"/>
          </p:cNvPicPr>
          <p:nvPr>
            <p:ph idx="1"/>
          </p:nvPr>
        </p:nvPicPr>
        <p:blipFill>
          <a:blip r:embed="rId2"/>
          <a:srcRect/>
          <a:stretch>
            <a:fillRect/>
          </a:stretch>
        </p:blipFill>
        <p:spPr bwMode="auto">
          <a:xfrm>
            <a:off x="685800" y="914400"/>
            <a:ext cx="7772400" cy="5943600"/>
          </a:xfrm>
          <a:prstGeom prst="rect">
            <a:avLst/>
          </a:prstGeom>
          <a:noFill/>
          <a:ln w="9525">
            <a:noFill/>
            <a:miter lim="800000"/>
            <a:headEnd/>
            <a:tailEnd/>
          </a:ln>
        </p:spPr>
      </p:pic>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err="1" smtClean="0"/>
              <a:t>Quadrature</a:t>
            </a:r>
            <a:r>
              <a:rPr lang="en-US" sz="3200" dirty="0" smtClean="0"/>
              <a:t> Phase Shift Keying </a:t>
            </a:r>
            <a:endParaRPr lang="en-US" sz="3200" dirty="0"/>
          </a:p>
        </p:txBody>
      </p:sp>
      <p:sp>
        <p:nvSpPr>
          <p:cNvPr id="3" name="Content Placeholder 2"/>
          <p:cNvSpPr>
            <a:spLocks noGrp="1"/>
          </p:cNvSpPr>
          <p:nvPr>
            <p:ph idx="1"/>
          </p:nvPr>
        </p:nvSpPr>
        <p:spPr>
          <a:xfrm>
            <a:off x="457200" y="990600"/>
            <a:ext cx="8229600" cy="5135563"/>
          </a:xfrm>
        </p:spPr>
        <p:txBody>
          <a:bodyPr>
            <a:normAutofit fontScale="85000" lnSpcReduction="10000"/>
          </a:bodyPr>
          <a:lstStyle/>
          <a:p>
            <a:r>
              <a:rPr lang="en-US" dirty="0" smtClean="0">
                <a:solidFill>
                  <a:srgbClr val="FF0000"/>
                </a:solidFill>
              </a:rPr>
              <a:t>28b. QPSK - </a:t>
            </a:r>
            <a:r>
              <a:rPr lang="en-US" dirty="0" err="1" smtClean="0">
                <a:solidFill>
                  <a:srgbClr val="FF0000"/>
                </a:solidFill>
              </a:rPr>
              <a:t>Quadrature</a:t>
            </a:r>
            <a:r>
              <a:rPr lang="en-US" dirty="0" smtClean="0">
                <a:solidFill>
                  <a:srgbClr val="FF0000"/>
                </a:solidFill>
              </a:rPr>
              <a:t> Phase Shift Keying </a:t>
            </a:r>
          </a:p>
          <a:p>
            <a:r>
              <a:rPr lang="en-US" dirty="0" err="1" smtClean="0"/>
              <a:t>Quadrature</a:t>
            </a:r>
            <a:r>
              <a:rPr lang="en-US" dirty="0" smtClean="0"/>
              <a:t> Phase Shift Keying employs shifting the phase of the carrier at a 600 baud rate plus an encoding technique</a:t>
            </a:r>
          </a:p>
          <a:p>
            <a:r>
              <a:rPr lang="en-US" dirty="0" smtClean="0"/>
              <a:t>QPSK is used in Bell 212A-compatible modems and V.22 - both are 1200 bps Full Duplex standards</a:t>
            </a:r>
          </a:p>
          <a:p>
            <a:r>
              <a:rPr lang="en-US" dirty="0" smtClean="0"/>
              <a:t>The originate modem transmits at 1200 Hz, and receives on 2400 Hz </a:t>
            </a:r>
          </a:p>
          <a:p>
            <a:r>
              <a:rPr lang="en-US" dirty="0" smtClean="0"/>
              <a:t>The answer modem receives on 1200 Hz, and transmits on 2400 Hz </a:t>
            </a:r>
          </a:p>
          <a:p>
            <a:r>
              <a:rPr lang="en-US" dirty="0" smtClean="0"/>
              <a:t>The digital information is encoded using 4 (Quad) level differential PSK at 600 baud. </a:t>
            </a:r>
          </a:p>
          <a:p>
            <a:endParaRPr lang="en-US" dirty="0">
              <a:solidFill>
                <a:srgbClr val="FF0000"/>
              </a:solidFill>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sz="3200" b="1" dirty="0" smtClean="0"/>
              <a:t/>
            </a:r>
            <a:br>
              <a:rPr lang="en-US" sz="3200" b="1" dirty="0" smtClean="0"/>
            </a:br>
            <a:r>
              <a:rPr lang="en-US" sz="3200" b="1" dirty="0" smtClean="0"/>
              <a:t>FRAME </a:t>
            </a:r>
            <a:r>
              <a:rPr lang="en-US" sz="3200" dirty="0" smtClean="0"/>
              <a:t/>
            </a:r>
            <a:br>
              <a:rPr lang="en-US" sz="3200" dirty="0" smtClean="0"/>
            </a:br>
            <a:endParaRPr lang="en-US" sz="3200" dirty="0"/>
          </a:p>
        </p:txBody>
      </p:sp>
      <p:sp>
        <p:nvSpPr>
          <p:cNvPr id="3" name="Content Placeholder 2"/>
          <p:cNvSpPr>
            <a:spLocks noGrp="1"/>
          </p:cNvSpPr>
          <p:nvPr>
            <p:ph idx="1"/>
          </p:nvPr>
        </p:nvSpPr>
        <p:spPr>
          <a:xfrm>
            <a:off x="457200" y="1066800"/>
            <a:ext cx="8229600" cy="5059363"/>
          </a:xfrm>
        </p:spPr>
        <p:txBody>
          <a:bodyPr>
            <a:normAutofit fontScale="70000" lnSpcReduction="20000"/>
          </a:bodyPr>
          <a:lstStyle/>
          <a:p>
            <a:r>
              <a:rPr lang="en-US" dirty="0" smtClean="0"/>
              <a:t>A frame consists of a group of binary digits generally in additional bits. </a:t>
            </a:r>
          </a:p>
          <a:p>
            <a:r>
              <a:rPr lang="en-US" dirty="0" smtClean="0"/>
              <a:t>Transmission consists sending a sequence of consecutive frames across the network which can be individually checked at the receiving end</a:t>
            </a:r>
          </a:p>
          <a:p>
            <a:r>
              <a:rPr lang="en-US" dirty="0" smtClean="0"/>
              <a:t> Basic modulation methods in modem design is assisted by incorporation of a number of ancillary tasks, including multiplexing </a:t>
            </a:r>
          </a:p>
          <a:p>
            <a:r>
              <a:rPr lang="en-US" dirty="0" smtClean="0"/>
              <a:t>Multiplexing of a number of channels into one transmission routs is achieved by frequency Division multiplexing ( F D M )or time division multiplexing ( T D M ) </a:t>
            </a:r>
          </a:p>
          <a:p>
            <a:r>
              <a:rPr lang="en-US" dirty="0" smtClean="0"/>
              <a:t>The F D M is used in the Public Switch Telephone Network ( P S T N ) </a:t>
            </a:r>
          </a:p>
          <a:p>
            <a:r>
              <a:rPr lang="en-US" dirty="0" smtClean="0"/>
              <a:t>While the (T D M ) is applied to data transmission, viable length data frames are used in the statistical method which is shown to be more economical in use of   available  bandwidth than fixed length multiplexing</a:t>
            </a:r>
          </a:p>
          <a:p>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t>Data on the Telephone network</a:t>
            </a:r>
            <a:endParaRPr lang="en-US" sz="3200" dirty="0"/>
          </a:p>
        </p:txBody>
      </p:sp>
      <p:sp>
        <p:nvSpPr>
          <p:cNvPr id="3" name="Content Placeholder 2"/>
          <p:cNvSpPr>
            <a:spLocks noGrp="1"/>
          </p:cNvSpPr>
          <p:nvPr>
            <p:ph idx="1"/>
          </p:nvPr>
        </p:nvSpPr>
        <p:spPr>
          <a:xfrm>
            <a:off x="457200" y="1143000"/>
            <a:ext cx="8229600" cy="4983163"/>
          </a:xfrm>
        </p:spPr>
        <p:txBody>
          <a:bodyPr>
            <a:normAutofit fontScale="70000" lnSpcReduction="20000"/>
          </a:bodyPr>
          <a:lstStyle/>
          <a:p>
            <a:r>
              <a:rPr lang="en-US" dirty="0" smtClean="0"/>
              <a:t>The circuit used to translates digital information into a form suited to voice  transmission is known as a modulator and the circuit to perform the reverse function is known as a demodulator </a:t>
            </a:r>
          </a:p>
          <a:p>
            <a:r>
              <a:rPr lang="en-US" dirty="0" smtClean="0"/>
              <a:t>Transmission is normally a duplex ( in both directions ) as both circuits are required at each  end</a:t>
            </a:r>
          </a:p>
          <a:p>
            <a:r>
              <a:rPr lang="en-US" dirty="0" smtClean="0"/>
              <a:t>The combination is called a modem ( modulator /  demodulator ) </a:t>
            </a:r>
          </a:p>
          <a:p>
            <a:r>
              <a:rPr lang="en-US" dirty="0" smtClean="0"/>
              <a:t> Two other modes of operation are in use  </a:t>
            </a:r>
          </a:p>
          <a:p>
            <a:r>
              <a:rPr lang="en-US" dirty="0" smtClean="0"/>
              <a:t>These are half duplex  mode where both ends of the communication link can send and receive information  but not at the same time </a:t>
            </a:r>
          </a:p>
          <a:p>
            <a:r>
              <a:rPr lang="en-US" dirty="0" smtClean="0"/>
              <a:t>In  simplex  mode information  can only be sent in one direction across the link</a:t>
            </a:r>
          </a:p>
          <a:p>
            <a:r>
              <a:rPr lang="en-US" dirty="0" smtClean="0">
                <a:solidFill>
                  <a:srgbClr val="FF0000"/>
                </a:solidFill>
              </a:rPr>
              <a:t>Early modems were exorcise and limited in performance to a low transmission  rate of 300 </a:t>
            </a:r>
            <a:r>
              <a:rPr lang="en-US" dirty="0" err="1" smtClean="0">
                <a:solidFill>
                  <a:srgbClr val="FF0000"/>
                </a:solidFill>
              </a:rPr>
              <a:t>dps</a:t>
            </a:r>
            <a:r>
              <a:rPr lang="en-US" dirty="0" smtClean="0">
                <a:solidFill>
                  <a:srgbClr val="FF0000"/>
                </a:solidFill>
              </a:rPr>
              <a:t> full duplex or 1200 </a:t>
            </a:r>
            <a:r>
              <a:rPr lang="en-US" dirty="0" err="1" smtClean="0">
                <a:solidFill>
                  <a:srgbClr val="FF0000"/>
                </a:solidFill>
              </a:rPr>
              <a:t>dps</a:t>
            </a:r>
            <a:r>
              <a:rPr lang="en-US" dirty="0" smtClean="0">
                <a:solidFill>
                  <a:srgbClr val="FF0000"/>
                </a:solidFill>
              </a:rPr>
              <a:t> ( half duplex over a normal  PSTN </a:t>
            </a:r>
          </a:p>
          <a:p>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t>Data Switching </a:t>
            </a:r>
            <a:endParaRPr lang="en-US" sz="3200" dirty="0"/>
          </a:p>
        </p:txBody>
      </p:sp>
      <p:sp>
        <p:nvSpPr>
          <p:cNvPr id="3" name="Content Placeholder 2"/>
          <p:cNvSpPr>
            <a:spLocks noGrp="1"/>
          </p:cNvSpPr>
          <p:nvPr>
            <p:ph idx="1"/>
          </p:nvPr>
        </p:nvSpPr>
        <p:spPr>
          <a:xfrm>
            <a:off x="457200" y="914400"/>
            <a:ext cx="8229600" cy="5211763"/>
          </a:xfrm>
        </p:spPr>
        <p:txBody>
          <a:bodyPr/>
          <a:lstStyle/>
          <a:p>
            <a:r>
              <a:rPr lang="en-US" dirty="0" smtClean="0"/>
              <a:t>Data Switching is the transmission of data in any kind of essentially transfixing or switching the data from one node in the network to the next in the passage from the originating station attached to a node to the intended receiving station associated with different node. </a:t>
            </a:r>
          </a:p>
          <a:p>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200" b="1" dirty="0" smtClean="0"/>
              <a:t>CIRCUIT Switching in PSTN </a:t>
            </a:r>
            <a:endParaRPr lang="en-US" sz="3200" dirty="0"/>
          </a:p>
        </p:txBody>
      </p:sp>
      <p:sp>
        <p:nvSpPr>
          <p:cNvPr id="3" name="Content Placeholder 2"/>
          <p:cNvSpPr>
            <a:spLocks noGrp="1"/>
          </p:cNvSpPr>
          <p:nvPr>
            <p:ph idx="1"/>
          </p:nvPr>
        </p:nvSpPr>
        <p:spPr/>
        <p:txBody>
          <a:bodyPr>
            <a:normAutofit fontScale="70000" lnSpcReduction="20000"/>
          </a:bodyPr>
          <a:lstStyle/>
          <a:p>
            <a:r>
              <a:rPr lang="en-US" dirty="0" smtClean="0"/>
              <a:t>In such a service  distinct phases of operation can be distinguished namely </a:t>
            </a:r>
          </a:p>
          <a:p>
            <a:pPr>
              <a:buNone/>
            </a:pPr>
            <a:r>
              <a:rPr lang="en-US" dirty="0" smtClean="0"/>
              <a:t>      (1) Call mediation by lifting the receiver and dialing </a:t>
            </a:r>
          </a:p>
          <a:p>
            <a:pPr>
              <a:buNone/>
            </a:pPr>
            <a:r>
              <a:rPr lang="en-US" dirty="0" smtClean="0"/>
              <a:t>      (2) conversation exchange </a:t>
            </a:r>
          </a:p>
          <a:p>
            <a:pPr>
              <a:buNone/>
            </a:pPr>
            <a:r>
              <a:rPr lang="en-US" dirty="0" smtClean="0"/>
              <a:t>      (3) Termination  of the call by replacing the handset</a:t>
            </a:r>
          </a:p>
          <a:p>
            <a:r>
              <a:rPr lang="en-US" dirty="0" smtClean="0"/>
              <a:t> There are 3 processes involves ; </a:t>
            </a:r>
          </a:p>
          <a:p>
            <a:pPr lvl="0"/>
            <a:r>
              <a:rPr lang="en-US" dirty="0" smtClean="0"/>
              <a:t>Circuit establishment -  the settling up of an end – to –end  circuit through an appropriate set of nodes located  between  the two end devices on the network,  </a:t>
            </a:r>
            <a:r>
              <a:rPr lang="en-US" dirty="0" err="1" smtClean="0"/>
              <a:t>i</a:t>
            </a:r>
            <a:r>
              <a:rPr lang="en-US" dirty="0" smtClean="0"/>
              <a:t> e establishing a dedicated route . </a:t>
            </a:r>
          </a:p>
          <a:p>
            <a:pPr lvl="0"/>
            <a:r>
              <a:rPr lang="en-US" dirty="0" smtClean="0"/>
              <a:t>Data transfer-  transmission of data across the network following the dedicated route </a:t>
            </a:r>
          </a:p>
          <a:p>
            <a:pPr lvl="0"/>
            <a:r>
              <a:rPr lang="en-US" dirty="0" smtClean="0"/>
              <a:t>Circuit disconnect- termination of the connection after data transfer is completed and the separate node paths made available for other data signal. </a:t>
            </a:r>
          </a:p>
          <a:p>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t>CIRCUIT Switching in PSTN </a:t>
            </a:r>
            <a:r>
              <a:rPr lang="en-US" sz="3200" b="1" dirty="0" err="1" smtClean="0"/>
              <a:t>conti</a:t>
            </a:r>
            <a:r>
              <a:rPr lang="en-US" sz="3200" b="1" dirty="0" smtClean="0"/>
              <a:t>’ </a:t>
            </a:r>
            <a:endParaRPr lang="en-US" sz="3200" dirty="0"/>
          </a:p>
        </p:txBody>
      </p:sp>
      <p:sp>
        <p:nvSpPr>
          <p:cNvPr id="3" name="Content Placeholder 2"/>
          <p:cNvSpPr>
            <a:spLocks noGrp="1"/>
          </p:cNvSpPr>
          <p:nvPr>
            <p:ph idx="1"/>
          </p:nvPr>
        </p:nvSpPr>
        <p:spPr>
          <a:xfrm>
            <a:off x="457200" y="990600"/>
            <a:ext cx="8229600" cy="5135563"/>
          </a:xfrm>
        </p:spPr>
        <p:txBody>
          <a:bodyPr>
            <a:normAutofit fontScale="85000" lnSpcReduction="20000"/>
          </a:bodyPr>
          <a:lstStyle/>
          <a:p>
            <a:r>
              <a:rPr lang="en-US" dirty="0" smtClean="0"/>
              <a:t>The essential feature of circuit switching lies in the existence  of a dedicated communication path between the two end devices </a:t>
            </a:r>
          </a:p>
          <a:p>
            <a:r>
              <a:rPr lang="en-US" dirty="0" smtClean="0"/>
              <a:t>circuit establishment demands a certain amount of elapsed time ( set – up – time ) before  a message can be sent. </a:t>
            </a:r>
          </a:p>
          <a:p>
            <a:r>
              <a:rPr lang="en-US" dirty="0" smtClean="0"/>
              <a:t>To do this a cell request signal needs to be sent and this requires an acknowledgement </a:t>
            </a:r>
          </a:p>
          <a:p>
            <a:r>
              <a:rPr lang="en-US" dirty="0" smtClean="0"/>
              <a:t>Each node needs time to set up the route of its onward connection through the network</a:t>
            </a:r>
          </a:p>
          <a:p>
            <a:r>
              <a:rPr lang="en-US" dirty="0" smtClean="0"/>
              <a:t> e g the set up time for the PSTN is relatively  ( tens of seconds) but with a computer – controlled  exchange this need to  be reduced to a few tens of milliseconds</a:t>
            </a:r>
          </a:p>
          <a:p>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CIRCUIT Switching in PSTN </a:t>
            </a:r>
            <a:r>
              <a:rPr lang="en-US" b="1" dirty="0" err="1" smtClean="0"/>
              <a:t>conti</a:t>
            </a:r>
            <a:r>
              <a:rPr lang="en-US" b="1" dirty="0" smtClean="0"/>
              <a:t>’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End device A,  requires a connection to end device B ( A might  be  for </a:t>
            </a:r>
            <a:r>
              <a:rPr lang="en-US" dirty="0" err="1" smtClean="0"/>
              <a:t>eg</a:t>
            </a:r>
            <a:r>
              <a:rPr lang="en-US" dirty="0" smtClean="0"/>
              <a:t> microprocessor and B a printer ) </a:t>
            </a:r>
          </a:p>
          <a:p>
            <a:r>
              <a:rPr lang="en-US" dirty="0" smtClean="0"/>
              <a:t>First it is necessary to establish the complete circuit between  A and B  where data can flow </a:t>
            </a:r>
          </a:p>
          <a:p>
            <a:r>
              <a:rPr lang="en-US" dirty="0" smtClean="0"/>
              <a:t>to do this A sends a request to its connecting node for onward connection to B </a:t>
            </a:r>
          </a:p>
          <a:p>
            <a:r>
              <a:rPr lang="en-US" dirty="0" smtClean="0"/>
              <a:t>stored in the node  software will be details of routes  available and the  order of preference based on economy of use and dynamic consideration such as channels availability </a:t>
            </a:r>
          </a:p>
          <a:p>
            <a:r>
              <a:rPr lang="en-US" dirty="0" smtClean="0"/>
              <a:t>We will assume that node  3 forms the next part of the route 4, 6, or 4, 6, 3 can also be chosen)  </a:t>
            </a:r>
          </a:p>
          <a:p>
            <a:r>
              <a:rPr lang="en-US" dirty="0" smtClean="0"/>
              <a:t>A dedicated  channel is allocated between  nodes 1 and 3 and similar request is made at node 3 in which all onward  routes  are considered except that leading back to node 1.</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CIRCUIT Switching in PSTN </a:t>
            </a:r>
            <a:r>
              <a:rPr lang="en-US" b="1" dirty="0" err="1" smtClean="0"/>
              <a:t>conti</a:t>
            </a:r>
            <a:r>
              <a:rPr lang="en-US" b="1" dirty="0" smtClean="0"/>
              <a:t>’ </a:t>
            </a:r>
            <a:endParaRPr lang="en-US" dirty="0"/>
          </a:p>
        </p:txBody>
      </p:sp>
      <p:sp>
        <p:nvSpPr>
          <p:cNvPr id="3" name="Content Placeholder 2"/>
          <p:cNvSpPr>
            <a:spLocks noGrp="1"/>
          </p:cNvSpPr>
          <p:nvPr>
            <p:ph idx="1"/>
          </p:nvPr>
        </p:nvSpPr>
        <p:spPr/>
        <p:txBody>
          <a:bodyPr>
            <a:normAutofit/>
          </a:bodyPr>
          <a:lstStyle/>
          <a:p>
            <a:r>
              <a:rPr lang="en-US" dirty="0" smtClean="0"/>
              <a:t>assuming node 5 is selected it remains for this  request access to its connected device B</a:t>
            </a:r>
          </a:p>
          <a:p>
            <a:r>
              <a:rPr lang="en-US" dirty="0" smtClean="0"/>
              <a:t> if this is ready to accept data then an acknowledgement is passed through the dedicated  route to device A and the process of data transfer commences</a:t>
            </a:r>
          </a:p>
          <a:p>
            <a:r>
              <a:rPr lang="en-US" dirty="0" smtClean="0"/>
              <a:t> (normally the allocated connection between A and B will almost certainly be duplex )</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b="1" dirty="0" smtClean="0"/>
              <a:t>CIRCUIT Switching in PSTN </a:t>
            </a:r>
            <a:r>
              <a:rPr lang="en-US" sz="3600" b="1" dirty="0" err="1" smtClean="0"/>
              <a:t>conti</a:t>
            </a:r>
            <a:r>
              <a:rPr lang="en-US" sz="3600" b="1" dirty="0" smtClean="0"/>
              <a:t>’ </a:t>
            </a:r>
            <a:endParaRPr lang="en-US" sz="3600" dirty="0"/>
          </a:p>
        </p:txBody>
      </p:sp>
      <p:sp>
        <p:nvSpPr>
          <p:cNvPr id="3" name="Content Placeholder 2"/>
          <p:cNvSpPr>
            <a:spLocks noGrp="1"/>
          </p:cNvSpPr>
          <p:nvPr>
            <p:ph idx="1"/>
          </p:nvPr>
        </p:nvSpPr>
        <p:spPr>
          <a:xfrm>
            <a:off x="457200" y="914400"/>
            <a:ext cx="8229600" cy="5211763"/>
          </a:xfrm>
        </p:spPr>
        <p:txBody>
          <a:bodyPr/>
          <a:lstStyle/>
          <a:p>
            <a:r>
              <a:rPr lang="en-US" dirty="0" smtClean="0"/>
              <a:t>For very short interaction it comes or significant overhand up the connections which caucused be tolerate in bank or cash traction or accrete booking </a:t>
            </a:r>
            <a:r>
              <a:rPr lang="en-US" dirty="0" err="1" smtClean="0"/>
              <a:t>inf</a:t>
            </a:r>
            <a:r>
              <a:rPr lang="en-US" dirty="0" smtClean="0"/>
              <a:t> channel capacity is allocated for the duration of the requires connection even if little or no data is belling transferred it is easeful is PSTN and private exchange which may varying speech darts, fancied and other services  in digitally seceded  </a:t>
            </a:r>
          </a:p>
          <a:p>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b="1" dirty="0" smtClean="0"/>
              <a:t>MESSAGE SWITCHING </a:t>
            </a:r>
            <a:endParaRPr lang="en-US" sz="3600" dirty="0"/>
          </a:p>
        </p:txBody>
      </p:sp>
      <p:sp>
        <p:nvSpPr>
          <p:cNvPr id="3" name="Content Placeholder 2"/>
          <p:cNvSpPr>
            <a:spLocks noGrp="1"/>
          </p:cNvSpPr>
          <p:nvPr>
            <p:ph idx="1"/>
          </p:nvPr>
        </p:nvSpPr>
        <p:spPr>
          <a:xfrm>
            <a:off x="457200" y="1066800"/>
            <a:ext cx="8229600" cy="5059363"/>
          </a:xfrm>
        </p:spPr>
        <p:txBody>
          <a:bodyPr>
            <a:normAutofit fontScale="70000" lnSpcReduction="20000"/>
          </a:bodyPr>
          <a:lstStyle/>
          <a:p>
            <a:r>
              <a:rPr lang="en-US" dirty="0" smtClean="0"/>
              <a:t>It is not necessary to establish is advance a dedicated path between  two end devices.  Instead if a device wishes to send a message it appends a destination address to the message data  to be delivered to  the end device ( or devices ) to which the message is to the be delivered.  </a:t>
            </a:r>
          </a:p>
          <a:p>
            <a:r>
              <a:rPr lang="en-US" dirty="0" smtClean="0"/>
              <a:t>This message  is then passed through  the network from node to node over a traversed  route  . At each nodes the entire message is stored briefly and transmitted to the next node the process is repeated  until the message has reached  its destination . This process is termed store – and forward technique. </a:t>
            </a:r>
          </a:p>
          <a:p>
            <a:pPr marL="0" indent="0">
              <a:buNone/>
            </a:pPr>
            <a:r>
              <a:rPr lang="en-US" dirty="0" smtClean="0"/>
              <a:t> </a:t>
            </a:r>
            <a:r>
              <a:rPr lang="en-US" b="1" dirty="0" smtClean="0"/>
              <a:t>Advantages over Circuit  Switching</a:t>
            </a:r>
          </a:p>
          <a:p>
            <a:r>
              <a:rPr lang="en-US" dirty="0" smtClean="0"/>
              <a:t>It does not require a dedicated  channel or data route set up procedure but the entire message must be received at each node so that  it can be transmitted  </a:t>
            </a:r>
            <a:r>
              <a:rPr lang="en-US" dirty="0" err="1" smtClean="0"/>
              <a:t>ie</a:t>
            </a:r>
            <a:r>
              <a:rPr lang="en-US" dirty="0" smtClean="0"/>
              <a:t> total transmission delay is variable and generally longer than with Circuit  Switching .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Rate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data rate of a channel is often specified by its bit rate (often thought erroneously to be the same as baud rate)</a:t>
            </a:r>
          </a:p>
          <a:p>
            <a:r>
              <a:rPr lang="en-US" dirty="0" smtClean="0"/>
              <a:t>However, an equivalent measure channel capacity is bandwidth</a:t>
            </a:r>
          </a:p>
          <a:p>
            <a:r>
              <a:rPr lang="en-US" dirty="0" smtClean="0"/>
              <a:t> In general, the maximum data rate a channel can support is directly proportional to the channel's bandwidth and inversely proportional to the channel's noise level</a:t>
            </a:r>
            <a:br>
              <a:rPr lang="en-US" dirty="0" smtClean="0"/>
            </a:br>
            <a:r>
              <a:rPr lang="en-US" dirty="0" smtClean="0"/>
              <a:t/>
            </a:r>
            <a:br>
              <a:rPr lang="en-US" dirty="0" smtClean="0"/>
            </a:br>
            <a:r>
              <a:rPr lang="en-US" dirty="0" smtClean="0"/>
              <a:t>A communications protocol is an agreed-upon convention that defines the order and meaning of bits in a serial transmission</a:t>
            </a:r>
          </a:p>
          <a:p>
            <a:r>
              <a:rPr lang="en-US" dirty="0" smtClean="0"/>
              <a:t> It may also specify a procedure for exchanging messages</a:t>
            </a:r>
          </a:p>
          <a:p>
            <a:r>
              <a:rPr lang="en-US" dirty="0" smtClean="0"/>
              <a:t>A protocol will define how many data bits compose a message unit, the framing and formatting bits, any error-detecting bits that may be added, and other information that governs control of the communications hardware. </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sz="3200" b="1" dirty="0" smtClean="0"/>
              <a:t/>
            </a:r>
            <a:br>
              <a:rPr lang="en-US" sz="3200" b="1" dirty="0" smtClean="0"/>
            </a:br>
            <a:r>
              <a:rPr lang="en-US" sz="3200" b="1" dirty="0" smtClean="0"/>
              <a:t>PACKET SWITCHING </a:t>
            </a:r>
            <a:r>
              <a:rPr lang="en-US" sz="3200" dirty="0" smtClean="0"/>
              <a:t/>
            </a:r>
            <a:br>
              <a:rPr lang="en-US" sz="3200" dirty="0" smtClean="0"/>
            </a:br>
            <a:endParaRPr lang="en-US" sz="3200" dirty="0"/>
          </a:p>
        </p:txBody>
      </p:sp>
      <p:sp>
        <p:nvSpPr>
          <p:cNvPr id="3" name="Content Placeholder 2"/>
          <p:cNvSpPr>
            <a:spLocks noGrp="1"/>
          </p:cNvSpPr>
          <p:nvPr>
            <p:ph idx="1"/>
          </p:nvPr>
        </p:nvSpPr>
        <p:spPr>
          <a:xfrm>
            <a:off x="457200" y="685800"/>
            <a:ext cx="8229600" cy="5867400"/>
          </a:xfrm>
        </p:spPr>
        <p:txBody>
          <a:bodyPr>
            <a:normAutofit fontScale="85000" lnSpcReduction="20000"/>
          </a:bodyPr>
          <a:lstStyle/>
          <a:p>
            <a:r>
              <a:rPr lang="en-US" dirty="0" smtClean="0"/>
              <a:t>In packet – switching the message  handle much smaller data lengths than are found in message switching. The message is to be transmitted  is divided  into a series   data called data packets having a maximum length of only a few thousand bits. </a:t>
            </a:r>
          </a:p>
          <a:p>
            <a:r>
              <a:rPr lang="en-US" b="1" dirty="0" smtClean="0"/>
              <a:t>Advantages    </a:t>
            </a:r>
            <a:r>
              <a:rPr lang="en-US" dirty="0" smtClean="0"/>
              <a:t>The short packet experiences minimum  delay in progression  through a  high performance  network. </a:t>
            </a:r>
          </a:p>
          <a:p>
            <a:r>
              <a:rPr lang="en-US" dirty="0" smtClean="0"/>
              <a:t>The method used is still a store and  - forward process but since the packets are small they are quickly transmitted  by each node and require little memory space. Secondly by appending   a sequences number to each packet  as it move to  its destination  address the nodes are able to interleave packets from several different sources.  </a:t>
            </a:r>
            <a:r>
              <a:rPr lang="en-US" dirty="0"/>
              <a:t>T</a:t>
            </a:r>
            <a:r>
              <a:rPr lang="en-US" dirty="0" smtClean="0"/>
              <a:t>his leads to more efficient use of the transmission mode ( P S was first applied to ARPANET  AND TRNUST) </a:t>
            </a:r>
          </a:p>
          <a:p>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200" b="1" dirty="0" smtClean="0"/>
              <a:t/>
            </a:r>
            <a:br>
              <a:rPr lang="en-US" sz="3200" b="1" dirty="0" smtClean="0"/>
            </a:br>
            <a:r>
              <a:rPr lang="en-US" sz="3200" b="1" dirty="0" smtClean="0"/>
              <a:t>THE DATAGRAM </a:t>
            </a:r>
            <a:r>
              <a:rPr lang="en-US" sz="3200" dirty="0" smtClean="0"/>
              <a:t/>
            </a:r>
            <a:br>
              <a:rPr lang="en-US" sz="3200" dirty="0" smtClean="0"/>
            </a:br>
            <a:endParaRPr lang="en-US" sz="3200" dirty="0"/>
          </a:p>
        </p:txBody>
      </p:sp>
      <p:sp>
        <p:nvSpPr>
          <p:cNvPr id="3" name="Content Placeholder 2"/>
          <p:cNvSpPr>
            <a:spLocks noGrp="1"/>
          </p:cNvSpPr>
          <p:nvPr>
            <p:ph idx="1"/>
          </p:nvPr>
        </p:nvSpPr>
        <p:spPr>
          <a:xfrm>
            <a:off x="457200" y="990600"/>
            <a:ext cx="8229600" cy="5135563"/>
          </a:xfrm>
        </p:spPr>
        <p:txBody>
          <a:bodyPr/>
          <a:lstStyle/>
          <a:p>
            <a:r>
              <a:rPr lang="en-US" dirty="0" smtClean="0"/>
              <a:t>In the datagram approach, each packet is treated independently. As it  routes distances across a series of  nodes to its destination can vary depending on the network traffic.</a:t>
            </a:r>
          </a:p>
          <a:p>
            <a:r>
              <a:rPr lang="en-US" dirty="0" smtClean="0"/>
              <a:t> Datagrams are single packet messages each of which contains the full addresses of the </a:t>
            </a:r>
            <a:r>
              <a:rPr lang="en-US" dirty="0"/>
              <a:t>destination  </a:t>
            </a:r>
            <a:r>
              <a:rPr lang="en-US" dirty="0" smtClean="0"/>
              <a:t>in its header </a:t>
            </a:r>
            <a:r>
              <a:rPr lang="en-US" dirty="0"/>
              <a:t> </a:t>
            </a:r>
            <a:r>
              <a:rPr lang="en-US" dirty="0" smtClean="0"/>
              <a:t>also  require </a:t>
            </a:r>
            <a:r>
              <a:rPr lang="en-US" dirty="0" err="1" smtClean="0"/>
              <a:t>ie</a:t>
            </a:r>
            <a:r>
              <a:rPr lang="en-US" dirty="0" smtClean="0"/>
              <a:t> sequence number so that its place in a sequence  can be determined </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r>
              <a:rPr lang="en-US" dirty="0" smtClean="0"/>
              <a:t>Example of a datagram Canadian DATA </a:t>
            </a:r>
            <a:r>
              <a:rPr lang="en-US" dirty="0" err="1" smtClean="0"/>
              <a:t>pac</a:t>
            </a:r>
            <a:r>
              <a:rPr lang="en-US" dirty="0" smtClean="0"/>
              <a:t> systems.</a:t>
            </a:r>
          </a:p>
          <a:p>
            <a:r>
              <a:rPr lang="en-US" dirty="0" smtClean="0"/>
              <a:t>The network offers  a call – base service with two types of calls permanent and switched.</a:t>
            </a:r>
          </a:p>
          <a:p>
            <a:r>
              <a:rPr lang="en-US" dirty="0" smtClean="0"/>
              <a:t> Permanent calls are analogous to a private telephone line and require no call set – up or call </a:t>
            </a:r>
            <a:r>
              <a:rPr lang="en-US" dirty="0"/>
              <a:t>clearing </a:t>
            </a:r>
            <a:endParaRPr lang="en-US" dirty="0" smtClean="0"/>
          </a:p>
          <a:p>
            <a:r>
              <a:rPr lang="en-US" dirty="0" smtClean="0"/>
              <a:t>switched calls are analogous to designate  calls and  packets are classified as normal or prioritized with the latter given preference for onward transmission .</a:t>
            </a:r>
          </a:p>
          <a:p>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The Virtual Circuit</a:t>
            </a:r>
            <a:endParaRPr lang="en-US" dirty="0"/>
          </a:p>
        </p:txBody>
      </p:sp>
      <p:sp>
        <p:nvSpPr>
          <p:cNvPr id="3" name="Content Placeholder 2"/>
          <p:cNvSpPr>
            <a:spLocks noGrp="1"/>
          </p:cNvSpPr>
          <p:nvPr>
            <p:ph idx="1"/>
          </p:nvPr>
        </p:nvSpPr>
        <p:spPr>
          <a:xfrm>
            <a:off x="457200" y="990600"/>
            <a:ext cx="8229600" cy="5135563"/>
          </a:xfrm>
        </p:spPr>
        <p:txBody>
          <a:bodyPr>
            <a:normAutofit fontScale="70000" lnSpcReduction="20000"/>
          </a:bodyPr>
          <a:lstStyle/>
          <a:p>
            <a:r>
              <a:rPr lang="en-US" dirty="0" smtClean="0"/>
              <a:t>In the virtual circuit approach, the logical connection across the network is established between  the packet  to be sent  sent </a:t>
            </a:r>
            <a:r>
              <a:rPr lang="en-US" dirty="0" err="1" smtClean="0"/>
              <a:t>ie</a:t>
            </a:r>
            <a:r>
              <a:rPr lang="en-US" dirty="0" smtClean="0"/>
              <a:t> a specific  data   routes or series of nodes are  determined  so that the packet may be transmitted to reach the end device. </a:t>
            </a:r>
          </a:p>
          <a:p>
            <a:endParaRPr lang="en-US" dirty="0"/>
          </a:p>
          <a:p>
            <a:pPr marL="0" indent="0">
              <a:buNone/>
            </a:pPr>
            <a:endParaRPr lang="en-US" dirty="0" smtClean="0"/>
          </a:p>
          <a:p>
            <a:r>
              <a:rPr lang="en-US" dirty="0" smtClean="0"/>
              <a:t>A packet is still stored temporarily at each node and queued for onward transmission together with other packets </a:t>
            </a:r>
          </a:p>
          <a:p>
            <a:r>
              <a:rPr lang="en-US" dirty="0" smtClean="0"/>
              <a:t>Access to the data is obtained  using a set of numbers</a:t>
            </a:r>
          </a:p>
          <a:p>
            <a:r>
              <a:rPr lang="en-US" dirty="0" smtClean="0"/>
              <a:t>A virtual  circuit  is referred to as permanent if  it is a leased line  or personal.  </a:t>
            </a:r>
          </a:p>
          <a:p>
            <a:r>
              <a:rPr lang="en-US" dirty="0" smtClean="0"/>
              <a:t>If the virtual connection can be transferred only to the device  the message is intended to, it is termed  a virtual call </a:t>
            </a:r>
            <a:r>
              <a:rPr lang="en-US" dirty="0"/>
              <a:t>( </a:t>
            </a:r>
            <a:r>
              <a:rPr lang="en-US" dirty="0" err="1"/>
              <a:t>eg</a:t>
            </a:r>
            <a:r>
              <a:rPr lang="en-US" dirty="0"/>
              <a:t> phoning from a public phone ) and this is connected  by means of a call request packet. </a:t>
            </a:r>
          </a:p>
          <a:p>
            <a:endParaRPr lang="en-US" dirty="0" smtClean="0"/>
          </a:p>
          <a:p>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10000"/>
          </a:bodyPr>
          <a:lstStyle/>
          <a:p>
            <a:r>
              <a:rPr lang="en-US" dirty="0" smtClean="0"/>
              <a:t>This </a:t>
            </a:r>
            <a:r>
              <a:rPr lang="en-US" dirty="0"/>
              <a:t>call request packet must contain both the called end number ( or address ) and the number of a free local logical channel . In the call request, the network routes  it to the node connected to the end  device called</a:t>
            </a:r>
          </a:p>
          <a:p>
            <a:r>
              <a:rPr lang="en-US" dirty="0"/>
              <a:t>If this device is free to receive the call the node inserts the number of a logical channel which can carry the incoming data and forwards the call request as an incoming call packet. The end device then  retains a call accept packet, which is routed back  to the Network   connected  to the sending device . </a:t>
            </a:r>
          </a:p>
          <a:p>
            <a:r>
              <a:rPr lang="en-US" dirty="0"/>
              <a:t>This node thus sends a call connects packet to the source  node and the establishment of the virtual  call is completed. </a:t>
            </a:r>
          </a:p>
          <a:p>
            <a:endParaRPr lang="en-GB" dirty="0"/>
          </a:p>
        </p:txBody>
      </p:sp>
    </p:spTree>
    <p:extLst>
      <p:ext uri="{BB962C8B-B14F-4D97-AF65-F5344CB8AC3E}">
        <p14:creationId xmlns:p14="http://schemas.microsoft.com/office/powerpoint/2010/main" val="203423746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745163"/>
          </a:xfrm>
        </p:spPr>
        <p:txBody>
          <a:bodyPr>
            <a:normAutofit/>
          </a:bodyPr>
          <a:lstStyle/>
          <a:p>
            <a:r>
              <a:rPr lang="en-US" b="1" dirty="0" smtClean="0"/>
              <a:t>Propagation delay - </a:t>
            </a:r>
            <a:r>
              <a:rPr lang="en-US" dirty="0" smtClean="0"/>
              <a:t>  This is the time taken to transmit the data across the media. </a:t>
            </a:r>
          </a:p>
          <a:p>
            <a:r>
              <a:rPr lang="en-US" b="1" dirty="0" smtClean="0"/>
              <a:t>Node delay 	-	</a:t>
            </a:r>
            <a:r>
              <a:rPr lang="en-US" dirty="0" smtClean="0"/>
              <a:t>  It is the time taken by the node to carry out the switching process.	</a:t>
            </a:r>
            <a:r>
              <a:rPr lang="en-US" b="1" dirty="0" smtClean="0"/>
              <a:t>    </a:t>
            </a:r>
            <a:endParaRPr lang="en-US" dirty="0" smtClean="0"/>
          </a:p>
          <a:p>
            <a:r>
              <a:rPr lang="en-US" b="1" dirty="0" smtClean="0"/>
              <a:t>Transmission  delay  -</a:t>
            </a:r>
            <a:r>
              <a:rPr lang="en-US" dirty="0" smtClean="0"/>
              <a:t>Is the time required  for a sending  device  to transmit  data across the network. This depends  on the length of the message and the pace of  the transmission the network. </a:t>
            </a:r>
          </a:p>
          <a:p>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Control for data flowing thro a NW is vested as the used which are generally intelligent microprocessor </a:t>
            </a:r>
            <a:r>
              <a:rPr lang="en-US" dirty="0" err="1" smtClean="0"/>
              <a:t>ie</a:t>
            </a:r>
            <a:r>
              <a:rPr lang="en-US" dirty="0" smtClean="0"/>
              <a:t> device in and stoned </a:t>
            </a:r>
            <a:r>
              <a:rPr lang="en-US" dirty="0" err="1" smtClean="0"/>
              <a:t>py</a:t>
            </a:r>
            <a:r>
              <a:rPr lang="en-US" dirty="0" smtClean="0"/>
              <a:t> / data </a:t>
            </a:r>
          </a:p>
          <a:p>
            <a:r>
              <a:rPr lang="en-US" dirty="0" smtClean="0"/>
              <a:t>				( </a:t>
            </a:r>
            <a:r>
              <a:rPr lang="en-US" dirty="0" err="1" smtClean="0"/>
              <a:t>i</a:t>
            </a:r>
            <a:r>
              <a:rPr lang="en-US" dirty="0" smtClean="0"/>
              <a:t> ) Knotting  ( ii ) Flowing  ( iii) Enron Control </a:t>
            </a:r>
          </a:p>
          <a:p>
            <a:r>
              <a:rPr lang="en-US" b="1" dirty="0" smtClean="0"/>
              <a:t> </a:t>
            </a:r>
            <a:endParaRPr lang="en-US" dirty="0" smtClean="0"/>
          </a:p>
          <a:p>
            <a:r>
              <a:rPr lang="en-US" b="1" dirty="0" smtClean="0"/>
              <a:t> </a:t>
            </a:r>
            <a:endParaRPr lang="en-US" dirty="0" smtClean="0"/>
          </a:p>
          <a:p>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ROUTING</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Routing is one of the most important features in a network that needs to connect with other networks. On  this page I will  explain the difference between Routed and Routing protocols and explain different methods used to achieve the routing of protocols. The fact is that if routing of protocols was not possible, then we wouldn't be able to communicate using computers because there would be no way of getting the data across to the other end ! </a:t>
            </a:r>
          </a:p>
          <a:p>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r>
              <a:rPr lang="en-US" u="sng" dirty="0" smtClean="0"/>
              <a:t>Definition</a:t>
            </a:r>
            <a:endParaRPr lang="en-US" dirty="0" smtClean="0"/>
          </a:p>
          <a:p>
            <a:r>
              <a:rPr lang="en-US" dirty="0" smtClean="0"/>
              <a:t>Routing is used for taking a packet (data) from one device and sending it through the network to another device on a different network. If your network has no routers then you are not routing. Routers route traffic to all the networks in your internetwork. To be able to route packets, a router must know the following</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Destination address </a:t>
            </a:r>
          </a:p>
          <a:p>
            <a:pPr lvl="0"/>
            <a:r>
              <a:rPr lang="en-US" dirty="0" smtClean="0"/>
              <a:t>Neighbor routers from which it can learn about remote networks </a:t>
            </a:r>
          </a:p>
          <a:p>
            <a:pPr lvl="0"/>
            <a:r>
              <a:rPr lang="en-US" dirty="0" smtClean="0"/>
              <a:t>Possible routes to all remote networks </a:t>
            </a:r>
          </a:p>
          <a:p>
            <a:pPr lvl="0"/>
            <a:r>
              <a:rPr lang="en-US" dirty="0" smtClean="0"/>
              <a:t>The best route to each remote network </a:t>
            </a:r>
          </a:p>
          <a:p>
            <a:pPr lvl="0"/>
            <a:r>
              <a:rPr lang="en-US" dirty="0" smtClean="0"/>
              <a:t>How to maintain and verify routing information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smtClean="0"/>
              <a:t>DATA COMMUNICATION</a:t>
            </a:r>
            <a:endParaRPr lang="en-US" sz="3200" dirty="0"/>
          </a:p>
        </p:txBody>
      </p:sp>
      <p:sp>
        <p:nvSpPr>
          <p:cNvPr id="3" name="Content Placeholder 2"/>
          <p:cNvSpPr>
            <a:spLocks noGrp="1"/>
          </p:cNvSpPr>
          <p:nvPr>
            <p:ph idx="1"/>
          </p:nvPr>
        </p:nvSpPr>
        <p:spPr>
          <a:xfrm>
            <a:off x="457200" y="914400"/>
            <a:ext cx="8229600" cy="5211763"/>
          </a:xfrm>
        </p:spPr>
        <p:txBody>
          <a:bodyPr/>
          <a:lstStyle/>
          <a:p>
            <a:pPr>
              <a:buFont typeface="Wingdings" pitchFamily="2" charset="2"/>
              <a:buChar char="§"/>
            </a:pPr>
            <a:endParaRPr lang="en-US" dirty="0" smtClean="0"/>
          </a:p>
          <a:p>
            <a:pPr>
              <a:buFont typeface="Wingdings" pitchFamily="2" charset="2"/>
              <a:buChar char="§"/>
            </a:pPr>
            <a:r>
              <a:rPr lang="en-US" dirty="0" smtClean="0"/>
              <a:t>It is the aim of any communications system to provide the highest possible transmission rate at the lowest possible power and with the least possible noise</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3966"/>
          </a:xfrm>
        </p:spPr>
        <p:txBody>
          <a:bodyPr>
            <a:normAutofit fontScale="90000"/>
          </a:bodyPr>
          <a:lstStyle/>
          <a:p>
            <a:endParaRPr lang="en-US" dirty="0"/>
          </a:p>
        </p:txBody>
      </p:sp>
      <p:sp>
        <p:nvSpPr>
          <p:cNvPr id="3" name="Content Placeholder 2"/>
          <p:cNvSpPr>
            <a:spLocks noGrp="1"/>
          </p:cNvSpPr>
          <p:nvPr>
            <p:ph idx="1"/>
          </p:nvPr>
        </p:nvSpPr>
        <p:spPr/>
        <p:txBody>
          <a:bodyPr>
            <a:normAutofit/>
          </a:bodyPr>
          <a:lstStyle/>
          <a:p>
            <a:r>
              <a:rPr lang="en-US" dirty="0" smtClean="0"/>
              <a:t>Channel efficiency is determined by the protocol design rather than by digital hardware considerations. </a:t>
            </a:r>
          </a:p>
          <a:p>
            <a:r>
              <a:rPr lang="en-US" dirty="0" smtClean="0"/>
              <a:t>Note that there is a tradeoff between channel efficiency and reliability - protocols that provide greater immunity to noise by adding error-detecting and -correcting codes must necessarily become less efficient</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7500" lnSpcReduction="20000"/>
          </a:bodyPr>
          <a:lstStyle/>
          <a:p>
            <a:r>
              <a:rPr lang="en-US" dirty="0" smtClean="0"/>
              <a:t>Before we go on, I would like to define 3 networking terms :</a:t>
            </a:r>
          </a:p>
          <a:p>
            <a:r>
              <a:rPr lang="en-US" dirty="0" smtClean="0"/>
              <a:t>Convergence: The process required for all routers in an internetwork to update their routing tables and create a consistent view of the network, using the best possible paths. No user data is passed during convergence.</a:t>
            </a:r>
          </a:p>
          <a:p>
            <a:r>
              <a:rPr lang="en-US" dirty="0" smtClean="0"/>
              <a:t>Default Route: A "standard" route entry in a routing table which is used as a first option. Any packets sent by a device will be sent first to the default route. If that fails, it will try alternative routes.</a:t>
            </a:r>
          </a:p>
          <a:p>
            <a:r>
              <a:rPr lang="en-US" dirty="0" smtClean="0"/>
              <a:t>Static Route: A permanent route entered manually into a routing table. This route will remain in the table, even if the link goes down. It can only be erased manually.</a:t>
            </a:r>
          </a:p>
          <a:p>
            <a:r>
              <a:rPr lang="en-US" dirty="0" smtClean="0"/>
              <a:t>Dynamic Route: A route entry which is dynamically (automatically) updated as changes to the network occur. Dynamic routes are basically the opposite to static routes.</a:t>
            </a:r>
          </a:p>
          <a:p>
            <a:r>
              <a:rPr lang="en-US" dirty="0" smtClean="0"/>
              <a:t> </a:t>
            </a:r>
          </a:p>
          <a:p>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6019800"/>
          </a:xfrm>
        </p:spPr>
        <p:txBody>
          <a:bodyPr>
            <a:normAutofit fontScale="77500" lnSpcReduction="20000"/>
          </a:bodyPr>
          <a:lstStyle/>
          <a:p>
            <a:r>
              <a:rPr lang="en-US" dirty="0"/>
              <a:t>Routers are very common today in every network area, this is mainly because every network these days connect to some other network, whether it's the Internet or some other remote site. Routers get their name from what they do.... which is route data from one network to another. </a:t>
            </a:r>
          </a:p>
          <a:p>
            <a:r>
              <a:rPr lang="en-US" dirty="0"/>
              <a:t>For example, if you had a company which had an office in Sydney and another one in Melbourne, then to connect the two you would use a leased line to which you would connect a router at each end. Any traffic which needs to travel from one site to another will be routed via the routers, while all the other </a:t>
            </a:r>
            <a:r>
              <a:rPr lang="en-US" dirty="0" smtClean="0"/>
              <a:t>unnecessary </a:t>
            </a:r>
            <a:r>
              <a:rPr lang="en-US" dirty="0"/>
              <a:t>traffic is filtered (blocked), thus saving you valuable bandwidth and money.</a:t>
            </a:r>
          </a:p>
          <a:p>
            <a:r>
              <a:rPr lang="en-US" dirty="0"/>
              <a:t>There are two type of routers: 1) Hardware routers 2) Software routers. </a:t>
            </a:r>
          </a:p>
          <a:p>
            <a:r>
              <a:rPr lang="en-US" dirty="0"/>
              <a:t>So what's the difference ?</a:t>
            </a:r>
          </a:p>
          <a:p>
            <a:r>
              <a:rPr lang="en-US" dirty="0"/>
              <a:t>When people talk about routers, they usually don't use the terms "hardware" or "software" router but we are, for the purpose of distinguishing between the two.</a:t>
            </a:r>
          </a:p>
          <a:p>
            <a:endParaRPr lang="en-US" dirty="0"/>
          </a:p>
          <a:p>
            <a:endParaRPr lang="en-GB" dirty="0"/>
          </a:p>
        </p:txBody>
      </p:sp>
    </p:spTree>
    <p:extLst>
      <p:ext uri="{BB962C8B-B14F-4D97-AF65-F5344CB8AC3E}">
        <p14:creationId xmlns:p14="http://schemas.microsoft.com/office/powerpoint/2010/main" val="136418646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r>
              <a:rPr lang="en-US" b="1" dirty="0" smtClean="0"/>
              <a:t>Hardware routers</a:t>
            </a:r>
            <a:r>
              <a:rPr lang="en-US" dirty="0" smtClean="0"/>
              <a:t> are small boxes which run special software created by their vendors to give them the routing capability and the only thing they do is simply route data from one network to another. Most companies prefer hardware routers because they are faster and more reliable, even though their cost is considerably more when compared with a software router.</a:t>
            </a:r>
          </a:p>
          <a:p>
            <a:r>
              <a:rPr lang="en-US" dirty="0" smtClean="0"/>
              <a:t>So what does a hardware router look like? Check the picture below, it displays a Cisco 1600 and 2500 series router along with a </a:t>
            </a:r>
            <a:r>
              <a:rPr lang="en-US" dirty="0" err="1" smtClean="0"/>
              <a:t>Netgear</a:t>
            </a:r>
            <a:r>
              <a:rPr lang="en-US" dirty="0" smtClean="0"/>
              <a:t> RT338 router. They look like a small box and run special software as we said.</a:t>
            </a:r>
          </a:p>
          <a:p>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7500" lnSpcReduction="20000"/>
          </a:bodyPr>
          <a:lstStyle/>
          <a:p>
            <a:r>
              <a:rPr lang="en-US" b="1" dirty="0" smtClean="0"/>
              <a:t>Software</a:t>
            </a:r>
            <a:r>
              <a:rPr lang="en-US" dirty="0" smtClean="0"/>
              <a:t> routers do the same job with the above hardware routers (route data), but they don't come in small flashy boxes. A software router could be an NT server, NetWare server or Linux server. All network servers have built-in routing capabilities. </a:t>
            </a:r>
          </a:p>
          <a:p>
            <a:r>
              <a:rPr lang="en-US" dirty="0" smtClean="0"/>
              <a:t>Most people use them for Internet gateways and firewalls but there is one big difference between the hardware and software routers. You cannot (in most cases) simply replace the hardware router with a software router.</a:t>
            </a:r>
          </a:p>
          <a:p>
            <a:r>
              <a:rPr lang="en-US" dirty="0" smtClean="0"/>
              <a:t>Why? Simply because the hardware router has the necessary hardware built-in to allow it to connect to the special WAN link (frame relay, ISDN, ATM etc), where your software router (</a:t>
            </a:r>
            <a:r>
              <a:rPr lang="en-US" dirty="0" err="1" smtClean="0"/>
              <a:t>e.g</a:t>
            </a:r>
            <a:r>
              <a:rPr lang="en-US" dirty="0" smtClean="0"/>
              <a:t> a NT server) would have a few network cards one of which connects to the LAN and the other goes to the WAN via the hardware router.</a:t>
            </a:r>
          </a:p>
          <a:p>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IP Routing Process</a:t>
            </a:r>
            <a:endParaRPr lang="en-US" dirty="0"/>
          </a:p>
        </p:txBody>
      </p:sp>
      <p:sp>
        <p:nvSpPr>
          <p:cNvPr id="3" name="Content Placeholder 2"/>
          <p:cNvSpPr>
            <a:spLocks noGrp="1"/>
          </p:cNvSpPr>
          <p:nvPr>
            <p:ph idx="1"/>
          </p:nvPr>
        </p:nvSpPr>
        <p:spPr>
          <a:xfrm>
            <a:off x="457200" y="914400"/>
            <a:ext cx="8229600" cy="5211763"/>
          </a:xfrm>
        </p:spPr>
        <p:txBody>
          <a:bodyPr>
            <a:normAutofit fontScale="85000" lnSpcReduction="20000"/>
          </a:bodyPr>
          <a:lstStyle/>
          <a:p>
            <a:r>
              <a:rPr lang="en-US" dirty="0" smtClean="0"/>
              <a:t>Example:</a:t>
            </a:r>
          </a:p>
          <a:p>
            <a:r>
              <a:rPr lang="en-US" dirty="0" smtClean="0"/>
              <a:t>In our example, we have 2 networks, Network A and Network B. Both networks are connected via a router (Router A) which has 2 interfaces: E0 and E1. These interfaces are just like the interface on your network card (RJ-45), but built into the router. </a:t>
            </a:r>
          </a:p>
          <a:p>
            <a:r>
              <a:rPr lang="en-US" dirty="0" smtClean="0"/>
              <a:t>Now, we are going to describe step by step what happens when Host A (Network A) wants to communicate with Host B (Network B) which is on a different network. </a:t>
            </a:r>
          </a:p>
          <a:p>
            <a:r>
              <a:rPr lang="en-US" dirty="0" smtClean="0"/>
              <a:t> </a:t>
            </a:r>
          </a:p>
          <a:p>
            <a:r>
              <a:rPr lang="en-US" dirty="0" smtClean="0"/>
              <a:t>1) Host A opens a command prompt and enters &gt;Ping 200.200.200.5. </a:t>
            </a:r>
          </a:p>
          <a:p>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85000" lnSpcReduction="10000"/>
          </a:bodyPr>
          <a:lstStyle/>
          <a:p>
            <a:r>
              <a:rPr lang="en-US" dirty="0"/>
              <a:t>2) IP works with the Address Resolution Protocol (ARP) to determine which network this packet is destined for by looking at the IP address and the subnet mask of the Host A. Since this is a request for a remote host, which means it is not destined to be sent to a host on the local network, the packet must be sent to the router (the gateway for Network A) so that it can be routed to the correct remote network (which is Network B).</a:t>
            </a:r>
          </a:p>
          <a:p>
            <a:pPr marL="0" indent="0">
              <a:buNone/>
            </a:pPr>
            <a:r>
              <a:rPr lang="en-US" dirty="0"/>
              <a:t> </a:t>
            </a:r>
          </a:p>
          <a:p>
            <a:pPr marL="0" indent="0">
              <a:buNone/>
            </a:pPr>
            <a:r>
              <a:rPr lang="en-US" dirty="0"/>
              <a:t> </a:t>
            </a:r>
          </a:p>
          <a:p>
            <a:r>
              <a:rPr lang="en-US" dirty="0"/>
              <a:t>The difficulties and realizable efficiency in routing data through a network depend on the layout </a:t>
            </a:r>
            <a:r>
              <a:rPr lang="en-US" dirty="0" smtClean="0"/>
              <a:t>and  the topology </a:t>
            </a:r>
            <a:r>
              <a:rPr lang="en-US" dirty="0"/>
              <a:t>of the network </a:t>
            </a:r>
            <a:r>
              <a:rPr lang="en-US" dirty="0" err="1" smtClean="0"/>
              <a:t>eg</a:t>
            </a:r>
            <a:r>
              <a:rPr lang="en-US" dirty="0" smtClean="0"/>
              <a:t> if </a:t>
            </a:r>
            <a:r>
              <a:rPr lang="en-US" dirty="0"/>
              <a:t>the </a:t>
            </a:r>
            <a:r>
              <a:rPr lang="en-US" dirty="0" smtClean="0"/>
              <a:t>node</a:t>
            </a:r>
            <a:endParaRPr lang="en-US" dirty="0">
              <a:solidFill>
                <a:srgbClr val="FF0000"/>
              </a:solidFill>
            </a:endParaRPr>
          </a:p>
        </p:txBody>
      </p:sp>
    </p:spTree>
    <p:extLst>
      <p:ext uri="{BB962C8B-B14F-4D97-AF65-F5344CB8AC3E}">
        <p14:creationId xmlns:p14="http://schemas.microsoft.com/office/powerpoint/2010/main" val="275885015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62500" lnSpcReduction="20000"/>
          </a:bodyPr>
          <a:lstStyle/>
          <a:p>
            <a:r>
              <a:rPr lang="en-US" dirty="0" smtClean="0"/>
              <a:t>3) Now, for Host A to send the packet to the router, it needs to know the hardware address of the router's interface which is connected to its network (Network A), in case you didn't realize, we are talking about the MAC (Media Access Control) address of interface E0. To get the hardware address, Host A looks in its ARP cache - a memory location where these MAC addresses are stored for a few seconds .</a:t>
            </a:r>
          </a:p>
          <a:p>
            <a:r>
              <a:rPr lang="en-US" dirty="0" smtClean="0"/>
              <a:t> </a:t>
            </a:r>
          </a:p>
          <a:p>
            <a:r>
              <a:rPr lang="en-US" dirty="0" smtClean="0"/>
              <a:t>4) If it doesn't find it in there it means that either a long time has passed since it last contacted the router or it simply hasn't resolved the IP address of the router (192.168.0.1) to a hardware address (MAC). So it then sends an ARP broadcast. This broadcast contains the following "What is the hardware (MAC) address for IP 192.168.0.1 ? ". The router identifies that IP address as its own and must answer, so it sends back to Host A </a:t>
            </a:r>
            <a:r>
              <a:rPr lang="en-US" dirty="0" err="1" smtClean="0"/>
              <a:t>a</a:t>
            </a:r>
            <a:r>
              <a:rPr lang="en-US" dirty="0" smtClean="0"/>
              <a:t> reply, giving it the MAC address of its E0 interface. This is also one of the reasons why sometimes the first "ping" will timeout. Because it takes some time for an ARP to be sent and the requested machine to respond with its MAC address, by the time all that happens, the TTL (Time To Live) of the first ping packet has expired, so it times out ! </a:t>
            </a:r>
          </a:p>
          <a:p>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62500" lnSpcReduction="20000"/>
          </a:bodyPr>
          <a:lstStyle/>
          <a:p>
            <a:r>
              <a:rPr lang="en-US" dirty="0" smtClean="0"/>
              <a:t>5) The router responds with the hardware address of its E0 interface, to which the 192.168.0.1 IP is bound. Host A now has everything it needs in order to transmit a packet out on the local network to the router. Now, the Network Layer hands down to the </a:t>
            </a:r>
            <a:r>
              <a:rPr lang="en-US" dirty="0" err="1" smtClean="0"/>
              <a:t>Datalink</a:t>
            </a:r>
            <a:r>
              <a:rPr lang="en-US" dirty="0" smtClean="0"/>
              <a:t> Layer the packet it generated with the ping (ICMP echo request), along with the hardware address of the router. This packet includes the source and destination IP address as well as the ICMP echo request which was specified in the Network Layer.</a:t>
            </a:r>
          </a:p>
          <a:p>
            <a:r>
              <a:rPr lang="en-US" dirty="0" smtClean="0"/>
              <a:t> </a:t>
            </a:r>
          </a:p>
          <a:p>
            <a:r>
              <a:rPr lang="en-US" dirty="0" smtClean="0"/>
              <a:t>6) The </a:t>
            </a:r>
            <a:r>
              <a:rPr lang="en-US" dirty="0" err="1" smtClean="0"/>
              <a:t>Datalink</a:t>
            </a:r>
            <a:r>
              <a:rPr lang="en-US" dirty="0" smtClean="0"/>
              <a:t> Layer of Host A creates a frame, which encapsulates the packet with the information needed to transmit on the local network. This includes the source and destination hardware address (MAC) and the type field which specifies the Network Layer protocol </a:t>
            </a:r>
            <a:r>
              <a:rPr lang="en-US" dirty="0" err="1" smtClean="0"/>
              <a:t>e.g</a:t>
            </a:r>
            <a:r>
              <a:rPr lang="en-US" dirty="0" smtClean="0"/>
              <a:t> IPv4 (that's the IP version we use), ARP. At the end of the frame, in the FCS portion of the frame, the </a:t>
            </a:r>
            <a:r>
              <a:rPr lang="en-US" dirty="0" err="1" smtClean="0"/>
              <a:t>Datalink</a:t>
            </a:r>
            <a:r>
              <a:rPr lang="en-US" dirty="0" smtClean="0"/>
              <a:t> Layer will stick a Cyclic Redundancy Check (CRC) to make sure the receiving machine (the router) can figure out if the frame it received has been corrupted. To learn more on how the frame is created, visit the </a:t>
            </a:r>
            <a:r>
              <a:rPr lang="en-US" dirty="0" smtClean="0">
                <a:hlinkClick r:id="rId2"/>
              </a:rPr>
              <a:t>Data Encapsulation - </a:t>
            </a:r>
            <a:r>
              <a:rPr lang="en-US" dirty="0" err="1" smtClean="0">
                <a:hlinkClick r:id="rId2"/>
              </a:rPr>
              <a:t>Decapsulation</a:t>
            </a:r>
            <a:r>
              <a:rPr lang="en-US" dirty="0" smtClean="0"/>
              <a:t>.</a:t>
            </a:r>
          </a:p>
          <a:p>
            <a:r>
              <a:rPr lang="en-US" dirty="0" smtClean="0"/>
              <a:t>7) The </a:t>
            </a:r>
            <a:r>
              <a:rPr lang="en-US" dirty="0" err="1" smtClean="0"/>
              <a:t>Datalink</a:t>
            </a:r>
            <a:r>
              <a:rPr lang="en-US" dirty="0" smtClean="0"/>
              <a:t> Layer of Host A hands the frame to the Physical layer which encodes the 1s and 0s into a digital signal and transmits this out on the local physical network.</a:t>
            </a: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10000"/>
          </a:bodyPr>
          <a:lstStyle/>
          <a:p>
            <a:r>
              <a:rPr lang="en-US" dirty="0"/>
              <a:t>8)The signal is picked up by the router's E0 interface and reads the frame. It will first do a CRC check and compare it with the CRC value Host A added to this frame, to make sure the frame is not corrupt.</a:t>
            </a:r>
          </a:p>
          <a:p>
            <a:r>
              <a:rPr lang="en-US" dirty="0"/>
              <a:t>9)After that, the destination hardware address (MAC) of the received frame is checked. Since this will be a match, the type field in the frame will be checked to see what the router should do</a:t>
            </a:r>
          </a:p>
          <a:p>
            <a:r>
              <a:rPr lang="en-US" dirty="0"/>
              <a:t>with the data packet. IP is in the type field, and the router hands the packet to the IP protocol running on the router. The frame is stripped and the original packet that was generated by Host A is now in the router's buffer.</a:t>
            </a:r>
          </a:p>
          <a:p>
            <a:r>
              <a:rPr lang="en-US" dirty="0"/>
              <a:t> </a:t>
            </a:r>
          </a:p>
        </p:txBody>
      </p:sp>
    </p:spTree>
    <p:extLst>
      <p:ext uri="{BB962C8B-B14F-4D97-AF65-F5344CB8AC3E}">
        <p14:creationId xmlns:p14="http://schemas.microsoft.com/office/powerpoint/2010/main" val="102001806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t>10) IP looks at the packet's destination IP address to determine if the packet is for the router. Since the destination IP address is 200.200.200.5, the router determines from the routing table that 200.200.200.0 is a directly connected network on interface E1.</a:t>
            </a:r>
          </a:p>
          <a:p>
            <a:pPr marL="0" indent="0">
              <a:buNone/>
            </a:pPr>
            <a:r>
              <a:rPr lang="en-US" dirty="0"/>
              <a:t> </a:t>
            </a:r>
          </a:p>
          <a:p>
            <a:r>
              <a:rPr lang="en-US" dirty="0"/>
              <a:t>11) The router places the packet in the buffer of interface E1. The router needs to create a frame to send the packet to the destination host. First, the router looks in the ARP cache to determine whether the hardware address has already been resolved from a prior communication. If it is not in the ARP cache, the router sends an ARP broadcast out E1 to find the hardware address of 200.200.200.5</a:t>
            </a:r>
          </a:p>
          <a:p>
            <a:endParaRPr lang="en-US" dirty="0"/>
          </a:p>
          <a:p>
            <a:endParaRPr lang="en-US" dirty="0"/>
          </a:p>
        </p:txBody>
      </p:sp>
    </p:spTree>
    <p:extLst>
      <p:ext uri="{BB962C8B-B14F-4D97-AF65-F5344CB8AC3E}">
        <p14:creationId xmlns:p14="http://schemas.microsoft.com/office/powerpoint/2010/main" val="474837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Rate</a:t>
            </a:r>
          </a:p>
        </p:txBody>
      </p:sp>
      <p:sp>
        <p:nvSpPr>
          <p:cNvPr id="3" name="Content Placeholder 2"/>
          <p:cNvSpPr>
            <a:spLocks noGrp="1"/>
          </p:cNvSpPr>
          <p:nvPr>
            <p:ph idx="1"/>
          </p:nvPr>
        </p:nvSpPr>
        <p:spPr/>
        <p:txBody>
          <a:bodyPr>
            <a:normAutofit lnSpcReduction="10000"/>
          </a:bodyPr>
          <a:lstStyle/>
          <a:p>
            <a:r>
              <a:rPr lang="en-US" dirty="0" smtClean="0"/>
              <a:t>Channel efficiency is determined by the protocol design rather than by digital hardware considerations. Note that there is a tradeoff between channel efficiency and reliability - protocols that provide greater immunity to noise by adding error-detecting and -correcting codes must necessarily become less efficient.</a:t>
            </a:r>
            <a:br>
              <a:rPr lang="en-US" dirty="0" smtClean="0"/>
            </a:br>
            <a:r>
              <a:rPr lang="en-US" dirty="0" smtClean="0"/>
              <a:t/>
            </a:r>
            <a:br>
              <a:rPr lang="en-US" dirty="0" smtClean="0"/>
            </a:b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12) Host B responds with the hardware address of its network interface card with an ARP reply. The router's E1 interface now has everything it needs to send the packet to the final destination. </a:t>
            </a:r>
          </a:p>
          <a:p>
            <a:r>
              <a:rPr lang="en-US" dirty="0" smtClean="0"/>
              <a:t> </a:t>
            </a:r>
          </a:p>
          <a:p>
            <a:r>
              <a:rPr lang="en-US" dirty="0" smtClean="0"/>
              <a:t>13)The frame generated from the router's E1 interface has the source hardware address of E1 interface and the hardware destination address of Host B's network interface card. However, the most important thing here is that even though the frame's source and destination hardware address changed at every interface of the router it was sent to and from, the IP source and destination addresses never changed. The packet was never modified at all, only the frame changed. </a:t>
            </a:r>
          </a:p>
          <a:p>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0000" lnSpcReduction="20000"/>
          </a:bodyPr>
          <a:lstStyle/>
          <a:p>
            <a:r>
              <a:rPr lang="en-US" dirty="0"/>
              <a:t>14) Host B receives the frame and runs a CRC. If that checks out, it discards the frame and hands the packet to IP. IP will then check the destination IP address. Since the IP destination address matches the IP configuration of Host B, it looks in the protocol field of the packet to determine the purpose of the packet.</a:t>
            </a:r>
          </a:p>
          <a:p>
            <a:r>
              <a:rPr lang="en-US" dirty="0"/>
              <a:t> </a:t>
            </a:r>
          </a:p>
          <a:p>
            <a:r>
              <a:rPr lang="en-US" dirty="0"/>
              <a:t>15) Since the packet is an ICMP echo request, Host B generates a new ICMP echo-reply packet with a source IP address of Host B and a destination IP address of Host A. The process starts all over again, except that it goes in the opposite direction. However, the hardware address of each device along the path is already known, so each device only needs to look in its ARP cache to determine the hardware (MAC) address of each interface.</a:t>
            </a:r>
          </a:p>
          <a:p>
            <a:r>
              <a:rPr lang="en-US" dirty="0"/>
              <a:t>And that just about covers our routing analysis. If you found it confusing, take a break and come back later on and give it another shot. Its really simple once you grasp the concept of routing.</a:t>
            </a:r>
          </a:p>
          <a:p>
            <a:endParaRPr lang="en-US" dirty="0"/>
          </a:p>
        </p:txBody>
      </p:sp>
    </p:spTree>
    <p:extLst>
      <p:ext uri="{BB962C8B-B14F-4D97-AF65-F5344CB8AC3E}">
        <p14:creationId xmlns:p14="http://schemas.microsoft.com/office/powerpoint/2010/main" val="1122707464"/>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dirty="0" smtClean="0"/>
              <a:t/>
            </a:r>
            <a:br>
              <a:rPr lang="en-US" b="1" dirty="0" smtClean="0"/>
            </a:br>
            <a:r>
              <a:rPr lang="en-US" b="1" dirty="0" smtClean="0"/>
              <a:t>Routed Protocols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Introduction</a:t>
            </a:r>
            <a:endParaRPr lang="en-US" dirty="0" smtClean="0"/>
          </a:p>
          <a:p>
            <a:r>
              <a:rPr lang="en-US" dirty="0" smtClean="0"/>
              <a:t>We all understand that TCP/IP, IPX-SPX are protocols which are used in a Local Area Network (LAN) so computers can communicate between with each other and with other computers on the Internet. </a:t>
            </a:r>
          </a:p>
          <a:p>
            <a:r>
              <a:rPr lang="en-US" dirty="0" smtClean="0"/>
              <a:t>Chances are that in your LAN you are most probably running TCP/IP. This protocol is what we call a "routed" protocol. The term "routed" refers to something which can be passed on from one place (network) to another. In the example of TCP/IP, this is when you construct a data packet and send it across to another computer on the Internet</a:t>
            </a:r>
          </a:p>
          <a:p>
            <a:r>
              <a:rPr lang="en-US" dirty="0" smtClean="0"/>
              <a:t>This ability to use TCP/IP to send data across networks and the Internet is the main reason it's so popular and dominant. If you're thinking also of </a:t>
            </a:r>
            <a:r>
              <a:rPr lang="en-US" dirty="0" err="1" smtClean="0"/>
              <a:t>NetBeui</a:t>
            </a:r>
            <a:r>
              <a:rPr lang="en-US" dirty="0" smtClean="0"/>
              <a:t> and </a:t>
            </a:r>
            <a:r>
              <a:rPr lang="en-US" dirty="0" err="1" smtClean="0"/>
              <a:t>IPx</a:t>
            </a:r>
            <a:r>
              <a:rPr lang="en-US" dirty="0" smtClean="0"/>
              <a:t>/SPX, </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then note that </a:t>
            </a:r>
            <a:r>
              <a:rPr lang="en-US" dirty="0" err="1" smtClean="0"/>
              <a:t>NetBeui</a:t>
            </a:r>
            <a:r>
              <a:rPr lang="en-US" dirty="0" smtClean="0"/>
              <a:t> is not a routed protocol, but IPX/SPX is! The reason for this is actually in the information a packet holds when it uses one of the protocols. </a:t>
            </a:r>
          </a:p>
          <a:p>
            <a:r>
              <a:rPr lang="en-US" i="1" dirty="0" err="1" smtClean="0"/>
              <a:t>explaination</a:t>
            </a:r>
            <a:r>
              <a:rPr lang="en-US" i="1" dirty="0" smtClean="0"/>
              <a:t>:</a:t>
            </a:r>
            <a:endParaRPr lang="en-US" dirty="0" smtClean="0"/>
          </a:p>
          <a:p>
            <a:r>
              <a:rPr lang="en-US" dirty="0" smtClean="0"/>
              <a:t>If you looked at a TCP/IP or IPX/SPX packet, you will notice that they both contain a "network" layer. For TCP/IP, this translates to the IP layer (Layer 3), as for IPX/SPX, it's the IPX layer (Layer 3). To make it easy to understand, I will use TCP/IP as an example.</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10000"/>
          </a:bodyPr>
          <a:lstStyle/>
          <a:p>
            <a:r>
              <a:rPr lang="en-US" dirty="0" err="1"/>
              <a:t>NetBeui</a:t>
            </a:r>
            <a:r>
              <a:rPr lang="en-US" dirty="0"/>
              <a:t> on the other hand has no such information! This means that </a:t>
            </a:r>
            <a:r>
              <a:rPr lang="en-US" dirty="0" err="1"/>
              <a:t>NetBeui</a:t>
            </a:r>
            <a:r>
              <a:rPr lang="en-US" dirty="0"/>
              <a:t> has no information about the destination network to which it needs to send the data, as it was developed for LAN use only, or you could say that all hosts are considered to be on the same logical network and all resources are considered to be local. This classifies </a:t>
            </a:r>
            <a:r>
              <a:rPr lang="en-US" dirty="0" err="1"/>
              <a:t>NetBeui</a:t>
            </a:r>
            <a:r>
              <a:rPr lang="en-US" dirty="0"/>
              <a:t> as a "non</a:t>
            </a:r>
          </a:p>
          <a:p>
            <a:r>
              <a:rPr lang="en-US" dirty="0"/>
              <a:t>Routing protocols were created for routers. These protocols have been designed to allow the exchange of routing tables, or known networks, between routers. There are a lot of different routing protocols, each one designed for specific network sizes, so I am not going to be able to mention and </a:t>
            </a:r>
            <a:r>
              <a:rPr lang="en-US" dirty="0" err="1"/>
              <a:t>analyse</a:t>
            </a:r>
            <a:r>
              <a:rPr lang="en-US" dirty="0"/>
              <a:t> them all, but I will focus on the most popular.</a:t>
            </a:r>
          </a:p>
          <a:p>
            <a:endParaRPr lang="en-US" dirty="0"/>
          </a:p>
          <a:p>
            <a:endParaRPr lang="en-US" dirty="0"/>
          </a:p>
        </p:txBody>
      </p:sp>
    </p:spTree>
    <p:extLst>
      <p:ext uri="{BB962C8B-B14F-4D97-AF65-F5344CB8AC3E}">
        <p14:creationId xmlns:p14="http://schemas.microsoft.com/office/powerpoint/2010/main" val="4085185879"/>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524000"/>
          </a:xfrm>
        </p:spPr>
        <p:txBody>
          <a:bodyPr>
            <a:normAutofit fontScale="90000"/>
          </a:bodyPr>
          <a:lstStyle/>
          <a:p>
            <a:r>
              <a:rPr lang="en-US" b="1" dirty="0" smtClean="0"/>
              <a:t/>
            </a:r>
            <a:br>
              <a:rPr lang="en-US" b="1" dirty="0" smtClean="0"/>
            </a:br>
            <a:r>
              <a:rPr lang="en-US" b="1" dirty="0" smtClean="0"/>
              <a:t/>
            </a:r>
            <a:br>
              <a:rPr lang="en-US" b="1" dirty="0" smtClean="0"/>
            </a:br>
            <a:r>
              <a:rPr lang="en-US" sz="3600" b="1" dirty="0" smtClean="0"/>
              <a:t>The two main types of routing: Static routing and Dynamic routing</a:t>
            </a:r>
            <a:r>
              <a:rPr lang="en-US" sz="3600" dirty="0" smtClean="0"/>
              <a:t/>
            </a:r>
            <a:br>
              <a:rPr lang="en-US" sz="3600" dirty="0" smtClean="0"/>
            </a:br>
            <a:endParaRPr lang="en-US" sz="3600" dirty="0"/>
          </a:p>
        </p:txBody>
      </p:sp>
      <p:sp>
        <p:nvSpPr>
          <p:cNvPr id="3" name="Content Placeholder 2"/>
          <p:cNvSpPr>
            <a:spLocks noGrp="1"/>
          </p:cNvSpPr>
          <p:nvPr>
            <p:ph idx="1"/>
          </p:nvPr>
        </p:nvSpPr>
        <p:spPr>
          <a:xfrm>
            <a:off x="457200" y="1371600"/>
            <a:ext cx="8229600" cy="4754563"/>
          </a:xfrm>
        </p:spPr>
        <p:txBody>
          <a:bodyPr>
            <a:normAutofit fontScale="55000" lnSpcReduction="20000"/>
          </a:bodyPr>
          <a:lstStyle/>
          <a:p>
            <a:r>
              <a:rPr lang="en-US" dirty="0" smtClean="0"/>
              <a:t>The router learns about remote networks from neighbor routers or from an administrator. The router then builds a routing table, the creation of which I will explain in detail, that describes how to find the remote networks. If the network is directly connected then the router already knows how to get to the network. If the networks are not attached, the router must learn how to get to the remote network with either static routing (administrator manually enters the routes in the router's table) or dynamic routing (happens automatically using routing protocols). </a:t>
            </a:r>
          </a:p>
          <a:p>
            <a:r>
              <a:rPr lang="en-US" dirty="0" smtClean="0"/>
              <a:t>The routers then update each other about all the networks they know. If a change occurs </a:t>
            </a:r>
            <a:r>
              <a:rPr lang="en-US" dirty="0" err="1" smtClean="0"/>
              <a:t>e.g</a:t>
            </a:r>
            <a:r>
              <a:rPr lang="en-US" dirty="0" smtClean="0"/>
              <a:t> a router goes down, the dynamic routing protocols automatically inform all routers about the change. If static routing is used, then the administrator has to update all changes into all routers and therefore no routing protocol is used.</a:t>
            </a:r>
          </a:p>
          <a:p>
            <a:r>
              <a:rPr lang="en-US" dirty="0" smtClean="0"/>
              <a:t>Only Dynamic routing uses routing protocols, which enable routers to:</a:t>
            </a:r>
          </a:p>
          <a:p>
            <a:pPr lvl="0"/>
            <a:r>
              <a:rPr lang="en-US" dirty="0" smtClean="0"/>
              <a:t>Dynamically discover and maintain routes </a:t>
            </a:r>
          </a:p>
          <a:p>
            <a:pPr lvl="0"/>
            <a:r>
              <a:rPr lang="en-US" dirty="0" smtClean="0"/>
              <a:t>Calculate routes </a:t>
            </a:r>
          </a:p>
          <a:p>
            <a:pPr lvl="0"/>
            <a:r>
              <a:rPr lang="en-US" dirty="0" smtClean="0"/>
              <a:t>Distribute routing updates to other routers </a:t>
            </a:r>
          </a:p>
          <a:p>
            <a:pPr lvl="0"/>
            <a:r>
              <a:rPr lang="en-US" dirty="0" smtClean="0"/>
              <a:t>Reach agreement with other routers about the network topology </a:t>
            </a:r>
          </a:p>
          <a:p>
            <a:r>
              <a:rPr lang="en-US" dirty="0" smtClean="0"/>
              <a:t>Statically programmed routers are unable to discover routes, or send routing information to other routers. They send data over routes defined by the network Administrator.</a:t>
            </a:r>
          </a:p>
          <a:p>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Stub network is so called because it is a dead end in the network. There is only one route in and one route out and, because of this, they can be reached using static routing, thus saving valuable bandwidth.</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b="1" dirty="0" smtClean="0"/>
              <a:t>Dynamic Routing Protocols</a:t>
            </a:r>
            <a:endParaRPr lang="en-US" sz="3200" dirty="0"/>
          </a:p>
        </p:txBody>
      </p:sp>
      <p:sp>
        <p:nvSpPr>
          <p:cNvPr id="3" name="Content Placeholder 2"/>
          <p:cNvSpPr>
            <a:spLocks noGrp="1"/>
          </p:cNvSpPr>
          <p:nvPr>
            <p:ph idx="1"/>
          </p:nvPr>
        </p:nvSpPr>
        <p:spPr/>
        <p:txBody>
          <a:bodyPr>
            <a:normAutofit fontScale="77500" lnSpcReduction="20000"/>
          </a:bodyPr>
          <a:lstStyle/>
          <a:p>
            <a:r>
              <a:rPr lang="en-US" dirty="0" smtClean="0"/>
              <a:t>There are 3 types of Dynamic routing protocols, these differ mainly in the way that they discover and make calculations about routes.</a:t>
            </a:r>
          </a:p>
          <a:p>
            <a:r>
              <a:rPr lang="en-US" dirty="0" smtClean="0"/>
              <a:t>1) </a:t>
            </a:r>
            <a:r>
              <a:rPr lang="en-US" dirty="0" smtClean="0">
                <a:hlinkClick r:id="rId2"/>
              </a:rPr>
              <a:t>Distance Vector</a:t>
            </a:r>
            <a:endParaRPr lang="en-US" dirty="0" smtClean="0"/>
          </a:p>
          <a:p>
            <a:r>
              <a:rPr lang="en-US" dirty="0" smtClean="0"/>
              <a:t>2) </a:t>
            </a:r>
            <a:r>
              <a:rPr lang="en-US" dirty="0" smtClean="0">
                <a:hlinkClick r:id="rId3"/>
              </a:rPr>
              <a:t>Link State</a:t>
            </a:r>
            <a:endParaRPr lang="en-US" dirty="0" smtClean="0"/>
          </a:p>
          <a:p>
            <a:r>
              <a:rPr lang="en-US" dirty="0" smtClean="0"/>
              <a:t>3) </a:t>
            </a:r>
            <a:r>
              <a:rPr lang="en-US" dirty="0" smtClean="0">
                <a:hlinkClick r:id="rId4"/>
              </a:rPr>
              <a:t>Hybrid</a:t>
            </a:r>
            <a:endParaRPr lang="en-US" dirty="0" smtClean="0"/>
          </a:p>
          <a:p>
            <a:pPr lvl="0"/>
            <a:r>
              <a:rPr lang="en-US" dirty="0" smtClean="0"/>
              <a:t>Distance Vector routers compute the best path from information passed to them from neighbors </a:t>
            </a:r>
          </a:p>
          <a:p>
            <a:pPr lvl="0"/>
            <a:r>
              <a:rPr lang="en-US" dirty="0" smtClean="0"/>
              <a:t>Link State routers each have a copy of the entire network map </a:t>
            </a:r>
          </a:p>
          <a:p>
            <a:pPr lvl="0"/>
            <a:r>
              <a:rPr lang="en-US" dirty="0" smtClean="0"/>
              <a:t>Link State routers compute best routes from this local map </a:t>
            </a:r>
          </a:p>
          <a:p>
            <a:r>
              <a:rPr lang="en-US" dirty="0" smtClean="0"/>
              <a:t> </a:t>
            </a:r>
          </a:p>
          <a:p>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dirty="0" smtClean="0"/>
              <a:t>Dynamic Routing Protocol</a:t>
            </a:r>
            <a:endParaRPr lang="en-US" sz="3200" dirty="0"/>
          </a:p>
        </p:txBody>
      </p:sp>
      <p:sp>
        <p:nvSpPr>
          <p:cNvPr id="3" name="Content Placeholder 2"/>
          <p:cNvSpPr>
            <a:spLocks noGrp="1"/>
          </p:cNvSpPr>
          <p:nvPr>
            <p:ph idx="1"/>
          </p:nvPr>
        </p:nvSpPr>
        <p:spPr>
          <a:xfrm>
            <a:off x="457200" y="1066800"/>
            <a:ext cx="8229600" cy="5410200"/>
          </a:xfrm>
        </p:spPr>
        <p:txBody>
          <a:bodyPr>
            <a:normAutofit fontScale="92500" lnSpcReduction="10000"/>
          </a:bodyPr>
          <a:lstStyle/>
          <a:p>
            <a:r>
              <a:rPr lang="en-US" dirty="0" smtClean="0"/>
              <a:t>You can also classify the routing protocols in terms of their location on a network</a:t>
            </a:r>
          </a:p>
          <a:p>
            <a:r>
              <a:rPr lang="en-US" dirty="0" err="1" smtClean="0"/>
              <a:t>E.g</a:t>
            </a:r>
            <a:r>
              <a:rPr lang="en-US" dirty="0" smtClean="0"/>
              <a:t>, routing protocols can exist in, or between, autonomous systems</a:t>
            </a:r>
          </a:p>
          <a:p>
            <a:r>
              <a:rPr lang="en-US" dirty="0" smtClean="0"/>
              <a:t>Exterior Gateway Protocols (EGP's) are found between autonomous systems, whereas Interior Gateway Protocols (IGP'S) are found within autonomous systems:</a:t>
            </a:r>
          </a:p>
          <a:p>
            <a:r>
              <a:rPr lang="en-US" dirty="0" smtClean="0"/>
              <a:t>Example of an EGP is the Border Gateway Protocol (BGP) which is also used amongst the Internet routers, whereas examples of IGP protocols are RIP, IGRP, EIGRP</a:t>
            </a:r>
          </a:p>
          <a:p>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Distance Vector Protocol</a:t>
            </a:r>
            <a:endParaRPr lang="en-US" dirty="0"/>
          </a:p>
        </p:txBody>
      </p:sp>
      <p:sp>
        <p:nvSpPr>
          <p:cNvPr id="3" name="Content Placeholder 2"/>
          <p:cNvSpPr>
            <a:spLocks noGrp="1"/>
          </p:cNvSpPr>
          <p:nvPr>
            <p:ph idx="1"/>
          </p:nvPr>
        </p:nvSpPr>
        <p:spPr>
          <a:xfrm>
            <a:off x="457200" y="1066800"/>
            <a:ext cx="8229600" cy="5059363"/>
          </a:xfrm>
        </p:spPr>
        <p:txBody>
          <a:bodyPr>
            <a:normAutofit fontScale="85000" lnSpcReduction="10000"/>
          </a:bodyPr>
          <a:lstStyle/>
          <a:p>
            <a:endParaRPr lang="en-US" b="1" dirty="0" smtClean="0"/>
          </a:p>
          <a:p>
            <a:r>
              <a:rPr lang="en-US" dirty="0" smtClean="0"/>
              <a:t>Distance Vector routing protocols use frequent broadcasts (255.255.255.255 or FF:FF:FF:FF) of their entire routing table every 30 sec. on all their interfaces in order to communicate with their neighbors. </a:t>
            </a:r>
          </a:p>
          <a:p>
            <a:r>
              <a:rPr lang="en-US" dirty="0" smtClean="0"/>
              <a:t>The bigger the routing tables, the more broadcasts. This methodology limits significantly the size of network on which Distance Vector can be used. </a:t>
            </a:r>
          </a:p>
          <a:p>
            <a:r>
              <a:rPr lang="en-US" dirty="0" smtClean="0"/>
              <a:t>Routing Information Protocol (RIP) and Interior Gateway Routing Protocol (IGRP) are two very popular Distance Vector routing protocols</a:t>
            </a:r>
          </a:p>
          <a:p>
            <a:pPr>
              <a:buNone/>
            </a:pPr>
            <a:endParaRPr 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b="1" dirty="0" smtClean="0"/>
              <a:t>Asynchronous vs. Synchronous Transmission</a:t>
            </a:r>
            <a:endParaRPr lang="en-US" sz="3200" dirty="0"/>
          </a:p>
        </p:txBody>
      </p:sp>
      <p:sp>
        <p:nvSpPr>
          <p:cNvPr id="3" name="Content Placeholder 2"/>
          <p:cNvSpPr>
            <a:spLocks noGrp="1"/>
          </p:cNvSpPr>
          <p:nvPr>
            <p:ph idx="1"/>
          </p:nvPr>
        </p:nvSpPr>
        <p:spPr>
          <a:xfrm>
            <a:off x="457200" y="838200"/>
            <a:ext cx="8229600" cy="5287963"/>
          </a:xfrm>
        </p:spPr>
        <p:txBody>
          <a:bodyPr>
            <a:normAutofit/>
          </a:bodyPr>
          <a:lstStyle/>
          <a:p>
            <a:r>
              <a:rPr lang="en-US" dirty="0" smtClean="0"/>
              <a:t>Serialized data is not generally sent at a uniform rate through a channel</a:t>
            </a:r>
          </a:p>
          <a:p>
            <a:r>
              <a:rPr lang="en-US" dirty="0" smtClean="0"/>
              <a:t> Instead, there is usually a burst of regularly spaced binary data bits followed by a pause, after which the data flow resumes </a:t>
            </a:r>
          </a:p>
          <a:p>
            <a:r>
              <a:rPr lang="en-US" dirty="0" smtClean="0"/>
              <a:t>Packets of binary data are sent in this manner, possibly with variable-length pauses between packets, until the message has been fully transmitted</a:t>
            </a: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dirty="0" smtClean="0"/>
              <a:t>Distance Vector Protoco</a:t>
            </a:r>
            <a:r>
              <a:rPr lang="en-US" b="1" dirty="0" smtClean="0"/>
              <a:t>l </a:t>
            </a:r>
            <a:r>
              <a:rPr lang="en-US" b="1" dirty="0" err="1" smtClean="0"/>
              <a:t>conti</a:t>
            </a:r>
            <a:r>
              <a:rPr lang="en-US" b="1" dirty="0" smtClean="0"/>
              <a:t>’</a:t>
            </a:r>
            <a:endParaRPr lang="en-US" dirty="0"/>
          </a:p>
        </p:txBody>
      </p:sp>
      <p:sp>
        <p:nvSpPr>
          <p:cNvPr id="3" name="Content Placeholder 2"/>
          <p:cNvSpPr>
            <a:spLocks noGrp="1"/>
          </p:cNvSpPr>
          <p:nvPr>
            <p:ph idx="1"/>
          </p:nvPr>
        </p:nvSpPr>
        <p:spPr>
          <a:xfrm>
            <a:off x="457200" y="990600"/>
            <a:ext cx="8229600" cy="5135563"/>
          </a:xfrm>
        </p:spPr>
        <p:txBody>
          <a:bodyPr>
            <a:normAutofit fontScale="85000" lnSpcReduction="10000"/>
          </a:bodyPr>
          <a:lstStyle/>
          <a:p>
            <a:r>
              <a:rPr lang="en-US" dirty="0" smtClean="0"/>
              <a:t>Distance Vector protocols view networks in terms of adjacent routers and hop counts, which also happens to be the metric used</a:t>
            </a:r>
          </a:p>
          <a:p>
            <a:r>
              <a:rPr lang="en-US" dirty="0" smtClean="0"/>
              <a:t>The "hop" count (max of 15 for RIP, 16 is deemed unreachable and 255 for IGMP), will increase by one every time the packet transits through a router</a:t>
            </a:r>
          </a:p>
          <a:p>
            <a:r>
              <a:rPr lang="en-US" dirty="0" smtClean="0"/>
              <a:t>So the router makes decisions about the way a packet will travel, based on the amount of hops it takes to reach the destination and if it had 2 different ways to get there, it will simply send it via the shortest path, regardless of the connection speed</a:t>
            </a:r>
          </a:p>
          <a:p>
            <a:r>
              <a:rPr lang="en-US" dirty="0" smtClean="0"/>
              <a:t>This is known as pinhole congestion.</a:t>
            </a: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t>Distance Vector Protocol </a:t>
            </a:r>
            <a:r>
              <a:rPr lang="en-US" sz="3200" b="1" dirty="0" err="1" smtClean="0"/>
              <a:t>conti</a:t>
            </a:r>
            <a:endParaRPr lang="en-US" sz="3200" dirty="0"/>
          </a:p>
        </p:txBody>
      </p:sp>
      <p:sp>
        <p:nvSpPr>
          <p:cNvPr id="3" name="Content Placeholder 2"/>
          <p:cNvSpPr>
            <a:spLocks noGrp="1"/>
          </p:cNvSpPr>
          <p:nvPr>
            <p:ph idx="1"/>
          </p:nvPr>
        </p:nvSpPr>
        <p:spPr/>
        <p:txBody>
          <a:bodyPr/>
          <a:lstStyle/>
          <a:p>
            <a:pPr>
              <a:buFont typeface="Wingdings" pitchFamily="2" charset="2"/>
              <a:buChar char="§"/>
            </a:pPr>
            <a:r>
              <a:rPr lang="en-US" dirty="0" smtClean="0"/>
              <a:t>Now, when a router is powered on, it will immediately know about the networks to which each interface is directly connected</a:t>
            </a:r>
          </a:p>
          <a:p>
            <a:pPr>
              <a:buFont typeface="Wingdings" pitchFamily="2" charset="2"/>
              <a:buChar char="§"/>
            </a:pPr>
            <a:r>
              <a:rPr lang="en-US" dirty="0" smtClean="0"/>
              <a:t>In this case Router B knows that interface E0 is connected to the 192.168.0.0 network and the S0 interface is connected to the 192.168.10.0 network .routing table required</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Distance Vector Protocol </a:t>
            </a:r>
            <a:r>
              <a:rPr lang="en-US" b="1" dirty="0" err="1" smtClean="0"/>
              <a:t>conti</a:t>
            </a:r>
            <a:endParaRPr lang="en-US" dirty="0"/>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r>
              <a:rPr lang="en-US" dirty="0" smtClean="0"/>
              <a:t>Looking again at the routing table for Router B, the numbers you see on the right hand side of the interfaces are the "hop counts" which, as mentioned, is the metric that distance vector protocols use to keep track on how far away a particular network is</a:t>
            </a:r>
          </a:p>
          <a:p>
            <a:r>
              <a:rPr lang="en-US" dirty="0" smtClean="0"/>
              <a:t>Since these 2 networks are connected directly to the router's interface, they will have a value of zero (0) in the router's table entry </a:t>
            </a:r>
          </a:p>
          <a:p>
            <a:r>
              <a:rPr lang="en-US" dirty="0" smtClean="0"/>
              <a:t>The same rule applies for every router in our example</a:t>
            </a:r>
          </a:p>
          <a:p>
            <a:r>
              <a:rPr lang="en-US" dirty="0" smtClean="0"/>
              <a:t>Remember we have "just turn the routers on", so the network is now converging and that means that there is no data being passed.</a:t>
            </a:r>
          </a:p>
          <a:p>
            <a:r>
              <a:rPr lang="en-US" dirty="0" smtClean="0"/>
              <a:t> When I say "no data" I mean data from any computer or server that might be on any of the networks.</a:t>
            </a:r>
          </a:p>
          <a:p>
            <a:r>
              <a:rPr lang="en-US" dirty="0" smtClean="0"/>
              <a:t> </a:t>
            </a:r>
          </a:p>
          <a:p>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b="1" dirty="0" smtClean="0"/>
              <a:t>Distance Vector Protocol </a:t>
            </a:r>
            <a:r>
              <a:rPr lang="en-US" sz="3200" b="1" dirty="0" err="1" smtClean="0"/>
              <a:t>conti</a:t>
            </a:r>
            <a:endParaRPr lang="en-US" sz="3200" dirty="0"/>
          </a:p>
        </p:txBody>
      </p:sp>
      <p:sp>
        <p:nvSpPr>
          <p:cNvPr id="3" name="Content Placeholder 2"/>
          <p:cNvSpPr>
            <a:spLocks noGrp="1"/>
          </p:cNvSpPr>
          <p:nvPr>
            <p:ph idx="1"/>
          </p:nvPr>
        </p:nvSpPr>
        <p:spPr>
          <a:xfrm>
            <a:off x="457200" y="990600"/>
            <a:ext cx="8229600" cy="5135563"/>
          </a:xfrm>
        </p:spPr>
        <p:txBody>
          <a:bodyPr>
            <a:normAutofit fontScale="70000" lnSpcReduction="20000"/>
          </a:bodyPr>
          <a:lstStyle/>
          <a:p>
            <a:r>
              <a:rPr lang="en-US" dirty="0" smtClean="0"/>
              <a:t>During this "convergence" time, the only type of data being passed between the routers is that which allows them to populate their routing tables and after that's done, the routers will pass all other types of data between them</a:t>
            </a:r>
          </a:p>
          <a:p>
            <a:pPr>
              <a:buNone/>
            </a:pPr>
            <a:endParaRPr lang="en-US" dirty="0" smtClean="0"/>
          </a:p>
          <a:p>
            <a:r>
              <a:rPr lang="en-US" dirty="0" smtClean="0"/>
              <a:t>That's why a fast convergence time is a big advantage</a:t>
            </a:r>
          </a:p>
          <a:p>
            <a:r>
              <a:rPr lang="en-US" dirty="0" smtClean="0"/>
              <a:t>One of the problems with </a:t>
            </a:r>
            <a:r>
              <a:rPr lang="en-US" dirty="0" smtClean="0">
                <a:solidFill>
                  <a:srgbClr val="FF0000"/>
                </a:solidFill>
              </a:rPr>
              <a:t>RIP</a:t>
            </a:r>
            <a:r>
              <a:rPr lang="en-US" dirty="0" smtClean="0"/>
              <a:t> is that it has a slow convergence time</a:t>
            </a:r>
          </a:p>
          <a:p>
            <a:r>
              <a:rPr lang="en-US" dirty="0" smtClean="0"/>
              <a:t>Each router will broadcast its entire routing table every 30 seconds</a:t>
            </a:r>
          </a:p>
          <a:p>
            <a:r>
              <a:rPr lang="en-US" dirty="0" smtClean="0"/>
              <a:t>Routing based on Distance Vector can cause a lot of problems when links go up and down, this could result in infinite loops and can also de-synchronize the network</a:t>
            </a:r>
          </a:p>
          <a:p>
            <a:r>
              <a:rPr lang="en-US" dirty="0" smtClean="0"/>
              <a:t>Routing loops can occur when every router is not updated close to the same time. </a:t>
            </a:r>
          </a:p>
          <a:p>
            <a:r>
              <a:rPr lang="en-US" dirty="0" smtClean="0"/>
              <a:t>Let's have a look at the problem before we look at the various solutions:</a:t>
            </a:r>
          </a:p>
          <a:p>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t>Distance Vector Protocol </a:t>
            </a:r>
            <a:r>
              <a:rPr lang="en-US" sz="3200" b="1" dirty="0" err="1" smtClean="0"/>
              <a:t>conti</a:t>
            </a:r>
            <a:endParaRPr lang="en-US" sz="3200" dirty="0"/>
          </a:p>
        </p:txBody>
      </p:sp>
      <p:sp>
        <p:nvSpPr>
          <p:cNvPr id="3" name="Content Placeholder 2"/>
          <p:cNvSpPr>
            <a:spLocks noGrp="1"/>
          </p:cNvSpPr>
          <p:nvPr>
            <p:ph idx="1"/>
          </p:nvPr>
        </p:nvSpPr>
        <p:spPr>
          <a:xfrm>
            <a:off x="457200" y="990600"/>
            <a:ext cx="8229600" cy="5135563"/>
          </a:xfrm>
        </p:spPr>
        <p:txBody>
          <a:bodyPr>
            <a:normAutofit fontScale="85000" lnSpcReduction="20000"/>
          </a:bodyPr>
          <a:lstStyle/>
          <a:p>
            <a:r>
              <a:rPr lang="en-US" dirty="0" smtClean="0">
                <a:solidFill>
                  <a:srgbClr val="FF0000"/>
                </a:solidFill>
              </a:rPr>
              <a:t>When  a say, Network 5 fails, Router E knows about it since it's directly connected to it and tells Router D about it on its next update (when it will broadcast its entire routing table) </a:t>
            </a:r>
          </a:p>
          <a:p>
            <a:r>
              <a:rPr lang="en-US" dirty="0" smtClean="0">
                <a:solidFill>
                  <a:srgbClr val="FF0000"/>
                </a:solidFill>
              </a:rPr>
              <a:t>This will result in Router D stopping routing data to Network 5 through Router E</a:t>
            </a:r>
          </a:p>
          <a:p>
            <a:r>
              <a:rPr lang="en-US" dirty="0" smtClean="0">
                <a:solidFill>
                  <a:srgbClr val="FF0000"/>
                </a:solidFill>
              </a:rPr>
              <a:t>But as you can see in the above picture, routers A B and C don't know about Network 5 yet, so they keep sending out update information </a:t>
            </a:r>
          </a:p>
          <a:p>
            <a:r>
              <a:rPr lang="en-US" dirty="0" smtClean="0">
                <a:solidFill>
                  <a:srgbClr val="FF0000"/>
                </a:solidFill>
              </a:rPr>
              <a:t>Router D will eventually send out its update and cause Router B to stop routing to Network 5, but routers A and C are still not updated</a:t>
            </a:r>
          </a:p>
          <a:p>
            <a:r>
              <a:rPr lang="en-US" dirty="0" smtClean="0">
                <a:solidFill>
                  <a:srgbClr val="FF0000"/>
                </a:solidFill>
              </a:rPr>
              <a:t> To them, it appear that Network 5 is still available through Router B with a metric of 3.  </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Distance Vector Protocol </a:t>
            </a:r>
            <a:r>
              <a:rPr lang="en-US" b="1" dirty="0" err="1" smtClean="0"/>
              <a:t>conti</a:t>
            </a:r>
            <a:endParaRPr lang="en-US" dirty="0"/>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r>
              <a:rPr lang="en-US" dirty="0" smtClean="0"/>
              <a:t>Now Router A sends its regular broadcast of its entire routing table which includes </a:t>
            </a:r>
            <a:r>
              <a:rPr lang="en-US" dirty="0" err="1" smtClean="0"/>
              <a:t>reachability</a:t>
            </a:r>
            <a:r>
              <a:rPr lang="en-US" dirty="0" smtClean="0"/>
              <a:t> for Network 5 </a:t>
            </a:r>
          </a:p>
          <a:p>
            <a:r>
              <a:rPr lang="en-US" dirty="0" smtClean="0"/>
              <a:t>Routers C and B receive the wonderful news that Network 5 can be reached from Router A, so they send out the information that Network 5 is now available </a:t>
            </a:r>
          </a:p>
          <a:p>
            <a:r>
              <a:rPr lang="en-US" dirty="0" smtClean="0"/>
              <a:t>From now on, any packet with a destination of Network 5 will go to Router A then to Router B and from there back to Router A (remember that Router B got the good news that Network 5 is available via Router A).</a:t>
            </a:r>
          </a:p>
          <a:p>
            <a:r>
              <a:rPr lang="en-US" dirty="0" smtClean="0"/>
              <a:t>So this is where things get a bit messy and you have that wonderful loop, where data just gets passed around from one router to another</a:t>
            </a:r>
          </a:p>
          <a:p>
            <a:r>
              <a:rPr lang="en-US" dirty="0" smtClean="0"/>
              <a:t> Seems like they are playing ping pong :)</a:t>
            </a:r>
          </a:p>
          <a:p>
            <a:r>
              <a:rPr lang="en-US" dirty="0" smtClean="0"/>
              <a:t>To deal with these problems we use the following techniques:</a:t>
            </a:r>
          </a:p>
          <a:p>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Maximum Hop Count</a:t>
            </a:r>
            <a:endParaRPr lang="en-US" dirty="0"/>
          </a:p>
        </p:txBody>
      </p:sp>
      <p:sp>
        <p:nvSpPr>
          <p:cNvPr id="3" name="Content Placeholder 2"/>
          <p:cNvSpPr>
            <a:spLocks noGrp="1"/>
          </p:cNvSpPr>
          <p:nvPr>
            <p:ph idx="1"/>
          </p:nvPr>
        </p:nvSpPr>
        <p:spPr>
          <a:xfrm>
            <a:off x="457200" y="1143000"/>
            <a:ext cx="8229600" cy="4983163"/>
          </a:xfrm>
        </p:spPr>
        <p:txBody>
          <a:bodyPr>
            <a:normAutofit fontScale="77500" lnSpcReduction="20000"/>
          </a:bodyPr>
          <a:lstStyle/>
          <a:p>
            <a:r>
              <a:rPr lang="en-US" dirty="0" smtClean="0"/>
              <a:t>The routing loop we just described at is called "</a:t>
            </a:r>
            <a:r>
              <a:rPr lang="en-US" i="1" dirty="0" smtClean="0"/>
              <a:t>counting to infinity</a:t>
            </a:r>
            <a:r>
              <a:rPr lang="en-US" dirty="0" smtClean="0"/>
              <a:t>" and it is caused by gossip and wrong information being communicated between the routers </a:t>
            </a:r>
          </a:p>
          <a:p>
            <a:r>
              <a:rPr lang="en-US" dirty="0" smtClean="0"/>
              <a:t>Without something to protect against this type of a loop, the hop count will keep on increasing each time the packet goes through a router ! </a:t>
            </a:r>
          </a:p>
          <a:p>
            <a:r>
              <a:rPr lang="en-US" dirty="0" smtClean="0"/>
              <a:t>One way of solving this problem is to define a maximum hop count</a:t>
            </a:r>
          </a:p>
          <a:p>
            <a:r>
              <a:rPr lang="en-US" dirty="0" smtClean="0"/>
              <a:t> Distance Vector (RIP) permits a hop count of up to 15, so anything that needs 16 hops is unreachable</a:t>
            </a:r>
          </a:p>
          <a:p>
            <a:r>
              <a:rPr lang="en-US" dirty="0" smtClean="0"/>
              <a:t> So if a loop occurred, it would go around the network until the packet reached a hop count of 15 and the next router would simply discard the packet. </a:t>
            </a:r>
          </a:p>
          <a:p>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
            </a:r>
            <a:br>
              <a:rPr lang="en-US" b="1" dirty="0" smtClean="0"/>
            </a:br>
            <a:r>
              <a:rPr lang="en-US" sz="3600" b="1" dirty="0" smtClean="0"/>
              <a:t>Split Horizon</a:t>
            </a:r>
            <a:r>
              <a:rPr lang="en-US" sz="3600" dirty="0" smtClean="0"/>
              <a:t> </a:t>
            </a:r>
            <a:br>
              <a:rPr lang="en-US" sz="3600" dirty="0" smtClean="0"/>
            </a:br>
            <a:endParaRPr lang="en-US" sz="3600" dirty="0"/>
          </a:p>
        </p:txBody>
      </p:sp>
      <p:sp>
        <p:nvSpPr>
          <p:cNvPr id="3" name="Content Placeholder 2"/>
          <p:cNvSpPr>
            <a:spLocks noGrp="1"/>
          </p:cNvSpPr>
          <p:nvPr>
            <p:ph idx="1"/>
          </p:nvPr>
        </p:nvSpPr>
        <p:spPr>
          <a:xfrm>
            <a:off x="457200" y="914400"/>
            <a:ext cx="8229600" cy="5211763"/>
          </a:xfrm>
        </p:spPr>
        <p:txBody>
          <a:bodyPr/>
          <a:lstStyle/>
          <a:p>
            <a:r>
              <a:rPr lang="en-US" b="1" dirty="0" smtClean="0"/>
              <a:t>Split Horizon</a:t>
            </a:r>
            <a:r>
              <a:rPr lang="en-US" dirty="0" smtClean="0"/>
              <a:t> works on the principle that it's never useful to send information about a router back to the destination from which the original packet came from </a:t>
            </a:r>
          </a:p>
          <a:p>
            <a:r>
              <a:rPr lang="en-US" dirty="0" smtClean="0"/>
              <a:t>So if for example I told you a joke, it's pointless you telling me that joke again ! </a:t>
            </a:r>
          </a:p>
          <a:p>
            <a:r>
              <a:rPr lang="en-US" dirty="0" smtClean="0"/>
              <a:t>In our example it would have prevented Router A from sending the updated information it received from Router B back to Router B</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200" b="1" dirty="0" smtClean="0"/>
              <a:t>Route Poisoning</a:t>
            </a:r>
            <a:endParaRPr lang="en-US" sz="3200" dirty="0"/>
          </a:p>
        </p:txBody>
      </p:sp>
      <p:sp>
        <p:nvSpPr>
          <p:cNvPr id="3" name="Content Placeholder 2"/>
          <p:cNvSpPr>
            <a:spLocks noGrp="1"/>
          </p:cNvSpPr>
          <p:nvPr>
            <p:ph idx="1"/>
          </p:nvPr>
        </p:nvSpPr>
        <p:spPr>
          <a:xfrm>
            <a:off x="457200" y="914400"/>
            <a:ext cx="8229600" cy="5211763"/>
          </a:xfrm>
        </p:spPr>
        <p:txBody>
          <a:bodyPr>
            <a:normAutofit fontScale="92500" lnSpcReduction="10000"/>
          </a:bodyPr>
          <a:lstStyle/>
          <a:p>
            <a:r>
              <a:rPr lang="en-US" dirty="0" smtClean="0"/>
              <a:t>Alternative to split horizon, when a router receives information about a route from a particular network, the router advertises the route back to that network with the metric of 16, indicating that the destination is unreachable.</a:t>
            </a:r>
          </a:p>
          <a:p>
            <a:r>
              <a:rPr lang="en-US" dirty="0" smtClean="0"/>
              <a:t>In our example, this means that when Network 5 goes down, Router E initiates router poisoning by entering a table entry for Network 5 as 16, which basically means it's unreachable </a:t>
            </a:r>
          </a:p>
          <a:p>
            <a:r>
              <a:rPr lang="en-US" dirty="0" smtClean="0"/>
              <a:t>This way, Router D is not susceptible to any incorrect updates about the route to Network 5</a:t>
            </a:r>
          </a:p>
          <a:p>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dirty="0" smtClean="0"/>
              <a:t>Route Poisoning</a:t>
            </a:r>
            <a:endParaRPr lang="en-US" sz="3200" dirty="0"/>
          </a:p>
        </p:txBody>
      </p:sp>
      <p:sp>
        <p:nvSpPr>
          <p:cNvPr id="3" name="Content Placeholder 2"/>
          <p:cNvSpPr>
            <a:spLocks noGrp="1"/>
          </p:cNvSpPr>
          <p:nvPr>
            <p:ph idx="1"/>
          </p:nvPr>
        </p:nvSpPr>
        <p:spPr>
          <a:xfrm>
            <a:off x="457200" y="914400"/>
            <a:ext cx="8229600" cy="5211763"/>
          </a:xfrm>
        </p:spPr>
        <p:txBody>
          <a:bodyPr>
            <a:normAutofit/>
          </a:bodyPr>
          <a:lstStyle/>
          <a:p>
            <a:r>
              <a:rPr lang="en-US" dirty="0" smtClean="0"/>
              <a:t>When Router D receives a router poisoning from Router E, it sends an update called a poison reverse, back to Router E</a:t>
            </a:r>
          </a:p>
          <a:p>
            <a:r>
              <a:rPr lang="en-US" dirty="0" smtClean="0"/>
              <a:t>This make sure all routes on the segment have received the poisoned route information</a:t>
            </a:r>
          </a:p>
          <a:p>
            <a:r>
              <a:rPr lang="en-US" dirty="0" smtClean="0"/>
              <a:t>Route poisoning, used with hold-downs (see section below) will certainly speed up convergence time because the neighboring routers don't have to wait 30 seconds before advertising the poisoned route</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pPr>
              <a:buFont typeface="Wingdings" pitchFamily="2" charset="2"/>
              <a:buChar char="§"/>
            </a:pPr>
            <a:r>
              <a:rPr lang="en-US" dirty="0" smtClean="0"/>
              <a:t>In order for the receiving end to know the proper moment to read individual binary bits from the channel, it must know exactly when a packet begins and how much time elapses between bits</a:t>
            </a:r>
          </a:p>
          <a:p>
            <a:pPr>
              <a:buFont typeface="Wingdings" pitchFamily="2" charset="2"/>
              <a:buChar char="§"/>
            </a:pPr>
            <a:r>
              <a:rPr lang="en-US" dirty="0" smtClean="0"/>
              <a:t>When this timing information is known, the receiver is said to be synchronized with the transmitter, and accurate data transfer becomes possible</a:t>
            </a:r>
          </a:p>
          <a:p>
            <a:pPr>
              <a:buFont typeface="Wingdings" pitchFamily="2" charset="2"/>
              <a:buChar char="§"/>
            </a:pPr>
            <a:r>
              <a:rPr lang="en-US" dirty="0" smtClean="0"/>
              <a:t> Failure to remain synchronized throughout a transmission will cause data to be corrupted or lost.</a:t>
            </a:r>
            <a:br>
              <a:rPr lang="en-US" dirty="0" smtClean="0"/>
            </a:br>
            <a:r>
              <a:rPr lang="en-US" dirty="0" smtClean="0"/>
              <a:t/>
            </a:r>
            <a:br>
              <a:rPr lang="en-US" dirty="0" smtClean="0"/>
            </a:br>
            <a:endParaRPr lang="en-US" dirty="0" smtClean="0"/>
          </a:p>
          <a:p>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r>
              <a:rPr lang="en-US" sz="3200" b="1" dirty="0" smtClean="0"/>
              <a:t/>
            </a:r>
            <a:br>
              <a:rPr lang="en-US" sz="3200" b="1" dirty="0" smtClean="0"/>
            </a:br>
            <a:r>
              <a:rPr lang="en-US" sz="3200" b="1" dirty="0" smtClean="0"/>
              <a:t>Hold-Down Timers</a:t>
            </a:r>
            <a:r>
              <a:rPr lang="en-US" sz="3200" dirty="0" smtClean="0"/>
              <a:t> </a:t>
            </a:r>
            <a:br>
              <a:rPr lang="en-US" sz="3200" dirty="0" smtClean="0"/>
            </a:br>
            <a:endParaRPr lang="en-US" sz="3200" dirty="0"/>
          </a:p>
        </p:txBody>
      </p:sp>
      <p:sp>
        <p:nvSpPr>
          <p:cNvPr id="3" name="Content Placeholder 2"/>
          <p:cNvSpPr>
            <a:spLocks noGrp="1"/>
          </p:cNvSpPr>
          <p:nvPr>
            <p:ph idx="1"/>
          </p:nvPr>
        </p:nvSpPr>
        <p:spPr>
          <a:xfrm>
            <a:off x="457200" y="762000"/>
            <a:ext cx="8229600" cy="5364163"/>
          </a:xfrm>
        </p:spPr>
        <p:txBody>
          <a:bodyPr>
            <a:normAutofit fontScale="77500" lnSpcReduction="20000"/>
          </a:bodyPr>
          <a:lstStyle/>
          <a:p>
            <a:r>
              <a:rPr lang="en-US" dirty="0" smtClean="0"/>
              <a:t>Routers keep an entry for the network-down state, allowing time for other routers to re-compute for this topology change, this way, allowing time for either the downed router to come back or the network to stabilize somewhat before changing to the next best route is the hold-down time</a:t>
            </a:r>
          </a:p>
          <a:p>
            <a:r>
              <a:rPr lang="en-US" dirty="0" smtClean="0"/>
              <a:t>When a router receives an update from a neighbor indicating that a previously accessible network is not working and is inaccessible, the hold-down timer will start </a:t>
            </a:r>
          </a:p>
          <a:p>
            <a:r>
              <a:rPr lang="en-US" dirty="0" smtClean="0"/>
              <a:t>If a new update arrives from a neighbor with a better metric than the original network entry, the hold-down is removed and data is passed </a:t>
            </a:r>
          </a:p>
          <a:p>
            <a:r>
              <a:rPr lang="en-US" dirty="0" smtClean="0"/>
              <a:t>But an update is received from a neighbor router before the hold-down timer expires and it has a lower metric than the previous route, therefore the update is ignored and the hold-down timer keeps ticking </a:t>
            </a:r>
          </a:p>
          <a:p>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200" b="1" dirty="0" smtClean="0"/>
              <a:t/>
            </a:r>
            <a:br>
              <a:rPr lang="en-US" sz="3200" b="1" dirty="0" smtClean="0"/>
            </a:br>
            <a:r>
              <a:rPr lang="en-US" sz="3200" b="1" dirty="0" smtClean="0"/>
              <a:t>Hold-Down Timers</a:t>
            </a:r>
            <a:r>
              <a:rPr lang="en-US" sz="3200" dirty="0" smtClean="0"/>
              <a:t> </a:t>
            </a:r>
            <a:br>
              <a:rPr lang="en-US" sz="3200" dirty="0" smtClean="0"/>
            </a:br>
            <a:endParaRPr lang="en-US" sz="3200" dirty="0"/>
          </a:p>
        </p:txBody>
      </p:sp>
      <p:sp>
        <p:nvSpPr>
          <p:cNvPr id="3" name="Content Placeholder 2"/>
          <p:cNvSpPr>
            <a:spLocks noGrp="1"/>
          </p:cNvSpPr>
          <p:nvPr>
            <p:ph idx="1"/>
          </p:nvPr>
        </p:nvSpPr>
        <p:spPr>
          <a:xfrm>
            <a:off x="457200" y="1066800"/>
            <a:ext cx="8229600" cy="5059363"/>
          </a:xfrm>
        </p:spPr>
        <p:txBody>
          <a:bodyPr>
            <a:normAutofit lnSpcReduction="10000"/>
          </a:bodyPr>
          <a:lstStyle/>
          <a:p>
            <a:r>
              <a:rPr lang="en-US" dirty="0" smtClean="0"/>
              <a:t>This allows more time for the network to converge</a:t>
            </a:r>
          </a:p>
          <a:p>
            <a:r>
              <a:rPr lang="en-US" dirty="0" smtClean="0"/>
              <a:t>Hold-down timers use triggered updates, which reset the hold-down timer, to alert the neighbor's routers of a change in the network. Unlike update messages from neighbor routers, triggered updates create a new routing table that is sent immediately to neighbor routers because a change was detected in the network.</a:t>
            </a:r>
          </a:p>
          <a:p>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smtClean="0"/>
              <a:t/>
            </a:r>
            <a:br>
              <a:rPr lang="en-US" b="1" dirty="0" smtClean="0"/>
            </a:br>
            <a:r>
              <a:rPr lang="en-US" b="1" dirty="0" smtClean="0"/>
              <a:t>Hold-Down Timers</a:t>
            </a:r>
            <a:r>
              <a:rPr lang="en-US" dirty="0" smtClean="0"/>
              <a:t> </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pPr>
              <a:buFont typeface="Wingdings" pitchFamily="2" charset="2"/>
              <a:buChar char="§"/>
            </a:pPr>
            <a:r>
              <a:rPr lang="en-US" dirty="0" smtClean="0"/>
              <a:t>There are three instances when triggered updates will reset the hold-down timer:</a:t>
            </a:r>
          </a:p>
          <a:p>
            <a:pPr>
              <a:buFont typeface="Wingdings" pitchFamily="2" charset="2"/>
              <a:buChar char="§"/>
            </a:pPr>
            <a:r>
              <a:rPr lang="en-US" dirty="0" smtClean="0"/>
              <a:t>1) The hold-down timer expires</a:t>
            </a:r>
          </a:p>
          <a:p>
            <a:pPr>
              <a:buFont typeface="Wingdings" pitchFamily="2" charset="2"/>
              <a:buChar char="§"/>
            </a:pPr>
            <a:r>
              <a:rPr lang="en-US" dirty="0" smtClean="0"/>
              <a:t>2) The router received a processing task proportional to the number    of links in the internetwork.</a:t>
            </a:r>
          </a:p>
          <a:p>
            <a:pPr>
              <a:buFont typeface="Wingdings" pitchFamily="2" charset="2"/>
              <a:buChar char="§"/>
            </a:pPr>
            <a:r>
              <a:rPr lang="en-US" dirty="0" smtClean="0"/>
              <a:t>3) Another update is received indicating the network status has changed.</a:t>
            </a:r>
          </a:p>
          <a:p>
            <a:pPr>
              <a:buFont typeface="Wingdings" pitchFamily="2" charset="2"/>
              <a:buChar char="§"/>
            </a:pPr>
            <a:r>
              <a:rPr lang="en-US" dirty="0" smtClean="0"/>
              <a:t>In our example, any update received by Router B from Router A, would not be accepted until the hold-down timer expires </a:t>
            </a:r>
          </a:p>
          <a:p>
            <a:pPr>
              <a:buFont typeface="Wingdings" pitchFamily="2" charset="2"/>
              <a:buChar char="§"/>
            </a:pPr>
            <a:r>
              <a:rPr lang="en-US" dirty="0" smtClean="0"/>
              <a:t>This will ensure that Router B will not receive a "false" update from any routers that are not aware that Network 5 is unreachable</a:t>
            </a:r>
          </a:p>
          <a:p>
            <a:pPr>
              <a:buFont typeface="Wingdings" pitchFamily="2" charset="2"/>
              <a:buChar char="§"/>
            </a:pPr>
            <a:r>
              <a:rPr lang="en-US" dirty="0" smtClean="0"/>
              <a:t>Router B will then send a update and correct the other routers' tables. </a:t>
            </a:r>
          </a:p>
          <a:p>
            <a:pPr>
              <a:buNone/>
            </a:pP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dirty="0" smtClean="0"/>
              <a:t/>
            </a:r>
            <a:br>
              <a:rPr lang="en-US" sz="3200" b="1" dirty="0" smtClean="0"/>
            </a:br>
            <a:r>
              <a:rPr lang="en-US" sz="3200" b="1" dirty="0" smtClean="0"/>
              <a:t/>
            </a:r>
            <a:br>
              <a:rPr lang="en-US" sz="3200" b="1" dirty="0" smtClean="0"/>
            </a:br>
            <a:r>
              <a:rPr lang="en-US" sz="3200" b="1" dirty="0" smtClean="0"/>
              <a:t>Link State Routing Protocols</a:t>
            </a:r>
            <a:br>
              <a:rPr lang="en-US" sz="3200" b="1" dirty="0" smtClean="0"/>
            </a:br>
            <a:r>
              <a:rPr lang="en-US" sz="3200" b="1" dirty="0" smtClean="0"/>
              <a:t/>
            </a:r>
            <a:br>
              <a:rPr lang="en-US" sz="3200" b="1" dirty="0" smtClean="0"/>
            </a:br>
            <a:endParaRPr lang="en-US" sz="3200" dirty="0"/>
          </a:p>
        </p:txBody>
      </p:sp>
      <p:sp>
        <p:nvSpPr>
          <p:cNvPr id="3" name="Content Placeholder 2"/>
          <p:cNvSpPr>
            <a:spLocks noGrp="1"/>
          </p:cNvSpPr>
          <p:nvPr>
            <p:ph idx="1"/>
          </p:nvPr>
        </p:nvSpPr>
        <p:spPr>
          <a:xfrm>
            <a:off x="457200" y="1066800"/>
            <a:ext cx="8229600" cy="5059363"/>
          </a:xfrm>
        </p:spPr>
        <p:txBody>
          <a:bodyPr>
            <a:normAutofit fontScale="85000" lnSpcReduction="20000"/>
          </a:bodyPr>
          <a:lstStyle/>
          <a:p>
            <a:r>
              <a:rPr lang="en-US" dirty="0" smtClean="0"/>
              <a:t>Link State protocols, unlike Distance Vector broadcasts, use multicast. </a:t>
            </a:r>
          </a:p>
          <a:p>
            <a:r>
              <a:rPr lang="en-US" dirty="0" smtClean="0"/>
              <a:t>Multicast is a "broadcast" to a group of hosts, in this case routers (Please see the </a:t>
            </a:r>
            <a:r>
              <a:rPr lang="en-US" dirty="0" smtClean="0">
                <a:hlinkClick r:id="rId2"/>
              </a:rPr>
              <a:t>multicast</a:t>
            </a:r>
            <a:r>
              <a:rPr lang="en-US" dirty="0" smtClean="0"/>
              <a:t> page for more information)</a:t>
            </a:r>
          </a:p>
          <a:p>
            <a:r>
              <a:rPr lang="en-US" dirty="0" smtClean="0"/>
              <a:t>So if I had 10 router of which 4 where part of a "multicast group" then, when I send out a multicast packet to this group, only these 4 routers will receive the updates, while the rest of them will simply ignore the data</a:t>
            </a:r>
          </a:p>
          <a:p>
            <a:r>
              <a:rPr lang="en-US" dirty="0" smtClean="0"/>
              <a:t>The multicast address is usually 224.0.0.5 &amp; 224.0.0.6, this address is defined by the IGRP (Interior Gateway Routing Protocol). </a:t>
            </a:r>
          </a:p>
          <a:p>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600" b="1" dirty="0" smtClean="0"/>
              <a:t>Link State Routing Protocol</a:t>
            </a:r>
            <a:r>
              <a:rPr lang="en-US" b="1" dirty="0" smtClean="0"/>
              <a:t>s</a:t>
            </a:r>
            <a:br>
              <a:rPr lang="en-US" b="1" dirty="0" smtClean="0"/>
            </a:br>
            <a:endParaRPr lang="en-US" dirty="0"/>
          </a:p>
        </p:txBody>
      </p:sp>
      <p:sp>
        <p:nvSpPr>
          <p:cNvPr id="3" name="Content Placeholder 2"/>
          <p:cNvSpPr>
            <a:spLocks noGrp="1"/>
          </p:cNvSpPr>
          <p:nvPr>
            <p:ph idx="1"/>
          </p:nvPr>
        </p:nvSpPr>
        <p:spPr>
          <a:xfrm>
            <a:off x="457200" y="838200"/>
            <a:ext cx="8229600" cy="5287963"/>
          </a:xfrm>
        </p:spPr>
        <p:txBody>
          <a:bodyPr>
            <a:normAutofit fontScale="92500" lnSpcReduction="10000"/>
          </a:bodyPr>
          <a:lstStyle/>
          <a:p>
            <a:r>
              <a:rPr lang="en-US" dirty="0" smtClean="0"/>
              <a:t>Link State routing protocols do not view networks in terms of adjacent routers and hop counts, but they build a comprehensive view of the overall network which fully describes the all possible routes along with their costs </a:t>
            </a:r>
          </a:p>
          <a:p>
            <a:r>
              <a:rPr lang="en-US" dirty="0" smtClean="0"/>
              <a:t>Using the SPF (Shortest Path First) algorithm, the router creates a "topological database" which is a hierarchy reflecting the network routers it knows about </a:t>
            </a:r>
          </a:p>
          <a:p>
            <a:r>
              <a:rPr lang="en-US" dirty="0" smtClean="0"/>
              <a:t>It then puts it's self on the top of this hierarchy, and has a complete picture from it's own perspective </a:t>
            </a:r>
          </a:p>
          <a:p>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dirty="0" smtClean="0"/>
              <a:t/>
            </a:r>
            <a:br>
              <a:rPr lang="en-US" sz="3200" b="1" dirty="0" smtClean="0"/>
            </a:br>
            <a:r>
              <a:rPr lang="en-US" sz="3200" b="1" dirty="0" smtClean="0"/>
              <a:t>Link State Routing Protocols</a:t>
            </a:r>
            <a:br>
              <a:rPr lang="en-US" sz="3200" b="1" dirty="0" smtClean="0"/>
            </a:br>
            <a:endParaRPr lang="en-US" sz="3200" dirty="0"/>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r>
              <a:rPr lang="en-US" dirty="0" smtClean="0"/>
              <a:t>When a router using a Link State protocol, such a OSPF (Open Shortest Path First) knows about a change on the network, it will multicast this change instantly, there for flooding the network with this information</a:t>
            </a:r>
          </a:p>
          <a:p>
            <a:r>
              <a:rPr lang="en-US" dirty="0" smtClean="0"/>
              <a:t> The information routers require to build their databases is provided in the form of Link State advertisement packets (LSAP). </a:t>
            </a:r>
          </a:p>
          <a:p>
            <a:r>
              <a:rPr lang="en-US" dirty="0" smtClean="0"/>
              <a:t>Routers do not advertise their entire routing tables, instead each router advertises only its information regarding immediately adjacent routers. </a:t>
            </a:r>
          </a:p>
          <a:p>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3200" dirty="0" smtClean="0"/>
              <a:t>Comparison of link state protocol and distance vector Protocols</a:t>
            </a:r>
            <a:endParaRPr lang="en-US" sz="3200" dirty="0"/>
          </a:p>
        </p:txBody>
      </p:sp>
      <p:sp>
        <p:nvSpPr>
          <p:cNvPr id="3" name="Content Placeholder 2"/>
          <p:cNvSpPr>
            <a:spLocks noGrp="1"/>
          </p:cNvSpPr>
          <p:nvPr>
            <p:ph idx="1"/>
          </p:nvPr>
        </p:nvSpPr>
        <p:spPr/>
        <p:txBody>
          <a:bodyPr>
            <a:normAutofit fontScale="77500" lnSpcReduction="20000"/>
          </a:bodyPr>
          <a:lstStyle/>
          <a:p>
            <a:r>
              <a:rPr lang="en-US" dirty="0" smtClean="0"/>
              <a:t>Link State protocols in comparison to Distance Vector protocols have:</a:t>
            </a:r>
          </a:p>
          <a:p>
            <a:pPr lvl="0"/>
            <a:r>
              <a:rPr lang="en-US" dirty="0" smtClean="0"/>
              <a:t>Big memory requirements </a:t>
            </a:r>
          </a:p>
          <a:p>
            <a:pPr lvl="0"/>
            <a:r>
              <a:rPr lang="en-US" dirty="0" smtClean="0"/>
              <a:t>Shortest path computations require many CPU circles </a:t>
            </a:r>
          </a:p>
          <a:p>
            <a:pPr lvl="0"/>
            <a:r>
              <a:rPr lang="en-US" dirty="0" smtClean="0"/>
              <a:t>If network is stable little bandwidth is used; react quickly to topology changes </a:t>
            </a:r>
          </a:p>
          <a:p>
            <a:pPr lvl="0"/>
            <a:r>
              <a:rPr lang="en-US" dirty="0" smtClean="0"/>
              <a:t>Announcements cannot be “filtered”. All items in the database must be sent to neighbors </a:t>
            </a:r>
          </a:p>
          <a:p>
            <a:pPr lvl="0"/>
            <a:r>
              <a:rPr lang="en-US" dirty="0" smtClean="0"/>
              <a:t>All neighbors must be trusted  </a:t>
            </a:r>
          </a:p>
          <a:p>
            <a:pPr lvl="0"/>
            <a:r>
              <a:rPr lang="en-US" dirty="0" smtClean="0"/>
              <a:t>Authentication mechanisms can be used to avoid undesired adjacencies </a:t>
            </a:r>
          </a:p>
          <a:p>
            <a:pPr lvl="0"/>
            <a:r>
              <a:rPr lang="en-US" dirty="0" smtClean="0"/>
              <a:t>No split horizon techniques are possible </a:t>
            </a:r>
          </a:p>
          <a:p>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t>Problems associated with  link state protocol</a:t>
            </a:r>
            <a:endParaRPr lang="en-US" sz="3200" dirty="0"/>
          </a:p>
        </p:txBody>
      </p:sp>
      <p:sp>
        <p:nvSpPr>
          <p:cNvPr id="3" name="Content Placeholder 2"/>
          <p:cNvSpPr>
            <a:spLocks noGrp="1"/>
          </p:cNvSpPr>
          <p:nvPr>
            <p:ph idx="1"/>
          </p:nvPr>
        </p:nvSpPr>
        <p:spPr>
          <a:xfrm>
            <a:off x="457200" y="1219200"/>
            <a:ext cx="8229600" cy="5181600"/>
          </a:xfrm>
        </p:spPr>
        <p:txBody>
          <a:bodyPr>
            <a:normAutofit fontScale="70000" lnSpcReduction="20000"/>
          </a:bodyPr>
          <a:lstStyle/>
          <a:p>
            <a:r>
              <a:rPr lang="en-US" dirty="0" smtClean="0"/>
              <a:t>Even though Link State protocols work more efficiently, problem can arise. Usually problems that  occur  are  the  cause of changes in the network topology (links go up-down), </a:t>
            </a:r>
          </a:p>
          <a:p>
            <a:r>
              <a:rPr lang="en-US" dirty="0" smtClean="0"/>
              <a:t>All routers don't get updated immediately because they might be on different line speeds, therefore, routers connected via a fast link will receive these changes faster than the others on a slower link </a:t>
            </a:r>
          </a:p>
          <a:p>
            <a:r>
              <a:rPr lang="en-US" dirty="0" smtClean="0"/>
              <a:t>Different techniques have been developed to deal with these problem and these are :</a:t>
            </a:r>
          </a:p>
          <a:p>
            <a:r>
              <a:rPr lang="en-US" dirty="0" smtClean="0"/>
              <a:t>1) Dampen update frequency </a:t>
            </a:r>
          </a:p>
          <a:p>
            <a:r>
              <a:rPr lang="en-US" dirty="0" smtClean="0"/>
              <a:t>2) Target link-state updates to multicast </a:t>
            </a:r>
          </a:p>
          <a:p>
            <a:r>
              <a:rPr lang="en-US" dirty="0" smtClean="0"/>
              <a:t>3) Use link-state area hierarchy for topology </a:t>
            </a:r>
          </a:p>
          <a:p>
            <a:r>
              <a:rPr lang="en-US" dirty="0" smtClean="0"/>
              <a:t>4) Exchange route summaries at area borders </a:t>
            </a:r>
          </a:p>
          <a:p>
            <a:r>
              <a:rPr lang="en-US" dirty="0" smtClean="0"/>
              <a:t>5) Use Time-stamps Update numbering &amp; counters </a:t>
            </a:r>
          </a:p>
          <a:p>
            <a:r>
              <a:rPr lang="en-US" dirty="0" smtClean="0"/>
              <a:t>6) Manage partitions using a area hierarchy </a:t>
            </a:r>
          </a:p>
          <a:p>
            <a:r>
              <a:rPr lang="en-US" dirty="0" smtClean="0"/>
              <a:t>Please select one of the following Link State routing protocols:</a:t>
            </a:r>
          </a:p>
          <a:p>
            <a:r>
              <a:rPr lang="en-US" dirty="0" smtClean="0">
                <a:hlinkClick r:id="rId2"/>
              </a:rPr>
              <a:t>Open Shortest Path First - OSPF</a:t>
            </a:r>
            <a:endParaRPr lang="en-US" dirty="0" smtClean="0"/>
          </a:p>
          <a:p>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457200"/>
          </a:xfrm>
        </p:spPr>
        <p:txBody>
          <a:bodyPr>
            <a:normAutofit fontScale="90000"/>
          </a:bodyPr>
          <a:lstStyle/>
          <a:p>
            <a:r>
              <a:rPr lang="en-US" sz="3200" b="1" dirty="0" smtClean="0"/>
              <a:t>Hybrid Protocols</a:t>
            </a:r>
            <a:br>
              <a:rPr lang="en-US" sz="3200" b="1" dirty="0" smtClean="0"/>
            </a:br>
            <a:endParaRPr lang="en-US" sz="3200" dirty="0"/>
          </a:p>
        </p:txBody>
      </p:sp>
      <p:sp>
        <p:nvSpPr>
          <p:cNvPr id="3" name="Content Placeholder 2"/>
          <p:cNvSpPr>
            <a:spLocks noGrp="1"/>
          </p:cNvSpPr>
          <p:nvPr>
            <p:ph idx="1"/>
          </p:nvPr>
        </p:nvSpPr>
        <p:spPr>
          <a:xfrm>
            <a:off x="457200" y="914400"/>
            <a:ext cx="8229600" cy="5211763"/>
          </a:xfrm>
        </p:spPr>
        <p:txBody>
          <a:bodyPr/>
          <a:lstStyle/>
          <a:p>
            <a:pPr>
              <a:buFont typeface="Wingdings" pitchFamily="2" charset="2"/>
              <a:buChar char="§"/>
            </a:pPr>
            <a:r>
              <a:rPr lang="en-US" dirty="0" smtClean="0"/>
              <a:t>Hybrid routing protocols are something in-between Distance Vector and Link State routing protocols.</a:t>
            </a:r>
          </a:p>
          <a:p>
            <a:pPr>
              <a:buFont typeface="Wingdings" pitchFamily="2" charset="2"/>
              <a:buChar char="§"/>
            </a:pPr>
            <a:r>
              <a:rPr lang="en-US" dirty="0" smtClean="0"/>
              <a:t>Please select the Hybrid protocol you want to read about:</a:t>
            </a:r>
          </a:p>
          <a:p>
            <a:pPr>
              <a:buFont typeface="Wingdings" pitchFamily="2" charset="2"/>
              <a:buChar char="§"/>
            </a:pPr>
            <a:r>
              <a:rPr lang="en-US" dirty="0" smtClean="0">
                <a:hlinkClick r:id="rId2"/>
              </a:rPr>
              <a:t>Enhanced Interior Gateway Routing Protocol - EIGRP</a:t>
            </a:r>
            <a:endParaRPr lang="en-US" dirty="0" smtClean="0"/>
          </a:p>
          <a:p>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smtClean="0"/>
              <a:t>HUBS</a:t>
            </a:r>
            <a:endParaRPr lang="en-US" sz="3200" dirty="0"/>
          </a:p>
        </p:txBody>
      </p:sp>
      <p:sp>
        <p:nvSpPr>
          <p:cNvPr id="3" name="Content Placeholder 2"/>
          <p:cNvSpPr>
            <a:spLocks noGrp="1"/>
          </p:cNvSpPr>
          <p:nvPr>
            <p:ph idx="1"/>
          </p:nvPr>
        </p:nvSpPr>
        <p:spPr>
          <a:xfrm>
            <a:off x="457200" y="1143000"/>
            <a:ext cx="8229600" cy="4983163"/>
          </a:xfrm>
        </p:spPr>
        <p:txBody>
          <a:bodyPr>
            <a:normAutofit fontScale="62500" lnSpcReduction="20000"/>
          </a:bodyPr>
          <a:lstStyle/>
          <a:p>
            <a:r>
              <a:rPr lang="en-US" dirty="0" smtClean="0"/>
              <a:t>Here we will talk about hubs and explain how they work. In the next section we will move to switches and how they differ from hubs, how they work and the types of switching methods that are available; we will also compare them </a:t>
            </a:r>
          </a:p>
          <a:p>
            <a:r>
              <a:rPr lang="en-US" dirty="0" smtClean="0"/>
              <a:t>Before we start there are a few definitions which I need to speak about so you can understand the terminology we will be using</a:t>
            </a:r>
          </a:p>
          <a:p>
            <a:r>
              <a:rPr lang="en-US" dirty="0" smtClean="0"/>
              <a:t>Domain: Defined as a geographical area or logical area (in our imagination) where anything in it becomes part of the domain</a:t>
            </a:r>
          </a:p>
          <a:p>
            <a:r>
              <a:rPr lang="en-US" dirty="0" smtClean="0"/>
              <a:t> In computer land, this means that when something happens in this domain (area) every computer that's part of it will see or hear everything that happens in it</a:t>
            </a:r>
          </a:p>
          <a:p>
            <a:r>
              <a:rPr lang="en-US" dirty="0" smtClean="0"/>
              <a:t>Collision Domain: Putting it simple, whenever a collision between two computers occurs, every other computer within the domain will hear and know about the collision</a:t>
            </a:r>
          </a:p>
          <a:p>
            <a:r>
              <a:rPr lang="en-US" dirty="0" smtClean="0"/>
              <a:t>These computers are said to be in the same collision domain. As you're going to see later on, when computers connect together using a hub they become part of the same collision domain. This doesn't happen with switches.</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Asynchronous vs. Synchronous </a:t>
            </a:r>
            <a:r>
              <a:rPr lang="en-US" dirty="0" smtClean="0"/>
              <a:t>Transmission </a:t>
            </a:r>
            <a:r>
              <a:rPr lang="en-US" dirty="0" err="1" smtClean="0"/>
              <a:t>conti</a:t>
            </a:r>
            <a:r>
              <a:rPr lang="en-US" dirty="0" smtClean="0"/>
              <a:t>’</a:t>
            </a:r>
            <a:endParaRPr lang="en-US" dirty="0"/>
          </a:p>
        </p:txBody>
      </p:sp>
      <p:sp>
        <p:nvSpPr>
          <p:cNvPr id="3" name="Content Placeholder 2"/>
          <p:cNvSpPr>
            <a:spLocks noGrp="1"/>
          </p:cNvSpPr>
          <p:nvPr>
            <p:ph idx="1"/>
          </p:nvPr>
        </p:nvSpPr>
        <p:spPr/>
        <p:txBody>
          <a:bodyPr>
            <a:normAutofit fontScale="92500"/>
          </a:bodyPr>
          <a:lstStyle/>
          <a:p>
            <a:r>
              <a:rPr lang="en-US" dirty="0" smtClean="0"/>
              <a:t>Two basic techniques are employed to ensure correct synchronization</a:t>
            </a:r>
          </a:p>
          <a:p>
            <a:r>
              <a:rPr lang="en-US" dirty="0" smtClean="0"/>
              <a:t> In synchronous systems, separate channels are used to transmit data and timing information</a:t>
            </a:r>
          </a:p>
          <a:p>
            <a:r>
              <a:rPr lang="en-US" dirty="0" smtClean="0"/>
              <a:t> The timing channel transmits clock pulses to the receiver</a:t>
            </a:r>
          </a:p>
          <a:p>
            <a:r>
              <a:rPr lang="en-US" dirty="0" smtClean="0"/>
              <a:t>Upon receipt of a clock pulse, the receiver reads the data channel and latches the bit value found on the channel at that moment</a:t>
            </a:r>
          </a:p>
          <a:p>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smtClean="0"/>
              <a:t>HUBS </a:t>
            </a:r>
            <a:r>
              <a:rPr lang="en-US" sz="3200" dirty="0" err="1" smtClean="0"/>
              <a:t>conti</a:t>
            </a:r>
            <a:r>
              <a:rPr lang="en-US" sz="3200" dirty="0" smtClean="0"/>
              <a:t>’</a:t>
            </a:r>
            <a:endParaRPr lang="en-US" sz="3200" dirty="0"/>
          </a:p>
        </p:txBody>
      </p:sp>
      <p:sp>
        <p:nvSpPr>
          <p:cNvPr id="3" name="Content Placeholder 2"/>
          <p:cNvSpPr>
            <a:spLocks noGrp="1"/>
          </p:cNvSpPr>
          <p:nvPr>
            <p:ph idx="1"/>
          </p:nvPr>
        </p:nvSpPr>
        <p:spPr>
          <a:xfrm>
            <a:off x="457200" y="1066800"/>
            <a:ext cx="8229600" cy="5059363"/>
          </a:xfrm>
        </p:spPr>
        <p:txBody>
          <a:bodyPr>
            <a:normAutofit fontScale="77500" lnSpcReduction="20000"/>
          </a:bodyPr>
          <a:lstStyle/>
          <a:p>
            <a:r>
              <a:rPr lang="en-US" dirty="0" smtClean="0"/>
              <a:t>Broadcast Domain: A domain where every broadcast (a broadcast is a frame or data which is sent to every computer) is seen by all computers within the domain</a:t>
            </a:r>
          </a:p>
          <a:p>
            <a:r>
              <a:rPr lang="en-US" dirty="0" smtClean="0"/>
              <a:t> Hubs and switches do not break up broadcast domains. You need a router to achieve this.</a:t>
            </a:r>
          </a:p>
          <a:p>
            <a:r>
              <a:rPr lang="en-US" dirty="0" smtClean="0"/>
              <a:t>There are different devices which can break-up collision domains and broadcast domains and make the network a lot faster and efficient </a:t>
            </a:r>
          </a:p>
          <a:p>
            <a:r>
              <a:rPr lang="en-US" dirty="0" smtClean="0"/>
              <a:t>Switches create separate collision domains but not broadcast domains </a:t>
            </a:r>
          </a:p>
          <a:p>
            <a:r>
              <a:rPr lang="en-US" dirty="0" smtClean="0"/>
              <a:t>Routers create separate broadcast and collision domains. </a:t>
            </a:r>
          </a:p>
          <a:p>
            <a:r>
              <a:rPr lang="en-US" dirty="0" smtClean="0"/>
              <a:t>Hubs are too simple to do either, can't create separate collision or broadcast domain </a:t>
            </a:r>
          </a:p>
          <a:p>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b="1" dirty="0" smtClean="0"/>
              <a:t>Hubs &amp; Repeaters </a:t>
            </a:r>
            <a:endParaRPr lang="en-US" sz="3200" dirty="0"/>
          </a:p>
        </p:txBody>
      </p:sp>
      <p:sp>
        <p:nvSpPr>
          <p:cNvPr id="3" name="Content Placeholder 2"/>
          <p:cNvSpPr>
            <a:spLocks noGrp="1"/>
          </p:cNvSpPr>
          <p:nvPr>
            <p:ph idx="1"/>
          </p:nvPr>
        </p:nvSpPr>
        <p:spPr>
          <a:xfrm>
            <a:off x="457200" y="990600"/>
            <a:ext cx="8229600" cy="5135563"/>
          </a:xfrm>
        </p:spPr>
        <p:txBody>
          <a:bodyPr>
            <a:normAutofit fontScale="85000" lnSpcReduction="10000"/>
          </a:bodyPr>
          <a:lstStyle/>
          <a:p>
            <a:r>
              <a:rPr lang="en-US" dirty="0" smtClean="0"/>
              <a:t>Hubs and repeaters are basically the same, so we will be using the term "Hub" to keep things simple</a:t>
            </a:r>
          </a:p>
          <a:p>
            <a:r>
              <a:rPr lang="en-US" dirty="0" smtClean="0"/>
              <a:t> Hubs are common today in every network. </a:t>
            </a:r>
          </a:p>
          <a:p>
            <a:r>
              <a:rPr lang="en-US" dirty="0" smtClean="0"/>
              <a:t>They are the cheapest way to connect two or more computers together Hubs are also known as </a:t>
            </a:r>
            <a:r>
              <a:rPr lang="en-US" i="1" dirty="0" smtClean="0"/>
              <a:t>Repeaters</a:t>
            </a:r>
            <a:r>
              <a:rPr lang="en-US" dirty="0" smtClean="0"/>
              <a:t> and work on the first layer of the </a:t>
            </a:r>
            <a:r>
              <a:rPr lang="en-US" dirty="0" smtClean="0">
                <a:hlinkClick r:id="rId2"/>
              </a:rPr>
              <a:t>OSI model</a:t>
            </a:r>
            <a:endParaRPr lang="en-US" dirty="0" smtClean="0"/>
          </a:p>
          <a:p>
            <a:r>
              <a:rPr lang="en-US" dirty="0" smtClean="0"/>
              <a:t>They are said to work on the first layer because of the function they perform</a:t>
            </a:r>
          </a:p>
          <a:p>
            <a:r>
              <a:rPr lang="en-US" dirty="0" smtClean="0"/>
              <a:t> They don't read the data frames at all (like switches and routers do), they only make sure the frame is repeated out on each port and that's about it</a:t>
            </a:r>
          </a:p>
          <a:p>
            <a:pPr>
              <a:buNone/>
            </a:pPr>
            <a:endParaRPr lang="en-US" dirty="0" smtClean="0"/>
          </a:p>
          <a:p>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dirty="0" smtClean="0"/>
              <a:t>Hubs &amp; Repeaters </a:t>
            </a:r>
            <a:endParaRPr lang="en-US" sz="3200" dirty="0"/>
          </a:p>
        </p:txBody>
      </p:sp>
      <p:sp>
        <p:nvSpPr>
          <p:cNvPr id="3" name="Content Placeholder 2"/>
          <p:cNvSpPr>
            <a:spLocks noGrp="1"/>
          </p:cNvSpPr>
          <p:nvPr>
            <p:ph idx="1"/>
          </p:nvPr>
        </p:nvSpPr>
        <p:spPr>
          <a:xfrm>
            <a:off x="457200" y="990600"/>
            <a:ext cx="8229600" cy="5135563"/>
          </a:xfrm>
        </p:spPr>
        <p:txBody>
          <a:bodyPr>
            <a:normAutofit fontScale="92500" lnSpcReduction="20000"/>
          </a:bodyPr>
          <a:lstStyle/>
          <a:p>
            <a:r>
              <a:rPr lang="en-US" dirty="0" smtClean="0"/>
              <a:t>The Nodes that share an </a:t>
            </a:r>
            <a:r>
              <a:rPr lang="en-US" dirty="0" smtClean="0">
                <a:hlinkClick r:id="rId2"/>
              </a:rPr>
              <a:t>Ethernet</a:t>
            </a:r>
            <a:r>
              <a:rPr lang="en-US" dirty="0" smtClean="0"/>
              <a:t> or Fast Ethernet LAN using the CSMA/CD rules are said to be in the same </a:t>
            </a:r>
            <a:r>
              <a:rPr lang="en-US" i="1" dirty="0" smtClean="0"/>
              <a:t>collision domain</a:t>
            </a:r>
            <a:endParaRPr lang="en-US" dirty="0" smtClean="0"/>
          </a:p>
          <a:p>
            <a:r>
              <a:rPr lang="en-US" dirty="0" smtClean="0"/>
              <a:t>In plain English, this means that all nodes connected to a hub are part of the same collision domain</a:t>
            </a:r>
          </a:p>
          <a:p>
            <a:r>
              <a:rPr lang="en-US" dirty="0" smtClean="0"/>
              <a:t>In a Collision domain, when a collision occurs everyone in that domain/area will hear it and will be affected</a:t>
            </a:r>
          </a:p>
          <a:p>
            <a:r>
              <a:rPr lang="en-US" dirty="0" smtClean="0"/>
              <a:t>The Ethernet section talks about CSMA/CD and collision domains since they are part of the rules under which Ethernet functions.</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sz="3600" dirty="0" smtClean="0"/>
              <a:t/>
            </a:r>
            <a:br>
              <a:rPr lang="en-US" sz="3600" dirty="0" smtClean="0"/>
            </a:br>
            <a:r>
              <a:rPr lang="en-US" sz="3600" dirty="0" smtClean="0"/>
              <a:t/>
            </a:r>
            <a:br>
              <a:rPr lang="en-US" sz="3600" dirty="0" smtClean="0"/>
            </a:br>
            <a:r>
              <a:rPr lang="en-US" sz="3100" dirty="0" smtClean="0"/>
              <a:t>The picture below shows a few hubs : 8 port </a:t>
            </a:r>
            <a:r>
              <a:rPr lang="en-US" sz="3100" dirty="0" err="1" smtClean="0"/>
              <a:t>Netgear</a:t>
            </a:r>
            <a:r>
              <a:rPr lang="en-US" sz="3100" dirty="0" smtClean="0"/>
              <a:t> and a D-link hub.</a:t>
            </a:r>
            <a:r>
              <a:rPr lang="en-US" dirty="0" smtClean="0"/>
              <a:t/>
            </a:r>
            <a:br>
              <a:rPr lang="en-US" dirty="0" smtClean="0"/>
            </a:br>
            <a:endParaRPr lang="en-US" dirty="0"/>
          </a:p>
        </p:txBody>
      </p:sp>
      <p:sp>
        <p:nvSpPr>
          <p:cNvPr id="3" name="Content Placeholder 2"/>
          <p:cNvSpPr>
            <a:spLocks noGrp="1"/>
          </p:cNvSpPr>
          <p:nvPr>
            <p:ph idx="1"/>
          </p:nvPr>
        </p:nvSpPr>
        <p:spPr>
          <a:xfrm>
            <a:off x="457200" y="1600201"/>
            <a:ext cx="8229600" cy="4495800"/>
          </a:xfrm>
        </p:spPr>
        <p:txBody>
          <a:bodyPr>
            <a:normAutofit fontScale="25000" lnSpcReduction="20000"/>
          </a:bodyPr>
          <a:lstStyle/>
          <a:p>
            <a:r>
              <a:rPr lang="en-US" sz="9600" dirty="0" smtClean="0"/>
              <a:t>The computers (nodes) connect to the hub using Unshielded Twisted Pair cable (UTP). </a:t>
            </a:r>
          </a:p>
          <a:p>
            <a:r>
              <a:rPr lang="en-US" sz="9600" dirty="0" smtClean="0"/>
              <a:t>Only one node can be connected to each port of the hub. The pictured hub has a total of 8 ports, which means up to 8 computers can be networked</a:t>
            </a:r>
          </a:p>
          <a:p>
            <a:pPr>
              <a:buNone/>
            </a:pPr>
            <a:endParaRPr lang="en-US" sz="9600" dirty="0" smtClean="0"/>
          </a:p>
          <a:p>
            <a:r>
              <a:rPr lang="en-US" sz="9600" dirty="0" smtClean="0"/>
              <a:t>When hubs were not that common and also expensive, most offices and home networks use to install coax cable</a:t>
            </a:r>
          </a:p>
          <a:p>
            <a:r>
              <a:rPr lang="en-US" sz="9600" dirty="0" smtClean="0"/>
              <a:t>The way hubs work is quite simple and straightforward: When a computer on any one of the eight ports transmits data, this is replicated and sent out to the other seven ports</a:t>
            </a:r>
          </a:p>
          <a:p>
            <a:r>
              <a:rPr lang="en-US" sz="9600" dirty="0" smtClean="0">
                <a:solidFill>
                  <a:srgbClr val="FF0000"/>
                </a:solidFill>
              </a:rPr>
              <a:t>Check out the below picture which shows it clearly</a:t>
            </a:r>
          </a:p>
          <a:p>
            <a:pPr>
              <a:buNone/>
            </a:pPr>
            <a:r>
              <a:rPr lang="en-US" sz="9600" dirty="0" smtClean="0">
                <a:solidFill>
                  <a:srgbClr val="FF0000"/>
                </a:solidFill>
              </a:rPr>
              <a:t> </a:t>
            </a:r>
          </a:p>
          <a:p>
            <a:pPr>
              <a:buNone/>
            </a:pPr>
            <a:endParaRPr lang="en-US" sz="9600" dirty="0" smtClean="0">
              <a:solidFill>
                <a:srgbClr val="FF0000"/>
              </a:solidFill>
            </a:endParaRPr>
          </a:p>
          <a:p>
            <a:pPr>
              <a:buNone/>
            </a:pPr>
            <a:r>
              <a:rPr lang="en-US" dirty="0" smtClean="0"/>
              <a:t> </a:t>
            </a:r>
            <a:endParaRPr lang="en-US" dirty="0"/>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dirty="0" smtClean="0"/>
              <a:t>Hubs</a:t>
            </a:r>
            <a:endParaRPr lang="en-US" sz="3200" dirty="0"/>
          </a:p>
        </p:txBody>
      </p:sp>
      <p:sp>
        <p:nvSpPr>
          <p:cNvPr id="3" name="Content Placeholder 2"/>
          <p:cNvSpPr>
            <a:spLocks noGrp="1"/>
          </p:cNvSpPr>
          <p:nvPr>
            <p:ph idx="1"/>
          </p:nvPr>
        </p:nvSpPr>
        <p:spPr>
          <a:xfrm>
            <a:off x="457200" y="838200"/>
            <a:ext cx="8229600" cy="5287963"/>
          </a:xfrm>
        </p:spPr>
        <p:txBody>
          <a:bodyPr>
            <a:normAutofit fontScale="85000" lnSpcReduction="10000"/>
          </a:bodyPr>
          <a:lstStyle/>
          <a:p>
            <a:r>
              <a:rPr lang="en-US" i="1" dirty="0" smtClean="0"/>
              <a:t>EXPLANATION: </a:t>
            </a:r>
            <a:endParaRPr lang="en-US" dirty="0" smtClean="0"/>
          </a:p>
          <a:p>
            <a:r>
              <a:rPr lang="en-US" dirty="0" smtClean="0"/>
              <a:t>Node 1 is transmitting some data to Node 6 but all nodes are receiving the data as well. This data will be rejected by the rest of the nodes once they figure out it's not for them </a:t>
            </a:r>
          </a:p>
          <a:p>
            <a:r>
              <a:rPr lang="en-US" dirty="0" smtClean="0"/>
              <a:t>This is accomplished by the node's network card reading the destination MAC address of the frame (data) it receives, it examines it and sees that it doesn't match with it's own and therefore discards the frame</a:t>
            </a:r>
          </a:p>
          <a:p>
            <a:r>
              <a:rPr lang="en-US" dirty="0" smtClean="0"/>
              <a:t> Please see the </a:t>
            </a:r>
            <a:r>
              <a:rPr lang="en-US" dirty="0" err="1" smtClean="0"/>
              <a:t>Datalink</a:t>
            </a:r>
            <a:r>
              <a:rPr lang="en-US" dirty="0" smtClean="0"/>
              <a:t> layer in the </a:t>
            </a:r>
            <a:r>
              <a:rPr lang="en-US" dirty="0" smtClean="0">
                <a:hlinkClick r:id="rId2"/>
              </a:rPr>
              <a:t>OSI section</a:t>
            </a:r>
            <a:r>
              <a:rPr lang="en-US" dirty="0" smtClean="0"/>
              <a:t> for more information on MAC addresses</a:t>
            </a:r>
          </a:p>
          <a:p>
            <a:r>
              <a:rPr lang="en-US" dirty="0" smtClean="0"/>
              <a:t>Most hubs these days also have a special port which can function as a normal port or as an "uplink" port</a:t>
            </a:r>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t>Hubs</a:t>
            </a:r>
            <a:endParaRPr lang="en-US" sz="3200" dirty="0"/>
          </a:p>
        </p:txBody>
      </p:sp>
      <p:sp>
        <p:nvSpPr>
          <p:cNvPr id="3" name="Content Placeholder 2"/>
          <p:cNvSpPr>
            <a:spLocks noGrp="1"/>
          </p:cNvSpPr>
          <p:nvPr>
            <p:ph idx="1"/>
          </p:nvPr>
        </p:nvSpPr>
        <p:spPr>
          <a:xfrm>
            <a:off x="457200" y="1066800"/>
            <a:ext cx="8229600" cy="5059363"/>
          </a:xfrm>
        </p:spPr>
        <p:txBody>
          <a:bodyPr>
            <a:normAutofit/>
          </a:bodyPr>
          <a:lstStyle/>
          <a:p>
            <a:r>
              <a:rPr lang="en-US" dirty="0" smtClean="0"/>
              <a:t>An uplink port allows you to connect another hub to the existing one, increasing the amount of ports which will be available to you</a:t>
            </a:r>
          </a:p>
          <a:p>
            <a:r>
              <a:rPr lang="en-US" dirty="0" smtClean="0"/>
              <a:t>This is a cheap solution when you need to get a few more computers networked and it works quite well up to a point</a:t>
            </a:r>
          </a:p>
          <a:p>
            <a:r>
              <a:rPr lang="en-US" dirty="0" smtClean="0"/>
              <a:t>This is how 2 eight port hubs would look when connected via the uplink port and how the data is replicated to all 16 ports :</a:t>
            </a:r>
          </a:p>
          <a:p>
            <a:endParaRPr lang="en-US" dirty="0" smtClean="0"/>
          </a:p>
          <a:p>
            <a:endParaRPr lang="en-US" dirty="0"/>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Hubs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 the above picture you can see that Node 1 is again transmitting data to Node 6 and that every other node connected to the hub is receiving the information</a:t>
            </a:r>
          </a:p>
          <a:p>
            <a:r>
              <a:rPr lang="en-US" dirty="0" smtClean="0"/>
              <a:t>As we said, this is a pretty good and cheap solution, but as the network gets busier, you can clearly understand that there is going to be a lot of unnecessary data flowing all over the network</a:t>
            </a:r>
          </a:p>
          <a:p>
            <a:r>
              <a:rPr lang="en-US" dirty="0" smtClean="0"/>
              <a:t> All Nodes here are in the same </a:t>
            </a:r>
            <a:r>
              <a:rPr lang="en-US" dirty="0" err="1" smtClean="0"/>
              <a:t>broasdcast</a:t>
            </a:r>
            <a:r>
              <a:rPr lang="en-US" dirty="0" smtClean="0"/>
              <a:t> and collision domain since they will hear every broadcast and collision that occurs </a:t>
            </a:r>
          </a:p>
          <a:p>
            <a:r>
              <a:rPr lang="en-US" dirty="0" smtClean="0"/>
              <a:t>This is the same situation you get when you use coax cable, where every node or computer is connected onto the same cable and the data that's put onto it travels along the cable and is received by every computer</a:t>
            </a:r>
          </a:p>
          <a:p>
            <a:pPr>
              <a:buNone/>
            </a:pPr>
            <a:r>
              <a:rPr lang="en-US" dirty="0" smtClean="0"/>
              <a:t> </a:t>
            </a:r>
          </a:p>
          <a:p>
            <a:endParaRPr lang="en-US" dirty="0"/>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smtClean="0"/>
              <a:t>Hubs</a:t>
            </a:r>
            <a:endParaRPr lang="en-US" sz="3200" dirty="0"/>
          </a:p>
        </p:txBody>
      </p:sp>
      <p:sp>
        <p:nvSpPr>
          <p:cNvPr id="3" name="Content Placeholder 2"/>
          <p:cNvSpPr>
            <a:spLocks noGrp="1"/>
          </p:cNvSpPr>
          <p:nvPr>
            <p:ph idx="1"/>
          </p:nvPr>
        </p:nvSpPr>
        <p:spPr>
          <a:xfrm>
            <a:off x="457200" y="914400"/>
            <a:ext cx="8229600" cy="5211763"/>
          </a:xfrm>
        </p:spPr>
        <p:txBody>
          <a:bodyPr>
            <a:normAutofit fontScale="92500" lnSpcReduction="20000"/>
          </a:bodyPr>
          <a:lstStyle/>
          <a:p>
            <a:r>
              <a:rPr lang="en-US" dirty="0" smtClean="0"/>
              <a:t>Most hubs these days also have a special port which can function as a normal port or as an "uplink" port</a:t>
            </a:r>
          </a:p>
          <a:p>
            <a:r>
              <a:rPr lang="en-US" dirty="0" smtClean="0"/>
              <a:t>An uplink port allows you to connect another hub to the existing one, increasing the amount of ports which will be available to you</a:t>
            </a:r>
          </a:p>
          <a:p>
            <a:r>
              <a:rPr lang="en-US" dirty="0" smtClean="0"/>
              <a:t>This is a cheap solution when you need to get a few more computers networked and it works quite well up to a point</a:t>
            </a:r>
          </a:p>
          <a:p>
            <a:r>
              <a:rPr lang="en-US" dirty="0" smtClean="0"/>
              <a:t>This is how 2 eight port hubs would look when connected via the uplink port and how the data is replicated to all 16 ports :</a:t>
            </a:r>
          </a:p>
          <a:p>
            <a:endParaRPr lang="en-US" dirty="0"/>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smtClean="0"/>
              <a:t>Hubs</a:t>
            </a:r>
            <a:endParaRPr lang="en-US" sz="3200" dirty="0"/>
          </a:p>
        </p:txBody>
      </p:sp>
      <p:sp>
        <p:nvSpPr>
          <p:cNvPr id="3" name="Content Placeholder 2"/>
          <p:cNvSpPr>
            <a:spLocks noGrp="1"/>
          </p:cNvSpPr>
          <p:nvPr>
            <p:ph idx="1"/>
          </p:nvPr>
        </p:nvSpPr>
        <p:spPr>
          <a:xfrm>
            <a:off x="457200" y="838200"/>
            <a:ext cx="8229600" cy="5287963"/>
          </a:xfrm>
        </p:spPr>
        <p:txBody>
          <a:bodyPr>
            <a:normAutofit fontScale="92500" lnSpcReduction="20000"/>
          </a:bodyPr>
          <a:lstStyle/>
          <a:p>
            <a:r>
              <a:rPr lang="en-US" dirty="0" smtClean="0"/>
              <a:t>You probably also noticed the two orange boxes </a:t>
            </a:r>
            <a:r>
              <a:rPr lang="en-US" dirty="0" err="1" smtClean="0"/>
              <a:t>labled</a:t>
            </a:r>
            <a:r>
              <a:rPr lang="en-US" dirty="0" smtClean="0"/>
              <a:t> "50 Ohm"</a:t>
            </a:r>
          </a:p>
          <a:p>
            <a:r>
              <a:rPr lang="en-US" dirty="0" smtClean="0"/>
              <a:t> These are called terminating resistors and are used on both ends of the coax cable so when the signal gets to them, it's absorbed by them and that way you don't get the signal reflecting back </a:t>
            </a:r>
          </a:p>
          <a:p>
            <a:r>
              <a:rPr lang="en-US" dirty="0" smtClean="0"/>
              <a:t>Think of them as shock absorbent and the data signal is the shock wave which gets absorbed when it reaches the destination</a:t>
            </a:r>
          </a:p>
          <a:p>
            <a:r>
              <a:rPr lang="en-US" dirty="0" smtClean="0"/>
              <a:t>terminating resistors</a:t>
            </a:r>
          </a:p>
          <a:p>
            <a:r>
              <a:rPr lang="en-US" dirty="0" smtClean="0"/>
              <a:t>The coax cable can be up to 185 meters and can contain no more than 30 nodes per segment</a:t>
            </a: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200" dirty="0" smtClean="0"/>
              <a:t>Hubs</a:t>
            </a:r>
            <a:endParaRPr lang="en-US" sz="3200" dirty="0"/>
          </a:p>
        </p:txBody>
      </p:sp>
      <p:sp>
        <p:nvSpPr>
          <p:cNvPr id="3" name="Content Placeholder 2"/>
          <p:cNvSpPr>
            <a:spLocks noGrp="1"/>
          </p:cNvSpPr>
          <p:nvPr>
            <p:ph idx="1"/>
          </p:nvPr>
        </p:nvSpPr>
        <p:spPr>
          <a:xfrm>
            <a:off x="457200" y="990600"/>
            <a:ext cx="8229600" cy="5135563"/>
          </a:xfrm>
        </p:spPr>
        <p:txBody>
          <a:bodyPr>
            <a:normAutofit fontScale="85000" lnSpcReduction="20000"/>
          </a:bodyPr>
          <a:lstStyle/>
          <a:p>
            <a:r>
              <a:rPr lang="en-US" dirty="0" smtClean="0"/>
              <a:t>What you're looking at in the above picture is one segment 25 meters long with 4 nodes attached to it</a:t>
            </a:r>
          </a:p>
          <a:p>
            <a:r>
              <a:rPr lang="en-US" dirty="0" smtClean="0"/>
              <a:t>Now coming back to the hubs, there are a few standard features most of them have these include a link and activity LED for each port, a power LED and collision LED</a:t>
            </a:r>
          </a:p>
          <a:p>
            <a:r>
              <a:rPr lang="en-US" dirty="0" smtClean="0"/>
              <a:t>Some hubs have separate link lights and activity lights, others combine them into one where the link light will flash when there is activity, otherwise it remains constantly on</a:t>
            </a:r>
          </a:p>
          <a:p>
            <a:r>
              <a:rPr lang="en-US" dirty="0" smtClean="0"/>
              <a:t> The </a:t>
            </a:r>
            <a:r>
              <a:rPr lang="en-US" dirty="0" err="1" smtClean="0"/>
              <a:t>Netgear</a:t>
            </a:r>
            <a:r>
              <a:rPr lang="en-US" dirty="0" smtClean="0"/>
              <a:t> hub which is displayed at the beginning of this page has two separate LEDs for the activity and link but the </a:t>
            </a:r>
            <a:r>
              <a:rPr lang="en-US" dirty="0" err="1" smtClean="0"/>
              <a:t>Compex</a:t>
            </a:r>
            <a:r>
              <a:rPr lang="en-US" dirty="0" smtClean="0"/>
              <a:t> hub below has only one.</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Asynchronous vs. Synchronous </a:t>
            </a:r>
            <a:r>
              <a:rPr lang="en-US" dirty="0" smtClean="0"/>
              <a:t>Transmission </a:t>
            </a:r>
            <a:r>
              <a:rPr lang="en-US" dirty="0" err="1" smtClean="0"/>
              <a:t>conti</a:t>
            </a:r>
            <a:r>
              <a:rPr lang="en-US" dirty="0" smtClean="0"/>
              <a:t>’</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The data channel is not read again until the next clock pulse arrives.</a:t>
            </a:r>
          </a:p>
          <a:p>
            <a:pPr>
              <a:buFont typeface="Wingdings" pitchFamily="2" charset="2"/>
              <a:buChar char="§"/>
            </a:pPr>
            <a:r>
              <a:rPr lang="en-US" dirty="0" smtClean="0"/>
              <a:t> Because the transmitter originates both the data and the timing pulses, the receiver will read the data channel only when told to do so by the transmitter (via the clock pulse), and synchronization is guaranteed</a:t>
            </a:r>
            <a:endParaRPr lang="en-US" dirty="0"/>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Hubs</a:t>
            </a:r>
            <a:endParaRPr lang="en-US" dirty="0"/>
          </a:p>
        </p:txBody>
      </p:sp>
      <p:sp>
        <p:nvSpPr>
          <p:cNvPr id="3" name="Content Placeholder 2"/>
          <p:cNvSpPr>
            <a:spLocks noGrp="1"/>
          </p:cNvSpPr>
          <p:nvPr>
            <p:ph idx="1"/>
          </p:nvPr>
        </p:nvSpPr>
        <p:spPr/>
        <p:txBody>
          <a:bodyPr>
            <a:noAutofit/>
          </a:bodyPr>
          <a:lstStyle/>
          <a:p>
            <a:r>
              <a:rPr lang="en-US" sz="2400" dirty="0" smtClean="0"/>
              <a:t>This little hub also contains a special BNC connection so you can connect a coax cable to it </a:t>
            </a:r>
          </a:p>
          <a:p>
            <a:r>
              <a:rPr lang="en-US" sz="2400" dirty="0" smtClean="0"/>
              <a:t>When you do connect it, the BNC light comes on. Notice the label at the top where they have written "8 port Ethernet Repeater"</a:t>
            </a:r>
          </a:p>
          <a:p>
            <a:r>
              <a:rPr lang="en-US" sz="2400" dirty="0" smtClean="0"/>
              <a:t>As we already have said, hubs are just simple repeaters </a:t>
            </a:r>
          </a:p>
          <a:p>
            <a:r>
              <a:rPr lang="en-US" sz="2400" dirty="0" smtClean="0"/>
              <a:t>The collision light on the hubs will only light up when a collision is detected.  </a:t>
            </a:r>
          </a:p>
          <a:p>
            <a:endParaRPr lang="en-US" sz="2400" dirty="0"/>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dirty="0" smtClean="0"/>
              <a:t>Hubs</a:t>
            </a:r>
            <a:endParaRPr lang="en-US" sz="3200" dirty="0"/>
          </a:p>
        </p:txBody>
      </p:sp>
      <p:sp>
        <p:nvSpPr>
          <p:cNvPr id="3" name="Content Placeholder 2"/>
          <p:cNvSpPr>
            <a:spLocks noGrp="1"/>
          </p:cNvSpPr>
          <p:nvPr>
            <p:ph idx="1"/>
          </p:nvPr>
        </p:nvSpPr>
        <p:spPr>
          <a:xfrm>
            <a:off x="457200" y="914400"/>
            <a:ext cx="8229600" cy="5211763"/>
          </a:xfrm>
        </p:spPr>
        <p:txBody>
          <a:bodyPr>
            <a:normAutofit/>
          </a:bodyPr>
          <a:lstStyle/>
          <a:p>
            <a:r>
              <a:rPr lang="en-US" sz="2000" dirty="0" smtClean="0"/>
              <a:t>Collision is when 2 computers or nodes try to talk on the network at the same time.</a:t>
            </a:r>
          </a:p>
          <a:p>
            <a:r>
              <a:rPr lang="en-US" sz="2000" dirty="0" smtClean="0"/>
              <a:t>When this happens, their frames will collide and become corrupted. The hubs are smart enough to detect this and will light up the collision LED for a small amount of time (1/10 of a second for each collision)</a:t>
            </a:r>
          </a:p>
          <a:p>
            <a:r>
              <a:rPr lang="en-US" sz="2000" dirty="0" smtClean="0"/>
              <a:t>If you find yourself wondering why couldn't they make things work so more than two computers can talk on the network </a:t>
            </a:r>
          </a:p>
          <a:p>
            <a:pPr>
              <a:buNone/>
            </a:pPr>
            <a:endParaRPr lang="en-US" sz="2000" dirty="0" smtClean="0"/>
          </a:p>
          <a:p>
            <a:r>
              <a:rPr lang="en-US" sz="2000" dirty="0" smtClean="0"/>
              <a:t>Read about  </a:t>
            </a:r>
            <a:r>
              <a:rPr lang="en-US" sz="2000" dirty="0" smtClean="0">
                <a:hlinkClick r:id="rId2"/>
              </a:rPr>
              <a:t>Ethernet</a:t>
            </a:r>
            <a:r>
              <a:rPr lang="en-US" sz="2000" dirty="0" smtClean="0"/>
              <a:t> where all this is explained in detail about;</a:t>
            </a:r>
          </a:p>
          <a:p>
            <a:r>
              <a:rPr lang="en-US" sz="2000" dirty="0" smtClean="0"/>
              <a:t>Collisions and the fact that only one computer can talk on the network at any given time along with the cabling rules are all part of the Ethernet rules. Remember that any node connected to a hub becomes part of the same </a:t>
            </a:r>
            <a:r>
              <a:rPr lang="en-US" sz="2000" i="1" dirty="0" smtClean="0"/>
              <a:t>collision domain</a:t>
            </a:r>
            <a:endParaRPr lang="en-US" sz="2000" dirty="0" smtClean="0"/>
          </a:p>
          <a:p>
            <a:endParaRPr lang="en-US" sz="2000" dirty="0"/>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t>Switching Technology</a:t>
            </a:r>
            <a:r>
              <a:rPr lang="en-US" sz="3200" b="1" u="sng" dirty="0" smtClean="0"/>
              <a:t> </a:t>
            </a:r>
            <a:endParaRPr lang="en-US" sz="3200" dirty="0"/>
          </a:p>
        </p:txBody>
      </p:sp>
      <p:sp>
        <p:nvSpPr>
          <p:cNvPr id="3" name="Content Placeholder 2"/>
          <p:cNvSpPr>
            <a:spLocks noGrp="1"/>
          </p:cNvSpPr>
          <p:nvPr>
            <p:ph idx="1"/>
          </p:nvPr>
        </p:nvSpPr>
        <p:spPr/>
        <p:txBody>
          <a:bodyPr>
            <a:normAutofit fontScale="77500" lnSpcReduction="20000"/>
          </a:bodyPr>
          <a:lstStyle/>
          <a:p>
            <a:r>
              <a:rPr lang="en-US" dirty="0" smtClean="0"/>
              <a:t>As we mentioned earlier, hubs work at the first layer of the </a:t>
            </a:r>
            <a:r>
              <a:rPr lang="en-US" dirty="0" smtClean="0">
                <a:hlinkClick r:id="rId2"/>
              </a:rPr>
              <a:t>OSI model</a:t>
            </a:r>
            <a:r>
              <a:rPr lang="en-US" dirty="0" smtClean="0"/>
              <a:t> and simply receive and transmit information without examining any of it. </a:t>
            </a:r>
          </a:p>
          <a:p>
            <a:r>
              <a:rPr lang="en-US" dirty="0" smtClean="0"/>
              <a:t>Switches (Layer-2 Switching) are a lot smarter than hubs and operate on the second layer of the OSI model. </a:t>
            </a:r>
          </a:p>
          <a:p>
            <a:r>
              <a:rPr lang="en-US" dirty="0" smtClean="0"/>
              <a:t>What this means is that a switch will not simply receive data and transmit it throughout every port, but it will read the data and find out the packet's destination by checking the </a:t>
            </a:r>
            <a:r>
              <a:rPr lang="en-US" smtClean="0"/>
              <a:t>MAC address</a:t>
            </a:r>
          </a:p>
          <a:p>
            <a:r>
              <a:rPr lang="en-US" dirty="0" smtClean="0"/>
              <a:t> The destination MAC address is located always at the beginning of the packet so once the switch reads it, it is forwarded to the appropriate port so no other node or computer connected to the switch will see the packet.</a:t>
            </a:r>
          </a:p>
          <a:p>
            <a:endParaRPr lang="en-US" dirty="0"/>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Switching Technology</a:t>
            </a:r>
            <a:r>
              <a:rPr lang="en-US" b="1" u="sng" dirty="0" smtClean="0"/>
              <a:t> </a:t>
            </a:r>
            <a:endParaRPr lang="en-US" dirty="0"/>
          </a:p>
        </p:txBody>
      </p:sp>
      <p:sp>
        <p:nvSpPr>
          <p:cNvPr id="3" name="Content Placeholder 2"/>
          <p:cNvSpPr>
            <a:spLocks noGrp="1"/>
          </p:cNvSpPr>
          <p:nvPr>
            <p:ph idx="1"/>
          </p:nvPr>
        </p:nvSpPr>
        <p:spPr/>
        <p:txBody>
          <a:bodyPr>
            <a:normAutofit fontScale="85000" lnSpcReduction="10000"/>
          </a:bodyPr>
          <a:lstStyle/>
          <a:p>
            <a:pPr>
              <a:buFont typeface="Wingdings" pitchFamily="2" charset="2"/>
              <a:buChar char="§"/>
            </a:pPr>
            <a:r>
              <a:rPr lang="en-US" dirty="0" smtClean="0"/>
              <a:t>Switches use Application Specific Integrated Circuits (ASIC's) to build and maintain filter tables</a:t>
            </a:r>
          </a:p>
          <a:p>
            <a:pPr>
              <a:buFont typeface="Wingdings" pitchFamily="2" charset="2"/>
              <a:buChar char="§"/>
            </a:pPr>
            <a:r>
              <a:rPr lang="en-US" dirty="0" smtClean="0"/>
              <a:t/>
            </a:r>
            <a:br>
              <a:rPr lang="en-US" dirty="0" smtClean="0"/>
            </a:br>
            <a:r>
              <a:rPr lang="en-US" dirty="0" smtClean="0"/>
              <a:t>Layer-2 switches are a lot faster than routers because they do not look at the Network Layer ( </a:t>
            </a:r>
            <a:r>
              <a:rPr lang="en-US" dirty="0" err="1" smtClean="0"/>
              <a:t>i.e</a:t>
            </a:r>
            <a:r>
              <a:rPr lang="en-US" dirty="0" smtClean="0"/>
              <a:t> Layer-3) header or if you like, information</a:t>
            </a:r>
          </a:p>
          <a:p>
            <a:pPr>
              <a:buFont typeface="Wingdings" pitchFamily="2" charset="2"/>
              <a:buChar char="§"/>
            </a:pPr>
            <a:r>
              <a:rPr lang="en-US" dirty="0" smtClean="0"/>
              <a:t> Instead all they look at  the frame's hardware address (MAC address) to determine where the frame needs to be forwarded or if it needs to be dropped</a:t>
            </a:r>
          </a:p>
          <a:p>
            <a:pPr>
              <a:buFont typeface="Wingdings" pitchFamily="2" charset="2"/>
              <a:buChar char="§"/>
            </a:pPr>
            <a:r>
              <a:rPr lang="en-US" dirty="0" smtClean="0"/>
              <a:t> If we had to point a few features of switches we would say:</a:t>
            </a:r>
          </a:p>
          <a:p>
            <a:endParaRPr lang="en-US" dirty="0"/>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b="1" dirty="0" smtClean="0"/>
              <a:t>Switching Technology </a:t>
            </a:r>
            <a:r>
              <a:rPr lang="en-US" sz="3200" b="1" dirty="0" err="1" smtClean="0"/>
              <a:t>conti</a:t>
            </a:r>
            <a:r>
              <a:rPr lang="en-US" b="1" dirty="0" smtClean="0"/>
              <a:t>’</a:t>
            </a: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pPr lvl="0">
              <a:buFont typeface="Wingdings" pitchFamily="2" charset="2"/>
              <a:buChar char="§"/>
            </a:pPr>
            <a:r>
              <a:rPr lang="en-US" dirty="0" smtClean="0">
                <a:solidFill>
                  <a:srgbClr val="FF0000"/>
                </a:solidFill>
              </a:rPr>
              <a:t>They provide hardware based bridging (MAC addresses) </a:t>
            </a:r>
          </a:p>
          <a:p>
            <a:pPr lvl="0">
              <a:buFont typeface="Wingdings" pitchFamily="2" charset="2"/>
              <a:buChar char="§"/>
            </a:pPr>
            <a:r>
              <a:rPr lang="en-US" dirty="0" smtClean="0">
                <a:solidFill>
                  <a:srgbClr val="FF0000"/>
                </a:solidFill>
              </a:rPr>
              <a:t>They work at wire speed, therefore have low latency </a:t>
            </a:r>
          </a:p>
          <a:p>
            <a:pPr lvl="0">
              <a:buFont typeface="Wingdings" pitchFamily="2" charset="2"/>
              <a:buChar char="§"/>
            </a:pPr>
            <a:r>
              <a:rPr lang="en-US" dirty="0" smtClean="0">
                <a:solidFill>
                  <a:srgbClr val="FF0000"/>
                </a:solidFill>
              </a:rPr>
              <a:t>They come in 3 different types:</a:t>
            </a:r>
          </a:p>
          <a:p>
            <a:pPr lvl="0">
              <a:buFont typeface="Wingdings" pitchFamily="2" charset="2"/>
              <a:buChar char="§"/>
            </a:pPr>
            <a:r>
              <a:rPr lang="en-US" dirty="0" smtClean="0">
                <a:solidFill>
                  <a:srgbClr val="FF0000"/>
                </a:solidFill>
              </a:rPr>
              <a:t> Store &amp; Forward, Cut-Through and Fragment Free (</a:t>
            </a:r>
            <a:r>
              <a:rPr lang="en-US" dirty="0" err="1" smtClean="0">
                <a:solidFill>
                  <a:srgbClr val="FF0000"/>
                </a:solidFill>
              </a:rPr>
              <a:t>Analysed</a:t>
            </a:r>
            <a:r>
              <a:rPr lang="en-US" dirty="0" smtClean="0">
                <a:solidFill>
                  <a:srgbClr val="FF0000"/>
                </a:solidFill>
              </a:rPr>
              <a:t> later</a:t>
            </a:r>
            <a:r>
              <a:rPr lang="en-US" b="1" dirty="0" smtClean="0">
                <a:solidFill>
                  <a:srgbClr val="FF0000"/>
                </a:solidFill>
              </a:rPr>
              <a:t>)</a:t>
            </a:r>
            <a:endParaRPr lang="en-US" dirty="0" smtClean="0">
              <a:solidFill>
                <a:srgbClr val="FF0000"/>
              </a:solidFill>
            </a:endParaRPr>
          </a:p>
          <a:p>
            <a:pPr>
              <a:buFont typeface="Wingdings" pitchFamily="2" charset="2"/>
              <a:buChar char="§"/>
            </a:pPr>
            <a:r>
              <a:rPr lang="en-US" dirty="0" smtClean="0">
                <a:solidFill>
                  <a:srgbClr val="FF0000"/>
                </a:solidFill>
              </a:rPr>
              <a:t>Below is a picture of two typical switches. Notice how they looks </a:t>
            </a:r>
            <a:r>
              <a:rPr lang="en-US" dirty="0" err="1" smtClean="0">
                <a:solidFill>
                  <a:srgbClr val="FF0000"/>
                </a:solidFill>
              </a:rPr>
              <a:t>similair</a:t>
            </a:r>
            <a:r>
              <a:rPr lang="en-US" dirty="0" smtClean="0">
                <a:solidFill>
                  <a:srgbClr val="FF0000"/>
                </a:solidFill>
              </a:rPr>
              <a:t> to a hubs, but they aren't. It's just that the difference is on the inside!</a:t>
            </a:r>
          </a:p>
          <a:p>
            <a:pPr>
              <a:buNone/>
            </a:pPr>
            <a:r>
              <a:rPr lang="en-US" dirty="0" smtClean="0"/>
              <a:t> </a:t>
            </a:r>
          </a:p>
          <a:p>
            <a:endParaRPr lang="en-US" dirty="0"/>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smtClean="0"/>
              <a:t>The Three Stages of switching</a:t>
            </a:r>
            <a:endParaRPr lang="en-US" sz="3200" dirty="0"/>
          </a:p>
        </p:txBody>
      </p:sp>
      <p:sp>
        <p:nvSpPr>
          <p:cNvPr id="3" name="Content Placeholder 2"/>
          <p:cNvSpPr>
            <a:spLocks noGrp="1"/>
          </p:cNvSpPr>
          <p:nvPr>
            <p:ph idx="1"/>
          </p:nvPr>
        </p:nvSpPr>
        <p:spPr/>
        <p:txBody>
          <a:bodyPr>
            <a:normAutofit fontScale="92500" lnSpcReduction="10000"/>
          </a:bodyPr>
          <a:lstStyle/>
          <a:p>
            <a:r>
              <a:rPr lang="en-US" dirty="0" smtClean="0"/>
              <a:t>All switches regardless of the brand and various enhancements they carry, have something in common, it's the three stages (sometimes 2 stages) they go through when powered up and during operation. </a:t>
            </a:r>
          </a:p>
          <a:p>
            <a:r>
              <a:rPr lang="en-US" dirty="0" smtClean="0"/>
              <a:t>These are as follows:</a:t>
            </a:r>
          </a:p>
          <a:p>
            <a:pPr lvl="0"/>
            <a:r>
              <a:rPr lang="en-US" dirty="0" smtClean="0"/>
              <a:t>Address Learning </a:t>
            </a:r>
          </a:p>
          <a:p>
            <a:pPr lvl="0"/>
            <a:r>
              <a:rPr lang="en-US" dirty="0" smtClean="0"/>
              <a:t>Forward/Filter decisions </a:t>
            </a:r>
          </a:p>
          <a:p>
            <a:pPr lvl="0"/>
            <a:r>
              <a:rPr lang="en-US" dirty="0" smtClean="0"/>
              <a:t>Loop Avoidance (Optional) </a:t>
            </a:r>
          </a:p>
          <a:p>
            <a:endParaRPr lang="en-US" dirty="0"/>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3200" b="1" dirty="0" smtClean="0"/>
              <a:t/>
            </a:r>
            <a:br>
              <a:rPr lang="en-US" sz="3200" b="1" dirty="0" smtClean="0"/>
            </a:br>
            <a:r>
              <a:rPr lang="en-US" sz="3200" b="1" dirty="0" smtClean="0"/>
              <a:t>Address Learning</a:t>
            </a:r>
            <a:r>
              <a:rPr lang="en-US" sz="3200" dirty="0" smtClean="0"/>
              <a:t/>
            </a:r>
            <a:br>
              <a:rPr lang="en-US" sz="3200" dirty="0" smtClean="0"/>
            </a:br>
            <a:endParaRPr lang="en-US" sz="3200" dirty="0"/>
          </a:p>
        </p:txBody>
      </p:sp>
      <p:sp>
        <p:nvSpPr>
          <p:cNvPr id="3" name="Content Placeholder 2"/>
          <p:cNvSpPr>
            <a:spLocks noGrp="1"/>
          </p:cNvSpPr>
          <p:nvPr>
            <p:ph idx="1"/>
          </p:nvPr>
        </p:nvSpPr>
        <p:spPr>
          <a:xfrm>
            <a:off x="457200" y="914400"/>
            <a:ext cx="8229600" cy="5211763"/>
          </a:xfrm>
        </p:spPr>
        <p:txBody>
          <a:bodyPr>
            <a:noAutofit/>
          </a:bodyPr>
          <a:lstStyle/>
          <a:p>
            <a:r>
              <a:rPr lang="en-US" dirty="0" smtClean="0"/>
              <a:t>When a switch is powered on, the MAC filtering table is empty</a:t>
            </a:r>
          </a:p>
          <a:p>
            <a:r>
              <a:rPr lang="en-US" dirty="0" smtClean="0"/>
              <a:t> When a device transmits and an interface receives a frame, the switch places the source address in the MAC filtering table remembering the interface  on which  the device on  is located </a:t>
            </a:r>
          </a:p>
          <a:p>
            <a:r>
              <a:rPr lang="en-US" dirty="0" smtClean="0"/>
              <a:t>The switch has no choice but to flood the network with this frame because it has no idea where the destination device is located</a:t>
            </a:r>
          </a:p>
          <a:p>
            <a:r>
              <a:rPr lang="en-US" dirty="0" smtClean="0"/>
              <a:t/>
            </a:r>
            <a:br>
              <a:rPr lang="en-US" dirty="0" smtClean="0"/>
            </a:br>
            <a:endParaRPr lang="en-US" dirty="0" smtClean="0"/>
          </a:p>
          <a:p>
            <a:endParaRPr lang="en-US" dirty="0"/>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Address Learning </a:t>
            </a:r>
            <a:r>
              <a:rPr lang="en-US" sz="3200" b="1" dirty="0" err="1" smtClean="0"/>
              <a:t>conti</a:t>
            </a:r>
            <a:r>
              <a:rPr lang="en-US" b="1" dirty="0" smtClean="0"/>
              <a:t>’</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If a device answers and sends a frame back, then the switch will take the source address from that frame and place the MAC address in the database, associating this address with the interface that received the frame. </a:t>
            </a:r>
          </a:p>
          <a:p>
            <a:r>
              <a:rPr lang="en-US" dirty="0" smtClean="0"/>
              <a:t>Since the switch has two MAC addresses in the filtering  table, the devices can make a point-to-point connection and the frames will only be forwarded between the two devices. </a:t>
            </a:r>
          </a:p>
          <a:p>
            <a:r>
              <a:rPr lang="en-US" dirty="0" smtClean="0"/>
              <a:t>This makes layer-2 switches better than hubs. </a:t>
            </a:r>
          </a:p>
          <a:p>
            <a:r>
              <a:rPr lang="en-US" dirty="0" smtClean="0"/>
              <a:t>In a hub network all frames are forwarded out to all ports every time.</a:t>
            </a:r>
          </a:p>
          <a:p>
            <a:r>
              <a:rPr lang="en-US" dirty="0" smtClean="0"/>
              <a:t>Most desktop switches these days can hold up to 8000 MAC addresses in their table, and once the table is filled, then starting with the very first MAC entry, the switch will start overwriting the entries. </a:t>
            </a:r>
          </a:p>
          <a:p>
            <a:r>
              <a:rPr lang="en-US" dirty="0" smtClean="0"/>
              <a:t>Even though the number of entries might sound big .. it only takes a minute or two to fill it up, and if a workstation does not talk on the network for that amount of time, then chances are that its MAC address has been removed from the table and the switch will forward to all ports the packet which has  a destination  for a  particular workstation.</a:t>
            </a:r>
            <a:endParaRPr lang="en-US" dirty="0"/>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dirty="0" smtClean="0"/>
              <a:t>Address Learning </a:t>
            </a:r>
            <a:r>
              <a:rPr lang="en-US" sz="3200" b="1" dirty="0" err="1" smtClean="0"/>
              <a:t>conti</a:t>
            </a:r>
            <a:r>
              <a:rPr lang="en-US" sz="3200" b="1" dirty="0" smtClean="0"/>
              <a:t>’</a:t>
            </a:r>
            <a:endParaRPr lang="en-US" sz="3200" dirty="0"/>
          </a:p>
        </p:txBody>
      </p:sp>
      <p:sp>
        <p:nvSpPr>
          <p:cNvPr id="3" name="Content Placeholder 2"/>
          <p:cNvSpPr>
            <a:spLocks noGrp="1"/>
          </p:cNvSpPr>
          <p:nvPr>
            <p:ph idx="1"/>
          </p:nvPr>
        </p:nvSpPr>
        <p:spPr>
          <a:xfrm>
            <a:off x="457200" y="1066800"/>
            <a:ext cx="8229600" cy="5059363"/>
          </a:xfrm>
        </p:spPr>
        <p:txBody>
          <a:bodyPr>
            <a:normAutofit/>
          </a:bodyPr>
          <a:lstStyle/>
          <a:p>
            <a:r>
              <a:rPr lang="en-US" dirty="0" smtClean="0"/>
              <a:t>Most desktop switches these days can hold up to 8000 MAC addresses in their table, and once the table is filled, then starting with the very first MAC entry, the switch will start overwriting the entries. </a:t>
            </a:r>
          </a:p>
          <a:p>
            <a:endParaRPr lang="en-US" dirty="0"/>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334000"/>
          </a:xfrm>
        </p:spPr>
        <p:txBody>
          <a:bodyPr/>
          <a:lstStyle/>
          <a:p>
            <a:r>
              <a:rPr lang="en-US" dirty="0" smtClean="0"/>
              <a:t>Even though the number of entries might sound big ,it only takes a minute or two to fill it up, and if a workstation does not talk on the network for that amount of time, then chances are that its MAC address has been removed from the table and the switch will forward to all ports the packet which has  a destination  for a  particular workstation.</a:t>
            </a:r>
          </a:p>
          <a:p>
            <a:endParaRPr lang="en-US" dirty="0"/>
          </a:p>
        </p:txBody>
      </p:sp>
      <p:sp>
        <p:nvSpPr>
          <p:cNvPr id="4" name="Title 1"/>
          <p:cNvSpPr>
            <a:spLocks noGrp="1"/>
          </p:cNvSpPr>
          <p:nvPr>
            <p:ph type="title"/>
          </p:nvPr>
        </p:nvSpPr>
        <p:spPr>
          <a:xfrm>
            <a:off x="457200" y="274638"/>
            <a:ext cx="8229600" cy="639762"/>
          </a:xfrm>
        </p:spPr>
        <p:txBody>
          <a:bodyPr>
            <a:normAutofit/>
          </a:bodyPr>
          <a:lstStyle/>
          <a:p>
            <a:r>
              <a:rPr lang="en-US" sz="3200" b="1" dirty="0" smtClean="0"/>
              <a:t>Address Learning </a:t>
            </a:r>
            <a:r>
              <a:rPr lang="en-US" sz="3200" b="1" dirty="0" err="1" smtClean="0"/>
              <a:t>conti</a:t>
            </a:r>
            <a:r>
              <a:rPr lang="en-US" sz="3200" b="1" dirty="0" smtClean="0"/>
              <a:t>’</a:t>
            </a:r>
            <a:endParaRPr lang="en-US" sz="3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Manchester coding</a:t>
            </a:r>
            <a:endParaRPr lang="en-US" dirty="0"/>
          </a:p>
        </p:txBody>
      </p:sp>
      <p:sp>
        <p:nvSpPr>
          <p:cNvPr id="3" name="Content Placeholder 2"/>
          <p:cNvSpPr>
            <a:spLocks noGrp="1"/>
          </p:cNvSpPr>
          <p:nvPr>
            <p:ph idx="1"/>
          </p:nvPr>
        </p:nvSpPr>
        <p:spPr/>
        <p:txBody>
          <a:bodyPr/>
          <a:lstStyle/>
          <a:p>
            <a:r>
              <a:rPr lang="en-US" dirty="0" smtClean="0"/>
              <a:t>Two methods in which a data signal is self-timed are non-return-to-zero and </a:t>
            </a:r>
            <a:r>
              <a:rPr lang="en-US" dirty="0" err="1" smtClean="0"/>
              <a:t>biphase</a:t>
            </a:r>
            <a:r>
              <a:rPr lang="en-US" dirty="0" smtClean="0"/>
              <a:t> </a:t>
            </a:r>
            <a:r>
              <a:rPr lang="en-US" b="1" dirty="0" smtClean="0"/>
              <a:t>Manchester coding</a:t>
            </a:r>
            <a:r>
              <a:rPr lang="en-US" dirty="0" smtClean="0"/>
              <a:t>. </a:t>
            </a:r>
          </a:p>
          <a:p>
            <a:r>
              <a:rPr lang="en-US" dirty="0" smtClean="0"/>
              <a:t> both of these refer to methods for encoding a data stream into an electrical waveform for transmission.</a:t>
            </a:r>
            <a:br>
              <a:rPr lang="en-US" dirty="0" smtClean="0"/>
            </a:br>
            <a:r>
              <a:rPr lang="en-US" dirty="0" smtClean="0"/>
              <a:t/>
            </a:r>
            <a:br>
              <a:rPr lang="en-US" dirty="0" smtClean="0"/>
            </a:br>
            <a:endParaRPr lang="en-US" dirty="0"/>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200" b="1" dirty="0" smtClean="0"/>
              <a:t>Address Learning </a:t>
            </a:r>
            <a:r>
              <a:rPr lang="en-US" sz="3200" b="1" dirty="0" err="1" smtClean="0"/>
              <a:t>conti</a:t>
            </a:r>
            <a:r>
              <a:rPr lang="en-US" sz="3200" b="1" dirty="0" smtClean="0"/>
              <a:t>’</a:t>
            </a:r>
            <a:endParaRPr lang="en-US" sz="3200" dirty="0"/>
          </a:p>
        </p:txBody>
      </p:sp>
      <p:sp>
        <p:nvSpPr>
          <p:cNvPr id="3" name="Content Placeholder 2"/>
          <p:cNvSpPr>
            <a:spLocks noGrp="1"/>
          </p:cNvSpPr>
          <p:nvPr>
            <p:ph idx="1"/>
          </p:nvPr>
        </p:nvSpPr>
        <p:spPr>
          <a:xfrm>
            <a:off x="457200" y="1066800"/>
            <a:ext cx="8229600" cy="5059363"/>
          </a:xfrm>
        </p:spPr>
        <p:txBody>
          <a:bodyPr>
            <a:normAutofit lnSpcReduction="10000"/>
          </a:bodyPr>
          <a:lstStyle/>
          <a:p>
            <a:pPr>
              <a:buFont typeface="Wingdings" pitchFamily="2" charset="2"/>
              <a:buChar char="§"/>
            </a:pPr>
            <a:r>
              <a:rPr lang="en-US" dirty="0" smtClean="0"/>
              <a:t>And after the first frame has been successfully received by Node 2, Node 2 sends a reply to Node 1, check out what happens:</a:t>
            </a:r>
          </a:p>
          <a:p>
            <a:pPr>
              <a:buFont typeface="Wingdings" pitchFamily="2" charset="2"/>
              <a:buChar char="§"/>
            </a:pPr>
            <a:r>
              <a:rPr lang="en-US" dirty="0" smtClean="0"/>
              <a:t>Notice how the frame is not transmitted to every node on the switch. </a:t>
            </a:r>
          </a:p>
          <a:p>
            <a:pPr>
              <a:buFont typeface="Wingdings" pitchFamily="2" charset="2"/>
              <a:buChar char="§"/>
            </a:pPr>
            <a:r>
              <a:rPr lang="en-US" dirty="0" smtClean="0"/>
              <a:t>The switch by now has already learned that Node 1 is on the first port, so it send it straight there without delay</a:t>
            </a:r>
          </a:p>
          <a:p>
            <a:pPr>
              <a:buFont typeface="Wingdings" pitchFamily="2" charset="2"/>
              <a:buChar char="§"/>
            </a:pPr>
            <a:r>
              <a:rPr lang="en-US" dirty="0" smtClean="0"/>
              <a:t> From now on, any communication between the two will be a point-to-point connection </a:t>
            </a:r>
          </a:p>
          <a:p>
            <a:endParaRPr lang="en-US" dirty="0"/>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dirty="0" smtClean="0"/>
              <a:t>Forward/Filter Decision </a:t>
            </a:r>
            <a:endParaRPr lang="en-US" sz="3200" dirty="0"/>
          </a:p>
        </p:txBody>
      </p:sp>
      <p:sp>
        <p:nvSpPr>
          <p:cNvPr id="3" name="Content Placeholder 2"/>
          <p:cNvSpPr>
            <a:spLocks noGrp="1"/>
          </p:cNvSpPr>
          <p:nvPr>
            <p:ph idx="1"/>
          </p:nvPr>
        </p:nvSpPr>
        <p:spPr>
          <a:xfrm>
            <a:off x="457200" y="990600"/>
            <a:ext cx="8229600" cy="5135563"/>
          </a:xfrm>
        </p:spPr>
        <p:txBody>
          <a:bodyPr>
            <a:normAutofit fontScale="92500" lnSpcReduction="20000"/>
          </a:bodyPr>
          <a:lstStyle/>
          <a:p>
            <a:r>
              <a:rPr lang="en-US" dirty="0" smtClean="0"/>
              <a:t>When a frame arrives at the switch, the first step is to check the destination hardware address, which is compared to the forward/filter MAC database.</a:t>
            </a:r>
          </a:p>
          <a:p>
            <a:r>
              <a:rPr lang="en-US" dirty="0" smtClean="0"/>
              <a:t>If the destination hardware address is known, then it will transmit it out the correct port, but if the destination hardware address is not known, then it will broadcast the frame out of all ports, except the one which it received it from</a:t>
            </a:r>
          </a:p>
          <a:p>
            <a:r>
              <a:rPr lang="en-US" dirty="0" smtClean="0"/>
              <a:t>If a device (computer) answers to the broadcast, then the MAC address of that device is added to the MAC database of the switch.</a:t>
            </a:r>
          </a:p>
          <a:p>
            <a:endParaRPr lang="en-US" dirty="0"/>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t>Loop Avoidance </a:t>
            </a:r>
            <a:endParaRPr lang="en-US" sz="3200" dirty="0"/>
          </a:p>
        </p:txBody>
      </p:sp>
      <p:sp>
        <p:nvSpPr>
          <p:cNvPr id="3" name="Content Placeholder 2"/>
          <p:cNvSpPr>
            <a:spLocks noGrp="1"/>
          </p:cNvSpPr>
          <p:nvPr>
            <p:ph idx="1"/>
          </p:nvPr>
        </p:nvSpPr>
        <p:spPr/>
        <p:txBody>
          <a:bodyPr>
            <a:normAutofit fontScale="32500" lnSpcReduction="20000"/>
          </a:bodyPr>
          <a:lstStyle/>
          <a:p>
            <a:r>
              <a:rPr lang="en-US" sz="5800" dirty="0" smtClean="0"/>
              <a:t>It's always a good idea to have a redundant link between your switches, in case one decides to go for a holiday. </a:t>
            </a:r>
          </a:p>
          <a:p>
            <a:r>
              <a:rPr lang="en-US" sz="5800" dirty="0" smtClean="0"/>
              <a:t>When you setup redundant switches in your network to stop failures, you can create problems. </a:t>
            </a:r>
          </a:p>
          <a:p>
            <a:r>
              <a:rPr lang="en-US" sz="5800" dirty="0" smtClean="0">
                <a:solidFill>
                  <a:srgbClr val="FF0000"/>
                </a:solidFill>
              </a:rPr>
              <a:t>Have a look at the picture below and I'll explain</a:t>
            </a:r>
            <a:r>
              <a:rPr lang="en-US" sz="5800" dirty="0" smtClean="0"/>
              <a:t>: </a:t>
            </a:r>
          </a:p>
          <a:p>
            <a:r>
              <a:rPr lang="en-US" sz="5800" dirty="0" smtClean="0"/>
              <a:t>The above picture shows an example of two switches which have been placed in the network to provide redundancy in case one fails. </a:t>
            </a:r>
          </a:p>
          <a:p>
            <a:r>
              <a:rPr lang="en-US" sz="5800" dirty="0" smtClean="0"/>
              <a:t>Both switches have their first port connected to the upper section of the network, while their port 2 is connected to the lower section of the same network. </a:t>
            </a:r>
          </a:p>
          <a:p>
            <a:r>
              <a:rPr lang="en-US" sz="5800" dirty="0" smtClean="0"/>
              <a:t>This way, if Switch A fails, then Switch B takes over, or vice versa.</a:t>
            </a:r>
          </a:p>
          <a:p>
            <a:r>
              <a:rPr lang="en-US" sz="5800" dirty="0" smtClean="0"/>
              <a:t>Things will work fine until a broadcast come along and causes </a:t>
            </a:r>
            <a:r>
              <a:rPr lang="en-US" sz="5800" dirty="0" err="1" smtClean="0"/>
              <a:t>alot</a:t>
            </a:r>
            <a:r>
              <a:rPr lang="en-US" sz="5800" dirty="0" smtClean="0"/>
              <a:t> of trouble. </a:t>
            </a:r>
          </a:p>
          <a:p>
            <a:r>
              <a:rPr lang="en-US" sz="5800" dirty="0" smtClean="0">
                <a:solidFill>
                  <a:srgbClr val="FF0000"/>
                </a:solidFill>
              </a:rPr>
              <a:t>For the simplicity of this example, I am not going to show any workstations, but only the server which is going to send a broadcast over the network, and keep in mind that this is what happens in real life if your switch does not support Spanning-Tree Protocol (STP), this is why I stuck the "Optional" near the "Loop Avoidance" at the start of this section:</a:t>
            </a:r>
          </a:p>
          <a:p>
            <a:endParaRPr lang="en-US" dirty="0"/>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dirty="0" smtClean="0"/>
              <a:t>Loop Avoidance </a:t>
            </a:r>
            <a:endParaRPr lang="en-US" sz="3200" dirty="0"/>
          </a:p>
        </p:txBody>
      </p:sp>
      <p:sp>
        <p:nvSpPr>
          <p:cNvPr id="3" name="Content Placeholder 2"/>
          <p:cNvSpPr>
            <a:spLocks noGrp="1"/>
          </p:cNvSpPr>
          <p:nvPr>
            <p:ph idx="1"/>
          </p:nvPr>
        </p:nvSpPr>
        <p:spPr/>
        <p:txBody>
          <a:bodyPr>
            <a:normAutofit fontScale="92500" lnSpcReduction="20000"/>
          </a:bodyPr>
          <a:lstStyle/>
          <a:p>
            <a:r>
              <a:rPr lang="en-US" dirty="0" smtClean="0"/>
              <a:t>The Server for one reason or another decides to do a broadcast. This First Round (check arrow) broadcast is sent down to the network cable and firstly reaches Port 1 on Switch A. </a:t>
            </a:r>
          </a:p>
          <a:p>
            <a:r>
              <a:rPr lang="en-US" dirty="0" smtClean="0"/>
              <a:t>As a result, since Switch A has Port 2 connected to the other side of the </a:t>
            </a:r>
            <a:r>
              <a:rPr lang="en-US" dirty="0" err="1" smtClean="0"/>
              <a:t>lan</a:t>
            </a:r>
            <a:r>
              <a:rPr lang="en-US" dirty="0" smtClean="0"/>
              <a:t>, it sends the broadcast out to the lower section of the network, this then is sent down the wire and reaches Port 2 on Switch B which will send it out Port 1 and back onto the upper part of the network.</a:t>
            </a:r>
          </a:p>
          <a:p>
            <a:endParaRPr lang="en-US" dirty="0"/>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Loop Avoidance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At this point, as the arrows indicate (orange </a:t>
            </a:r>
            <a:r>
              <a:rPr lang="en-US" dirty="0" err="1" smtClean="0"/>
              <a:t>colour</a:t>
            </a:r>
            <a:r>
              <a:rPr lang="en-US" dirty="0" smtClean="0"/>
              <a:t>) the Second Round of this broadcast starts. </a:t>
            </a:r>
          </a:p>
          <a:p>
            <a:r>
              <a:rPr lang="en-US" dirty="0" smtClean="0"/>
              <a:t>So again... the broadcast reaches Port 1 of Switch A and goes out Port 2 back down to the lower section of the network and back up via Port 2 of Switch B</a:t>
            </a:r>
          </a:p>
          <a:p>
            <a:r>
              <a:rPr lang="en-US" dirty="0" smtClean="0"/>
              <a:t> After it comes out of Port 1 of Switch B, we get the Third Round, and then the Fourth Round, Fifth Round and keeps on going without stopping.....!</a:t>
            </a:r>
          </a:p>
          <a:p>
            <a:r>
              <a:rPr lang="en-US" dirty="0" smtClean="0"/>
              <a:t> This is what we call a Broadcast Storm</a:t>
            </a:r>
          </a:p>
          <a:p>
            <a:endParaRPr lang="en-US" dirty="0"/>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Loop Avoidance </a:t>
            </a: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pPr>
              <a:buFont typeface="Wingdings" pitchFamily="2" charset="2"/>
              <a:buChar char="§"/>
            </a:pPr>
            <a:r>
              <a:rPr lang="en-US" dirty="0" smtClean="0"/>
              <a:t>A Broadcast Storm will repeat constantly, chewing up the valuable bandwidth on the network. </a:t>
            </a:r>
          </a:p>
          <a:p>
            <a:pPr>
              <a:buFont typeface="Wingdings" pitchFamily="2" charset="2"/>
              <a:buChar char="§"/>
            </a:pPr>
            <a:r>
              <a:rPr lang="en-US" dirty="0" smtClean="0"/>
              <a:t>This is a major problem, so they had to solve it one way or another, and they did... with the Spanning-Tree Protocol or STP in short </a:t>
            </a:r>
          </a:p>
          <a:p>
            <a:pPr>
              <a:buFont typeface="Wingdings" pitchFamily="2" charset="2"/>
              <a:buChar char="§"/>
            </a:pPr>
            <a:r>
              <a:rPr lang="en-US" dirty="0" smtClean="0"/>
              <a:t>What STP does, is to find the redundant links, which this case would be Port 2 of Switch B and shut it down, thus eliminating the possibility of looping to occur.</a:t>
            </a:r>
          </a:p>
          <a:p>
            <a:endParaRPr lang="en-US" dirty="0"/>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LAN Switch Types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At the </a:t>
            </a:r>
            <a:r>
              <a:rPr lang="en-US" dirty="0" err="1" smtClean="0"/>
              <a:t>begining</a:t>
            </a:r>
            <a:r>
              <a:rPr lang="en-US" dirty="0" smtClean="0"/>
              <a:t> of this page we said that the switches are fast, </a:t>
            </a:r>
            <a:r>
              <a:rPr lang="en-US" dirty="0" err="1" smtClean="0"/>
              <a:t>therefor</a:t>
            </a:r>
            <a:r>
              <a:rPr lang="en-US" dirty="0" smtClean="0"/>
              <a:t> have low latency. This latency does vary and depends on what type of switching mode the switch is operating at. You might recall seeing these three switching modes at the beginning: </a:t>
            </a:r>
            <a:r>
              <a:rPr lang="en-US" b="1" dirty="0" smtClean="0"/>
              <a:t>Store &amp; Forward</a:t>
            </a:r>
            <a:r>
              <a:rPr lang="en-US" dirty="0" smtClean="0"/>
              <a:t>, </a:t>
            </a:r>
            <a:r>
              <a:rPr lang="en-US" b="1" dirty="0" smtClean="0"/>
              <a:t>Cut-Through </a:t>
            </a:r>
            <a:r>
              <a:rPr lang="en-US" dirty="0" smtClean="0"/>
              <a:t>and</a:t>
            </a:r>
            <a:r>
              <a:rPr lang="en-US" b="1" dirty="0" smtClean="0"/>
              <a:t> Fragment Free</a:t>
            </a:r>
            <a:r>
              <a:rPr lang="en-US" dirty="0" smtClean="0"/>
              <a:t>.</a:t>
            </a:r>
          </a:p>
          <a:p>
            <a:r>
              <a:rPr lang="en-US" dirty="0" smtClean="0"/>
              <a:t>The picture below shows how far the different switching modes check the frame:</a:t>
            </a:r>
          </a:p>
          <a:p>
            <a:r>
              <a:rPr lang="en-US" b="1" dirty="0" smtClean="0"/>
              <a:t> </a:t>
            </a:r>
            <a:endParaRPr lang="en-US" dirty="0" smtClean="0"/>
          </a:p>
          <a:p>
            <a:endParaRPr lang="en-US" dirty="0"/>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So what does this all mean ? Switching modes ? I Don't understand !</a:t>
            </a:r>
          </a:p>
          <a:p>
            <a:r>
              <a:rPr lang="en-US" dirty="0" smtClean="0"/>
              <a:t>Let's Explain! </a:t>
            </a:r>
          </a:p>
          <a:p>
            <a:r>
              <a:rPr lang="en-US" dirty="0" smtClean="0"/>
              <a:t>The fact is that switches can operate in one of the three modes. Some advance switches will allow you to actually pick the mode you would like it to operate in, while others don't give you any choice. Let's have a quick look at each mode:</a:t>
            </a:r>
          </a:p>
          <a:p>
            <a:endParaRPr lang="en-US" dirty="0"/>
          </a:p>
        </p:txBody>
      </p:sp>
      <p:sp>
        <p:nvSpPr>
          <p:cNvPr id="4" name="Title 1"/>
          <p:cNvSpPr>
            <a:spLocks noGrp="1"/>
          </p:cNvSpPr>
          <p:nvPr>
            <p:ph type="title"/>
          </p:nvPr>
        </p:nvSpPr>
        <p:spPr/>
        <p:txBody>
          <a:bodyPr>
            <a:normAutofit/>
          </a:bodyPr>
          <a:lstStyle/>
          <a:p>
            <a:r>
              <a:rPr lang="en-US" sz="3200" b="1" dirty="0" smtClean="0"/>
              <a:t>LAN Switch Types</a:t>
            </a:r>
            <a:endParaRPr lang="en-US" sz="3200" dirty="0"/>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
            </a:r>
            <a:br>
              <a:rPr lang="en-US" b="1" dirty="0" smtClean="0"/>
            </a:br>
            <a:r>
              <a:rPr lang="en-US" sz="3600" b="1" dirty="0" smtClean="0"/>
              <a:t>Store &amp; Forward mode</a:t>
            </a:r>
            <a:r>
              <a:rPr lang="en-US" sz="3600" dirty="0" smtClean="0"/>
              <a:t/>
            </a:r>
            <a:br>
              <a:rPr lang="en-US" sz="3600" dirty="0" smtClean="0"/>
            </a:br>
            <a:endParaRPr lang="en-US" sz="3600"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
            </a:pPr>
            <a:r>
              <a:rPr lang="en-US" dirty="0" smtClean="0"/>
              <a:t>This is one of the most </a:t>
            </a:r>
            <a:r>
              <a:rPr lang="en-US" smtClean="0"/>
              <a:t>popular switching </a:t>
            </a:r>
            <a:r>
              <a:rPr lang="en-US" dirty="0" smtClean="0"/>
              <a:t>methods</a:t>
            </a:r>
          </a:p>
          <a:p>
            <a:pPr>
              <a:buFont typeface="Wingdings" pitchFamily="2" charset="2"/>
              <a:buChar char="§"/>
            </a:pPr>
            <a:r>
              <a:rPr lang="en-US" dirty="0" smtClean="0"/>
              <a:t> In this mode, when the switch receives a frame from one of it's ports, it will store it in memory, check it for errors and corruption, and if it passes the test, it will forward the frame out the designated port, otherwise, if it discovers that the frame has errors or is corrupt, it will discard it. This method is the safest, but also has the highest latency. </a:t>
            </a:r>
          </a:p>
          <a:p>
            <a:endParaRPr lang="en-US" dirty="0"/>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
            </a:r>
            <a:br>
              <a:rPr lang="en-US" b="1" dirty="0" smtClean="0"/>
            </a:br>
            <a:r>
              <a:rPr lang="en-US" b="1" dirty="0" smtClean="0"/>
              <a:t>Cut-Through (Real Time)</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
            </a:pPr>
            <a:r>
              <a:rPr lang="en-US" dirty="0" smtClean="0"/>
              <a:t>Cut-Through switching is the second most popular method</a:t>
            </a:r>
          </a:p>
          <a:p>
            <a:pPr>
              <a:buFont typeface="Wingdings" pitchFamily="2" charset="2"/>
              <a:buChar char="§"/>
            </a:pPr>
            <a:r>
              <a:rPr lang="en-US" dirty="0" smtClean="0"/>
              <a:t>In this mode, the switch reads the frame until it learns the destination MAC address of the frame it's receiving</a:t>
            </a:r>
          </a:p>
          <a:p>
            <a:pPr>
              <a:buFont typeface="Wingdings" pitchFamily="2" charset="2"/>
              <a:buChar char="§"/>
            </a:pPr>
            <a:r>
              <a:rPr lang="en-US" dirty="0" smtClean="0"/>
              <a:t> Once it learns it, it will forward the frame straight out the designated port without delay</a:t>
            </a:r>
          </a:p>
          <a:p>
            <a:pPr>
              <a:buFont typeface="Wingdings" pitchFamily="2" charset="2"/>
              <a:buChar char="§"/>
            </a:pPr>
            <a:r>
              <a:rPr lang="en-US" dirty="0" smtClean="0"/>
              <a:t> This is why we say it's -Real Time-, there is no delay or error checking done to the frame</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smtClean="0"/>
              <a:t>In asynchronous systems, a separate timing channel is not used</a:t>
            </a:r>
          </a:p>
          <a:p>
            <a:r>
              <a:rPr lang="en-US" dirty="0" smtClean="0"/>
              <a:t>The transmitter and receiver must be preset in advance to an agreed-upon baud rate</a:t>
            </a:r>
          </a:p>
          <a:p>
            <a:r>
              <a:rPr lang="en-US" dirty="0" smtClean="0"/>
              <a:t>A very accurate local oscillator within the receiver will then generate an internal clock signal that is equal to the transmitter's within a fraction of a percent</a:t>
            </a:r>
          </a:p>
          <a:p>
            <a:r>
              <a:rPr lang="en-US" dirty="0" smtClean="0"/>
              <a:t>For the most common serial protocol, data is sent in small packets of 10 or 11 bits, eight of which constitute message information. When the channel is idle, the signal voltage corresponds to a continuous logic '1'</a:t>
            </a:r>
          </a:p>
          <a:p>
            <a:endParaRPr lang="en-US" dirty="0"/>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Fragment Free </a:t>
            </a:r>
            <a:r>
              <a:rPr lang="en-US" sz="3200" dirty="0" smtClean="0"/>
              <a:t/>
            </a:r>
            <a:br>
              <a:rPr lang="en-US" sz="3200" dirty="0" smtClean="0"/>
            </a:br>
            <a:endParaRPr lang="en-US" sz="3200" dirty="0"/>
          </a:p>
        </p:txBody>
      </p:sp>
      <p:sp>
        <p:nvSpPr>
          <p:cNvPr id="3" name="Content Placeholder 2"/>
          <p:cNvSpPr>
            <a:spLocks noGrp="1"/>
          </p:cNvSpPr>
          <p:nvPr>
            <p:ph idx="1"/>
          </p:nvPr>
        </p:nvSpPr>
        <p:spPr/>
        <p:txBody>
          <a:bodyPr>
            <a:noAutofit/>
          </a:bodyPr>
          <a:lstStyle/>
          <a:p>
            <a:r>
              <a:rPr lang="en-US" sz="2000" dirty="0" smtClean="0"/>
              <a:t>The Fragment free switching method is mainly used to check for frames which have been subject to a collision. </a:t>
            </a:r>
          </a:p>
          <a:p>
            <a:r>
              <a:rPr lang="en-US" sz="2000" dirty="0" smtClean="0"/>
              <a:t>The frame's first 64 bytes are only checked before forwarding the frame out the designated port. </a:t>
            </a:r>
          </a:p>
          <a:p>
            <a:r>
              <a:rPr lang="en-US" sz="2000" dirty="0" smtClean="0"/>
              <a:t>Reason for this is because almost all collisions will happen within the first 64 bytes of a frame. </a:t>
            </a:r>
          </a:p>
          <a:p>
            <a:r>
              <a:rPr lang="en-US" sz="2000" dirty="0" smtClean="0"/>
              <a:t>If there is  corruption in the first 64 bytes, it's most likely that that frame was a victim of a collision</a:t>
            </a:r>
          </a:p>
          <a:p>
            <a:r>
              <a:rPr lang="en-US" sz="2000" dirty="0" smtClean="0"/>
              <a:t>Just keep one important detail in mind: </a:t>
            </a:r>
          </a:p>
          <a:p>
            <a:pPr>
              <a:buNone/>
            </a:pPr>
            <a:r>
              <a:rPr lang="en-US" sz="2000" dirty="0" smtClean="0"/>
              <a:t>      When  you go out to buy a switch, make sure you check the amount of memory it has. </a:t>
            </a:r>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fontScale="90000"/>
          </a:bodyPr>
          <a:lstStyle/>
          <a:p>
            <a:r>
              <a:rPr lang="en-US" sz="3200" b="1" dirty="0" smtClean="0"/>
              <a:t/>
            </a:r>
            <a:br>
              <a:rPr lang="en-US" sz="3200" b="1" dirty="0" smtClean="0"/>
            </a:br>
            <a:r>
              <a:rPr lang="en-US" sz="3200" b="1" dirty="0" smtClean="0"/>
              <a:t>Fragment Free </a:t>
            </a:r>
            <a:r>
              <a:rPr lang="en-US" sz="3200" b="1" dirty="0" err="1" smtClean="0"/>
              <a:t>conti</a:t>
            </a:r>
            <a:r>
              <a:rPr lang="en-US" sz="3200" b="1" dirty="0" smtClean="0"/>
              <a:t>’</a:t>
            </a:r>
            <a:r>
              <a:rPr lang="en-US" sz="3200" dirty="0" smtClean="0"/>
              <a:t/>
            </a:r>
            <a:br>
              <a:rPr lang="en-US" sz="3200" dirty="0" smtClean="0"/>
            </a:br>
            <a:endParaRPr lang="en-US" sz="3200" dirty="0"/>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pPr>
              <a:buFont typeface="Wingdings" pitchFamily="2" charset="2"/>
              <a:buChar char="§"/>
            </a:pPr>
            <a:r>
              <a:rPr lang="en-US" dirty="0" smtClean="0"/>
              <a:t>    A lot of the cheap switches which support the Store &amp;Forward mode have very small amounts of memory buffer (256KB- 512KB) per port. </a:t>
            </a:r>
          </a:p>
          <a:p>
            <a:pPr>
              <a:buFont typeface="Wingdings" pitchFamily="2" charset="2"/>
              <a:buChar char="§"/>
            </a:pPr>
            <a:r>
              <a:rPr lang="en-US" dirty="0" smtClean="0"/>
              <a:t>     The result of this is that you get a major decrease in performance when you have more than 2 computers communicating via that switch cause there isn't enough memory to store all incoming packets (this also depends on the switching type your switch supports), and you eventually get packets being discarded </a:t>
            </a:r>
          </a:p>
          <a:p>
            <a:pPr>
              <a:buFont typeface="Wingdings" pitchFamily="2" charset="2"/>
              <a:buChar char="§"/>
            </a:pPr>
            <a:r>
              <a:rPr lang="en-US" dirty="0" smtClean="0"/>
              <a:t>The table below is a guide on what amounts of memory you should be looking at for switches of different configuration </a:t>
            </a:r>
            <a:endParaRPr lang="en-US" dirty="0"/>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
            </a:r>
            <a:br>
              <a:rPr lang="en-US" b="1" dirty="0" smtClean="0"/>
            </a:br>
            <a:r>
              <a:rPr lang="en-US" b="1" dirty="0" smtClean="0"/>
              <a:t>Bridges</a:t>
            </a:r>
            <a:r>
              <a:rPr lang="en-US" dirty="0" smtClean="0"/>
              <a:t/>
            </a:r>
            <a:br>
              <a:rPr lang="en-US" dirty="0" smtClean="0"/>
            </a:b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pPr>
              <a:buFont typeface="Wingdings" pitchFamily="2" charset="2"/>
              <a:buChar char="§"/>
            </a:pPr>
            <a:r>
              <a:rPr lang="en-US" dirty="0" smtClean="0"/>
              <a:t>A </a:t>
            </a:r>
            <a:r>
              <a:rPr lang="en-US" b="1" dirty="0" smtClean="0"/>
              <a:t>bridge</a:t>
            </a:r>
            <a:r>
              <a:rPr lang="en-US" dirty="0" smtClean="0"/>
              <a:t>  is device filters data traffic at a network boundary</a:t>
            </a:r>
          </a:p>
          <a:p>
            <a:pPr>
              <a:buFont typeface="Wingdings" pitchFamily="2" charset="2"/>
              <a:buChar char="§"/>
            </a:pPr>
            <a:r>
              <a:rPr lang="en-US" dirty="0" smtClean="0"/>
              <a:t> Bridges reduce the amount of traffic on a LAN by dividing it into two segments </a:t>
            </a:r>
          </a:p>
          <a:p>
            <a:pPr>
              <a:buFont typeface="Wingdings" pitchFamily="2" charset="2"/>
              <a:buChar char="§"/>
            </a:pPr>
            <a:r>
              <a:rPr lang="en-US" dirty="0" smtClean="0"/>
              <a:t>Bridges operate at the data link layer (Layer 2) of the OSI model. </a:t>
            </a:r>
          </a:p>
          <a:p>
            <a:pPr>
              <a:buFont typeface="Wingdings" pitchFamily="2" charset="2"/>
              <a:buChar char="§"/>
            </a:pPr>
            <a:r>
              <a:rPr lang="en-US" dirty="0" smtClean="0"/>
              <a:t>Bridges inspect incoming traffic and decide whether to forward or discard it</a:t>
            </a:r>
          </a:p>
          <a:p>
            <a:pPr>
              <a:buFont typeface="Wingdings" pitchFamily="2" charset="2"/>
              <a:buChar char="§"/>
            </a:pPr>
            <a:r>
              <a:rPr lang="en-US" dirty="0" smtClean="0"/>
              <a:t> An Ethernet bridge, for example, inspects each incoming Ethernet frame - including the source and destination MAC addresses, and sometimes the frame size - in making individual forwarding decisions</a:t>
            </a:r>
          </a:p>
          <a:p>
            <a:pPr>
              <a:buFont typeface="Wingdings" pitchFamily="2" charset="2"/>
              <a:buChar char="§"/>
            </a:pPr>
            <a:endParaRPr lang="en-US" dirty="0"/>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dirty="0" smtClean="0"/>
              <a:t>Bridges</a:t>
            </a:r>
            <a:r>
              <a:rPr lang="en-US" sz="3200" dirty="0" smtClean="0"/>
              <a:t> </a:t>
            </a:r>
            <a:r>
              <a:rPr lang="en-US" sz="3200" dirty="0" err="1" smtClean="0"/>
              <a:t>conti</a:t>
            </a:r>
            <a:r>
              <a:rPr lang="en-US" sz="3200" dirty="0" smtClean="0"/>
              <a:t>’</a:t>
            </a:r>
            <a:endParaRPr lang="en-US" sz="3200" dirty="0"/>
          </a:p>
        </p:txBody>
      </p:sp>
      <p:sp>
        <p:nvSpPr>
          <p:cNvPr id="3" name="Content Placeholder 2"/>
          <p:cNvSpPr>
            <a:spLocks noGrp="1"/>
          </p:cNvSpPr>
          <p:nvPr>
            <p:ph idx="1"/>
          </p:nvPr>
        </p:nvSpPr>
        <p:spPr>
          <a:xfrm>
            <a:off x="457200" y="914400"/>
            <a:ext cx="8229600" cy="5211763"/>
          </a:xfrm>
        </p:spPr>
        <p:txBody>
          <a:bodyPr>
            <a:normAutofit fontScale="92500" lnSpcReduction="20000"/>
          </a:bodyPr>
          <a:lstStyle/>
          <a:p>
            <a:pPr>
              <a:buFont typeface="Wingdings" pitchFamily="2" charset="2"/>
              <a:buChar char="§"/>
            </a:pPr>
            <a:r>
              <a:rPr lang="en-US" dirty="0" smtClean="0"/>
              <a:t>Bridges serve a similar function as switches, that also operate at Layer 2</a:t>
            </a:r>
          </a:p>
          <a:p>
            <a:pPr>
              <a:buFont typeface="Wingdings" pitchFamily="2" charset="2"/>
              <a:buChar char="§"/>
            </a:pPr>
            <a:r>
              <a:rPr lang="en-US" dirty="0" smtClean="0"/>
              <a:t> Traditional bridges, though, support one network boundary, whereas switches usually offer four or more hardware ports </a:t>
            </a:r>
          </a:p>
          <a:p>
            <a:pPr>
              <a:buFont typeface="Wingdings" pitchFamily="2" charset="2"/>
              <a:buChar char="§"/>
            </a:pPr>
            <a:r>
              <a:rPr lang="en-US" dirty="0" smtClean="0"/>
              <a:t>Switches are sometimes called "multi-port bridges" for this reason</a:t>
            </a:r>
          </a:p>
          <a:p>
            <a:pPr>
              <a:buFont typeface="Wingdings" pitchFamily="2" charset="2"/>
              <a:buChar char="§"/>
            </a:pPr>
            <a:r>
              <a:rPr lang="en-US" dirty="0" smtClean="0"/>
              <a:t>Bridges tend to be more complex than hubs or repeaters</a:t>
            </a:r>
          </a:p>
          <a:p>
            <a:pPr>
              <a:buFont typeface="Wingdings" pitchFamily="2" charset="2"/>
              <a:buChar char="§"/>
            </a:pPr>
            <a:r>
              <a:rPr lang="en-US" dirty="0" smtClean="0"/>
              <a:t>Bridges can analyze incoming data packets to determine if the bridge is able to send the given packet to another segment of the network.</a:t>
            </a:r>
          </a:p>
          <a:p>
            <a:endParaRPr lang="en-US" dirty="0"/>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dirty="0" smtClean="0"/>
              <a:t>Network Bridge</a:t>
            </a:r>
            <a:endParaRPr lang="en-US" sz="3200" dirty="0"/>
          </a:p>
        </p:txBody>
      </p:sp>
      <p:sp>
        <p:nvSpPr>
          <p:cNvPr id="3" name="Content Placeholder 2"/>
          <p:cNvSpPr>
            <a:spLocks noGrp="1"/>
          </p:cNvSpPr>
          <p:nvPr>
            <p:ph idx="1"/>
          </p:nvPr>
        </p:nvSpPr>
        <p:spPr>
          <a:xfrm>
            <a:off x="457200" y="914400"/>
            <a:ext cx="8229600" cy="5211763"/>
          </a:xfrm>
        </p:spPr>
        <p:txBody>
          <a:bodyPr>
            <a:normAutofit fontScale="85000" lnSpcReduction="10000"/>
          </a:bodyPr>
          <a:lstStyle/>
          <a:p>
            <a:r>
              <a:rPr lang="en-US" dirty="0" smtClean="0"/>
              <a:t>A </a:t>
            </a:r>
            <a:r>
              <a:rPr lang="en-US" b="1" dirty="0" smtClean="0"/>
              <a:t>network bridge</a:t>
            </a:r>
            <a:r>
              <a:rPr lang="en-US" dirty="0" smtClean="0"/>
              <a:t> connects multiple </a:t>
            </a:r>
            <a:r>
              <a:rPr lang="en-US" dirty="0" smtClean="0">
                <a:hlinkClick r:id="rId2" tooltip="Network segment"/>
              </a:rPr>
              <a:t>network segments</a:t>
            </a:r>
            <a:r>
              <a:rPr lang="en-US" dirty="0" smtClean="0"/>
              <a:t> at the </a:t>
            </a:r>
            <a:r>
              <a:rPr lang="en-US" dirty="0" smtClean="0">
                <a:hlinkClick r:id="rId3" tooltip="Data link layer"/>
              </a:rPr>
              <a:t>data link layer</a:t>
            </a:r>
            <a:r>
              <a:rPr lang="en-US" dirty="0" smtClean="0"/>
              <a:t> (layer 2) of the </a:t>
            </a:r>
            <a:r>
              <a:rPr lang="en-US" dirty="0" smtClean="0">
                <a:hlinkClick r:id="rId4" tooltip="OSI model"/>
              </a:rPr>
              <a:t>OSI model</a:t>
            </a:r>
            <a:endParaRPr lang="en-US" dirty="0" smtClean="0"/>
          </a:p>
          <a:p>
            <a:r>
              <a:rPr lang="en-US" dirty="0" smtClean="0"/>
              <a:t> The term </a:t>
            </a:r>
            <a:r>
              <a:rPr lang="en-US" b="1" dirty="0" smtClean="0"/>
              <a:t>layer 2 switch</a:t>
            </a:r>
            <a:r>
              <a:rPr lang="en-US" dirty="0" smtClean="0"/>
              <a:t> is very often used interchangeably with bridge.</a:t>
            </a:r>
          </a:p>
          <a:p>
            <a:r>
              <a:rPr lang="en-US" dirty="0" smtClean="0"/>
              <a:t> Bridges are similar to </a:t>
            </a:r>
            <a:r>
              <a:rPr lang="en-US" dirty="0" smtClean="0">
                <a:hlinkClick r:id="rId5" tooltip="Repeater"/>
              </a:rPr>
              <a:t>repeaters</a:t>
            </a:r>
            <a:r>
              <a:rPr lang="en-US" dirty="0" smtClean="0"/>
              <a:t> or </a:t>
            </a:r>
            <a:r>
              <a:rPr lang="en-US" dirty="0" smtClean="0">
                <a:hlinkClick r:id="rId6" tooltip="Network hub"/>
              </a:rPr>
              <a:t>network hubs</a:t>
            </a:r>
            <a:r>
              <a:rPr lang="en-US" dirty="0" smtClean="0"/>
              <a:t>, devices that connect network segments at the </a:t>
            </a:r>
            <a:r>
              <a:rPr lang="en-US" dirty="0" smtClean="0">
                <a:hlinkClick r:id="rId7" tooltip="Physical layer"/>
              </a:rPr>
              <a:t>physical layer</a:t>
            </a:r>
            <a:r>
              <a:rPr lang="en-US" dirty="0" smtClean="0"/>
              <a:t>; however, with </a:t>
            </a:r>
            <a:r>
              <a:rPr lang="en-US" dirty="0" smtClean="0">
                <a:hlinkClick r:id="rId8" tooltip="Bridging (networking)"/>
              </a:rPr>
              <a:t>bridging</a:t>
            </a:r>
            <a:r>
              <a:rPr lang="en-US" dirty="0" smtClean="0"/>
              <a:t>, traffic from one network is managed rather than simply rebroadcast to adjacent network segments</a:t>
            </a:r>
          </a:p>
          <a:p>
            <a:r>
              <a:rPr lang="en-US" dirty="0" smtClean="0"/>
              <a:t> In Ethernet networks, the term "bridge" formally means a device that behaves according to the </a:t>
            </a:r>
            <a:r>
              <a:rPr lang="en-US" dirty="0" smtClean="0">
                <a:hlinkClick r:id="rId9" tooltip="IEEE 802.1D"/>
              </a:rPr>
              <a:t>IEEE 802.1D</a:t>
            </a:r>
            <a:r>
              <a:rPr lang="en-US" dirty="0" smtClean="0"/>
              <a:t> standard—this is most often referred to as a </a:t>
            </a:r>
            <a:r>
              <a:rPr lang="en-US" dirty="0" smtClean="0">
                <a:hlinkClick r:id="rId10" tooltip="Network switch"/>
              </a:rPr>
              <a:t>network switch</a:t>
            </a:r>
            <a:r>
              <a:rPr lang="en-US" dirty="0" smtClean="0"/>
              <a:t> in marketing literature</a:t>
            </a:r>
          </a:p>
          <a:p>
            <a:endParaRPr lang="en-US" dirty="0"/>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Font typeface="Wingdings" pitchFamily="2" charset="2"/>
              <a:buChar char="§"/>
            </a:pPr>
            <a:r>
              <a:rPr lang="en-US" dirty="0" smtClean="0"/>
              <a:t>Since bridging takes place at the data link layer of the </a:t>
            </a:r>
            <a:r>
              <a:rPr lang="en-US" dirty="0" smtClean="0">
                <a:hlinkClick r:id="rId2" tooltip="OSI model"/>
              </a:rPr>
              <a:t>OSI model</a:t>
            </a:r>
            <a:r>
              <a:rPr lang="en-US" dirty="0" smtClean="0"/>
              <a:t>, a bridge processes the information from each frame of data it receives</a:t>
            </a:r>
          </a:p>
          <a:p>
            <a:pPr>
              <a:buFont typeface="Wingdings" pitchFamily="2" charset="2"/>
              <a:buChar char="§"/>
            </a:pPr>
            <a:r>
              <a:rPr lang="en-US" dirty="0" smtClean="0"/>
              <a:t> In an </a:t>
            </a:r>
            <a:r>
              <a:rPr lang="en-US" dirty="0" smtClean="0">
                <a:hlinkClick r:id="rId3" tooltip="Ethernet"/>
              </a:rPr>
              <a:t>Ethernet</a:t>
            </a:r>
            <a:r>
              <a:rPr lang="en-US" dirty="0" smtClean="0"/>
              <a:t> frame, this provides the </a:t>
            </a:r>
            <a:r>
              <a:rPr lang="en-US" dirty="0" smtClean="0">
                <a:hlinkClick r:id="rId4" tooltip="MAC address"/>
              </a:rPr>
              <a:t>MAC address</a:t>
            </a:r>
            <a:r>
              <a:rPr lang="en-US" dirty="0" smtClean="0"/>
              <a:t> of the frame's source and destination</a:t>
            </a:r>
          </a:p>
          <a:p>
            <a:pPr>
              <a:buFont typeface="Wingdings" pitchFamily="2" charset="2"/>
              <a:buChar char="§"/>
            </a:pPr>
            <a:r>
              <a:rPr lang="en-US" dirty="0" smtClean="0"/>
              <a:t>Bridges use two methods to resolve the network segment that a MAC address belongs to-</a:t>
            </a:r>
            <a:r>
              <a:rPr lang="en-US" b="1" dirty="0" smtClean="0"/>
              <a:t>Transparent bridging and Source route bridging</a:t>
            </a:r>
            <a:endParaRPr lang="en-US" b="1" dirty="0"/>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t>Transparent bridging</a:t>
            </a:r>
            <a:r>
              <a:rPr lang="en-US" sz="3200" dirty="0" smtClean="0"/>
              <a:t> </a:t>
            </a:r>
            <a:endParaRPr lang="en-US" sz="3200" dirty="0"/>
          </a:p>
        </p:txBody>
      </p:sp>
      <p:sp>
        <p:nvSpPr>
          <p:cNvPr id="3" name="Content Placeholder 2"/>
          <p:cNvSpPr>
            <a:spLocks noGrp="1"/>
          </p:cNvSpPr>
          <p:nvPr>
            <p:ph idx="1"/>
          </p:nvPr>
        </p:nvSpPr>
        <p:spPr>
          <a:xfrm>
            <a:off x="457200" y="1066800"/>
            <a:ext cx="8229600" cy="5059363"/>
          </a:xfrm>
        </p:spPr>
        <p:txBody>
          <a:bodyPr>
            <a:normAutofit fontScale="85000" lnSpcReduction="20000"/>
          </a:bodyPr>
          <a:lstStyle/>
          <a:p>
            <a:pPr lvl="0"/>
            <a:r>
              <a:rPr lang="en-US" dirty="0" smtClean="0"/>
              <a:t>This method uses a forwarding database to send frames across network segments.</a:t>
            </a:r>
          </a:p>
          <a:p>
            <a:pPr lvl="0"/>
            <a:r>
              <a:rPr lang="en-US" dirty="0" smtClean="0"/>
              <a:t> The forwarding database is initially empty and entries in the database are built as the bridge receives frames. I</a:t>
            </a:r>
          </a:p>
          <a:p>
            <a:pPr lvl="0"/>
            <a:r>
              <a:rPr lang="en-US" dirty="0" smtClean="0"/>
              <a:t>f an address entry is not found in the forwarding database, the frame is rebroadcast to all ports of the bridge, forwarding the frame to all segments except the source address. </a:t>
            </a:r>
          </a:p>
          <a:p>
            <a:pPr lvl="0"/>
            <a:r>
              <a:rPr lang="en-US" dirty="0" smtClean="0"/>
              <a:t>By means of these broadcast frames, the destination network will respond and a route will be created  along with recording the network segment to which a particular frame is to be sent, </a:t>
            </a:r>
          </a:p>
          <a:p>
            <a:endParaRPr lang="en-US" dirty="0"/>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Transparent bridging</a:t>
            </a:r>
            <a:r>
              <a:rPr lang="en-US" dirty="0" smtClean="0"/>
              <a:t> </a:t>
            </a:r>
            <a:r>
              <a:rPr lang="en-US" dirty="0" err="1" smtClean="0"/>
              <a:t>conti</a:t>
            </a:r>
            <a:r>
              <a:rPr lang="en-US" dirty="0" smtClean="0"/>
              <a:t>’</a:t>
            </a:r>
            <a:endParaRPr lang="en-US" dirty="0"/>
          </a:p>
        </p:txBody>
      </p:sp>
      <p:sp>
        <p:nvSpPr>
          <p:cNvPr id="3" name="Content Placeholder 2"/>
          <p:cNvSpPr>
            <a:spLocks noGrp="1"/>
          </p:cNvSpPr>
          <p:nvPr>
            <p:ph idx="1"/>
          </p:nvPr>
        </p:nvSpPr>
        <p:spPr/>
        <p:txBody>
          <a:bodyPr/>
          <a:lstStyle/>
          <a:p>
            <a:pPr lvl="0"/>
            <a:r>
              <a:rPr lang="en-US" dirty="0" smtClean="0"/>
              <a:t>bridges may also record a bandwidth metric to avoid looping when multiple paths are available</a:t>
            </a:r>
          </a:p>
          <a:p>
            <a:pPr lvl="0"/>
            <a:r>
              <a:rPr lang="en-US" dirty="0" smtClean="0"/>
              <a:t>Devices that have this transparent bridging functionality are also known as </a:t>
            </a:r>
            <a:r>
              <a:rPr lang="en-US" i="1" dirty="0" smtClean="0"/>
              <a:t>adaptive bridges</a:t>
            </a:r>
            <a:endParaRPr lang="en-US" dirty="0" smtClean="0"/>
          </a:p>
          <a:p>
            <a:pPr lvl="0"/>
            <a:r>
              <a:rPr lang="en-US" dirty="0" smtClean="0"/>
              <a:t>They are primarily found in Ethernet networks.</a:t>
            </a:r>
          </a:p>
          <a:p>
            <a:endParaRPr lang="en-US" dirty="0"/>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t>Source route bridging</a:t>
            </a:r>
            <a:endParaRPr lang="en-US" sz="3200"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t>With source route bridging two frame types are used in order to find the route to the destination network segment. </a:t>
            </a:r>
          </a:p>
          <a:p>
            <a:r>
              <a:rPr lang="en-US" dirty="0" smtClean="0"/>
              <a:t>Single-Route (SR) frames make up most of the network traffic and have set destinations </a:t>
            </a:r>
          </a:p>
          <a:p>
            <a:r>
              <a:rPr lang="en-US" dirty="0" smtClean="0"/>
              <a:t>while All-Route (AR) frames are used to find routes Bridges send AR frames by broadcasting on all network branches; </a:t>
            </a:r>
          </a:p>
          <a:p>
            <a:r>
              <a:rPr lang="en-US" dirty="0" smtClean="0"/>
              <a:t>Each step of the followed route is registered by the bridge performing it</a:t>
            </a:r>
          </a:p>
          <a:p>
            <a:r>
              <a:rPr lang="en-US" dirty="0" smtClean="0"/>
              <a:t> Each frame has a maximum hop count, which is determined to be greater than the </a:t>
            </a:r>
            <a:r>
              <a:rPr lang="en-US" dirty="0" smtClean="0">
                <a:hlinkClick r:id="rId2" tooltip="Graph diameter"/>
              </a:rPr>
              <a:t>diameter</a:t>
            </a:r>
            <a:r>
              <a:rPr lang="en-US" dirty="0" smtClean="0"/>
              <a:t> of the network graph, and is decremented by each bridge</a:t>
            </a:r>
            <a:endParaRPr lang="en-US" dirty="0"/>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t>Source route Bridging </a:t>
            </a:r>
            <a:r>
              <a:rPr lang="en-US" sz="3200" b="1" dirty="0" err="1" smtClean="0"/>
              <a:t>conti</a:t>
            </a:r>
            <a:r>
              <a:rPr lang="en-US" sz="3200" b="1" dirty="0" smtClean="0"/>
              <a:t>’</a:t>
            </a:r>
            <a:endParaRPr lang="en-US" sz="3200" dirty="0"/>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pPr lvl="0">
              <a:buFont typeface="Wingdings" pitchFamily="2" charset="2"/>
              <a:buChar char="§"/>
            </a:pPr>
            <a:r>
              <a:rPr lang="en-US" dirty="0" smtClean="0"/>
              <a:t>Frames are dropped when this hop count reaches zero, to avoid indefinite looping of AR frames. </a:t>
            </a:r>
          </a:p>
          <a:p>
            <a:pPr lvl="0">
              <a:buFont typeface="Wingdings" pitchFamily="2" charset="2"/>
              <a:buChar char="§"/>
            </a:pPr>
            <a:r>
              <a:rPr lang="en-US" dirty="0" smtClean="0"/>
              <a:t>The first AR frame which reaches its destination is considered to have followed the best route, and the route can be used for subsequent SR frames; the other AR frames are discarded</a:t>
            </a:r>
          </a:p>
          <a:p>
            <a:pPr lvl="0">
              <a:buFont typeface="Wingdings" pitchFamily="2" charset="2"/>
              <a:buChar char="§"/>
            </a:pPr>
            <a:r>
              <a:rPr lang="en-US" dirty="0" smtClean="0"/>
              <a:t>This method of locating a destination network can allow for indirect </a:t>
            </a:r>
            <a:r>
              <a:rPr lang="en-US" dirty="0" smtClean="0">
                <a:hlinkClick r:id="rId2" tooltip="Load balancing (computing)"/>
              </a:rPr>
              <a:t>load balancing</a:t>
            </a:r>
            <a:r>
              <a:rPr lang="en-US" dirty="0" smtClean="0"/>
              <a:t> among multiple bridges connecting two networks. </a:t>
            </a:r>
          </a:p>
          <a:p>
            <a:pPr lvl="0">
              <a:buFont typeface="Wingdings" pitchFamily="2" charset="2"/>
              <a:buChar char="§"/>
            </a:pPr>
            <a:r>
              <a:rPr lang="en-US" dirty="0" smtClean="0"/>
              <a:t>The more a bridge is loaded, the less likely it is to take part in the route finding process for a new destination as it will be slow to forward packets.</a:t>
            </a:r>
          </a:p>
          <a:p>
            <a:pPr lvl="0">
              <a:buFont typeface="Wingdings" pitchFamily="2" charset="2"/>
              <a:buChar char="§"/>
            </a:pPr>
            <a:r>
              <a:rPr lang="en-US" dirty="0" smtClean="0"/>
              <a:t> A new AR packet will find a different route over a less busy path if one exists. </a:t>
            </a:r>
          </a:p>
          <a:p>
            <a:pPr>
              <a:buNone/>
            </a:pPr>
            <a:r>
              <a:rPr lang="en-US" dirty="0" smtClean="0"/>
              <a:t>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Data packet </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
            </a:pPr>
            <a:r>
              <a:rPr lang="en-US" dirty="0" smtClean="0"/>
              <a:t>A data packet always begins with a logic '0' (the start bit) to signal the receiver that a transmission is starting</a:t>
            </a:r>
          </a:p>
          <a:p>
            <a:pPr>
              <a:buFont typeface="Wingdings" pitchFamily="2" charset="2"/>
              <a:buChar char="§"/>
            </a:pPr>
            <a:r>
              <a:rPr lang="en-US" dirty="0" smtClean="0"/>
              <a:t>The start bit triggers an internal timer in the receiver that generates the needed clock pulses</a:t>
            </a:r>
          </a:p>
          <a:p>
            <a:pPr>
              <a:buFont typeface="Wingdings" pitchFamily="2" charset="2"/>
              <a:buChar char="§"/>
            </a:pPr>
            <a:r>
              <a:rPr lang="en-US" dirty="0" smtClean="0"/>
              <a:t>Following the start bit, eight bits of message data are sent bit by bit at the agreed upon baud rate The packet is concluded with a parity bit and stop bit</a:t>
            </a:r>
          </a:p>
          <a:p>
            <a:pPr>
              <a:buFont typeface="Wingdings" pitchFamily="2" charset="2"/>
              <a:buChar char="§"/>
            </a:pPr>
            <a:r>
              <a:rPr lang="en-US" dirty="0" smtClean="0"/>
              <a:t> One complete packet is illustrated below:</a:t>
            </a:r>
          </a:p>
          <a:p>
            <a:endParaRPr lang="en-US" dirty="0"/>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t>Source route Bridging </a:t>
            </a:r>
            <a:r>
              <a:rPr lang="en-US" sz="3200" b="1" dirty="0" err="1" smtClean="0"/>
              <a:t>conti</a:t>
            </a:r>
            <a:r>
              <a:rPr lang="en-US" sz="3200" b="1" dirty="0" smtClean="0"/>
              <a:t>’</a:t>
            </a:r>
            <a:endParaRPr lang="en-US" sz="3200" dirty="0"/>
          </a:p>
        </p:txBody>
      </p:sp>
      <p:sp>
        <p:nvSpPr>
          <p:cNvPr id="3" name="Content Placeholder 2"/>
          <p:cNvSpPr>
            <a:spLocks noGrp="1"/>
          </p:cNvSpPr>
          <p:nvPr>
            <p:ph idx="1"/>
          </p:nvPr>
        </p:nvSpPr>
        <p:spPr>
          <a:xfrm>
            <a:off x="457200" y="990600"/>
            <a:ext cx="8229600" cy="5135563"/>
          </a:xfrm>
        </p:spPr>
        <p:txBody>
          <a:bodyPr>
            <a:normAutofit lnSpcReduction="10000"/>
          </a:bodyPr>
          <a:lstStyle/>
          <a:p>
            <a:pPr lvl="0">
              <a:buFont typeface="Wingdings" pitchFamily="2" charset="2"/>
              <a:buChar char="§"/>
            </a:pPr>
            <a:r>
              <a:rPr lang="en-US" dirty="0" smtClean="0"/>
              <a:t>This method is very different from transparent bridge usage, where redundant bridges will be inactivated</a:t>
            </a:r>
          </a:p>
          <a:p>
            <a:pPr lvl="0">
              <a:buFont typeface="Wingdings" pitchFamily="2" charset="2"/>
              <a:buChar char="§"/>
            </a:pPr>
            <a:r>
              <a:rPr lang="en-US" dirty="0" smtClean="0"/>
              <a:t> however, more overhead is introduced to find routes, and space is wasted to store them in frames</a:t>
            </a:r>
          </a:p>
          <a:p>
            <a:pPr lvl="0">
              <a:buFont typeface="Wingdings" pitchFamily="2" charset="2"/>
              <a:buChar char="§"/>
            </a:pPr>
            <a:r>
              <a:rPr lang="en-US" dirty="0" smtClean="0"/>
              <a:t> A switch with a faster backplane can be just as good for performance, if not for fault tolerance. They are primarily found in Token Ring networks</a:t>
            </a:r>
          </a:p>
          <a:p>
            <a:endParaRPr lang="en-US" dirty="0"/>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200" b="1" dirty="0" smtClean="0"/>
              <a:t/>
            </a:r>
            <a:br>
              <a:rPr lang="en-US" sz="3200" b="1" dirty="0" smtClean="0"/>
            </a:br>
            <a:r>
              <a:rPr lang="en-US" sz="3200" b="1" dirty="0" smtClean="0"/>
              <a:t>Advantages of network bridges</a:t>
            </a:r>
            <a:r>
              <a:rPr lang="en-US" sz="3200" dirty="0" smtClean="0"/>
              <a:t/>
            </a:r>
            <a:br>
              <a:rPr lang="en-US" sz="3200" dirty="0" smtClean="0"/>
            </a:br>
            <a:endParaRPr lang="en-US" sz="3200" dirty="0"/>
          </a:p>
        </p:txBody>
      </p:sp>
      <p:sp>
        <p:nvSpPr>
          <p:cNvPr id="3" name="Content Placeholder 2"/>
          <p:cNvSpPr>
            <a:spLocks noGrp="1"/>
          </p:cNvSpPr>
          <p:nvPr>
            <p:ph idx="1"/>
          </p:nvPr>
        </p:nvSpPr>
        <p:spPr>
          <a:xfrm>
            <a:off x="457200" y="990600"/>
            <a:ext cx="8229600" cy="5135563"/>
          </a:xfrm>
        </p:spPr>
        <p:txBody>
          <a:bodyPr>
            <a:normAutofit fontScale="92500" lnSpcReduction="20000"/>
          </a:bodyPr>
          <a:lstStyle/>
          <a:p>
            <a:pPr lvl="0">
              <a:buFont typeface="Wingdings" pitchFamily="2" charset="2"/>
              <a:buChar char="§"/>
            </a:pPr>
            <a:r>
              <a:rPr lang="en-US" dirty="0" smtClean="0"/>
              <a:t>Self configuring</a:t>
            </a:r>
          </a:p>
          <a:p>
            <a:pPr lvl="0">
              <a:buFont typeface="Wingdings" pitchFamily="2" charset="2"/>
              <a:buChar char="§"/>
            </a:pPr>
            <a:r>
              <a:rPr lang="en-US" dirty="0" smtClean="0"/>
              <a:t>Primitive bridges are often inexpensive</a:t>
            </a:r>
          </a:p>
          <a:p>
            <a:pPr lvl="0">
              <a:buFont typeface="Wingdings" pitchFamily="2" charset="2"/>
              <a:buChar char="§"/>
            </a:pPr>
            <a:r>
              <a:rPr lang="en-US" dirty="0" smtClean="0"/>
              <a:t>Reduce the size of collision domain by </a:t>
            </a:r>
            <a:r>
              <a:rPr lang="en-US" dirty="0" err="1" smtClean="0">
                <a:hlinkClick r:id="rId2" tooltip="Microsegmentation"/>
              </a:rPr>
              <a:t>microsegmentation</a:t>
            </a:r>
            <a:r>
              <a:rPr lang="en-US" dirty="0" smtClean="0"/>
              <a:t> in non switched networks</a:t>
            </a:r>
          </a:p>
          <a:p>
            <a:pPr lvl="0">
              <a:buFont typeface="Wingdings" pitchFamily="2" charset="2"/>
              <a:buChar char="§"/>
            </a:pPr>
            <a:r>
              <a:rPr lang="en-US" dirty="0" smtClean="0"/>
              <a:t>Transparent to protocols above the MAC layer allows the introduction of management/performance information and access control</a:t>
            </a:r>
          </a:p>
          <a:p>
            <a:pPr lvl="0">
              <a:buFont typeface="Wingdings" pitchFamily="2" charset="2"/>
              <a:buChar char="§"/>
            </a:pPr>
            <a:r>
              <a:rPr lang="en-US" dirty="0" smtClean="0"/>
              <a:t>LANs interconnected are separate, and physical constraints such as number of stations, repeaters and segment length don't apply</a:t>
            </a:r>
          </a:p>
          <a:p>
            <a:pPr lvl="0">
              <a:buFont typeface="Wingdings" pitchFamily="2" charset="2"/>
              <a:buChar char="§"/>
            </a:pPr>
            <a:r>
              <a:rPr lang="en-US" dirty="0" smtClean="0"/>
              <a:t>Helps minimize bandwidth usage</a:t>
            </a:r>
          </a:p>
          <a:p>
            <a:endParaRPr lang="en-US" dirty="0"/>
          </a:p>
        </p:txBody>
      </p:sp>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200" b="1" dirty="0" smtClean="0"/>
              <a:t/>
            </a:r>
            <a:br>
              <a:rPr lang="en-US" sz="3200" b="1" dirty="0" smtClean="0"/>
            </a:br>
            <a:r>
              <a:rPr lang="en-US" sz="3200" b="1" dirty="0" smtClean="0"/>
              <a:t>Disadvantages of network bridges</a:t>
            </a:r>
            <a:br>
              <a:rPr lang="en-US" sz="3200" b="1" dirty="0" smtClean="0"/>
            </a:br>
            <a:endParaRPr lang="en-US" sz="3200" dirty="0"/>
          </a:p>
        </p:txBody>
      </p:sp>
      <p:sp>
        <p:nvSpPr>
          <p:cNvPr id="3" name="Content Placeholder 2"/>
          <p:cNvSpPr>
            <a:spLocks noGrp="1"/>
          </p:cNvSpPr>
          <p:nvPr>
            <p:ph idx="1"/>
          </p:nvPr>
        </p:nvSpPr>
        <p:spPr/>
        <p:txBody>
          <a:bodyPr>
            <a:normAutofit fontScale="85000" lnSpcReduction="10000"/>
          </a:bodyPr>
          <a:lstStyle/>
          <a:p>
            <a:pPr lvl="0">
              <a:buFont typeface="Wingdings" pitchFamily="2" charset="2"/>
              <a:buChar char="§"/>
            </a:pPr>
            <a:r>
              <a:rPr lang="en-US" dirty="0" smtClean="0"/>
              <a:t>Does not limit the scope of broadcasts</a:t>
            </a:r>
          </a:p>
          <a:p>
            <a:pPr lvl="0">
              <a:buFont typeface="Wingdings" pitchFamily="2" charset="2"/>
              <a:buChar char="§"/>
            </a:pPr>
            <a:r>
              <a:rPr lang="en-US" dirty="0" smtClean="0"/>
              <a:t>Does not scale to extremely large networks</a:t>
            </a:r>
          </a:p>
          <a:p>
            <a:pPr lvl="0">
              <a:buFont typeface="Wingdings" pitchFamily="2" charset="2"/>
              <a:buChar char="§"/>
            </a:pPr>
            <a:r>
              <a:rPr lang="en-US" dirty="0" smtClean="0"/>
              <a:t>Buffering introduces store and forward delays; on average traffic destined for bridge will be related to the number of stations on the rest of the </a:t>
            </a:r>
            <a:r>
              <a:rPr lang="en-US" dirty="0" smtClean="0">
                <a:hlinkClick r:id="rId2" tooltip="Local area network"/>
              </a:rPr>
              <a:t>LAN</a:t>
            </a:r>
            <a:endParaRPr lang="en-US" dirty="0" smtClean="0"/>
          </a:p>
          <a:p>
            <a:pPr lvl="0">
              <a:buFont typeface="Wingdings" pitchFamily="2" charset="2"/>
              <a:buChar char="§"/>
            </a:pPr>
            <a:r>
              <a:rPr lang="en-US" dirty="0" smtClean="0"/>
              <a:t>Bridging of different MAC protocols introduces errors</a:t>
            </a:r>
          </a:p>
          <a:p>
            <a:pPr lvl="0">
              <a:buFont typeface="Wingdings" pitchFamily="2" charset="2"/>
              <a:buChar char="§"/>
            </a:pPr>
            <a:r>
              <a:rPr lang="en-US" dirty="0" smtClean="0"/>
              <a:t>Because bridges do more than repeaters by viewing MAC addresses, the extra processing makes them slower than </a:t>
            </a:r>
            <a:r>
              <a:rPr lang="en-US" dirty="0" smtClean="0">
                <a:hlinkClick r:id="rId3" tooltip="Multiport repeater"/>
              </a:rPr>
              <a:t>repeaters</a:t>
            </a:r>
            <a:endParaRPr lang="en-US" dirty="0" smtClean="0"/>
          </a:p>
          <a:p>
            <a:pPr lvl="0">
              <a:buFont typeface="Wingdings" pitchFamily="2" charset="2"/>
              <a:buChar char="§"/>
            </a:pPr>
            <a:r>
              <a:rPr lang="en-US" dirty="0" smtClean="0"/>
              <a:t>Bridges are more expensive than repeaters</a:t>
            </a:r>
          </a:p>
        </p:txBody>
      </p:sp>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lstStyle/>
          <a:p>
            <a:pPr>
              <a:buFont typeface="Wingdings" pitchFamily="2" charset="2"/>
              <a:buChar char="§"/>
            </a:pPr>
            <a:r>
              <a:rPr lang="en-US" dirty="0" smtClean="0"/>
              <a:t>Although infinite bridges (or layer 2 switches) can be connected in theory, often a broadcast storm will result as more and more collisions occur </a:t>
            </a:r>
          </a:p>
          <a:p>
            <a:pPr>
              <a:buFont typeface="Wingdings" pitchFamily="2" charset="2"/>
              <a:buChar char="§"/>
            </a:pPr>
            <a:r>
              <a:rPr lang="en-US" dirty="0" smtClean="0"/>
              <a:t>Collisions delay service advertisements, which causes the hosts to back off and attempt to retransmit after a pseudo-random interval</a:t>
            </a:r>
          </a:p>
          <a:p>
            <a:pPr>
              <a:buFont typeface="Wingdings" pitchFamily="2" charset="2"/>
              <a:buChar char="§"/>
            </a:pPr>
            <a:r>
              <a:rPr lang="en-US" dirty="0" smtClean="0"/>
              <a:t>Because bridges simply repeat any Layer 2 broadcast traffic, this can result in undesirable </a:t>
            </a:r>
            <a:endParaRPr lang="en-US" dirty="0"/>
          </a:p>
        </p:txBody>
      </p:sp>
      <p:sp>
        <p:nvSpPr>
          <p:cNvPr id="4" name="Title 1"/>
          <p:cNvSpPr>
            <a:spLocks noGrp="1"/>
          </p:cNvSpPr>
          <p:nvPr>
            <p:ph type="title"/>
          </p:nvPr>
        </p:nvSpPr>
        <p:spPr>
          <a:xfrm>
            <a:off x="457200" y="274638"/>
            <a:ext cx="8229600" cy="487362"/>
          </a:xfrm>
        </p:spPr>
        <p:txBody>
          <a:bodyPr>
            <a:normAutofit fontScale="90000"/>
          </a:bodyPr>
          <a:lstStyle/>
          <a:p>
            <a:r>
              <a:rPr lang="en-US" sz="3200" b="1" dirty="0" smtClean="0"/>
              <a:t/>
            </a:r>
            <a:br>
              <a:rPr lang="en-US" sz="3200" b="1" dirty="0" smtClean="0"/>
            </a:br>
            <a:r>
              <a:rPr lang="en-US" sz="3200" b="1" dirty="0" smtClean="0"/>
              <a:t>Disadvantages of network bridges</a:t>
            </a:r>
            <a:br>
              <a:rPr lang="en-US" sz="3200" b="1" dirty="0" smtClean="0"/>
            </a:br>
            <a:endParaRPr lang="en-US" sz="3200" dirty="0"/>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example would be a bridge in between adjacent office buildings. It is unlikely that the advantages of bridging would outweigh the loss of network bandwidth associated with all of the service advertisements.</a:t>
            </a:r>
          </a:p>
          <a:p>
            <a:r>
              <a:rPr lang="en-US" dirty="0" smtClean="0"/>
              <a:t>Another major disadvantage is that any standards-compliant implementation of bridging cannot have any closed loops in a network. This limits both performance and reliability.</a:t>
            </a:r>
          </a:p>
          <a:p>
            <a:endParaRPr lang="en-US" dirty="0"/>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
            </a:r>
            <a:br>
              <a:rPr lang="en-US" b="1" dirty="0" smtClean="0"/>
            </a:br>
            <a:r>
              <a:rPr lang="en-US" b="1" dirty="0" smtClean="0"/>
              <a:t>Bridging versus routing</a:t>
            </a:r>
            <a:br>
              <a:rPr lang="en-US" b="1" dirty="0" smtClean="0"/>
            </a:br>
            <a:endParaRPr lang="en-US" dirty="0"/>
          </a:p>
        </p:txBody>
      </p:sp>
      <p:sp>
        <p:nvSpPr>
          <p:cNvPr id="3" name="Content Placeholder 2"/>
          <p:cNvSpPr>
            <a:spLocks noGrp="1"/>
          </p:cNvSpPr>
          <p:nvPr>
            <p:ph idx="1"/>
          </p:nvPr>
        </p:nvSpPr>
        <p:spPr>
          <a:xfrm>
            <a:off x="457200" y="1066800"/>
            <a:ext cx="8382000" cy="5181600"/>
          </a:xfrm>
        </p:spPr>
        <p:txBody>
          <a:bodyPr>
            <a:normAutofit fontScale="92500" lnSpcReduction="20000"/>
          </a:bodyPr>
          <a:lstStyle/>
          <a:p>
            <a:r>
              <a:rPr lang="en-US" dirty="0" smtClean="0"/>
              <a:t>Bridging and </a:t>
            </a:r>
            <a:r>
              <a:rPr lang="en-US" u="sng" dirty="0" smtClean="0">
                <a:hlinkClick r:id="rId2" tooltip="Routing"/>
              </a:rPr>
              <a:t>routing</a:t>
            </a:r>
            <a:r>
              <a:rPr lang="en-US" dirty="0" smtClean="0"/>
              <a:t> are both ways of performing data control, but work through different methods</a:t>
            </a:r>
          </a:p>
          <a:p>
            <a:r>
              <a:rPr lang="en-US" dirty="0" smtClean="0"/>
              <a:t>Bridging takes place at </a:t>
            </a:r>
            <a:r>
              <a:rPr lang="en-US" u="sng" dirty="0" smtClean="0">
                <a:hlinkClick r:id="rId3" tooltip="OSI model"/>
              </a:rPr>
              <a:t>OSI Model Layer 2</a:t>
            </a:r>
            <a:r>
              <a:rPr lang="en-US" dirty="0" smtClean="0"/>
              <a:t> (Data-Link Layer) while Routing takes place at the </a:t>
            </a:r>
            <a:r>
              <a:rPr lang="en-US" u="sng" dirty="0" smtClean="0">
                <a:hlinkClick r:id="rId3" tooltip="OSI model"/>
              </a:rPr>
              <a:t>OSI Model Layer 3</a:t>
            </a:r>
            <a:r>
              <a:rPr lang="en-US" dirty="0" smtClean="0"/>
              <a:t> (Network Layer)</a:t>
            </a:r>
          </a:p>
          <a:p>
            <a:r>
              <a:rPr lang="en-US" dirty="0" smtClean="0"/>
              <a:t>This difference means that a bridge directs frames according to hardware assigned </a:t>
            </a:r>
            <a:r>
              <a:rPr lang="en-US" u="sng" dirty="0" smtClean="0">
                <a:hlinkClick r:id="rId4" tooltip="MAC address"/>
              </a:rPr>
              <a:t>MAC addresses</a:t>
            </a:r>
            <a:r>
              <a:rPr lang="en-US" dirty="0" smtClean="0"/>
              <a:t> while a router makes its decisions according to arbitrarily assigned </a:t>
            </a:r>
            <a:r>
              <a:rPr lang="en-US" u="sng" dirty="0" smtClean="0">
                <a:hlinkClick r:id="rId5" tooltip="IP Address"/>
              </a:rPr>
              <a:t>IP Addresses</a:t>
            </a:r>
            <a:endParaRPr lang="en-US" u="sng" dirty="0" smtClean="0"/>
          </a:p>
          <a:p>
            <a:r>
              <a:rPr lang="en-US" dirty="0" smtClean="0"/>
              <a:t>As a result of this, bridges are not concerned with and are unable to distinguish </a:t>
            </a:r>
            <a:r>
              <a:rPr lang="en-US" u="sng" dirty="0" smtClean="0">
                <a:hlinkClick r:id="rId6" tooltip="Computer networking"/>
              </a:rPr>
              <a:t>networks</a:t>
            </a:r>
            <a:r>
              <a:rPr lang="en-US" dirty="0" smtClean="0"/>
              <a:t> while </a:t>
            </a:r>
            <a:r>
              <a:rPr lang="en-US" u="sng" dirty="0" smtClean="0">
                <a:hlinkClick r:id="rId7" tooltip="Routers"/>
              </a:rPr>
              <a:t>routers</a:t>
            </a:r>
            <a:r>
              <a:rPr lang="en-US" dirty="0" smtClean="0"/>
              <a:t> can </a:t>
            </a:r>
          </a:p>
          <a:p>
            <a:endParaRPr lang="en-US" dirty="0"/>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fontScale="92500"/>
          </a:bodyPr>
          <a:lstStyle/>
          <a:p>
            <a:pPr>
              <a:buFont typeface="Wingdings" pitchFamily="2" charset="2"/>
              <a:buChar char="§"/>
            </a:pPr>
            <a:r>
              <a:rPr lang="en-US" dirty="0" smtClean="0"/>
              <a:t>When designing a network, one can choose to put multiple segments into one bridged network or to divide it into different networks interconnected by routers</a:t>
            </a:r>
          </a:p>
          <a:p>
            <a:pPr>
              <a:buFont typeface="Wingdings" pitchFamily="2" charset="2"/>
              <a:buChar char="§"/>
            </a:pPr>
            <a:r>
              <a:rPr lang="en-US" dirty="0" smtClean="0"/>
              <a:t>If a host is physically moved from one network area to another in a routed network, it has to get a new IP address</a:t>
            </a:r>
          </a:p>
          <a:p>
            <a:pPr>
              <a:buFont typeface="Wingdings" pitchFamily="2" charset="2"/>
              <a:buChar char="§"/>
            </a:pPr>
            <a:r>
              <a:rPr lang="en-US" dirty="0" smtClean="0"/>
              <a:t> if this system is moved within a bridged network, it doesn't have to reconfigure anything. These days bridges are replaced with switches</a:t>
            </a:r>
          </a:p>
        </p:txBody>
      </p:sp>
      <p:sp>
        <p:nvSpPr>
          <p:cNvPr id="4" name="Title 1"/>
          <p:cNvSpPr>
            <a:spLocks noGrp="1"/>
          </p:cNvSpPr>
          <p:nvPr>
            <p:ph type="title"/>
          </p:nvPr>
        </p:nvSpPr>
        <p:spPr>
          <a:xfrm>
            <a:off x="457200" y="274638"/>
            <a:ext cx="8229600" cy="563562"/>
          </a:xfrm>
        </p:spPr>
        <p:txBody>
          <a:bodyPr>
            <a:normAutofit fontScale="90000"/>
          </a:bodyPr>
          <a:lstStyle/>
          <a:p>
            <a:r>
              <a:rPr lang="en-US" b="1" dirty="0" smtClean="0"/>
              <a:t/>
            </a:r>
            <a:br>
              <a:rPr lang="en-US" b="1" dirty="0" smtClean="0"/>
            </a:br>
            <a:r>
              <a:rPr lang="en-US" b="1" dirty="0" smtClean="0"/>
              <a:t>Bridging versus routing</a:t>
            </a:r>
            <a:br>
              <a:rPr lang="en-US" b="1" dirty="0" smtClean="0"/>
            </a:br>
            <a:endParaRPr lang="en-US" dirty="0"/>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fontScale="90000"/>
          </a:bodyPr>
          <a:lstStyle/>
          <a:p>
            <a:r>
              <a:rPr lang="en-US" sz="3200" b="1" dirty="0" smtClean="0"/>
              <a:t/>
            </a:r>
            <a:br>
              <a:rPr lang="en-US" sz="3200" b="1" dirty="0" smtClean="0"/>
            </a:br>
            <a:r>
              <a:rPr lang="en-US" sz="3200" b="1" dirty="0" smtClean="0"/>
              <a:t>Bridge versus Layer 2 Switch </a:t>
            </a:r>
            <a:r>
              <a:rPr lang="en-US" sz="3200" b="1" dirty="0" err="1" smtClean="0"/>
              <a:t>conti</a:t>
            </a:r>
            <a:r>
              <a:rPr lang="en-US" sz="3200" b="1" dirty="0" smtClean="0"/>
              <a:t>’</a:t>
            </a:r>
            <a:r>
              <a:rPr lang="en-US" sz="3200" dirty="0" smtClean="0"/>
              <a:t/>
            </a:r>
            <a:br>
              <a:rPr lang="en-US" sz="3200" dirty="0" smtClean="0"/>
            </a:br>
            <a:endParaRPr lang="en-US" sz="3200" dirty="0"/>
          </a:p>
        </p:txBody>
      </p:sp>
      <p:sp>
        <p:nvSpPr>
          <p:cNvPr id="3" name="Content Placeholder 2"/>
          <p:cNvSpPr>
            <a:spLocks noGrp="1"/>
          </p:cNvSpPr>
          <p:nvPr>
            <p:ph idx="1"/>
          </p:nvPr>
        </p:nvSpPr>
        <p:spPr>
          <a:xfrm>
            <a:off x="457200" y="762000"/>
            <a:ext cx="8229600" cy="5364163"/>
          </a:xfrm>
        </p:spPr>
        <p:txBody>
          <a:bodyPr>
            <a:normAutofit lnSpcReduction="10000"/>
          </a:bodyPr>
          <a:lstStyle/>
          <a:p>
            <a:pPr lvl="0"/>
            <a:r>
              <a:rPr lang="en-US" dirty="0" smtClean="0"/>
              <a:t>Bridge frame handling is controlled in the bridge's software. Conversely, layer 2 switch performs address recognition and frame forwarding with hardware</a:t>
            </a:r>
          </a:p>
          <a:p>
            <a:pPr lvl="0"/>
            <a:r>
              <a:rPr lang="en-US" dirty="0" smtClean="0"/>
              <a:t> Similarly, a router and a layer 3 switch differ only by whether they forward in software, or hardware.</a:t>
            </a:r>
          </a:p>
          <a:p>
            <a:pPr lvl="0"/>
            <a:r>
              <a:rPr lang="en-US" dirty="0" smtClean="0"/>
              <a:t>A bridge can </a:t>
            </a:r>
            <a:r>
              <a:rPr lang="en-US" i="1" dirty="0" smtClean="0"/>
              <a:t>typically</a:t>
            </a:r>
            <a:r>
              <a:rPr lang="en-US" dirty="0" smtClean="0"/>
              <a:t> analyze/forward only one packet at a time, while a layer 2 switch has multiple parallel data paths and can handle multiple frames simultaneously.</a:t>
            </a:r>
          </a:p>
          <a:p>
            <a:endParaRPr lang="en-US" dirty="0"/>
          </a:p>
        </p:txBody>
      </p:sp>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lvl="0"/>
            <a:r>
              <a:rPr lang="en-US" dirty="0" smtClean="0"/>
              <a:t>A bridge uses store-and-forward (it buffers the incoming frame, and then performs a CRC to ensure data integrity before forwarding the frame)</a:t>
            </a:r>
          </a:p>
          <a:p>
            <a:pPr lvl="0"/>
            <a:r>
              <a:rPr lang="en-US" dirty="0" smtClean="0"/>
              <a:t>while a layer 2 switch can be configured to either use store-and-forward, or to use cut-through (sending the frame through as soon as the destination MAC address is realized, without checking the data for correctness).</a:t>
            </a:r>
          </a:p>
          <a:p>
            <a:endParaRPr lang="en-US" dirty="0"/>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Because a layer 2 switch can incorporate the functions of a bridge, the bridge has suffered commercially</a:t>
            </a:r>
          </a:p>
          <a:p>
            <a:r>
              <a:rPr lang="en-US" dirty="0" smtClean="0"/>
              <a:t> New installations typically include layer 2 switches with bridge functionality, rather than bridges. </a:t>
            </a:r>
          </a:p>
          <a:p>
            <a:r>
              <a:rPr lang="en-US" dirty="0" smtClean="0"/>
              <a:t>This has led to the general mixing of the two terms- </a:t>
            </a:r>
            <a:r>
              <a:rPr lang="en-US" b="1" dirty="0" err="1" smtClean="0"/>
              <a:t>Brouter</a:t>
            </a:r>
            <a:endParaRPr lang="en-US" b="1" dirty="0"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www.camiresearch.com/Data_Com_Basics/image10.gif"/>
          <p:cNvPicPr>
            <a:picLocks noGrp="1"/>
          </p:cNvPicPr>
          <p:nvPr>
            <p:ph idx="1"/>
          </p:nvPr>
        </p:nvPicPr>
        <p:blipFill>
          <a:blip r:embed="rId2"/>
          <a:srcRect/>
          <a:stretch>
            <a:fillRect/>
          </a:stretch>
        </p:blipFill>
        <p:spPr bwMode="auto">
          <a:xfrm>
            <a:off x="609600" y="457199"/>
            <a:ext cx="7924800" cy="6096001"/>
          </a:xfrm>
          <a:prstGeom prst="rect">
            <a:avLst/>
          </a:prstGeom>
          <a:noFill/>
          <a:ln w="9525">
            <a:noFill/>
            <a:miter lim="800000"/>
            <a:headEnd/>
            <a:tailEnd/>
          </a:ln>
        </p:spPr>
      </p:pic>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dirty="0" smtClean="0"/>
              <a:t>Wireless bridge   </a:t>
            </a:r>
            <a:r>
              <a:rPr lang="en-US" sz="3200" b="1" dirty="0" err="1" smtClean="0"/>
              <a:t>conti</a:t>
            </a:r>
            <a:r>
              <a:rPr lang="en-US" sz="3200" b="1" dirty="0" smtClean="0"/>
              <a:t>’</a:t>
            </a:r>
            <a:endParaRPr lang="en-US" sz="3200" dirty="0"/>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r>
              <a:rPr lang="en-US" dirty="0" smtClean="0"/>
              <a:t>A </a:t>
            </a:r>
            <a:r>
              <a:rPr lang="en-US" b="1" dirty="0" smtClean="0"/>
              <a:t>wireless bridge</a:t>
            </a:r>
            <a:r>
              <a:rPr lang="en-US" dirty="0" smtClean="0"/>
              <a:t> is a hardware component used to connect two or more </a:t>
            </a:r>
            <a:r>
              <a:rPr lang="en-US" u="sng" dirty="0" smtClean="0">
                <a:hlinkClick r:id="rId2" tooltip="Network segment"/>
              </a:rPr>
              <a:t>network segments</a:t>
            </a:r>
            <a:r>
              <a:rPr lang="en-US" dirty="0" smtClean="0"/>
              <a:t> (LANs or parts of a LAN) which are physically and logically (by protocol) separated</a:t>
            </a:r>
          </a:p>
          <a:p>
            <a:r>
              <a:rPr lang="en-US" dirty="0" smtClean="0"/>
              <a:t>.It does not necessarily always need to be a hardware device, as some operating systems (such as Windows, Linux, Mac OS X and FreeBSD) provide software to bridge different protocols</a:t>
            </a:r>
          </a:p>
          <a:p>
            <a:r>
              <a:rPr lang="en-US" dirty="0" smtClean="0"/>
              <a:t> This is seen commonly in protocols over wireless to cable. So in a sense the computer acts as a bridge by using bridging O/S software.</a:t>
            </a:r>
          </a:p>
          <a:p>
            <a:endParaRPr lang="en-US" dirty="0"/>
          </a:p>
        </p:txBody>
      </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t>Wireless bridge  </a:t>
            </a:r>
            <a:r>
              <a:rPr lang="en-US" sz="3200" b="1" dirty="0" err="1" smtClean="0"/>
              <a:t>conti</a:t>
            </a:r>
            <a:r>
              <a:rPr lang="en-US" sz="3200" b="1" dirty="0" smtClean="0"/>
              <a:t>’</a:t>
            </a:r>
            <a:endParaRPr lang="en-US" sz="3200" dirty="0"/>
          </a:p>
        </p:txBody>
      </p:sp>
      <p:sp>
        <p:nvSpPr>
          <p:cNvPr id="3" name="Content Placeholder 2"/>
          <p:cNvSpPr>
            <a:spLocks noGrp="1"/>
          </p:cNvSpPr>
          <p:nvPr>
            <p:ph idx="1"/>
          </p:nvPr>
        </p:nvSpPr>
        <p:spPr>
          <a:xfrm>
            <a:off x="457200" y="990600"/>
            <a:ext cx="8229600" cy="5135563"/>
          </a:xfrm>
        </p:spPr>
        <p:txBody>
          <a:bodyPr>
            <a:normAutofit fontScale="92500" lnSpcReduction="20000"/>
          </a:bodyPr>
          <a:lstStyle/>
          <a:p>
            <a:pPr>
              <a:buFont typeface="Wingdings" pitchFamily="2" charset="2"/>
              <a:buChar char="§"/>
            </a:pPr>
            <a:r>
              <a:rPr lang="en-US" dirty="0" smtClean="0"/>
              <a:t> wireless routers and wireless access points offer either a "bridge" mode or a "repeater" mode, both of which perform a similar common function.</a:t>
            </a:r>
          </a:p>
          <a:p>
            <a:pPr>
              <a:buFont typeface="Wingdings" pitchFamily="2" charset="2"/>
              <a:buChar char="§"/>
            </a:pPr>
            <a:r>
              <a:rPr lang="en-US" dirty="0" smtClean="0"/>
              <a:t> The difference being the bridge mode connects to different protocol types and the repeater modes relays the same protocol type</a:t>
            </a:r>
          </a:p>
          <a:p>
            <a:pPr>
              <a:buFont typeface="Wingdings" pitchFamily="2" charset="2"/>
              <a:buChar char="§"/>
            </a:pPr>
            <a:r>
              <a:rPr lang="en-US" dirty="0" smtClean="0"/>
              <a:t> Wireless routers, access points, and bridges are available that are compliant with the IEEE802.11a, b, g and n standards</a:t>
            </a:r>
          </a:p>
          <a:p>
            <a:pPr>
              <a:buFont typeface="Wingdings" pitchFamily="2" charset="2"/>
              <a:buChar char="§"/>
            </a:pPr>
            <a:r>
              <a:rPr lang="en-US" dirty="0" smtClean="0"/>
              <a:t> The frequency bands for these wireless standards can be used license-free in most countries</a:t>
            </a:r>
          </a:p>
          <a:p>
            <a:endParaRPr lang="en-US" dirty="0"/>
          </a:p>
        </p:txBody>
      </p:sp>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dirty="0" smtClean="0"/>
              <a:t>Wireless bridge CONTI’</a:t>
            </a:r>
            <a:endParaRPr lang="en-US" sz="3200" dirty="0"/>
          </a:p>
        </p:txBody>
      </p:sp>
      <p:sp>
        <p:nvSpPr>
          <p:cNvPr id="3" name="Content Placeholder 2"/>
          <p:cNvSpPr>
            <a:spLocks noGrp="1"/>
          </p:cNvSpPr>
          <p:nvPr>
            <p:ph idx="1"/>
          </p:nvPr>
        </p:nvSpPr>
        <p:spPr>
          <a:xfrm>
            <a:off x="457200" y="838200"/>
            <a:ext cx="8229600" cy="5287963"/>
          </a:xfrm>
        </p:spPr>
        <p:txBody>
          <a:bodyPr/>
          <a:lstStyle/>
          <a:p>
            <a:pPr>
              <a:buFont typeface="Wingdings" pitchFamily="2" charset="2"/>
              <a:buChar char="§"/>
            </a:pPr>
            <a:r>
              <a:rPr lang="en-US" dirty="0" smtClean="0"/>
              <a:t>Wireless bridge devices work in pairs (</a:t>
            </a:r>
            <a:r>
              <a:rPr lang="en-US" u="sng" dirty="0" smtClean="0">
                <a:hlinkClick r:id="rId2" tooltip="Point-to-point (telecommunications)"/>
              </a:rPr>
              <a:t>point-to-point</a:t>
            </a:r>
            <a:r>
              <a:rPr lang="en-US" dirty="0" smtClean="0"/>
              <a:t>), one on each side of the "bridge". However, there can be many simultaneous "bridges" using one central device (</a:t>
            </a:r>
            <a:r>
              <a:rPr lang="en-US" u="sng" dirty="0" smtClean="0">
                <a:hlinkClick r:id="rId3" tooltip="Point to multipoint"/>
              </a:rPr>
              <a:t>point to multipoint</a:t>
            </a:r>
            <a:r>
              <a:rPr lang="en-US" dirty="0" smtClean="0"/>
              <a:t>)</a:t>
            </a:r>
          </a:p>
          <a:p>
            <a:pPr>
              <a:buFont typeface="Wingdings" pitchFamily="2" charset="2"/>
              <a:buChar char="§"/>
            </a:pPr>
            <a:r>
              <a:rPr lang="en-US" dirty="0" smtClean="0"/>
              <a:t>During bridge setup, the wireless devices used for the bridge must be set to the same </a:t>
            </a:r>
            <a:r>
              <a:rPr lang="en-US" u="sng" dirty="0" smtClean="0">
                <a:hlinkClick r:id="rId4" tooltip="Service set identifier"/>
              </a:rPr>
              <a:t>service set identifier</a:t>
            </a:r>
            <a:r>
              <a:rPr lang="en-US" dirty="0" smtClean="0"/>
              <a:t> (SSID) and </a:t>
            </a:r>
            <a:r>
              <a:rPr lang="en-US" u="sng" dirty="0" smtClean="0">
                <a:hlinkClick r:id="rId5" tooltip="Radio channel"/>
              </a:rPr>
              <a:t>radio channel</a:t>
            </a:r>
            <a:endParaRPr lang="en-US" dirty="0"/>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Wireless bridge </a:t>
            </a:r>
            <a:r>
              <a:rPr lang="en-US" b="1" dirty="0" err="1" smtClean="0"/>
              <a:t>conti</a:t>
            </a:r>
            <a:r>
              <a:rPr lang="en-US" b="1" dirty="0" smtClean="0"/>
              <a:t>’</a:t>
            </a:r>
            <a:endParaRPr lang="en-US" dirty="0"/>
          </a:p>
        </p:txBody>
      </p:sp>
      <p:sp>
        <p:nvSpPr>
          <p:cNvPr id="3" name="Content Placeholder 2"/>
          <p:cNvSpPr>
            <a:spLocks noGrp="1"/>
          </p:cNvSpPr>
          <p:nvPr>
            <p:ph idx="1"/>
          </p:nvPr>
        </p:nvSpPr>
        <p:spPr/>
        <p:txBody>
          <a:bodyPr>
            <a:noAutofit/>
          </a:bodyPr>
          <a:lstStyle/>
          <a:p>
            <a:r>
              <a:rPr lang="en-US" sz="2000" dirty="0" smtClean="0"/>
              <a:t>Bridging has historically referred to propagation of data across a device without traversing a network stack, such as TCP/IP </a:t>
            </a:r>
          </a:p>
          <a:p>
            <a:r>
              <a:rPr lang="en-US" sz="2000" dirty="0" smtClean="0"/>
              <a:t>Wireless bridging is a colloquial term. </a:t>
            </a:r>
          </a:p>
          <a:p>
            <a:r>
              <a:rPr lang="en-US" sz="2000" dirty="0" smtClean="0"/>
              <a:t>A more accurate description of connecting two local area networks would be a Wireless LAN to LAN bridge</a:t>
            </a:r>
          </a:p>
          <a:p>
            <a:r>
              <a:rPr lang="en-US" sz="2000" dirty="0" smtClean="0"/>
              <a:t>The distinction is important</a:t>
            </a:r>
          </a:p>
          <a:p>
            <a:r>
              <a:rPr lang="en-US" sz="2000" dirty="0" smtClean="0"/>
              <a:t>While  device may not support bridging to a remote wireless access point to connect two LANs, </a:t>
            </a:r>
          </a:p>
          <a:p>
            <a:pPr>
              <a:buNone/>
            </a:pPr>
            <a:r>
              <a:rPr lang="en-US" sz="2000" dirty="0" smtClean="0"/>
              <a:t>      It may be desirable (and supported) that a wireless access point support true bridging; where packets traverse from a wireless to wired network without passing through an internal protocol stack, firewall or other network abstraction. </a:t>
            </a:r>
            <a:endParaRPr lang="en-US" sz="2000" dirty="0"/>
          </a:p>
        </p:txBody>
      </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smtClean="0"/>
              <a:t>Wireless bridge </a:t>
            </a:r>
            <a:r>
              <a:rPr lang="en-US" sz="3200" b="1" dirty="0" err="1" smtClean="0"/>
              <a:t>conti</a:t>
            </a:r>
            <a:endParaRPr lang="en-US" sz="3200" dirty="0"/>
          </a:p>
        </p:txBody>
      </p:sp>
      <p:sp>
        <p:nvSpPr>
          <p:cNvPr id="3" name="Content Placeholder 2"/>
          <p:cNvSpPr>
            <a:spLocks noGrp="1"/>
          </p:cNvSpPr>
          <p:nvPr>
            <p:ph idx="1"/>
          </p:nvPr>
        </p:nvSpPr>
        <p:spPr>
          <a:xfrm>
            <a:off x="457200" y="1066800"/>
            <a:ext cx="8229600" cy="5059363"/>
          </a:xfrm>
        </p:spPr>
        <p:txBody>
          <a:bodyPr>
            <a:normAutofit fontScale="92500"/>
          </a:bodyPr>
          <a:lstStyle/>
          <a:p>
            <a:pPr>
              <a:buFont typeface="Wingdings" pitchFamily="2" charset="2"/>
              <a:buChar char="§"/>
            </a:pPr>
            <a:r>
              <a:rPr lang="en-US" dirty="0" smtClean="0"/>
              <a:t>Two bridged networks could be treated as parts of a single subnet under Internet Protocol (IP) </a:t>
            </a:r>
          </a:p>
          <a:p>
            <a:pPr>
              <a:buFont typeface="Wingdings" pitchFamily="2" charset="2"/>
              <a:buChar char="§"/>
            </a:pPr>
            <a:r>
              <a:rPr lang="en-US" dirty="0" smtClean="0"/>
              <a:t>A wireless client would be able to make a DHCP request from a wired server if the wired and wireless networks were bridged</a:t>
            </a:r>
          </a:p>
          <a:p>
            <a:pPr>
              <a:buFont typeface="Wingdings" pitchFamily="2" charset="2"/>
              <a:buChar char="§"/>
            </a:pPr>
            <a:r>
              <a:rPr lang="en-US" dirty="0" smtClean="0"/>
              <a:t> In the ISO OSI model, a device in which packets traverse the network layer is considered a router, a device in which packets traverse the data link layer only is considered a bridge</a:t>
            </a:r>
          </a:p>
          <a:p>
            <a:pPr>
              <a:buFont typeface="Wingdings" pitchFamily="2" charset="2"/>
              <a:buChar char="§"/>
            </a:pPr>
            <a:endParaRPr lang="en-US" dirty="0"/>
          </a:p>
        </p:txBody>
      </p:sp>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dirty="0" smtClean="0"/>
              <a:t>Transparent Bridging</a:t>
            </a:r>
            <a:endParaRPr lang="en-US" sz="3200" dirty="0"/>
          </a:p>
        </p:txBody>
      </p:sp>
      <p:sp>
        <p:nvSpPr>
          <p:cNvPr id="3" name="Content Placeholder 2"/>
          <p:cNvSpPr>
            <a:spLocks noGrp="1"/>
          </p:cNvSpPr>
          <p:nvPr>
            <p:ph idx="1"/>
          </p:nvPr>
        </p:nvSpPr>
        <p:spPr>
          <a:xfrm>
            <a:off x="457200" y="914400"/>
            <a:ext cx="8229600" cy="5211763"/>
          </a:xfrm>
        </p:spPr>
        <p:txBody>
          <a:bodyPr>
            <a:normAutofit lnSpcReduction="10000"/>
          </a:bodyPr>
          <a:lstStyle/>
          <a:p>
            <a:r>
              <a:rPr lang="en-US" i="1" dirty="0" smtClean="0"/>
              <a:t>Transparent bridging</a:t>
            </a:r>
            <a:r>
              <a:rPr lang="en-US" dirty="0" smtClean="0"/>
              <a:t> refers to a form of bridging "transparent" to the end systems using it, in the sense that the end systems operate as if the bridge isn't there in the way that matters </a:t>
            </a:r>
          </a:p>
          <a:p>
            <a:r>
              <a:rPr lang="en-US" dirty="0" smtClean="0"/>
              <a:t>bridges segment </a:t>
            </a:r>
            <a:r>
              <a:rPr lang="en-US" u="sng" dirty="0" smtClean="0">
                <a:hlinkClick r:id="rId2" tooltip="Broadcasting (networks)"/>
              </a:rPr>
              <a:t>broadcasts</a:t>
            </a:r>
            <a:r>
              <a:rPr lang="en-US" dirty="0" smtClean="0"/>
              <a:t> between networks, and only allows specific addresses to pass through the bridge to the other network </a:t>
            </a:r>
          </a:p>
          <a:p>
            <a:r>
              <a:rPr lang="en-US" dirty="0" smtClean="0"/>
              <a:t>It is used primarily in Ethernet networks, where it has been standardized as </a:t>
            </a:r>
            <a:r>
              <a:rPr lang="en-US" u="sng" dirty="0" smtClean="0">
                <a:hlinkClick r:id="rId3" tooltip="IEEE 802.1D"/>
              </a:rPr>
              <a:t>IEEE 802.1D</a:t>
            </a:r>
            <a:endParaRPr lang="en-US" dirty="0"/>
          </a:p>
        </p:txBody>
      </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smtClean="0"/>
              <a:t>Transparent Bridging</a:t>
            </a:r>
            <a:endParaRPr lang="en-US" sz="3200" dirty="0"/>
          </a:p>
        </p:txBody>
      </p:sp>
      <p:sp>
        <p:nvSpPr>
          <p:cNvPr id="3" name="Content Placeholder 2"/>
          <p:cNvSpPr>
            <a:spLocks noGrp="1"/>
          </p:cNvSpPr>
          <p:nvPr>
            <p:ph idx="1"/>
          </p:nvPr>
        </p:nvSpPr>
        <p:spPr>
          <a:xfrm>
            <a:off x="457200" y="1066800"/>
            <a:ext cx="8229600" cy="5059363"/>
          </a:xfrm>
        </p:spPr>
        <p:txBody>
          <a:bodyPr>
            <a:noAutofit/>
          </a:bodyPr>
          <a:lstStyle/>
          <a:p>
            <a:r>
              <a:rPr lang="en-US" sz="2000" dirty="0" smtClean="0"/>
              <a:t>The bridging functions are confined to </a:t>
            </a:r>
            <a:r>
              <a:rPr lang="en-US" sz="2000" u="sng" dirty="0" smtClean="0">
                <a:hlinkClick r:id="rId2" tooltip="Network bridge"/>
              </a:rPr>
              <a:t>network bridges</a:t>
            </a:r>
            <a:r>
              <a:rPr lang="en-US" sz="2000" dirty="0" smtClean="0"/>
              <a:t> which interconnect the </a:t>
            </a:r>
            <a:r>
              <a:rPr lang="en-US" sz="2000" u="sng" dirty="0" smtClean="0">
                <a:hlinkClick r:id="rId3" tooltip="Network segment"/>
              </a:rPr>
              <a:t>network segments</a:t>
            </a:r>
            <a:r>
              <a:rPr lang="en-US" sz="2000" dirty="0" smtClean="0"/>
              <a:t>. </a:t>
            </a:r>
          </a:p>
          <a:p>
            <a:r>
              <a:rPr lang="en-US" sz="2000" dirty="0" smtClean="0"/>
              <a:t>The active parts of the network must form a </a:t>
            </a:r>
            <a:r>
              <a:rPr lang="en-US" sz="2000" u="sng" dirty="0" smtClean="0">
                <a:hlinkClick r:id="rId4" tooltip="Tree (graph theory)"/>
              </a:rPr>
              <a:t>tree</a:t>
            </a:r>
            <a:r>
              <a:rPr lang="en-US" sz="2000" dirty="0" smtClean="0"/>
              <a:t>. </a:t>
            </a:r>
          </a:p>
          <a:p>
            <a:r>
              <a:rPr lang="en-US" sz="2000" dirty="0" smtClean="0"/>
              <a:t>This can be achieved either by physically building the network as a tree or by using bridges that use the </a:t>
            </a:r>
            <a:r>
              <a:rPr lang="en-US" sz="2000" u="sng" dirty="0" smtClean="0">
                <a:hlinkClick r:id="rId5" tooltip="Spanning tree protocol"/>
              </a:rPr>
              <a:t>spanning tree protocol</a:t>
            </a:r>
            <a:r>
              <a:rPr lang="en-US" sz="2000" dirty="0" smtClean="0"/>
              <a:t> to build a loop-free network topology by selectively disabling network </a:t>
            </a:r>
            <a:r>
              <a:rPr lang="en-US" sz="2000" u="sng" dirty="0" smtClean="0">
                <a:hlinkClick r:id="rId6" tooltip="Broadcast address"/>
              </a:rPr>
              <a:t>broadcast addresses</a:t>
            </a:r>
            <a:r>
              <a:rPr lang="en-US" sz="2000" dirty="0" smtClean="0"/>
              <a:t>. </a:t>
            </a:r>
          </a:p>
          <a:p>
            <a:r>
              <a:rPr lang="en-US" sz="2000" dirty="0" smtClean="0"/>
              <a:t>If one computer on network   A sent a broadcast packet (packet with destination </a:t>
            </a:r>
            <a:r>
              <a:rPr lang="en-US" sz="2000" dirty="0" err="1" smtClean="0"/>
              <a:t>mac</a:t>
            </a:r>
            <a:r>
              <a:rPr lang="en-US" sz="2000" dirty="0" smtClean="0"/>
              <a:t> address FF:FF:FF:FF:FF:FF) to address FF:FF:FF:FF:FF:FF, the bridge would stop this from getting to network B. </a:t>
            </a:r>
          </a:p>
          <a:p>
            <a:r>
              <a:rPr lang="en-US" sz="2000" dirty="0" smtClean="0"/>
              <a:t>Note we have 3 addresses: source address and target address of the packet and the address where we send the packet. </a:t>
            </a:r>
          </a:p>
          <a:p>
            <a:endParaRPr lang="en-US" sz="2000" dirty="0"/>
          </a:p>
        </p:txBody>
      </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fontScale="85000" lnSpcReduction="20000"/>
          </a:bodyPr>
          <a:lstStyle/>
          <a:p>
            <a:r>
              <a:rPr lang="en-US" dirty="0" smtClean="0"/>
              <a:t>The </a:t>
            </a:r>
            <a:r>
              <a:rPr lang="en-US" dirty="0" err="1" smtClean="0"/>
              <a:t>mac</a:t>
            </a:r>
            <a:r>
              <a:rPr lang="en-US" dirty="0" smtClean="0"/>
              <a:t> address FF:FF:FF:FF:FF:FF is the broadcast address for both networks; when a </a:t>
            </a:r>
            <a:r>
              <a:rPr lang="en-US" u="sng" dirty="0" smtClean="0">
                <a:hlinkClick r:id="rId2" tooltip="Data frame"/>
              </a:rPr>
              <a:t>frame</a:t>
            </a:r>
            <a:r>
              <a:rPr lang="en-US" dirty="0" smtClean="0"/>
              <a:t> is sent to this address, the frame is then resent out on every available port on that specific network segment</a:t>
            </a:r>
          </a:p>
          <a:p>
            <a:r>
              <a:rPr lang="en-US" dirty="0" smtClean="0"/>
              <a:t>This method allows the bridge to only switch frames that have a specific MAC address, that is, one that is not </a:t>
            </a:r>
            <a:r>
              <a:rPr lang="en-US" dirty="0" err="1" smtClean="0"/>
              <a:t>mac</a:t>
            </a:r>
            <a:r>
              <a:rPr lang="en-US" dirty="0" smtClean="0"/>
              <a:t> FF:FF:FF:FF:FF:FF. </a:t>
            </a:r>
          </a:p>
          <a:p>
            <a:r>
              <a:rPr lang="en-US" dirty="0" smtClean="0"/>
              <a:t>When an address is specified and a frame is sent, the bridge automatically switches the frame to both network segments while noting the source MAC addresses' home segment</a:t>
            </a:r>
          </a:p>
          <a:p>
            <a:r>
              <a:rPr lang="en-US" dirty="0" smtClean="0"/>
              <a:t>This allows the bridge to send frames across the networks, by recording and resolving MAC addresses of devices on each side</a:t>
            </a:r>
          </a:p>
          <a:p>
            <a:endParaRPr lang="en-US" dirty="0"/>
          </a:p>
        </p:txBody>
      </p:sp>
      <p:sp>
        <p:nvSpPr>
          <p:cNvPr id="4" name="Title 1"/>
          <p:cNvSpPr>
            <a:spLocks noGrp="1"/>
          </p:cNvSpPr>
          <p:nvPr>
            <p:ph type="title"/>
          </p:nvPr>
        </p:nvSpPr>
        <p:spPr>
          <a:xfrm>
            <a:off x="457200" y="274638"/>
            <a:ext cx="8229600" cy="487362"/>
          </a:xfrm>
        </p:spPr>
        <p:txBody>
          <a:bodyPr>
            <a:normAutofit fontScale="90000"/>
          </a:bodyPr>
          <a:lstStyle/>
          <a:p>
            <a:r>
              <a:rPr lang="en-US" sz="3200" dirty="0" smtClean="0"/>
              <a:t>Transparent Bridging</a:t>
            </a:r>
            <a:endParaRPr lang="en-US" sz="3200" dirty="0"/>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a:bodyPr>
          <a:lstStyle/>
          <a:p>
            <a:pPr>
              <a:buFont typeface="Wingdings" pitchFamily="2" charset="2"/>
              <a:buChar char="§"/>
            </a:pPr>
            <a:r>
              <a:rPr lang="en-US" dirty="0" smtClean="0"/>
              <a:t>Next, the bridges monitor all frames traveling on the network, noting the frame's source addresses in a table, and then broadcasting the frame with a specific destination (not broadcast) address to the other networks, effectively rebroadcasting it to every device available on every </a:t>
            </a:r>
            <a:r>
              <a:rPr lang="en-US" u="sng" dirty="0" smtClean="0">
                <a:hlinkClick r:id="rId2" tooltip="Network segment"/>
              </a:rPr>
              <a:t>network segment</a:t>
            </a:r>
            <a:r>
              <a:rPr lang="en-US" dirty="0" smtClean="0"/>
              <a:t> until the specified destination is found</a:t>
            </a:r>
          </a:p>
          <a:p>
            <a:pPr>
              <a:buFont typeface="Wingdings" pitchFamily="2" charset="2"/>
              <a:buChar char="§"/>
            </a:pPr>
            <a:r>
              <a:rPr lang="en-US" dirty="0" smtClean="0"/>
              <a:t> Without broadcast segmentation, the bridge would get caught in an infinite loop.</a:t>
            </a:r>
          </a:p>
          <a:p>
            <a:endParaRPr lang="en-US" dirty="0"/>
          </a:p>
        </p:txBody>
      </p:sp>
      <p:sp>
        <p:nvSpPr>
          <p:cNvPr id="4" name="Title 1"/>
          <p:cNvSpPr>
            <a:spLocks noGrp="1"/>
          </p:cNvSpPr>
          <p:nvPr>
            <p:ph type="title"/>
          </p:nvPr>
        </p:nvSpPr>
        <p:spPr>
          <a:xfrm>
            <a:off x="457200" y="274638"/>
            <a:ext cx="8229600" cy="487362"/>
          </a:xfrm>
        </p:spPr>
        <p:txBody>
          <a:bodyPr>
            <a:normAutofit fontScale="90000"/>
          </a:bodyPr>
          <a:lstStyle/>
          <a:p>
            <a:r>
              <a:rPr lang="en-US" sz="3200" dirty="0" smtClean="0"/>
              <a:t>Transparent Bridging cont’</a:t>
            </a:r>
            <a:endParaRPr lang="en-US" sz="3200" dirty="0"/>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25000" lnSpcReduction="20000"/>
          </a:bodyPr>
          <a:lstStyle/>
          <a:p>
            <a:r>
              <a:rPr lang="en-US" sz="9800" dirty="0" smtClean="0">
                <a:solidFill>
                  <a:srgbClr val="FF0000"/>
                </a:solidFill>
              </a:rPr>
              <a:t>Note that both source and destination addresses are used in this algorithm. Source addresses are recorded in entries in the table, while destination addresses are looked up in the table and matched to the proper segment to send the frame to.</a:t>
            </a:r>
          </a:p>
          <a:p>
            <a:r>
              <a:rPr lang="en-US" sz="9800" dirty="0" smtClean="0"/>
              <a:t>As an example, consider two hosts (A and B) and a bridge (C). The bridge has two interfaces, (C1, C2). </a:t>
            </a:r>
          </a:p>
          <a:p>
            <a:r>
              <a:rPr lang="en-US" sz="9800" dirty="0" smtClean="0"/>
              <a:t>A is connected to the C1 and B is connected to the C2. Note the physical connection is A - C - B, since C has two ports. </a:t>
            </a:r>
          </a:p>
          <a:p>
            <a:r>
              <a:rPr lang="en-US" sz="9800" dirty="0" smtClean="0"/>
              <a:t>A sends a frame to (C), and C records the source MAC address into its table</a:t>
            </a:r>
          </a:p>
          <a:p>
            <a:r>
              <a:rPr lang="en-US" sz="9800" dirty="0" smtClean="0"/>
              <a:t>The bridge now has an address for A in its table, so it forwards it to B by broadcasting it to FF:FF:FF:FF:FF:FF, or every address possible</a:t>
            </a:r>
          </a:p>
          <a:p>
            <a:r>
              <a:rPr lang="en-US" sz="9800" dirty="0" smtClean="0"/>
              <a:t>B, having received a packet from A, now transmits a packet in response</a:t>
            </a:r>
          </a:p>
        </p:txBody>
      </p:sp>
      <p:sp>
        <p:nvSpPr>
          <p:cNvPr id="4" name="Title 1"/>
          <p:cNvSpPr>
            <a:spLocks noGrp="1"/>
          </p:cNvSpPr>
          <p:nvPr>
            <p:ph type="title"/>
          </p:nvPr>
        </p:nvSpPr>
        <p:spPr>
          <a:xfrm>
            <a:off x="457200" y="274638"/>
            <a:ext cx="8229600" cy="411162"/>
          </a:xfrm>
        </p:spPr>
        <p:txBody>
          <a:bodyPr>
            <a:normAutofit fontScale="90000"/>
          </a:bodyPr>
          <a:lstStyle/>
          <a:p>
            <a:r>
              <a:rPr lang="en-US" sz="3200" dirty="0" smtClean="0"/>
              <a:t>Transparent Bridging cont’</a:t>
            </a:r>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b="1" dirty="0" smtClean="0"/>
              <a:t>Communications Channels</a:t>
            </a:r>
            <a:endParaRPr lang="en-US" sz="3200" dirty="0"/>
          </a:p>
        </p:txBody>
      </p:sp>
      <p:sp>
        <p:nvSpPr>
          <p:cNvPr id="3" name="Content Placeholder 2"/>
          <p:cNvSpPr>
            <a:spLocks noGrp="1"/>
          </p:cNvSpPr>
          <p:nvPr>
            <p:ph idx="1"/>
          </p:nvPr>
        </p:nvSpPr>
        <p:spPr>
          <a:xfrm>
            <a:off x="457200" y="838200"/>
            <a:ext cx="8229600" cy="5287963"/>
          </a:xfrm>
        </p:spPr>
        <p:txBody>
          <a:bodyPr>
            <a:normAutofit fontScale="85000" lnSpcReduction="20000"/>
          </a:bodyPr>
          <a:lstStyle/>
          <a:p>
            <a:r>
              <a:rPr lang="en-US" dirty="0" smtClean="0"/>
              <a:t>A communications channel is a pathway over which information can be conveyed</a:t>
            </a:r>
          </a:p>
          <a:p>
            <a:r>
              <a:rPr lang="en-US" dirty="0" smtClean="0"/>
              <a:t> It may be defined by a physical wire that connects communicating devices, or by a radio, laser, or other radiated energy source that has no obvious physical presence</a:t>
            </a:r>
          </a:p>
          <a:p>
            <a:r>
              <a:rPr lang="en-US" dirty="0" smtClean="0"/>
              <a:t> Information sent through a communications channel has a source from which the information originates, and a destination to which the information is delivered</a:t>
            </a:r>
          </a:p>
          <a:p>
            <a:r>
              <a:rPr lang="en-US" dirty="0" smtClean="0"/>
              <a:t>Although information originates from a single source, there may be more than one destination, depending upon how many receive stations are linked to the channel and how much energy the transmitted signal possesses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Font typeface="Wingdings" pitchFamily="2" charset="2"/>
              <a:buChar char="§"/>
            </a:pPr>
            <a:r>
              <a:rPr lang="en-US" dirty="0" smtClean="0"/>
              <a:t>The packet length is short in asynchronous systems to minimize the risk that the local oscillators in the receiver and transmitter will drift apart</a:t>
            </a:r>
          </a:p>
          <a:p>
            <a:pPr>
              <a:buFont typeface="Wingdings" pitchFamily="2" charset="2"/>
              <a:buChar char="§"/>
            </a:pPr>
            <a:r>
              <a:rPr lang="en-US" dirty="0" smtClean="0"/>
              <a:t> When high-quality crystal oscillators are used, synchronization can be guaranteed over an 11-bit period. Every time a new packet is sent, the start bit resets the synchronization, so the pause between packets can be arbitrarily long</a:t>
            </a:r>
          </a:p>
          <a:p>
            <a:pPr>
              <a:buFont typeface="Wingdings" pitchFamily="2" charset="2"/>
              <a:buChar char="§"/>
            </a:pP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32500" lnSpcReduction="20000"/>
          </a:bodyPr>
          <a:lstStyle/>
          <a:p>
            <a:pPr>
              <a:buFont typeface="Wingdings" pitchFamily="2" charset="2"/>
              <a:buChar char="§"/>
            </a:pPr>
            <a:r>
              <a:rPr lang="en-US" sz="9600" dirty="0" smtClean="0"/>
              <a:t>this time, the bridge has A's address in the table, so it records B's address sends it to A's unique MAC address specifically</a:t>
            </a:r>
          </a:p>
          <a:p>
            <a:pPr>
              <a:buFont typeface="Wingdings" pitchFamily="2" charset="2"/>
              <a:buChar char="§"/>
            </a:pPr>
            <a:r>
              <a:rPr lang="en-US" sz="9600" dirty="0" smtClean="0"/>
              <a:t>Two-way communication is now possible between A and B without any further broadcasting.</a:t>
            </a:r>
          </a:p>
          <a:p>
            <a:pPr>
              <a:buFont typeface="Wingdings" pitchFamily="2" charset="2"/>
              <a:buChar char="§"/>
            </a:pPr>
            <a:r>
              <a:rPr lang="en-US" sz="9600" dirty="0" smtClean="0"/>
              <a:t> Note, however, that only the bridge along the direct path between A and B possess table entries for B</a:t>
            </a:r>
          </a:p>
          <a:p>
            <a:pPr>
              <a:buFont typeface="Wingdings" pitchFamily="2" charset="2"/>
              <a:buChar char="§"/>
            </a:pPr>
            <a:r>
              <a:rPr lang="en-US" sz="9600" dirty="0" smtClean="0"/>
              <a:t> If a third host (D), on the same side as A sends a frame to B, the bridge simply records the address source, and broadcasts it to B's segment</a:t>
            </a:r>
          </a:p>
          <a:p>
            <a:pPr>
              <a:buFont typeface="Wingdings" pitchFamily="2" charset="2"/>
              <a:buChar char="§"/>
            </a:pPr>
            <a:endParaRPr lang="en-US" dirty="0"/>
          </a:p>
        </p:txBody>
      </p:sp>
      <p:sp>
        <p:nvSpPr>
          <p:cNvPr id="4" name="Title 1"/>
          <p:cNvSpPr>
            <a:spLocks noGrp="1"/>
          </p:cNvSpPr>
          <p:nvPr>
            <p:ph type="title"/>
          </p:nvPr>
        </p:nvSpPr>
        <p:spPr>
          <a:xfrm>
            <a:off x="457200" y="274638"/>
            <a:ext cx="8229600" cy="487362"/>
          </a:xfrm>
        </p:spPr>
        <p:txBody>
          <a:bodyPr>
            <a:normAutofit fontScale="90000"/>
          </a:bodyPr>
          <a:lstStyle/>
          <a:p>
            <a:r>
              <a:rPr lang="en-US" sz="3200" dirty="0" smtClean="0"/>
              <a:t>Transparent Bridging cont’</a:t>
            </a:r>
            <a:endParaRPr lang="en-US" sz="3200" dirty="0"/>
          </a:p>
        </p:txBody>
      </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smtClean="0"/>
              <a:t>Source route bridging</a:t>
            </a:r>
            <a:endParaRPr lang="en-US" sz="3200" dirty="0"/>
          </a:p>
        </p:txBody>
      </p:sp>
      <p:sp>
        <p:nvSpPr>
          <p:cNvPr id="3" name="Content Placeholder 2"/>
          <p:cNvSpPr>
            <a:spLocks noGrp="1"/>
          </p:cNvSpPr>
          <p:nvPr>
            <p:ph idx="1"/>
          </p:nvPr>
        </p:nvSpPr>
        <p:spPr>
          <a:xfrm>
            <a:off x="457200" y="990600"/>
            <a:ext cx="8229600" cy="5135563"/>
          </a:xfrm>
        </p:spPr>
        <p:txBody>
          <a:bodyPr/>
          <a:lstStyle/>
          <a:p>
            <a:r>
              <a:rPr lang="en-US" i="1" dirty="0" smtClean="0"/>
              <a:t>Source route bridging</a:t>
            </a:r>
            <a:r>
              <a:rPr lang="en-US" dirty="0" smtClean="0"/>
              <a:t> is used primarily on </a:t>
            </a:r>
            <a:r>
              <a:rPr lang="en-US" u="sng" dirty="0" smtClean="0">
                <a:hlinkClick r:id="rId2" tooltip="Token ring"/>
              </a:rPr>
              <a:t>token ring</a:t>
            </a:r>
            <a:r>
              <a:rPr lang="en-US" dirty="0" smtClean="0"/>
              <a:t> networks, and is standardized in Section 9 of the </a:t>
            </a:r>
            <a:r>
              <a:rPr lang="en-US" u="sng" dirty="0" smtClean="0">
                <a:hlinkClick r:id="rId3" tooltip="IEEE 802.2"/>
              </a:rPr>
              <a:t>IEEE 802.2</a:t>
            </a:r>
            <a:r>
              <a:rPr lang="en-US" dirty="0" smtClean="0"/>
              <a:t> standard </a:t>
            </a:r>
          </a:p>
          <a:p>
            <a:r>
              <a:rPr lang="en-US" dirty="0" smtClean="0"/>
              <a:t>The </a:t>
            </a:r>
            <a:r>
              <a:rPr lang="en-US" u="sng" dirty="0" smtClean="0">
                <a:hlinkClick r:id="rId4" tooltip="Spanning tree protocol"/>
              </a:rPr>
              <a:t>spanning tree protocol</a:t>
            </a:r>
            <a:r>
              <a:rPr lang="en-US" dirty="0" smtClean="0"/>
              <a:t> is not used, the operation of the </a:t>
            </a:r>
            <a:r>
              <a:rPr lang="en-US" u="sng" dirty="0" smtClean="0">
                <a:hlinkClick r:id="rId5" tooltip="Network bridge"/>
              </a:rPr>
              <a:t>network bridges</a:t>
            </a:r>
            <a:r>
              <a:rPr lang="en-US" dirty="0" smtClean="0"/>
              <a:t> is simpler, and much of the bridging functions are performed by the end systems, particularly the sources, giving rise to its name.</a:t>
            </a:r>
          </a:p>
          <a:p>
            <a:endParaRPr lang="en-US" dirty="0"/>
          </a:p>
        </p:txBody>
      </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route bridging</a:t>
            </a:r>
            <a:endParaRPr lang="en-US" dirty="0"/>
          </a:p>
        </p:txBody>
      </p:sp>
      <p:sp>
        <p:nvSpPr>
          <p:cNvPr id="3" name="Content Placeholder 2"/>
          <p:cNvSpPr>
            <a:spLocks noGrp="1"/>
          </p:cNvSpPr>
          <p:nvPr>
            <p:ph idx="1"/>
          </p:nvPr>
        </p:nvSpPr>
        <p:spPr/>
        <p:txBody>
          <a:bodyPr>
            <a:noAutofit/>
          </a:bodyPr>
          <a:lstStyle/>
          <a:p>
            <a:r>
              <a:rPr lang="en-US" dirty="0" smtClean="0"/>
              <a:t>A field in the token ring header, the routing information field (RIF), is used to support source-route bridging</a:t>
            </a:r>
          </a:p>
          <a:p>
            <a:r>
              <a:rPr lang="en-US" dirty="0" smtClean="0"/>
              <a:t>Upon sending a packet, a host attaches a RIF to the packet indicating the series of bridges and network segments to be used for delivering the packet to its destination</a:t>
            </a:r>
          </a:p>
          <a:p>
            <a:r>
              <a:rPr lang="en-US" dirty="0" smtClean="0"/>
              <a:t> The bridges merely follow the list given in the RIF - if a given bridge is next in the list, it forwards the packet, otherwise it ignores it.</a:t>
            </a:r>
          </a:p>
          <a:p>
            <a:endParaRPr lang="en-US" dirty="0"/>
          </a:p>
        </p:txBody>
      </p:sp>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dirty="0" smtClean="0"/>
              <a:t>Source route bridging</a:t>
            </a:r>
            <a:endParaRPr lang="en-US" sz="3200" dirty="0"/>
          </a:p>
        </p:txBody>
      </p:sp>
      <p:sp>
        <p:nvSpPr>
          <p:cNvPr id="3" name="Content Placeholder 2"/>
          <p:cNvSpPr>
            <a:spLocks noGrp="1"/>
          </p:cNvSpPr>
          <p:nvPr>
            <p:ph idx="1"/>
          </p:nvPr>
        </p:nvSpPr>
        <p:spPr>
          <a:xfrm>
            <a:off x="457200" y="914400"/>
            <a:ext cx="8229600" cy="5211763"/>
          </a:xfrm>
        </p:spPr>
        <p:txBody>
          <a:bodyPr>
            <a:normAutofit fontScale="85000" lnSpcReduction="10000"/>
          </a:bodyPr>
          <a:lstStyle/>
          <a:p>
            <a:r>
              <a:rPr lang="en-US" dirty="0" smtClean="0"/>
              <a:t>When a host wishes to send a packet to a destination for the first time, it needs to determine an appropriate RIF</a:t>
            </a:r>
          </a:p>
          <a:p>
            <a:r>
              <a:rPr lang="en-US" dirty="0" smtClean="0"/>
              <a:t>A special type of broadcast packet is used, which instructs the network bridges to append their bridge number and network segment number to each packet as it is forwarded</a:t>
            </a:r>
          </a:p>
          <a:p>
            <a:r>
              <a:rPr lang="en-US" dirty="0" smtClean="0"/>
              <a:t>Loops are avoided by requiring each bridge to ignore packets which already contain its bridge number in the RIF field</a:t>
            </a:r>
          </a:p>
          <a:p>
            <a:r>
              <a:rPr lang="en-US" dirty="0" smtClean="0"/>
              <a:t>At the destination, these broadcast packets are modified to be standard </a:t>
            </a:r>
            <a:r>
              <a:rPr lang="en-US" dirty="0" err="1" smtClean="0"/>
              <a:t>unicast</a:t>
            </a:r>
            <a:r>
              <a:rPr lang="en-US" dirty="0" smtClean="0"/>
              <a:t> packets and returned to the source along the reverse path listed in the RIF</a:t>
            </a:r>
          </a:p>
        </p:txBody>
      </p:sp>
    </p:spTree>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dirty="0" smtClean="0"/>
              <a:t>Source route bridging</a:t>
            </a:r>
            <a:endParaRPr lang="en-US" sz="3200" dirty="0"/>
          </a:p>
        </p:txBody>
      </p:sp>
      <p:sp>
        <p:nvSpPr>
          <p:cNvPr id="3" name="Content Placeholder 2"/>
          <p:cNvSpPr>
            <a:spLocks noGrp="1"/>
          </p:cNvSpPr>
          <p:nvPr>
            <p:ph idx="1"/>
          </p:nvPr>
        </p:nvSpPr>
        <p:spPr>
          <a:xfrm>
            <a:off x="457200" y="838200"/>
            <a:ext cx="8229600" cy="5287963"/>
          </a:xfrm>
        </p:spPr>
        <p:txBody>
          <a:bodyPr/>
          <a:lstStyle/>
          <a:p>
            <a:pPr>
              <a:buFont typeface="Wingdings" pitchFamily="2" charset="2"/>
              <a:buChar char="§"/>
            </a:pPr>
            <a:r>
              <a:rPr lang="en-US" dirty="0" smtClean="0"/>
              <a:t>Thus, for each route discovery packet broadcast, the source receives back a set of packets, one for each possible path through the network to the destination </a:t>
            </a:r>
          </a:p>
          <a:p>
            <a:pPr>
              <a:buFont typeface="Wingdings" pitchFamily="2" charset="2"/>
              <a:buChar char="§"/>
            </a:pPr>
            <a:endParaRPr lang="en-US" dirty="0" smtClean="0"/>
          </a:p>
          <a:p>
            <a:pPr>
              <a:buFont typeface="Wingdings" pitchFamily="2" charset="2"/>
              <a:buChar char="§"/>
            </a:pPr>
            <a:r>
              <a:rPr lang="en-US" dirty="0" smtClean="0"/>
              <a:t>It is then up to the source to choose one of these paths (probably the shortest one) for further communications with the destination</a:t>
            </a:r>
          </a:p>
          <a:p>
            <a:endParaRPr lang="en-US" dirty="0" smtClean="0"/>
          </a:p>
          <a:p>
            <a:endParaRPr lang="en-US" dirty="0"/>
          </a:p>
        </p:txBody>
      </p:sp>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Source routing transparent bridging</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i="1" dirty="0" smtClean="0"/>
              <a:t>Source routing transparent bridging</a:t>
            </a:r>
            <a:r>
              <a:rPr lang="en-US" dirty="0" smtClean="0"/>
              <a:t>, abbreviated </a:t>
            </a:r>
            <a:r>
              <a:rPr lang="en-US" i="1" dirty="0" smtClean="0"/>
              <a:t>SRT bridging</a:t>
            </a:r>
            <a:r>
              <a:rPr lang="en-US" dirty="0" smtClean="0"/>
              <a:t>, is a hybrid of source routing and transparent bridging, standardized in Section 9 of the </a:t>
            </a:r>
            <a:r>
              <a:rPr lang="en-US" u="sng" dirty="0" smtClean="0">
                <a:hlinkClick r:id="rId2" tooltip="IEEE 802.2"/>
              </a:rPr>
              <a:t>IEEE 802.2</a:t>
            </a:r>
            <a:r>
              <a:rPr lang="en-US" dirty="0" smtClean="0"/>
              <a:t> standard.</a:t>
            </a:r>
          </a:p>
          <a:p>
            <a:r>
              <a:rPr lang="en-US" dirty="0" smtClean="0"/>
              <a:t> It allows source routing and transparent bridging to coexist on the same bridged network by using source routing with hosts that support it and transparent bridging otherwise</a:t>
            </a:r>
            <a:endParaRPr lang="en-US" dirty="0"/>
          </a:p>
        </p:txBody>
      </p:sp>
    </p:spTree>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Gateway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a:t>
            </a:r>
            <a:r>
              <a:rPr lang="en-US" u="sng" dirty="0" smtClean="0">
                <a:hlinkClick r:id="rId2" tooltip="Telecommunications"/>
              </a:rPr>
              <a:t>telecommunications</a:t>
            </a:r>
            <a:r>
              <a:rPr lang="en-US" dirty="0" smtClean="0"/>
              <a:t>, the term </a:t>
            </a:r>
            <a:r>
              <a:rPr lang="en-US" b="1" dirty="0" smtClean="0"/>
              <a:t>gateway</a:t>
            </a:r>
            <a:r>
              <a:rPr lang="en-US" dirty="0" smtClean="0"/>
              <a:t> has the following meaning</a:t>
            </a:r>
          </a:p>
          <a:p>
            <a:pPr lvl="0"/>
            <a:r>
              <a:rPr lang="en-US" dirty="0" smtClean="0"/>
              <a:t>In a </a:t>
            </a:r>
            <a:r>
              <a:rPr lang="en-US" u="sng" dirty="0" smtClean="0">
                <a:hlinkClick r:id="rId3" tooltip="Communications network"/>
              </a:rPr>
              <a:t>communications network</a:t>
            </a:r>
            <a:r>
              <a:rPr lang="en-US" dirty="0" smtClean="0"/>
              <a:t>, a network </a:t>
            </a:r>
            <a:r>
              <a:rPr lang="en-US" u="sng" dirty="0" smtClean="0">
                <a:hlinkClick r:id="rId4" tooltip="Node (networking)"/>
              </a:rPr>
              <a:t>node</a:t>
            </a:r>
            <a:r>
              <a:rPr lang="en-US" dirty="0" smtClean="0"/>
              <a:t> equipped for interfacing with another network that uses different protocols. </a:t>
            </a:r>
          </a:p>
          <a:p>
            <a:pPr lvl="1"/>
            <a:r>
              <a:rPr lang="en-US" dirty="0" smtClean="0"/>
              <a:t>A gateway may contain devices such as </a:t>
            </a:r>
          </a:p>
          <a:p>
            <a:pPr lvl="1"/>
            <a:r>
              <a:rPr lang="en-US" u="sng" dirty="0" smtClean="0">
                <a:hlinkClick r:id="rId5" tooltip="Communications protocol"/>
              </a:rPr>
              <a:t>protocol</a:t>
            </a:r>
            <a:r>
              <a:rPr lang="en-US" dirty="0" smtClean="0"/>
              <a:t> translators, </a:t>
            </a:r>
          </a:p>
          <a:p>
            <a:pPr lvl="1"/>
            <a:r>
              <a:rPr lang="en-US" u="sng" dirty="0" smtClean="0">
                <a:hlinkClick r:id="rId6" tooltip="Impedance matching"/>
              </a:rPr>
              <a:t>impedance matching</a:t>
            </a:r>
            <a:r>
              <a:rPr lang="en-US" dirty="0" smtClean="0"/>
              <a:t> devices, rate converters, </a:t>
            </a:r>
          </a:p>
          <a:p>
            <a:pPr lvl="1"/>
            <a:r>
              <a:rPr lang="en-US" u="sng" dirty="0" smtClean="0">
                <a:hlinkClick r:id="rId7" tooltip="Fault (technology)"/>
              </a:rPr>
              <a:t>fault</a:t>
            </a:r>
            <a:r>
              <a:rPr lang="en-US" dirty="0" smtClean="0"/>
              <a:t> isolators, </a:t>
            </a:r>
          </a:p>
          <a:p>
            <a:pPr lvl="1"/>
            <a:r>
              <a:rPr lang="en-US" u="sng" dirty="0" smtClean="0">
                <a:hlinkClick r:id="rId8" tooltip="Signalling (telecommunication)"/>
              </a:rPr>
              <a:t>signal</a:t>
            </a:r>
            <a:r>
              <a:rPr lang="en-US" dirty="0" smtClean="0"/>
              <a:t> translators as necessary to provide </a:t>
            </a:r>
            <a:r>
              <a:rPr lang="en-US" u="sng" dirty="0" smtClean="0">
                <a:hlinkClick r:id="rId9" tooltip="System"/>
              </a:rPr>
              <a:t>system</a:t>
            </a:r>
            <a:r>
              <a:rPr lang="en-US" dirty="0" smtClean="0"/>
              <a:t> </a:t>
            </a:r>
            <a:r>
              <a:rPr lang="en-US" u="sng" dirty="0" smtClean="0">
                <a:hlinkClick r:id="rId10" tooltip="Interoperability"/>
              </a:rPr>
              <a:t>interoperability</a:t>
            </a:r>
            <a:r>
              <a:rPr lang="en-US" dirty="0" smtClean="0"/>
              <a:t>. It also requires the establishment of mutually acceptable administrative procedures between both networks.</a:t>
            </a:r>
          </a:p>
        </p:txBody>
      </p:sp>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200" dirty="0" smtClean="0"/>
              <a:t>Gateway</a:t>
            </a:r>
            <a:endParaRPr lang="en-US" sz="3200" dirty="0"/>
          </a:p>
        </p:txBody>
      </p:sp>
      <p:sp>
        <p:nvSpPr>
          <p:cNvPr id="3" name="Content Placeholder 2"/>
          <p:cNvSpPr>
            <a:spLocks noGrp="1"/>
          </p:cNvSpPr>
          <p:nvPr>
            <p:ph idx="1"/>
          </p:nvPr>
        </p:nvSpPr>
        <p:spPr>
          <a:xfrm>
            <a:off x="457200" y="838200"/>
            <a:ext cx="8686800" cy="5287963"/>
          </a:xfrm>
        </p:spPr>
        <p:txBody>
          <a:bodyPr/>
          <a:lstStyle/>
          <a:p>
            <a:pPr lvl="1" algn="just">
              <a:buFont typeface="Wingdings" pitchFamily="2" charset="2"/>
              <a:buChar char="§"/>
            </a:pPr>
            <a:r>
              <a:rPr lang="en-US" dirty="0" smtClean="0"/>
              <a:t>A protocol translation/mapping gateway interconnects networks with different network protocol technologies by performing the required protocol conversions.</a:t>
            </a:r>
          </a:p>
          <a:p>
            <a:pPr lvl="0" algn="just">
              <a:buFont typeface="Wingdings" pitchFamily="2" charset="2"/>
              <a:buChar char="§"/>
            </a:pPr>
            <a:r>
              <a:rPr lang="en-US" dirty="0" smtClean="0"/>
              <a:t>Loosely, a </a:t>
            </a:r>
            <a:r>
              <a:rPr lang="en-US" u="sng" dirty="0" smtClean="0">
                <a:hlinkClick r:id="rId2" tooltip="Computer"/>
              </a:rPr>
              <a:t>computer</a:t>
            </a:r>
            <a:r>
              <a:rPr lang="en-US" dirty="0" smtClean="0"/>
              <a:t> configured to perform the tasks of a gateway. For a specific case, see </a:t>
            </a:r>
            <a:r>
              <a:rPr lang="en-US" u="sng" dirty="0" smtClean="0">
                <a:hlinkClick r:id="rId3" tooltip="Default gateway"/>
              </a:rPr>
              <a:t>default gateway</a:t>
            </a:r>
            <a:endParaRPr lang="en-US" u="sng" dirty="0" smtClean="0"/>
          </a:p>
          <a:p>
            <a:pPr algn="just">
              <a:buFont typeface="Wingdings" pitchFamily="2" charset="2"/>
              <a:buChar char="§"/>
            </a:pPr>
            <a:r>
              <a:rPr lang="en-US" u="sng" dirty="0" smtClean="0">
                <a:hlinkClick r:id="rId4" tooltip="Router"/>
              </a:rPr>
              <a:t>Routers</a:t>
            </a:r>
            <a:r>
              <a:rPr lang="en-US" dirty="0" smtClean="0"/>
              <a:t> exemplify special cases of gateways.</a:t>
            </a:r>
          </a:p>
          <a:p>
            <a:pPr lvl="0" algn="just">
              <a:buFont typeface="Wingdings" pitchFamily="2" charset="2"/>
              <a:buChar char="§"/>
            </a:pPr>
            <a:endParaRPr lang="en-US" dirty="0" smtClean="0"/>
          </a:p>
          <a:p>
            <a:endParaRPr lang="en-US" dirty="0" smtClean="0"/>
          </a:p>
          <a:p>
            <a:endParaRPr lang="en-US" dirty="0"/>
          </a:p>
        </p:txBody>
      </p:sp>
    </p:spTree>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200" dirty="0" smtClean="0"/>
              <a:t>Gateway</a:t>
            </a:r>
            <a:endParaRPr lang="en-US" sz="3200" dirty="0"/>
          </a:p>
        </p:txBody>
      </p:sp>
      <p:sp>
        <p:nvSpPr>
          <p:cNvPr id="3" name="Content Placeholder 2"/>
          <p:cNvSpPr>
            <a:spLocks noGrp="1"/>
          </p:cNvSpPr>
          <p:nvPr>
            <p:ph idx="1"/>
          </p:nvPr>
        </p:nvSpPr>
        <p:spPr>
          <a:xfrm>
            <a:off x="457200" y="762000"/>
            <a:ext cx="8229600" cy="5364163"/>
          </a:xfrm>
        </p:spPr>
        <p:txBody>
          <a:bodyPr>
            <a:normAutofit fontScale="92500" lnSpcReduction="10000"/>
          </a:bodyPr>
          <a:lstStyle/>
          <a:p>
            <a:r>
              <a:rPr lang="en-US" dirty="0" smtClean="0"/>
              <a:t>A gateway is a network point that acts as an entrance to </a:t>
            </a:r>
            <a:r>
              <a:rPr lang="en-US" u="sng" dirty="0" smtClean="0">
                <a:hlinkClick r:id="rId2" tooltip="Another"/>
              </a:rPr>
              <a:t>another</a:t>
            </a:r>
            <a:r>
              <a:rPr lang="en-US" dirty="0" smtClean="0"/>
              <a:t> </a:t>
            </a:r>
            <a:r>
              <a:rPr lang="en-US" u="sng" dirty="0" smtClean="0">
                <a:hlinkClick r:id="rId3" tooltip="Computer network"/>
              </a:rPr>
              <a:t>network</a:t>
            </a:r>
            <a:r>
              <a:rPr lang="en-US" dirty="0" smtClean="0"/>
              <a:t> </a:t>
            </a:r>
          </a:p>
          <a:p>
            <a:r>
              <a:rPr lang="en-US" dirty="0" smtClean="0"/>
              <a:t>On the </a:t>
            </a:r>
            <a:r>
              <a:rPr lang="en-US" u="sng" dirty="0" smtClean="0">
                <a:hlinkClick r:id="rId4" tooltip="Internet"/>
              </a:rPr>
              <a:t>Internet</a:t>
            </a:r>
            <a:r>
              <a:rPr lang="en-US" dirty="0" smtClean="0"/>
              <a:t>, a </a:t>
            </a:r>
            <a:r>
              <a:rPr lang="en-US" u="sng" dirty="0" smtClean="0">
                <a:hlinkClick r:id="rId5" tooltip="Node (networking)"/>
              </a:rPr>
              <a:t>node</a:t>
            </a:r>
            <a:r>
              <a:rPr lang="en-US" dirty="0" smtClean="0"/>
              <a:t> or stopping point can be either a gateway node or a host (end-point) node</a:t>
            </a:r>
          </a:p>
          <a:p>
            <a:r>
              <a:rPr lang="en-US" dirty="0" smtClean="0"/>
              <a:t> Both the computers of Internet users and the computers that serve </a:t>
            </a:r>
            <a:r>
              <a:rPr lang="en-US" u="sng" dirty="0" smtClean="0">
                <a:hlinkClick r:id="rId6" tooltip="Web page"/>
              </a:rPr>
              <a:t>pages</a:t>
            </a:r>
            <a:r>
              <a:rPr lang="en-US" dirty="0" smtClean="0"/>
              <a:t> to users are host nodes, while the nodes that connect the networks in between are gateways</a:t>
            </a:r>
          </a:p>
          <a:p>
            <a:r>
              <a:rPr lang="en-US" dirty="0" smtClean="0"/>
              <a:t>For example, the computers that control traffic between company networks or the computers used by </a:t>
            </a:r>
            <a:r>
              <a:rPr lang="en-US" u="sng" dirty="0" smtClean="0">
                <a:hlinkClick r:id="rId7" tooltip="Internet service providers"/>
              </a:rPr>
              <a:t>internet service providers</a:t>
            </a:r>
            <a:r>
              <a:rPr lang="en-US" dirty="0" smtClean="0"/>
              <a:t> (ISPs) to connect users to the internet are gateway nodes</a:t>
            </a:r>
          </a:p>
          <a:p>
            <a:endParaRPr lang="en-US" dirty="0"/>
          </a:p>
        </p:txBody>
      </p:sp>
    </p:spTree>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Gateway</a:t>
            </a:r>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r>
              <a:rPr lang="en-US" dirty="0" smtClean="0"/>
              <a:t>In the network for an enterprise, a </a:t>
            </a:r>
            <a:r>
              <a:rPr lang="en-US" u="sng" dirty="0" smtClean="0">
                <a:hlinkClick r:id="rId2" tooltip="Computer server"/>
              </a:rPr>
              <a:t>computer server</a:t>
            </a:r>
            <a:r>
              <a:rPr lang="en-US" dirty="0" smtClean="0"/>
              <a:t> acting as a gateway node is often also acting as a </a:t>
            </a:r>
            <a:r>
              <a:rPr lang="en-US" u="sng" dirty="0" smtClean="0">
                <a:hlinkClick r:id="rId3" tooltip="Proxy server"/>
              </a:rPr>
              <a:t>proxy server</a:t>
            </a:r>
            <a:r>
              <a:rPr lang="en-US" dirty="0" smtClean="0"/>
              <a:t> and a </a:t>
            </a:r>
            <a:r>
              <a:rPr lang="en-US" u="sng" dirty="0" smtClean="0">
                <a:hlinkClick r:id="rId4" tooltip="Firewall"/>
              </a:rPr>
              <a:t>firewall</a:t>
            </a:r>
            <a:r>
              <a:rPr lang="en-US" dirty="0" smtClean="0"/>
              <a:t> server</a:t>
            </a:r>
          </a:p>
          <a:p>
            <a:r>
              <a:rPr lang="en-US" dirty="0" smtClean="0"/>
              <a:t> A gateway is often associated with both a router, which knows where to direct a given packet of data that arrives at the gateway, and a switch, which furnishes the actual path in and out of the gateway for a given packet.</a:t>
            </a:r>
          </a:p>
          <a:p>
            <a:r>
              <a:rPr lang="en-US" dirty="0" smtClean="0"/>
              <a:t>On an </a:t>
            </a:r>
            <a:r>
              <a:rPr lang="en-US" u="sng" dirty="0" smtClean="0">
                <a:hlinkClick r:id="rId5" tooltip="Internet Protocol"/>
              </a:rPr>
              <a:t>IP</a:t>
            </a:r>
            <a:r>
              <a:rPr lang="en-US" dirty="0" smtClean="0"/>
              <a:t> network, clients should automatically send IP packets with a destination outside a given </a:t>
            </a:r>
            <a:r>
              <a:rPr lang="en-US" u="sng" dirty="0" smtClean="0">
                <a:hlinkClick r:id="rId6" tooltip="Netmask"/>
              </a:rPr>
              <a:t>subnet mask</a:t>
            </a:r>
            <a:r>
              <a:rPr lang="en-US" dirty="0" smtClean="0"/>
              <a:t> to a network gateway. A subnet mask defines the IP range of a network</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Note that the EIA232 standard defines electrical, timing, and mechanical characteristics of a serial interface </a:t>
            </a:r>
          </a:p>
          <a:p>
            <a:r>
              <a:rPr lang="en-US" dirty="0" smtClean="0"/>
              <a:t>However, it does not include the asynchronous serial protocol shown in the previous figure</a:t>
            </a:r>
            <a:endParaRPr lang="en-US" dirty="0"/>
          </a:p>
        </p:txBody>
      </p:sp>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Gateway </a:t>
            </a:r>
            <a:r>
              <a:rPr lang="en-US" dirty="0" err="1" smtClean="0"/>
              <a:t>conti</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For example, if a network has a base IP address of 192.168.0.0 and has a subnet mask of 255.255.255.0, then any data going to an IP address outside of 192.168.0.X will be sent to that network's gateway</a:t>
            </a:r>
          </a:p>
          <a:p>
            <a:r>
              <a:rPr lang="en-US" dirty="0" smtClean="0"/>
              <a:t>While forwarding an IP packet to another network, the gateway might or might not perform </a:t>
            </a:r>
            <a:r>
              <a:rPr lang="en-US" u="sng" dirty="0" smtClean="0">
                <a:hlinkClick r:id="rId2" tooltip="Network address translation"/>
              </a:rPr>
              <a:t>Network Address Translation</a:t>
            </a:r>
            <a:r>
              <a:rPr lang="en-US" dirty="0" smtClean="0"/>
              <a:t>.</a:t>
            </a:r>
          </a:p>
          <a:p>
            <a:r>
              <a:rPr lang="en-US" dirty="0" smtClean="0"/>
              <a:t>A gateway is an essential feature of most </a:t>
            </a:r>
            <a:r>
              <a:rPr lang="en-US" u="sng" dirty="0" smtClean="0">
                <a:hlinkClick r:id="rId3" tooltip="Routers"/>
              </a:rPr>
              <a:t>routers</a:t>
            </a:r>
            <a:r>
              <a:rPr lang="en-US" dirty="0" smtClean="0"/>
              <a:t>, although other devices (such as any PC or server) can function as a gateway.</a:t>
            </a:r>
          </a:p>
          <a:p>
            <a:endParaRPr lang="en-US" dirty="0"/>
          </a:p>
        </p:txBody>
      </p:sp>
    </p:spTree>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dirty="0" smtClean="0"/>
              <a:t>Gateway </a:t>
            </a:r>
            <a:r>
              <a:rPr lang="en-US" sz="3200" dirty="0" err="1" smtClean="0"/>
              <a:t>conti</a:t>
            </a:r>
            <a:r>
              <a:rPr lang="en-US" sz="3200" dirty="0" smtClean="0"/>
              <a:t>’</a:t>
            </a:r>
            <a:endParaRPr lang="en-US" sz="3200" dirty="0"/>
          </a:p>
        </p:txBody>
      </p:sp>
      <p:sp>
        <p:nvSpPr>
          <p:cNvPr id="3" name="Content Placeholder 2"/>
          <p:cNvSpPr>
            <a:spLocks noGrp="1"/>
          </p:cNvSpPr>
          <p:nvPr>
            <p:ph idx="1"/>
          </p:nvPr>
        </p:nvSpPr>
        <p:spPr>
          <a:xfrm>
            <a:off x="457200" y="838200"/>
            <a:ext cx="8229600" cy="5287963"/>
          </a:xfrm>
        </p:spPr>
        <p:txBody>
          <a:bodyPr>
            <a:normAutofit/>
          </a:bodyPr>
          <a:lstStyle/>
          <a:p>
            <a:pPr>
              <a:buFont typeface="Wingdings" pitchFamily="2" charset="2"/>
              <a:buChar char="§"/>
            </a:pPr>
            <a:r>
              <a:rPr lang="en-US" dirty="0" smtClean="0"/>
              <a:t>Most computer operating systems use the terms described above</a:t>
            </a:r>
          </a:p>
          <a:p>
            <a:pPr>
              <a:buFont typeface="Wingdings" pitchFamily="2" charset="2"/>
              <a:buChar char="§"/>
            </a:pPr>
            <a:r>
              <a:rPr lang="en-US" dirty="0" smtClean="0"/>
              <a:t> A computer running Microsoft Windows however describes this standard networking feature as </a:t>
            </a:r>
            <a:r>
              <a:rPr lang="en-US" u="sng" dirty="0" smtClean="0">
                <a:hlinkClick r:id="rId2" tooltip="Internet Connection Sharing"/>
              </a:rPr>
              <a:t>Internet Connection Sharing</a:t>
            </a:r>
            <a:r>
              <a:rPr lang="en-US" dirty="0" smtClean="0"/>
              <a:t>; which will act as a gateway, offering a connection between the Internet and an internal network. Such a system might also act as a </a:t>
            </a:r>
            <a:r>
              <a:rPr lang="en-US" u="sng" dirty="0" smtClean="0">
                <a:hlinkClick r:id="rId3" tooltip="DHCP"/>
              </a:rPr>
              <a:t>DHCP</a:t>
            </a:r>
            <a:r>
              <a:rPr lang="en-US" dirty="0" smtClean="0"/>
              <a:t> server. Dynamic Host Configuration Protocol (DHCP) </a:t>
            </a:r>
            <a:endParaRPr lang="en-US" dirty="0"/>
          </a:p>
        </p:txBody>
      </p:sp>
    </p:spTree>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dirty="0" smtClean="0"/>
              <a:t>Gateway </a:t>
            </a:r>
            <a:r>
              <a:rPr lang="en-US" sz="3200" dirty="0" err="1" smtClean="0"/>
              <a:t>conti</a:t>
            </a:r>
            <a:r>
              <a:rPr lang="en-US" sz="3200" dirty="0" smtClean="0"/>
              <a:t>’</a:t>
            </a:r>
            <a:endParaRPr lang="en-US" sz="3200" dirty="0"/>
          </a:p>
        </p:txBody>
      </p:sp>
      <p:sp>
        <p:nvSpPr>
          <p:cNvPr id="3" name="Content Placeholder 2"/>
          <p:cNvSpPr>
            <a:spLocks noGrp="1"/>
          </p:cNvSpPr>
          <p:nvPr>
            <p:ph idx="1"/>
          </p:nvPr>
        </p:nvSpPr>
        <p:spPr>
          <a:xfrm>
            <a:off x="457200" y="914400"/>
            <a:ext cx="8229600" cy="5211763"/>
          </a:xfrm>
        </p:spPr>
        <p:txBody>
          <a:bodyPr>
            <a:normAutofit/>
          </a:bodyPr>
          <a:lstStyle/>
          <a:p>
            <a:r>
              <a:rPr lang="en-US" dirty="0" smtClean="0"/>
              <a:t>DHCP is a protocol used by networked devices (clients) to obtain various parameters necessary for the clients to operate in an Internet Protocol (IP) network</a:t>
            </a:r>
          </a:p>
          <a:p>
            <a:r>
              <a:rPr lang="en-US" dirty="0" smtClean="0"/>
              <a:t>By using this protocol, system administration workload greatly decreases, and devices can be added to the network with minimal or no manual configurations.</a:t>
            </a:r>
          </a:p>
          <a:p>
            <a:r>
              <a:rPr lang="en-US" dirty="0" smtClean="0"/>
              <a:t> </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dirty="0" smtClean="0"/>
              <a:t>Parity and Checksums</a:t>
            </a:r>
            <a:endParaRPr lang="en-US" sz="3200" dirty="0"/>
          </a:p>
        </p:txBody>
      </p:sp>
      <p:sp>
        <p:nvSpPr>
          <p:cNvPr id="3" name="Content Placeholder 2"/>
          <p:cNvSpPr>
            <a:spLocks noGrp="1"/>
          </p:cNvSpPr>
          <p:nvPr>
            <p:ph idx="1"/>
          </p:nvPr>
        </p:nvSpPr>
        <p:spPr>
          <a:xfrm>
            <a:off x="457200" y="857232"/>
            <a:ext cx="8229600" cy="5268931"/>
          </a:xfrm>
        </p:spPr>
        <p:txBody>
          <a:bodyPr>
            <a:normAutofit fontScale="70000" lnSpcReduction="20000"/>
          </a:bodyPr>
          <a:lstStyle/>
          <a:p>
            <a:r>
              <a:rPr lang="en-US" dirty="0" smtClean="0"/>
              <a:t>Noise and momentary electrical disturbances may cause data to be changed as it passes through a communications channel</a:t>
            </a:r>
          </a:p>
          <a:p>
            <a:r>
              <a:rPr lang="en-GB" dirty="0" smtClean="0"/>
              <a:t>A </a:t>
            </a:r>
            <a:r>
              <a:rPr lang="en-GB" b="1" dirty="0" smtClean="0"/>
              <a:t>parity bit</a:t>
            </a:r>
            <a:r>
              <a:rPr lang="en-GB" dirty="0" smtClean="0"/>
              <a:t> is a single </a:t>
            </a:r>
            <a:r>
              <a:rPr lang="en-GB" dirty="0" smtClean="0">
                <a:hlinkClick r:id="rId2"/>
              </a:rPr>
              <a:t>bit</a:t>
            </a:r>
            <a:r>
              <a:rPr lang="en-GB" dirty="0" smtClean="0"/>
              <a:t> added to a </a:t>
            </a:r>
            <a:r>
              <a:rPr lang="en-GB" dirty="0" smtClean="0">
                <a:hlinkClick r:id="rId3"/>
              </a:rPr>
              <a:t>binary</a:t>
            </a:r>
            <a:r>
              <a:rPr lang="en-GB" dirty="0" smtClean="0"/>
              <a:t> data transmission used to indicate if whether the 0's and 1's within that data transmission is an even or odd number. The parity bit is used in </a:t>
            </a:r>
            <a:r>
              <a:rPr lang="en-GB" dirty="0" smtClean="0">
                <a:hlinkClick r:id="rId4"/>
              </a:rPr>
              <a:t>parity</a:t>
            </a:r>
            <a:r>
              <a:rPr lang="en-GB" dirty="0" smtClean="0"/>
              <a:t> error checking to find errors that may occur during data transmission. In the picture to the right, is an example of a 8-bit binary number with the ninth digit being the parity bit.</a:t>
            </a:r>
          </a:p>
          <a:p>
            <a:endParaRPr lang="en-GB" dirty="0" smtClean="0"/>
          </a:p>
          <a:p>
            <a:endParaRPr lang="en-GB" dirty="0" smtClean="0"/>
          </a:p>
          <a:p>
            <a:endParaRPr lang="en-GB" dirty="0" smtClean="0"/>
          </a:p>
          <a:p>
            <a:pPr>
              <a:buNone/>
            </a:pPr>
            <a:endParaRPr lang="en-US" dirty="0" smtClean="0"/>
          </a:p>
          <a:p>
            <a:endParaRPr lang="en-US" dirty="0" smtClean="0"/>
          </a:p>
          <a:p>
            <a:endParaRPr lang="en-US" dirty="0" smtClean="0"/>
          </a:p>
          <a:p>
            <a:r>
              <a:rPr lang="en-US" dirty="0" smtClean="0"/>
              <a:t> If the receiver fails to detect this, the received message will be incorrect, resulting in possibly serious consequences</a:t>
            </a:r>
          </a:p>
          <a:p>
            <a:r>
              <a:rPr lang="en-US" dirty="0" smtClean="0"/>
              <a:t> As a first line of defense against data errors, they must be detected</a:t>
            </a:r>
          </a:p>
        </p:txBody>
      </p:sp>
      <p:pic>
        <p:nvPicPr>
          <p:cNvPr id="4" name="Picture 3" descr="Parity bit"/>
          <p:cNvPicPr/>
          <p:nvPr/>
        </p:nvPicPr>
        <p:blipFill>
          <a:blip r:embed="rId5"/>
          <a:srcRect/>
          <a:stretch>
            <a:fillRect/>
          </a:stretch>
        </p:blipFill>
        <p:spPr bwMode="auto">
          <a:xfrm>
            <a:off x="1428728" y="3286124"/>
            <a:ext cx="5572164" cy="178595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2576" y="500042"/>
            <a:ext cx="10369152" cy="5626121"/>
          </a:xfrm>
        </p:spPr>
        <p:txBody>
          <a:bodyPr>
            <a:normAutofit fontScale="77500" lnSpcReduction="20000"/>
          </a:bodyPr>
          <a:lstStyle/>
          <a:p>
            <a:pPr>
              <a:buNone/>
            </a:pPr>
            <a:endParaRPr lang="en-GB" b="1" dirty="0" smtClean="0"/>
          </a:p>
          <a:p>
            <a:r>
              <a:rPr lang="en-GB" dirty="0" smtClean="0"/>
              <a:t>The parity bit, unlike the start and stop bits, is an optional parameter, used in serial communications to determine if the data character being transmitted is correctly received by the remote device</a:t>
            </a:r>
          </a:p>
          <a:p>
            <a:r>
              <a:rPr lang="en-GB" dirty="0" smtClean="0"/>
              <a:t>Figure 1. Parity</a:t>
            </a:r>
          </a:p>
          <a:p>
            <a:r>
              <a:rPr lang="en-GB" dirty="0" smtClean="0"/>
              <a:t>The parity bit can have one of the following five specifications:</a:t>
            </a:r>
          </a:p>
          <a:p>
            <a:r>
              <a:rPr lang="en-GB" b="1" dirty="0" smtClean="0"/>
              <a:t>none</a:t>
            </a:r>
            <a:r>
              <a:rPr lang="en-GB" dirty="0" smtClean="0"/>
              <a:t> Specifies that the local system must not create a parity bit for data characters being transmitted. It also indicates that the local system does not check for a parity bit in data received from a remote host</a:t>
            </a:r>
          </a:p>
          <a:p>
            <a:r>
              <a:rPr lang="en-GB" dirty="0" smtClean="0"/>
              <a:t> </a:t>
            </a:r>
            <a:r>
              <a:rPr lang="en-GB" b="1" dirty="0" smtClean="0"/>
              <a:t>even</a:t>
            </a:r>
            <a:r>
              <a:rPr lang="en-GB" dirty="0" smtClean="0"/>
              <a:t> Specifies that the total number of binary 1s, in a single character, adds up to an even number. If they do not, the parity bit must be a 1 to ensure that the total number of binary 1s is even. For example, if the letter a (binary 1100001) is transmitted under even parity, the sending system adds the number of binary 1s, which in this case is three, and makes the parity bit a 1 to maintain an even number of binary 1s</a:t>
            </a:r>
          </a:p>
          <a:p>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fontScale="92500" lnSpcReduction="10000"/>
          </a:bodyPr>
          <a:lstStyle/>
          <a:p>
            <a:r>
              <a:rPr lang="en-GB" dirty="0"/>
              <a:t>If the letter A (binary 1000001) is transmitted under the same circumstances, the parity bit would be a 0, thus keeping the total number of binary 1s an even number</a:t>
            </a:r>
          </a:p>
          <a:p>
            <a:r>
              <a:rPr lang="en-GB" b="1" dirty="0"/>
              <a:t>odd</a:t>
            </a:r>
            <a:r>
              <a:rPr lang="en-GB" dirty="0"/>
              <a:t> Operates under the same guidelines as even parity except that the total number of binary 1s must be an odd number. </a:t>
            </a:r>
            <a:r>
              <a:rPr lang="en-GB" b="1" dirty="0"/>
              <a:t>space</a:t>
            </a:r>
            <a:r>
              <a:rPr lang="en-GB" dirty="0"/>
              <a:t> Specifies that the parity bit will always be a binary zero. Another term used for space parity is bit filling, which is derived from its use as a filler for seven-bit data being transmitted to a device which can only accept eight bit data</a:t>
            </a:r>
          </a:p>
          <a:p>
            <a:pPr>
              <a:buNone/>
            </a:pPr>
            <a:endParaRPr lang="en-GB" dirty="0"/>
          </a:p>
        </p:txBody>
      </p:sp>
    </p:spTree>
    <p:extLst>
      <p:ext uri="{BB962C8B-B14F-4D97-AF65-F5344CB8AC3E}">
        <p14:creationId xmlns:p14="http://schemas.microsoft.com/office/powerpoint/2010/main" val="3894641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229600" cy="8587829"/>
          </a:xfrm>
        </p:spPr>
        <p:txBody>
          <a:bodyPr>
            <a:normAutofit/>
          </a:bodyPr>
          <a:lstStyle/>
          <a:p>
            <a:pPr>
              <a:buNone/>
            </a:pPr>
            <a:endParaRPr lang="en-GB" dirty="0"/>
          </a:p>
          <a:p>
            <a:r>
              <a:rPr lang="en-GB" dirty="0"/>
              <a:t> Such devices see the space parity bit as an additional data bit for the transmitted character</a:t>
            </a:r>
          </a:p>
          <a:p>
            <a:r>
              <a:rPr lang="en-GB" dirty="0"/>
              <a:t> </a:t>
            </a:r>
            <a:r>
              <a:rPr lang="en-GB" b="1" dirty="0"/>
              <a:t>mark</a:t>
            </a:r>
            <a:r>
              <a:rPr lang="en-GB" dirty="0"/>
              <a:t> Operates under the same guidelines as space parity except that the parity bit is always a binary 1. The mark parity bit acts only as a filler.</a:t>
            </a:r>
          </a:p>
          <a:p>
            <a:endParaRPr lang="en-GB" dirty="0"/>
          </a:p>
        </p:txBody>
      </p:sp>
    </p:spTree>
    <p:extLst>
      <p:ext uri="{BB962C8B-B14F-4D97-AF65-F5344CB8AC3E}">
        <p14:creationId xmlns:p14="http://schemas.microsoft.com/office/powerpoint/2010/main" val="16426391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normAutofit fontScale="70000" lnSpcReduction="20000"/>
          </a:bodyPr>
          <a:lstStyle/>
          <a:p>
            <a:r>
              <a:rPr lang="en-GB" dirty="0" smtClean="0"/>
              <a:t>The parity bit for each data packet is computed before the data is transmitted. Below are examples of how a parity bit would be computed using both odd and even parity settings.</a:t>
            </a:r>
          </a:p>
          <a:p>
            <a:r>
              <a:rPr lang="en-GB" b="1" dirty="0" smtClean="0"/>
              <a:t>Odd parity:</a:t>
            </a:r>
            <a:r>
              <a:rPr lang="en-GB" dirty="0" smtClean="0"/>
              <a:t> Initial value: 1010101 (four 1s)</a:t>
            </a:r>
          </a:p>
          <a:p>
            <a:r>
              <a:rPr lang="en-GB" dirty="0" smtClean="0"/>
              <a:t>Parity bit added: 1</a:t>
            </a:r>
          </a:p>
          <a:p>
            <a:r>
              <a:rPr lang="en-GB" dirty="0" smtClean="0"/>
              <a:t>Transmitted value: 10101011</a:t>
            </a:r>
          </a:p>
          <a:p>
            <a:r>
              <a:rPr lang="en-GB" dirty="0" smtClean="0"/>
              <a:t>Result: Odd parity (five 1s)</a:t>
            </a:r>
          </a:p>
          <a:p>
            <a:r>
              <a:rPr lang="en-GB" b="1" dirty="0" smtClean="0"/>
              <a:t>Even parity:</a:t>
            </a:r>
            <a:r>
              <a:rPr lang="en-GB" dirty="0" smtClean="0"/>
              <a:t> Initial value: 1010101 (four 1s)</a:t>
            </a:r>
          </a:p>
          <a:p>
            <a:r>
              <a:rPr lang="en-GB" dirty="0" smtClean="0"/>
              <a:t>Parity bit added: 0</a:t>
            </a:r>
          </a:p>
          <a:p>
            <a:r>
              <a:rPr lang="en-GB" dirty="0" smtClean="0"/>
              <a:t>Transmitted value: 10101010</a:t>
            </a:r>
          </a:p>
          <a:p>
            <a:r>
              <a:rPr lang="en-GB" b="1" dirty="0" smtClean="0"/>
              <a:t>Result: Even parity (four 1s)</a:t>
            </a:r>
          </a:p>
          <a:p>
            <a:r>
              <a:rPr lang="en-GB" b="1" dirty="0" smtClean="0"/>
              <a:t>The value of the parity bit depends on the initial parity of the data. For example, the </a:t>
            </a:r>
            <a:r>
              <a:rPr lang="en-GB" b="1" dirty="0" smtClean="0">
                <a:hlinkClick r:id="rId2"/>
              </a:rPr>
              <a:t>binary</a:t>
            </a:r>
            <a:r>
              <a:rPr lang="en-GB" b="1" dirty="0" smtClean="0"/>
              <a:t> value 10000000 has an odd parity</a:t>
            </a:r>
          </a:p>
          <a:p>
            <a:endParaRPr lang="en-GB" b="1" dirty="0" smtClean="0"/>
          </a:p>
          <a:p>
            <a:r>
              <a:rPr lang="en-GB" b="1" dirty="0" smtClean="0"/>
              <a:t> </a:t>
            </a:r>
            <a:endParaRPr lang="en-GB"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85000" lnSpcReduction="20000"/>
          </a:bodyPr>
          <a:lstStyle/>
          <a:p>
            <a:r>
              <a:rPr lang="en-GB" dirty="0"/>
              <a:t>Therefore, a 0 would be added to keep the parity odd and a 1 would be added to give the value an even parity</a:t>
            </a:r>
          </a:p>
          <a:p>
            <a:r>
              <a:rPr lang="en-GB" dirty="0"/>
              <a:t>While parity checking is a useful way validating data, it is not a </a:t>
            </a:r>
            <a:r>
              <a:rPr lang="en-GB" dirty="0" err="1"/>
              <a:t>foolproof</a:t>
            </a:r>
            <a:r>
              <a:rPr lang="en-GB" dirty="0"/>
              <a:t> method. For instance, the values 1010 and 1001 have the same parity</a:t>
            </a:r>
          </a:p>
          <a:p>
            <a:r>
              <a:rPr lang="en-GB" dirty="0"/>
              <a:t> Therefore, if the value 1010 is transmitted and 1001 is received, no error will be detected. This means parity checks are not 100% reliable when validating data</a:t>
            </a:r>
          </a:p>
          <a:p>
            <a:endParaRPr lang="en-GB" dirty="0"/>
          </a:p>
          <a:p>
            <a:r>
              <a:rPr lang="en-GB" dirty="0"/>
              <a:t>Still, it is unlikely that more than one bit will be incorrect in a small packet of data</a:t>
            </a:r>
          </a:p>
          <a:p>
            <a:r>
              <a:rPr lang="en-GB" dirty="0"/>
              <a:t> As long as only one bit is changed, an error will result. Therefore, parity checks are most reliable when using small packet sizes</a:t>
            </a:r>
          </a:p>
          <a:p>
            <a:endParaRPr lang="en-GB" dirty="0"/>
          </a:p>
        </p:txBody>
      </p:sp>
    </p:spTree>
    <p:extLst>
      <p:ext uri="{BB962C8B-B14F-4D97-AF65-F5344CB8AC3E}">
        <p14:creationId xmlns:p14="http://schemas.microsoft.com/office/powerpoint/2010/main" val="24804800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lstStyle/>
          <a:p>
            <a:r>
              <a:rPr lang="en-US" dirty="0" smtClean="0"/>
              <a:t>If an error can be flagged, it might be possible to request that the faulty packet be resent, or to at least prevent the flawed data from being taken as correct</a:t>
            </a:r>
          </a:p>
          <a:p>
            <a:r>
              <a:rPr lang="en-US" dirty="0" smtClean="0"/>
              <a:t> If sufficient redundant information is sent, one- or two-bit errors may be corrected by hardware within the receiver before the corrupted data ever reaches its destination</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32656"/>
            <a:ext cx="9468544" cy="5793507"/>
          </a:xfrm>
        </p:spPr>
        <p:txBody>
          <a:bodyPr>
            <a:normAutofit fontScale="92500" lnSpcReduction="10000"/>
          </a:bodyPr>
          <a:lstStyle/>
          <a:p>
            <a:r>
              <a:rPr lang="en-US" dirty="0" smtClean="0"/>
              <a:t>A parity bit is added to a data packet for the purpose of error detection</a:t>
            </a:r>
          </a:p>
          <a:p>
            <a:r>
              <a:rPr lang="en-US" dirty="0" smtClean="0"/>
              <a:t> In the even-parity convention, the value of the parity bit is chosen so that the total number of '1' digits in the combined data plus parity packet is an even number</a:t>
            </a:r>
          </a:p>
          <a:p>
            <a:r>
              <a:rPr lang="en-US" dirty="0" smtClean="0"/>
              <a:t> Upon receipt of the packet, the parity needed for the data is recomputed by local hardware and compared to the parity bit received with the data</a:t>
            </a:r>
          </a:p>
          <a:p>
            <a:r>
              <a:rPr lang="en-US" dirty="0" smtClean="0"/>
              <a:t>If any bit has changed state, the parity will not match, and an error will have been detected. In fact, if an odd number of bits (not just one) have been altered, the parity will not match</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dirty="0" smtClean="0"/>
              <a:t>Communications Channels</a:t>
            </a:r>
            <a:endParaRPr lang="en-US" sz="3200" dirty="0"/>
          </a:p>
        </p:txBody>
      </p:sp>
      <p:sp>
        <p:nvSpPr>
          <p:cNvPr id="3" name="Content Placeholder 2"/>
          <p:cNvSpPr>
            <a:spLocks noGrp="1"/>
          </p:cNvSpPr>
          <p:nvPr>
            <p:ph idx="1"/>
          </p:nvPr>
        </p:nvSpPr>
        <p:spPr>
          <a:xfrm>
            <a:off x="0" y="1600200"/>
            <a:ext cx="9144000" cy="4525963"/>
          </a:xfrm>
        </p:spPr>
        <p:txBody>
          <a:bodyPr>
            <a:normAutofit fontScale="85000" lnSpcReduction="20000"/>
          </a:bodyPr>
          <a:lstStyle/>
          <a:p>
            <a:pPr algn="just">
              <a:buFont typeface="Wingdings" pitchFamily="2" charset="2"/>
              <a:buChar char="§"/>
            </a:pPr>
            <a:r>
              <a:rPr lang="en-US" dirty="0" smtClean="0"/>
              <a:t>In a digital communications channel, the information is represented by individual data bits, which may be encapsulated into multi-bit message units.</a:t>
            </a:r>
          </a:p>
          <a:p>
            <a:pPr algn="just">
              <a:buFont typeface="Wingdings" pitchFamily="2" charset="2"/>
              <a:buChar char="§"/>
            </a:pPr>
            <a:r>
              <a:rPr lang="en-US" dirty="0" smtClean="0"/>
              <a:t> A byte, which consists of eight bits, is an example of a message unit that may be conveyed through a digital communications channel</a:t>
            </a:r>
          </a:p>
          <a:p>
            <a:pPr algn="just">
              <a:buFont typeface="Wingdings" pitchFamily="2" charset="2"/>
              <a:buChar char="§"/>
            </a:pPr>
            <a:r>
              <a:rPr lang="en-US" dirty="0" smtClean="0"/>
              <a:t> A collection of bytes may itself be grouped into a frame or other higher-level message unit</a:t>
            </a:r>
          </a:p>
          <a:p>
            <a:pPr algn="just">
              <a:buFont typeface="Wingdings" pitchFamily="2" charset="2"/>
              <a:buChar char="§"/>
            </a:pPr>
            <a:r>
              <a:rPr lang="en-US" dirty="0" smtClean="0"/>
              <a:t> Such multiple levels of encapsulation facilitate the handling of messages in a complex data communications network</a:t>
            </a:r>
            <a:br>
              <a:rPr lang="en-US" dirty="0" smtClean="0"/>
            </a:br>
            <a:r>
              <a:rPr lang="en-US" dirty="0" smtClean="0"/>
              <a:t>Any communications channel has a direction associated with it</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a:bodyPr>
          <a:lstStyle/>
          <a:p>
            <a:r>
              <a:rPr lang="en-US" dirty="0" smtClean="0"/>
              <a:t>If an even number of bits have been reversed, the parity will match even though an error has occurred</a:t>
            </a:r>
          </a:p>
          <a:p>
            <a:r>
              <a:rPr lang="en-US" dirty="0" smtClean="0"/>
              <a:t> However, a statistical analysis of data communication errors has shown that a single-bit error is much more probable than a multi-bit error in the presence of random noise. </a:t>
            </a:r>
          </a:p>
          <a:p>
            <a:r>
              <a:rPr lang="en-US" dirty="0" smtClean="0"/>
              <a:t>Thus, parity is a reliable method of error detection</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www.camiresearch.com/Data_Com_Basics/image12.gif"/>
          <p:cNvPicPr>
            <a:picLocks noGrp="1"/>
          </p:cNvPicPr>
          <p:nvPr>
            <p:ph idx="1"/>
          </p:nvPr>
        </p:nvPicPr>
        <p:blipFill>
          <a:blip r:embed="rId2"/>
          <a:srcRect/>
          <a:stretch>
            <a:fillRect/>
          </a:stretch>
        </p:blipFill>
        <p:spPr bwMode="auto">
          <a:xfrm>
            <a:off x="533400" y="2133600"/>
            <a:ext cx="7772400" cy="37338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Another approach to error detection involves the computation of a checksum</a:t>
            </a:r>
          </a:p>
          <a:p>
            <a:r>
              <a:rPr lang="en-US" dirty="0" smtClean="0"/>
              <a:t> In this case, the packets that constitute a message are added arithmetically</a:t>
            </a:r>
          </a:p>
          <a:p>
            <a:r>
              <a:rPr lang="en-US" dirty="0" smtClean="0"/>
              <a:t>A checksum number is appended to the packet sequence so that the sum of data plus checksum is zero</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When received, the packet sequence may be added, along with the checksum, by a local microprocessor</a:t>
            </a:r>
          </a:p>
          <a:p>
            <a:r>
              <a:rPr lang="en-US" dirty="0" smtClean="0"/>
              <a:t> If the sum is nonzero, an error has occurred As long as the sum is zero, it is highly unlikely (but not impossible) that any data has been corrupted during transmission</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www.camiresearch.com/Data_Com_Basics/image13.gif"/>
          <p:cNvPicPr>
            <a:picLocks noGrp="1"/>
          </p:cNvPicPr>
          <p:nvPr>
            <p:ph idx="1"/>
          </p:nvPr>
        </p:nvPicPr>
        <p:blipFill>
          <a:blip r:embed="rId2"/>
          <a:srcRect/>
          <a:stretch>
            <a:fillRect/>
          </a:stretch>
        </p:blipFill>
        <p:spPr bwMode="auto">
          <a:xfrm>
            <a:off x="609600" y="381000"/>
            <a:ext cx="7772400" cy="6019801"/>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Errors may not only be detected, but also corrected if additional code is added to a packet sequence</a:t>
            </a:r>
          </a:p>
          <a:p>
            <a:r>
              <a:rPr lang="en-US" dirty="0" smtClean="0"/>
              <a:t> If the error probability is high or if it is not possible to request retransmission, this may be worth doing</a:t>
            </a:r>
          </a:p>
          <a:p>
            <a:r>
              <a:rPr lang="en-US" dirty="0" smtClean="0"/>
              <a:t> However, including error-correcting code in a transmission lowers channel efficiency, and results in a noticeable drop in channel throughput</a:t>
            </a:r>
            <a:br>
              <a:rPr lang="en-US" dirty="0" smtClean="0"/>
            </a:b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
            </a:r>
            <a:br>
              <a:rPr lang="en-US" b="1" dirty="0" smtClean="0"/>
            </a:br>
            <a:r>
              <a:rPr lang="en-US" sz="3600" b="1" dirty="0" smtClean="0"/>
              <a:t>Data Compression</a:t>
            </a:r>
            <a:r>
              <a:rPr lang="en-US" b="1" dirty="0" smtClean="0"/>
              <a:t/>
            </a:r>
            <a:br>
              <a:rPr lang="en-US" b="1" dirty="0" smtClean="0"/>
            </a:br>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20000"/>
          </a:bodyPr>
          <a:lstStyle/>
          <a:p>
            <a:r>
              <a:rPr lang="en-US" dirty="0" smtClean="0"/>
              <a:t>If a typical message were statistically analyzed, it would be found that certain characters are used much more frequently than others</a:t>
            </a:r>
          </a:p>
          <a:p>
            <a:r>
              <a:rPr lang="en-US" dirty="0" smtClean="0"/>
              <a:t> By analyzing a message before it is transmitted, short binary codes may be assigned to frequently used characters and longer codes to rarely used characters</a:t>
            </a:r>
          </a:p>
          <a:p>
            <a:r>
              <a:rPr lang="en-US" dirty="0" smtClean="0"/>
              <a:t>In doing so, it is possible to reduce the total number of characters sent without altering the information in the message </a:t>
            </a:r>
          </a:p>
          <a:p>
            <a:r>
              <a:rPr lang="en-US" dirty="0" smtClean="0"/>
              <a:t>Appropriate decoding at the receiver will restore the message to its original form</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411807"/>
          </a:xfrm>
        </p:spPr>
        <p:txBody>
          <a:bodyPr>
            <a:normAutofit/>
          </a:bodyPr>
          <a:lstStyle/>
          <a:p>
            <a:r>
              <a:rPr lang="en-US" dirty="0" smtClean="0"/>
              <a:t>This procedure, known as data compression, may result in a 50 percent or greater savings in the amount of data transmitted</a:t>
            </a:r>
          </a:p>
          <a:p>
            <a:r>
              <a:rPr lang="en-US" dirty="0" smtClean="0"/>
              <a:t>Even though time is necessary to analyze the message before it is transmitted, the savings may be great enough so that the total time for compression, transmission, and decompression will still be lower than it would be when sending an uncompressed message</a:t>
            </a:r>
            <a:br>
              <a:rPr lang="en-US" dirty="0" smtClean="0"/>
            </a:b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Some kinds of data will compress much more than others </a:t>
            </a:r>
          </a:p>
          <a:p>
            <a:r>
              <a:rPr lang="en-US" dirty="0" smtClean="0"/>
              <a:t>Data that represents images, for example, will usually compress significantly, perhaps by as much as 80 percent over its original size</a:t>
            </a:r>
          </a:p>
          <a:p>
            <a:r>
              <a:rPr lang="en-US" dirty="0" smtClean="0"/>
              <a:t> Data representing a computer program, on the other hand, may be reduced only by 15 or 20 percent.</a:t>
            </a:r>
            <a:br>
              <a:rPr lang="en-US" dirty="0" smtClean="0"/>
            </a:b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20000"/>
          </a:bodyPr>
          <a:lstStyle/>
          <a:p>
            <a:r>
              <a:rPr lang="en-US" dirty="0" smtClean="0"/>
              <a:t>A compression method called Huffman coding is frequently used in data communications, and particularly in fax transmission. </a:t>
            </a:r>
          </a:p>
          <a:p>
            <a:r>
              <a:rPr lang="en-US" dirty="0" smtClean="0"/>
              <a:t>Clearly, most of the image data for a typical business letter represents white paper, and only about 5 percent of the surface represents black ink</a:t>
            </a:r>
          </a:p>
          <a:p>
            <a:r>
              <a:rPr lang="en-US" dirty="0" smtClean="0"/>
              <a:t>It is possible to send a single code that, for example, represents a consecutive string of 1000 white pixels rather than a separate code for each white pixel</a:t>
            </a:r>
          </a:p>
          <a:p>
            <a:r>
              <a:rPr lang="en-US" dirty="0" smtClean="0"/>
              <a:t> Consequently, data compression will significantly reduce the total message length for a faxed business letter</a:t>
            </a:r>
          </a:p>
          <a:p>
            <a:r>
              <a:rPr lang="en-US" dirty="0" smtClean="0"/>
              <a:t> Where the letter made up of randomly distributed black ink covering 50 percent of the white paper surface, data compression would hold no advantages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www.camiresearch.com/Data_Com_Basics/image7.gif"/>
          <p:cNvPicPr>
            <a:picLocks noGrp="1"/>
          </p:cNvPicPr>
          <p:nvPr>
            <p:ph idx="1"/>
          </p:nvPr>
        </p:nvPicPr>
        <p:blipFill>
          <a:blip r:embed="rId2"/>
          <a:srcRect/>
          <a:stretch>
            <a:fillRect/>
          </a:stretch>
        </p:blipFill>
        <p:spPr bwMode="auto">
          <a:xfrm>
            <a:off x="0" y="609600"/>
            <a:ext cx="9144000" cy="5943599"/>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
            </a:r>
            <a:br>
              <a:rPr lang="en-US" b="1" dirty="0" smtClean="0"/>
            </a:br>
            <a:r>
              <a:rPr lang="en-US" b="1" dirty="0" smtClean="0"/>
              <a:t>Data Encryption</a:t>
            </a:r>
            <a:br>
              <a:rPr lang="en-US" b="1" dirty="0" smtClean="0"/>
            </a:br>
            <a:endParaRPr lang="en-US" dirty="0"/>
          </a:p>
        </p:txBody>
      </p:sp>
      <p:sp>
        <p:nvSpPr>
          <p:cNvPr id="3" name="Content Placeholder 2"/>
          <p:cNvSpPr>
            <a:spLocks noGrp="1"/>
          </p:cNvSpPr>
          <p:nvPr>
            <p:ph idx="1"/>
          </p:nvPr>
        </p:nvSpPr>
        <p:spPr>
          <a:xfrm>
            <a:off x="457200" y="1143000"/>
            <a:ext cx="8229600" cy="4983163"/>
          </a:xfrm>
        </p:spPr>
        <p:txBody>
          <a:bodyPr>
            <a:normAutofit fontScale="77500" lnSpcReduction="20000"/>
          </a:bodyPr>
          <a:lstStyle/>
          <a:p>
            <a:r>
              <a:rPr lang="en-US" dirty="0" smtClean="0"/>
              <a:t>Privacy is a great concern in data communications</a:t>
            </a:r>
          </a:p>
          <a:p>
            <a:endParaRPr lang="en-US" dirty="0" smtClean="0"/>
          </a:p>
          <a:p>
            <a:pPr>
              <a:buNone/>
            </a:pPr>
            <a:endParaRPr lang="en-US" dirty="0" smtClean="0"/>
          </a:p>
          <a:p>
            <a:r>
              <a:rPr lang="en-US" dirty="0" smtClean="0"/>
              <a:t> Faxed business letters can be intercepted at will through tapped phone lines or intercepted microwave transmissions without the knowledge of the sender or receiver</a:t>
            </a:r>
          </a:p>
          <a:p>
            <a:pPr marL="0" indent="0">
              <a:buNone/>
            </a:pPr>
            <a:endParaRPr lang="en-US" dirty="0" smtClean="0"/>
          </a:p>
          <a:p>
            <a:r>
              <a:rPr lang="en-US" dirty="0" smtClean="0"/>
              <a:t>To increase the security of this and other data communications, including digitized telephone conversations, the binary codes representing data may be scrambled in such a way that unauthorized interception will produce an indecipherable sequence of characters</a:t>
            </a:r>
          </a:p>
          <a:p>
            <a:pPr marL="0" indent="0">
              <a:buNone/>
            </a:pPr>
            <a:r>
              <a:rPr lang="en-US" dirty="0" smtClean="0"/>
              <a:t/>
            </a:r>
            <a:br>
              <a:rPr lang="en-US" dirty="0" smtClean="0"/>
            </a:b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Authorized receive stations will be equipped with a decoder that enables the message to be restored. The process of scrambling, transmitting, and descrambling is known as encryption.</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r>
              <a:rPr lang="en-US" dirty="0" smtClean="0"/>
              <a:t>Custom integrated circuits have been designed to perform this task and are available at low cost</a:t>
            </a:r>
          </a:p>
          <a:p>
            <a:r>
              <a:rPr lang="en-US" dirty="0" smtClean="0"/>
              <a:t> In some cases, they will be incorporated into the main circuitry of a data communications device and function without operator knowledge</a:t>
            </a:r>
          </a:p>
          <a:p>
            <a:r>
              <a:rPr lang="en-US" dirty="0" smtClean="0"/>
              <a:t> In other cases, an external circuit is used so that the device, and its encrypting/decrypting technique, may be transported easily</a:t>
            </a:r>
            <a:br>
              <a:rPr lang="en-US" dirty="0" smtClean="0"/>
            </a:br>
            <a:r>
              <a:rPr lang="en-US" dirty="0" smtClean="0"/>
              <a:t/>
            </a:r>
            <a:br>
              <a:rPr lang="en-US" dirty="0" smtClean="0"/>
            </a:b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dirty="0" smtClean="0"/>
              <a:t>Data Storage Technology</a:t>
            </a:r>
            <a:br>
              <a:rPr lang="en-US" sz="3200" b="1" dirty="0" smtClean="0"/>
            </a:br>
            <a:endParaRPr lang="en-US" sz="3200" dirty="0"/>
          </a:p>
        </p:txBody>
      </p:sp>
      <p:sp>
        <p:nvSpPr>
          <p:cNvPr id="3" name="Content Placeholder 2"/>
          <p:cNvSpPr>
            <a:spLocks noGrp="1"/>
          </p:cNvSpPr>
          <p:nvPr>
            <p:ph idx="1"/>
          </p:nvPr>
        </p:nvSpPr>
        <p:spPr>
          <a:xfrm>
            <a:off x="457200" y="762000"/>
            <a:ext cx="8229600" cy="5364163"/>
          </a:xfrm>
        </p:spPr>
        <p:txBody>
          <a:bodyPr>
            <a:normAutofit/>
          </a:bodyPr>
          <a:lstStyle/>
          <a:p>
            <a:r>
              <a:rPr lang="en-US" dirty="0" smtClean="0"/>
              <a:t>Normally, we think of communications science as dealing with the contemporaneous exchange of information between distant parties</a:t>
            </a:r>
          </a:p>
          <a:p>
            <a:r>
              <a:rPr lang="en-US" dirty="0" smtClean="0"/>
              <a:t> However, many of the same techniques employed in data communications are also applied to data storage to ensure that the retrieval of information from a storage medium is accurate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We find, for example, that similar kinds of error-correcting codes used to protect digital telephone transmissions from noise are also used to guarantee correct </a:t>
            </a:r>
            <a:r>
              <a:rPr lang="en-US" dirty="0" err="1" smtClean="0"/>
              <a:t>readback</a:t>
            </a:r>
            <a:r>
              <a:rPr lang="en-US" dirty="0" smtClean="0"/>
              <a:t> of digital data from compact audio disks, CD-ROMs, and tape backup systems.</a:t>
            </a:r>
            <a:br>
              <a:rPr lang="en-US" dirty="0" smtClean="0"/>
            </a:br>
            <a:endParaRPr lang="en-US" dirty="0" smtClean="0"/>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b="1" dirty="0" smtClean="0"/>
              <a:t>Data Transfer in Digital Circuits</a:t>
            </a:r>
            <a:endParaRPr lang="en-US" sz="3200" dirty="0"/>
          </a:p>
        </p:txBody>
      </p:sp>
      <p:sp>
        <p:nvSpPr>
          <p:cNvPr id="3" name="Content Placeholder 2"/>
          <p:cNvSpPr>
            <a:spLocks noGrp="1"/>
          </p:cNvSpPr>
          <p:nvPr>
            <p:ph idx="1"/>
          </p:nvPr>
        </p:nvSpPr>
        <p:spPr>
          <a:xfrm>
            <a:off x="457200" y="838200"/>
            <a:ext cx="8229600" cy="5638800"/>
          </a:xfrm>
        </p:spPr>
        <p:txBody>
          <a:bodyPr>
            <a:normAutofit fontScale="92500" lnSpcReduction="20000"/>
          </a:bodyPr>
          <a:lstStyle/>
          <a:p>
            <a:r>
              <a:rPr lang="en-US" dirty="0" smtClean="0"/>
              <a:t>Data is typically grouped into packets that are either 8, 16, or 32 bits long, and passed between temporary holding units called registers</a:t>
            </a:r>
          </a:p>
          <a:p>
            <a:r>
              <a:rPr lang="en-US" dirty="0" smtClean="0"/>
              <a:t>Data within a register is available in parallel because each bit exits the register on a separate conductor</a:t>
            </a:r>
          </a:p>
          <a:p>
            <a:r>
              <a:rPr lang="en-US" dirty="0" smtClean="0"/>
              <a:t> To transfer data from one register to another the output conductors of one register are switched onto a channel of parallel wires referred to as a bus </a:t>
            </a:r>
          </a:p>
          <a:p>
            <a:r>
              <a:rPr lang="en-US" dirty="0" smtClean="0"/>
              <a:t>The input conductors of another register, which is also connected to the bus, capture the information</a:t>
            </a:r>
          </a:p>
          <a:p>
            <a:r>
              <a:rPr lang="en-US" dirty="0" smtClean="0"/>
              <a:t> </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www.camiresearch.com/Data_Com_Basics/image14.gif"/>
          <p:cNvPicPr>
            <a:picLocks noGrp="1"/>
          </p:cNvPicPr>
          <p:nvPr>
            <p:ph idx="1"/>
          </p:nvPr>
        </p:nvPicPr>
        <p:blipFill>
          <a:blip r:embed="rId2"/>
          <a:srcRect/>
          <a:stretch>
            <a:fillRect/>
          </a:stretch>
        </p:blipFill>
        <p:spPr bwMode="auto">
          <a:xfrm>
            <a:off x="457200" y="533401"/>
            <a:ext cx="8077199" cy="6324600"/>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smtClean="0"/>
              <a:t>Following a data transaction, the content of the source register is reproduced in the destination register</a:t>
            </a:r>
          </a:p>
          <a:p>
            <a:pPr marL="0" indent="0">
              <a:buNone/>
            </a:pPr>
            <a:endParaRPr lang="en-US" dirty="0" smtClean="0"/>
          </a:p>
          <a:p>
            <a:r>
              <a:rPr lang="en-US" dirty="0" smtClean="0"/>
              <a:t> It is important to note that after any digital data transfer, the source and destination registers are equal; the source register is not erased when the data is sent</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smtClean="0"/>
              <a:t>The transmit and receive switches shown above are electronic and operate in response to commands from a central control unit. </a:t>
            </a:r>
          </a:p>
          <a:p>
            <a:r>
              <a:rPr lang="en-US" dirty="0" smtClean="0"/>
              <a:t>It is possible that two or more destination registers will be switched on to receive data from a single source. </a:t>
            </a:r>
          </a:p>
          <a:p>
            <a:r>
              <a:rPr lang="en-US" dirty="0" smtClean="0"/>
              <a:t>However, only one source may transmit data onto the bus at any time. </a:t>
            </a:r>
          </a:p>
          <a:p>
            <a:r>
              <a:rPr lang="en-US" dirty="0" smtClean="0"/>
              <a:t>If multiple sources were to attempt transmission simultaneously, an electrical conflict would occur when bits of opposite value are driven onto a single bus conductor.</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fontScale="92500" lnSpcReduction="20000"/>
          </a:bodyPr>
          <a:lstStyle/>
          <a:p>
            <a:r>
              <a:rPr lang="en-US" dirty="0" smtClean="0"/>
              <a:t>Such a condition is referred to as a bus contention</a:t>
            </a:r>
          </a:p>
          <a:p>
            <a:r>
              <a:rPr lang="en-US" dirty="0" smtClean="0"/>
              <a:t>Not only will a bus contention result in the loss of information, but it also may damage the electronic circuitry</a:t>
            </a:r>
          </a:p>
          <a:p>
            <a:r>
              <a:rPr lang="en-US" dirty="0" smtClean="0"/>
              <a:t> As long as all registers in a system are linked to one central control unit, bus contentions should never occur if the circuit has been designed properly </a:t>
            </a:r>
          </a:p>
          <a:p>
            <a:r>
              <a:rPr lang="en-US" dirty="0" smtClean="0"/>
              <a:t>Note that the data buses within a typical microprocessor are </a:t>
            </a:r>
            <a:r>
              <a:rPr lang="en-US" dirty="0" err="1" smtClean="0"/>
              <a:t>funda</a:t>
            </a:r>
            <a:r>
              <a:rPr lang="en-US" dirty="0" smtClean="0"/>
              <a:t>-mentally half-duplex channels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dirty="0" smtClean="0"/>
              <a:t>Communications Channels </a:t>
            </a:r>
            <a:r>
              <a:rPr lang="en-US" sz="3200" b="1" dirty="0" err="1" smtClean="0"/>
              <a:t>conti</a:t>
            </a:r>
            <a:r>
              <a:rPr lang="en-US" sz="3200" b="1" dirty="0" smtClean="0"/>
              <a:t>’</a:t>
            </a:r>
            <a:endParaRPr lang="en-US" sz="3200" dirty="0"/>
          </a:p>
        </p:txBody>
      </p:sp>
      <p:sp>
        <p:nvSpPr>
          <p:cNvPr id="3" name="Content Placeholder 2"/>
          <p:cNvSpPr>
            <a:spLocks noGrp="1"/>
          </p:cNvSpPr>
          <p:nvPr>
            <p:ph idx="1"/>
          </p:nvPr>
        </p:nvSpPr>
        <p:spPr>
          <a:xfrm>
            <a:off x="457200" y="1066800"/>
            <a:ext cx="8229600" cy="5059363"/>
          </a:xfrm>
        </p:spPr>
        <p:txBody>
          <a:bodyPr>
            <a:noAutofit/>
          </a:bodyPr>
          <a:lstStyle/>
          <a:p>
            <a:r>
              <a:rPr lang="en-US" dirty="0" smtClean="0"/>
              <a:t>The message source is the transmitter, and the destination is the receiver.</a:t>
            </a:r>
          </a:p>
          <a:p>
            <a:r>
              <a:rPr lang="en-US" dirty="0" smtClean="0"/>
              <a:t> A channel whose direction of transmission is unchanging is referred to as a simplex channel.</a:t>
            </a:r>
          </a:p>
          <a:p>
            <a:r>
              <a:rPr lang="en-US" dirty="0" smtClean="0"/>
              <a:t> For example, a radio station is a simplex channel because it always transmits the signal to its listeners and never allows them to transmit back</a:t>
            </a:r>
            <a:br>
              <a:rPr lang="en-US" dirty="0" smtClean="0"/>
            </a:b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200" b="1" dirty="0" smtClean="0"/>
              <a:t>Transmission over Short Distances </a:t>
            </a:r>
            <a:endParaRPr lang="en-US" sz="3200" dirty="0"/>
          </a:p>
        </p:txBody>
      </p:sp>
      <p:sp>
        <p:nvSpPr>
          <p:cNvPr id="3" name="Content Placeholder 2"/>
          <p:cNvSpPr>
            <a:spLocks noGrp="1"/>
          </p:cNvSpPr>
          <p:nvPr>
            <p:ph idx="1"/>
          </p:nvPr>
        </p:nvSpPr>
        <p:spPr>
          <a:xfrm>
            <a:off x="457200" y="990600"/>
            <a:ext cx="8229600" cy="5135563"/>
          </a:xfrm>
        </p:spPr>
        <p:txBody>
          <a:bodyPr>
            <a:normAutofit fontScale="85000" lnSpcReduction="20000"/>
          </a:bodyPr>
          <a:lstStyle/>
          <a:p>
            <a:r>
              <a:rPr lang="en-US" dirty="0" smtClean="0"/>
              <a:t>When the source and destination registers are part of an integrated circuit (within a microprocessor chip, for example), they are extremely close (thousandths of an inch)</a:t>
            </a:r>
          </a:p>
          <a:p>
            <a:r>
              <a:rPr lang="en-US" dirty="0" smtClean="0"/>
              <a:t>Consequently, the bus signals are at very low power levels, may traverse a distance in very little time, and are not very susceptible to external noise and distortion. </a:t>
            </a:r>
          </a:p>
          <a:p>
            <a:r>
              <a:rPr lang="en-US" dirty="0" smtClean="0"/>
              <a:t>This is the ideal environment for digital communications. </a:t>
            </a:r>
          </a:p>
          <a:p>
            <a:r>
              <a:rPr lang="en-US" dirty="0" smtClean="0"/>
              <a:t>However, it is not yet possible to integrate all the necessary circuitry for a computer (i.e., CPU, memory, disk control, video and display drivers, etc.) on a single chip. </a:t>
            </a:r>
          </a:p>
          <a:p>
            <a:endParaRPr lang="en-US" dirty="0" smtClean="0"/>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When data is sent off-chip to another integrated circuit, the bus signals must be amplified and conductors extended out of the chip through external pins. Amplifiers may be added to the source register</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www.camiresearch.com/Data_Com_Basics/image15.gif"/>
          <p:cNvPicPr>
            <a:picLocks noGrp="1"/>
          </p:cNvPicPr>
          <p:nvPr>
            <p:ph idx="1"/>
          </p:nvPr>
        </p:nvPicPr>
        <p:blipFill>
          <a:blip r:embed="rId2"/>
          <a:srcRect/>
          <a:stretch>
            <a:fillRect/>
          </a:stretch>
        </p:blipFill>
        <p:spPr bwMode="auto">
          <a:xfrm>
            <a:off x="685800" y="838200"/>
            <a:ext cx="7391400" cy="518160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20000"/>
          </a:bodyPr>
          <a:lstStyle/>
          <a:p>
            <a:r>
              <a:rPr lang="en-US" dirty="0" smtClean="0"/>
              <a:t>Bus signals that exit microprocessor chips and other VLSI circuitry are electrically capable of traversing about one foot of conductor on a printed circuit board, or less if many devices are connected to it </a:t>
            </a:r>
          </a:p>
          <a:p>
            <a:endParaRPr lang="en-US" dirty="0"/>
          </a:p>
          <a:p>
            <a:pPr marL="0" indent="0">
              <a:buNone/>
            </a:pPr>
            <a:endParaRPr lang="en-US" dirty="0" smtClean="0"/>
          </a:p>
          <a:p>
            <a:r>
              <a:rPr lang="en-US" dirty="0" smtClean="0"/>
              <a:t>Special buffer circuits may be added to boost the bus signals sufficiently for transmission over several additional feet of conductor length, or for distribution to many other chips (such as memory chips).</a:t>
            </a:r>
            <a:br>
              <a:rPr lang="en-US" dirty="0" smtClean="0"/>
            </a:br>
            <a:r>
              <a:rPr lang="en-US" dirty="0" smtClean="0"/>
              <a:t/>
            </a:r>
            <a:br>
              <a:rPr lang="en-US" dirty="0" smtClean="0"/>
            </a:b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t>Noise and Electrical Distortion</a:t>
            </a:r>
            <a:endParaRPr lang="en-US" sz="3200" dirty="0"/>
          </a:p>
        </p:txBody>
      </p:sp>
      <p:sp>
        <p:nvSpPr>
          <p:cNvPr id="3" name="Content Placeholder 2"/>
          <p:cNvSpPr>
            <a:spLocks noGrp="1"/>
          </p:cNvSpPr>
          <p:nvPr>
            <p:ph idx="1"/>
          </p:nvPr>
        </p:nvSpPr>
        <p:spPr>
          <a:xfrm>
            <a:off x="457200" y="1143000"/>
            <a:ext cx="8229600" cy="4983163"/>
          </a:xfrm>
        </p:spPr>
        <p:txBody>
          <a:bodyPr>
            <a:normAutofit fontScale="92500"/>
          </a:bodyPr>
          <a:lstStyle/>
          <a:p>
            <a:r>
              <a:rPr lang="en-US" dirty="0" smtClean="0"/>
              <a:t>Because of the very high switching rate and relatively low signal strength found on data, address, and other buses within a computer, direct extension of the buses beyond the confines of the main circuit board or plug-in boards would pose serious problems</a:t>
            </a:r>
          </a:p>
          <a:p>
            <a:r>
              <a:rPr lang="en-US" dirty="0" smtClean="0"/>
              <a:t>First, long runs of electrical conductors, either on printed circuit boards or through cables, act like receiving antennas for electrical noise radiated by motors, switches, and electronic circuits</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www.camiresearch.com/Data_Com_Basics/image16.gif"/>
          <p:cNvPicPr>
            <a:picLocks noGrp="1"/>
          </p:cNvPicPr>
          <p:nvPr>
            <p:ph idx="1"/>
          </p:nvPr>
        </p:nvPicPr>
        <p:blipFill>
          <a:blip r:embed="rId2"/>
          <a:srcRect/>
          <a:stretch>
            <a:fillRect/>
          </a:stretch>
        </p:blipFill>
        <p:spPr bwMode="auto">
          <a:xfrm>
            <a:off x="609600" y="762000"/>
            <a:ext cx="7848600" cy="5562600"/>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dirty="0" smtClean="0"/>
              <a:t>Such noise becomes progressively worse as the length increases, and may eventually impose an unacceptable error rate on the bus signals</a:t>
            </a:r>
          </a:p>
          <a:p>
            <a:r>
              <a:rPr lang="en-US" dirty="0" smtClean="0"/>
              <a:t>Just a single bit error in transferring an instruction code from memory to a microprocessor chip may cause an invalid instruction to be introduced into the instruction stream, in turn causing the computer to totally cease operation</a:t>
            </a:r>
            <a:br>
              <a:rPr lang="en-US" dirty="0" smtClean="0"/>
            </a:b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indent="0">
              <a:buNone/>
            </a:pPr>
            <a:r>
              <a:rPr lang="en-US" dirty="0" smtClean="0"/>
              <a:t/>
            </a:r>
            <a:br>
              <a:rPr lang="en-US" dirty="0" smtClean="0"/>
            </a:br>
            <a:r>
              <a:rPr lang="en-US" dirty="0" smtClean="0"/>
              <a:t>A second problem involves the distortion of electrical signals as they pass through metallic conductors</a:t>
            </a:r>
          </a:p>
          <a:p>
            <a:r>
              <a:rPr lang="en-US" dirty="0" smtClean="0"/>
              <a:t>Signals that start at the source as clean, rectangular pulses may be received as rounded pulses with ringing at the rising and falling edges:</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www.camiresearch.com/Data_Com_Basics/image17.gif"/>
          <p:cNvPicPr>
            <a:picLocks noGrp="1"/>
          </p:cNvPicPr>
          <p:nvPr>
            <p:ph idx="1"/>
          </p:nvPr>
        </p:nvPicPr>
        <p:blipFill>
          <a:blip r:embed="rId2"/>
          <a:srcRect/>
          <a:stretch>
            <a:fillRect/>
          </a:stretch>
        </p:blipFill>
        <p:spPr bwMode="auto">
          <a:xfrm>
            <a:off x="381000" y="914400"/>
            <a:ext cx="8077200" cy="4724400"/>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Autofit/>
          </a:bodyPr>
          <a:lstStyle/>
          <a:p>
            <a:r>
              <a:rPr lang="en-US" dirty="0" smtClean="0"/>
              <a:t>These effects are properties of transmission through metallic conductors, and become more pronounced as the conductor length increases</a:t>
            </a:r>
          </a:p>
          <a:p>
            <a:r>
              <a:rPr lang="en-US" dirty="0" smtClean="0"/>
              <a:t>To compensate for distortion, signal power must be increased or the transmission rate decreased</a:t>
            </a:r>
          </a:p>
          <a:p>
            <a:r>
              <a:rPr lang="en-US" dirty="0" smtClean="0"/>
              <a:t>Special amplifier circuits are designed for transmitting direct (</a:t>
            </a:r>
            <a:r>
              <a:rPr lang="en-US" dirty="0" err="1" smtClean="0"/>
              <a:t>unmodulated</a:t>
            </a:r>
            <a:r>
              <a:rPr lang="en-US" dirty="0" smtClean="0"/>
              <a:t>) digital signals through cables</a:t>
            </a:r>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Autofit/>
          </a:bodyPr>
          <a:lstStyle/>
          <a:p>
            <a:pPr>
              <a:buFont typeface="Wingdings" pitchFamily="2" charset="2"/>
              <a:buChar char="§"/>
            </a:pPr>
            <a:r>
              <a:rPr lang="en-US" dirty="0" smtClean="0"/>
              <a:t>A half-duplex channel is a single physical channel in which the direction may be reversed</a:t>
            </a:r>
          </a:p>
          <a:p>
            <a:pPr>
              <a:buFont typeface="Wingdings" pitchFamily="2" charset="2"/>
              <a:buChar char="§"/>
            </a:pPr>
            <a:r>
              <a:rPr lang="en-US" dirty="0" smtClean="0"/>
              <a:t> Messages may flow in two directions, but never at the same time, in a half-duplex system</a:t>
            </a:r>
          </a:p>
          <a:p>
            <a:pPr>
              <a:buFont typeface="Wingdings" pitchFamily="2" charset="2"/>
              <a:buChar char="§"/>
            </a:pPr>
            <a:r>
              <a:rPr lang="en-US" dirty="0" smtClean="0"/>
              <a:t> In a telephone call, one party speaks while the other listens. After a pause, the other party speaks and the first party listens. </a:t>
            </a:r>
          </a:p>
          <a:p>
            <a:pPr>
              <a:buFont typeface="Wingdings" pitchFamily="2" charset="2"/>
              <a:buChar char="§"/>
            </a:pPr>
            <a:r>
              <a:rPr lang="en-US" dirty="0" smtClean="0"/>
              <a:t>Speaking simultaneously results in garbled sound that cannot be understood.</a:t>
            </a:r>
            <a:br>
              <a:rPr lang="en-US" dirty="0" smtClean="0"/>
            </a:br>
            <a:r>
              <a:rPr lang="en-US" dirty="0" smtClean="0"/>
              <a:t/>
            </a:r>
            <a:br>
              <a:rPr lang="en-US" dirty="0" smtClean="0"/>
            </a:b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86400"/>
          </a:xfrm>
        </p:spPr>
        <p:txBody>
          <a:bodyPr>
            <a:normAutofit fontScale="85000" lnSpcReduction="20000"/>
          </a:bodyPr>
          <a:lstStyle/>
          <a:p>
            <a:r>
              <a:rPr lang="en-US" dirty="0" smtClean="0"/>
              <a:t>For the relatively short distances between components on a printed circuit board or along a computer backplane, the amplifiers are in simple IC chips that operate from standard +5v power. </a:t>
            </a:r>
          </a:p>
          <a:p>
            <a:r>
              <a:rPr lang="en-US" dirty="0" smtClean="0"/>
              <a:t>The normal  effects are properties of transmission through metallic conductors, and become more pronounced as the conductor length increases. To compensate for distortion, signal power must be increased or the transmission rate decreased.</a:t>
            </a:r>
            <a:br>
              <a:rPr lang="en-US" dirty="0" smtClean="0"/>
            </a:br>
            <a:r>
              <a:rPr lang="en-US" dirty="0" smtClean="0"/>
              <a:t/>
            </a:r>
            <a:br>
              <a:rPr lang="en-US" dirty="0" smtClean="0"/>
            </a:br>
            <a:r>
              <a:rPr lang="en-US" dirty="0" smtClean="0"/>
              <a:t>Special amplifier circuits are designed for transmitting direct (</a:t>
            </a:r>
            <a:r>
              <a:rPr lang="en-US" dirty="0" err="1" smtClean="0"/>
              <a:t>unmodulated</a:t>
            </a:r>
            <a:r>
              <a:rPr lang="en-US" dirty="0" smtClean="0"/>
              <a:t>) digital signals through cables. For the relatively short distances between components on a printed circuit board or along a computer backplane, the amplifiers are in simple IC chips that operate from standard +5v power.</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fontScale="92500" lnSpcReduction="20000"/>
          </a:bodyPr>
          <a:lstStyle/>
          <a:p>
            <a:r>
              <a:rPr lang="en-US" dirty="0" smtClean="0"/>
              <a:t> The normal output voltage from the amplifier for logic '1' is slightly higher than the minimum needed to pass the logic '1' threshold. </a:t>
            </a:r>
          </a:p>
          <a:p>
            <a:r>
              <a:rPr lang="en-US" dirty="0" smtClean="0"/>
              <a:t>Correspondingly for logic '0', it is slightly lower</a:t>
            </a:r>
          </a:p>
          <a:p>
            <a:r>
              <a:rPr lang="en-US" dirty="0" smtClean="0"/>
              <a:t>The difference between the actual output voltage and the threshold value is referred to as the noise margin, and represents the amount of noise voltage that can be added to the signal without creating an error:</a:t>
            </a:r>
          </a:p>
          <a:p>
            <a:r>
              <a:rPr lang="en-US" dirty="0" err="1" smtClean="0"/>
              <a:t>tput</a:t>
            </a:r>
            <a:r>
              <a:rPr lang="en-US" dirty="0" smtClean="0"/>
              <a:t> voltage from the amplifier for logic '1' is slightly higher than the minimum needed to pass the logic '1' threshold</a:t>
            </a:r>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r>
              <a:rPr lang="en-US" dirty="0" smtClean="0"/>
              <a:t>Correspondingly for logic '0', it is slightly lower</a:t>
            </a:r>
          </a:p>
          <a:p>
            <a:r>
              <a:rPr lang="en-US" dirty="0" smtClean="0"/>
              <a:t>The difference between the actual output voltage and the threshold value is referred to as the noise margin, and represents the amount of noise voltage that can be added to the signal without creating an error:</a:t>
            </a:r>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www.camiresearch.com/Data_Com_Basics/image18.gif"/>
          <p:cNvPicPr>
            <a:picLocks noGrp="1"/>
          </p:cNvPicPr>
          <p:nvPr>
            <p:ph idx="1"/>
          </p:nvPr>
        </p:nvPicPr>
        <p:blipFill>
          <a:blip r:embed="rId2"/>
          <a:srcRect/>
          <a:stretch>
            <a:fillRect/>
          </a:stretch>
        </p:blipFill>
        <p:spPr bwMode="auto">
          <a:xfrm>
            <a:off x="533400" y="762000"/>
            <a:ext cx="7848600" cy="5715000"/>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t>Transmission over Medium Distances</a:t>
            </a:r>
            <a:r>
              <a:rPr lang="en-US" sz="3200" dirty="0" smtClean="0"/>
              <a:t> </a:t>
            </a:r>
            <a:endParaRPr lang="en-US" sz="3200" dirty="0"/>
          </a:p>
        </p:txBody>
      </p:sp>
      <p:sp>
        <p:nvSpPr>
          <p:cNvPr id="3" name="Content Placeholder 2"/>
          <p:cNvSpPr>
            <a:spLocks noGrp="1"/>
          </p:cNvSpPr>
          <p:nvPr>
            <p:ph idx="1"/>
          </p:nvPr>
        </p:nvSpPr>
        <p:spPr>
          <a:xfrm>
            <a:off x="457200" y="1066800"/>
            <a:ext cx="8229600" cy="5059363"/>
          </a:xfrm>
        </p:spPr>
        <p:txBody>
          <a:bodyPr>
            <a:normAutofit fontScale="70000" lnSpcReduction="20000"/>
          </a:bodyPr>
          <a:lstStyle/>
          <a:p>
            <a:r>
              <a:rPr lang="en-US" dirty="0" smtClean="0"/>
              <a:t>Computer peripherals such as a printer or scanner generally include mechanisms that cannot be situated within the computer itself</a:t>
            </a:r>
          </a:p>
          <a:p>
            <a:r>
              <a:rPr lang="en-US" dirty="0" smtClean="0"/>
              <a:t>Our first thought might be just to extend the computer's internal buses with a cable of sufficient length to reach the peripheral</a:t>
            </a:r>
          </a:p>
          <a:p>
            <a:pPr marL="0" indent="0">
              <a:buNone/>
            </a:pPr>
            <a:endParaRPr lang="en-US" dirty="0" smtClean="0"/>
          </a:p>
          <a:p>
            <a:r>
              <a:rPr lang="en-US" dirty="0" smtClean="0"/>
              <a:t>Doing so, however, would expose all bus transactions to external noise and distortion even though only a very small percentage of these transactions concern the distant peripheral to which the bus is connected.</a:t>
            </a:r>
            <a:br>
              <a:rPr lang="en-US" dirty="0" smtClean="0"/>
            </a:br>
            <a:r>
              <a:rPr lang="en-US" dirty="0" smtClean="0"/>
              <a:t/>
            </a:r>
            <a:br>
              <a:rPr lang="en-US" dirty="0" smtClean="0"/>
            </a:br>
            <a:r>
              <a:rPr lang="en-US" dirty="0" smtClean="0"/>
              <a:t>If a peripheral can be located within 20 feet of the computer, however, relatively simple electronics may be added to make data transfer through a cable efficient and reliable</a:t>
            </a:r>
          </a:p>
          <a:p>
            <a:r>
              <a:rPr lang="en-US" dirty="0" smtClean="0"/>
              <a:t>To accomplish this, a bus interface circuit is installed in the computer:</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www.camiresearch.com/Data_Com_Basics/image19.gif"/>
          <p:cNvPicPr>
            <a:picLocks noGrp="1"/>
          </p:cNvPicPr>
          <p:nvPr>
            <p:ph idx="1"/>
          </p:nvPr>
        </p:nvPicPr>
        <p:blipFill>
          <a:blip r:embed="rId2"/>
          <a:srcRect/>
          <a:stretch>
            <a:fillRect/>
          </a:stretch>
        </p:blipFill>
        <p:spPr bwMode="auto">
          <a:xfrm>
            <a:off x="609600" y="990600"/>
            <a:ext cx="8001000" cy="5105400"/>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20000"/>
          </a:bodyPr>
          <a:lstStyle/>
          <a:p>
            <a:r>
              <a:rPr lang="en-US" dirty="0" smtClean="0"/>
              <a:t>It consists of a holding register for peripheral data, timing and formatting circuitry for external data transmission, and signal amplifiers to boost the signal sufficiently for transmission through a cable </a:t>
            </a:r>
          </a:p>
          <a:p>
            <a:r>
              <a:rPr lang="en-US" dirty="0" smtClean="0"/>
              <a:t>When communication with the peripheral is necessary, data is first deposited in the holding register by the microprocessor. </a:t>
            </a:r>
          </a:p>
          <a:p>
            <a:r>
              <a:rPr lang="en-US" dirty="0" smtClean="0"/>
              <a:t>This data will then be reformatted, sent with error-detecting codes, and transmitted at a relatively slow rate by digital hardware in the bus interface circuit</a:t>
            </a:r>
          </a:p>
          <a:p>
            <a:r>
              <a:rPr lang="en-US" dirty="0" smtClean="0"/>
              <a:t>In addition, the signal power is greatly boosted before transmission through the cable</a:t>
            </a:r>
          </a:p>
          <a:p>
            <a:r>
              <a:rPr lang="en-US" dirty="0" smtClean="0"/>
              <a:t> These steps ensure that the data will not be corrupted by noise or distortion during its passage</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dirty="0" smtClean="0"/>
              <a:t>In addition, because only data destined for the peripheral is sent, the party-line transactions taking place on the computer's buses are not unnecessarily exposed to noise.</a:t>
            </a:r>
            <a:br>
              <a:rPr lang="en-US" dirty="0" smtClean="0"/>
            </a:br>
            <a:r>
              <a:rPr lang="en-US" dirty="0" smtClean="0"/>
              <a:t/>
            </a:r>
            <a:br>
              <a:rPr lang="en-US" dirty="0" smtClean="0"/>
            </a:br>
            <a:r>
              <a:rPr lang="en-US" dirty="0" smtClean="0"/>
              <a:t>Data sent in this manner may be transmitted in byte-serial format if the cable has eight parallel channels (at least 10 conductors for half-duplex operation), or in bit-serial format if only a single channel is available.</a:t>
            </a:r>
            <a:br>
              <a:rPr lang="en-US" dirty="0" smtClean="0"/>
            </a:b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990600"/>
            <a:ext cx="7620000" cy="5867400"/>
          </a:xfrm>
        </p:spPr>
        <p:txBody>
          <a:bodyPr>
            <a:normAutofit/>
          </a:bodyPr>
          <a:lstStyle/>
          <a:p>
            <a:pPr algn="just">
              <a:buFont typeface="Wingdings" pitchFamily="2" charset="2"/>
              <a:buChar char="§"/>
            </a:pPr>
            <a:r>
              <a:rPr lang="en-US" dirty="0"/>
              <a:t>Efficient data transmission is highly dependent on the characteristics of the transmission medium </a:t>
            </a:r>
            <a:endParaRPr lang="en-US" dirty="0" smtClean="0"/>
          </a:p>
          <a:p>
            <a:pPr algn="just">
              <a:buFont typeface="Wingdings" pitchFamily="2" charset="2"/>
              <a:buChar char="§"/>
            </a:pPr>
            <a:r>
              <a:rPr lang="en-US" dirty="0" smtClean="0"/>
              <a:t>correct </a:t>
            </a:r>
            <a:r>
              <a:rPr lang="en-US" dirty="0"/>
              <a:t>matching of the selected </a:t>
            </a:r>
            <a:r>
              <a:rPr lang="en-US" dirty="0" smtClean="0"/>
              <a:t>medium</a:t>
            </a:r>
          </a:p>
          <a:p>
            <a:pPr algn="just">
              <a:buFont typeface="Wingdings" pitchFamily="2" charset="2"/>
              <a:buChar char="§"/>
            </a:pPr>
            <a:r>
              <a:rPr lang="en-US" dirty="0" smtClean="0"/>
              <a:t> </a:t>
            </a:r>
            <a:r>
              <a:rPr lang="en-US" dirty="0"/>
              <a:t>The transmission medium is the physical </a:t>
            </a:r>
            <a:r>
              <a:rPr lang="en-US" dirty="0" smtClean="0"/>
              <a:t>     path between the  </a:t>
            </a:r>
            <a:r>
              <a:rPr lang="en-US" dirty="0"/>
              <a:t>transmission and </a:t>
            </a:r>
            <a:r>
              <a:rPr lang="en-US" dirty="0" smtClean="0"/>
              <a:t>receive</a:t>
            </a:r>
          </a:p>
          <a:p>
            <a:pPr algn="just">
              <a:buFont typeface="Wingdings" pitchFamily="2" charset="2"/>
              <a:buChar char="§"/>
            </a:pPr>
            <a:r>
              <a:rPr lang="en-US" dirty="0" smtClean="0"/>
              <a:t> It takes </a:t>
            </a:r>
            <a:r>
              <a:rPr lang="en-US" dirty="0"/>
              <a:t>the form of metallic conductors but it can also be achieved through the transmission of a light beam along a glass fiber by   means of on electromagnetic </a:t>
            </a:r>
            <a:r>
              <a:rPr lang="en-US" dirty="0" smtClean="0"/>
              <a:t>beam</a:t>
            </a:r>
          </a:p>
          <a:p>
            <a:pPr algn="just">
              <a:buFont typeface="Wingdings" pitchFamily="2" charset="2"/>
              <a:buChar char="§"/>
            </a:pPr>
            <a:r>
              <a:rPr lang="en-US" dirty="0" smtClean="0"/>
              <a:t>It can be don through </a:t>
            </a:r>
            <a:r>
              <a:rPr lang="en-US" dirty="0"/>
              <a:t>free space</a:t>
            </a:r>
            <a:endParaRPr lang="en-US" dirty="0" smtClean="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Font typeface="Wingdings" pitchFamily="2" charset="2"/>
              <a:buChar char="§"/>
            </a:pPr>
            <a:r>
              <a:rPr lang="en-US" dirty="0" smtClean="0"/>
              <a:t>   These </a:t>
            </a:r>
            <a:r>
              <a:rPr lang="en-US" b="1" dirty="0"/>
              <a:t>amplifiers</a:t>
            </a:r>
            <a:r>
              <a:rPr lang="en-US" dirty="0"/>
              <a:t> are devices that have linear input/output characteristics to reproduce in the </a:t>
            </a:r>
            <a:r>
              <a:rPr lang="en-US" dirty="0" smtClean="0"/>
              <a:t>output </a:t>
            </a:r>
            <a:r>
              <a:rPr lang="en-US" dirty="0"/>
              <a:t>an amplified version of the </a:t>
            </a:r>
            <a:r>
              <a:rPr lang="en-US" dirty="0" smtClean="0"/>
              <a:t>signal</a:t>
            </a:r>
          </a:p>
          <a:p>
            <a:pPr>
              <a:buFont typeface="Wingdings" pitchFamily="2" charset="2"/>
              <a:buChar char="§"/>
            </a:pPr>
            <a:r>
              <a:rPr lang="en-US" dirty="0" smtClean="0"/>
              <a:t> amplification </a:t>
            </a:r>
            <a:r>
              <a:rPr lang="en-US" dirty="0"/>
              <a:t>is very much particular with analogue </a:t>
            </a:r>
            <a:r>
              <a:rPr lang="en-US" dirty="0" smtClean="0"/>
              <a:t>signals</a:t>
            </a:r>
          </a:p>
          <a:p>
            <a:pPr>
              <a:buFont typeface="Wingdings" pitchFamily="2" charset="2"/>
              <a:buChar char="§"/>
            </a:pPr>
            <a:r>
              <a:rPr lang="en-US" dirty="0" smtClean="0"/>
              <a:t> With </a:t>
            </a:r>
            <a:r>
              <a:rPr lang="en-US" dirty="0"/>
              <a:t>digital data </a:t>
            </a:r>
            <a:r>
              <a:rPr lang="en-US" b="1" dirty="0"/>
              <a:t>Repeaters</a:t>
            </a:r>
            <a:r>
              <a:rPr lang="en-US" dirty="0"/>
              <a:t> are required for every 2 or 3 km. For a repeater an incoming signal is amplified and truncated to a fixed level to provide a copy of the input pulse. </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Font typeface="Wingdings" pitchFamily="2" charset="2"/>
              <a:buChar char="§"/>
            </a:pPr>
            <a:r>
              <a:rPr lang="en-US" dirty="0" smtClean="0"/>
              <a:t>A full-duplex channel allows simultaneous message exchange in both directions </a:t>
            </a:r>
          </a:p>
          <a:p>
            <a:pPr>
              <a:buFont typeface="Wingdings" pitchFamily="2" charset="2"/>
              <a:buChar char="§"/>
            </a:pPr>
            <a:r>
              <a:rPr lang="en-US" dirty="0" smtClean="0"/>
              <a:t>It really consists of two simplex channels, a forward channel and a reverse channel, linking the same points</a:t>
            </a:r>
          </a:p>
          <a:p>
            <a:pPr>
              <a:buFont typeface="Wingdings" pitchFamily="2" charset="2"/>
              <a:buChar char="§"/>
            </a:pPr>
            <a:r>
              <a:rPr lang="en-US" dirty="0" smtClean="0"/>
              <a:t> The transmission rate of the reverse channel may be slower if it is used only for flow control of the forward channel</a:t>
            </a:r>
            <a:br>
              <a:rPr lang="en-US" dirty="0" smtClean="0"/>
            </a:b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fontScale="90000"/>
          </a:bodyPr>
          <a:lstStyle/>
          <a:p>
            <a:r>
              <a:rPr lang="en-US" b="1" dirty="0" smtClean="0"/>
              <a:t/>
            </a:r>
            <a:br>
              <a:rPr lang="en-US" b="1" dirty="0" smtClean="0"/>
            </a:br>
            <a:r>
              <a:rPr lang="en-US" b="1" dirty="0" smtClean="0"/>
              <a:t>CABLING</a:t>
            </a:r>
            <a:r>
              <a:rPr lang="en-US" dirty="0"/>
              <a:t/>
            </a:r>
            <a:br>
              <a:rPr lang="en-US" dirty="0"/>
            </a:br>
            <a:endParaRPr lang="en-US" dirty="0"/>
          </a:p>
        </p:txBody>
      </p:sp>
      <p:sp>
        <p:nvSpPr>
          <p:cNvPr id="3" name="Content Placeholder 2"/>
          <p:cNvSpPr>
            <a:spLocks noGrp="1"/>
          </p:cNvSpPr>
          <p:nvPr>
            <p:ph idx="1"/>
          </p:nvPr>
        </p:nvSpPr>
        <p:spPr>
          <a:xfrm>
            <a:off x="457200" y="990600"/>
            <a:ext cx="8229600" cy="5867400"/>
          </a:xfrm>
        </p:spPr>
        <p:txBody>
          <a:bodyPr>
            <a:normAutofit fontScale="85000" lnSpcReduction="20000"/>
          </a:bodyPr>
          <a:lstStyle/>
          <a:p>
            <a:r>
              <a:rPr lang="en-US" dirty="0"/>
              <a:t>The wires in twisted pair cabling are twisted together in </a:t>
            </a:r>
            <a:r>
              <a:rPr lang="en-US" dirty="0" smtClean="0"/>
              <a:t>pairs</a:t>
            </a:r>
          </a:p>
          <a:p>
            <a:r>
              <a:rPr lang="en-US" dirty="0"/>
              <a:t>Each pair consists of a wire used for the +</a:t>
            </a:r>
            <a:r>
              <a:rPr lang="en-US" dirty="0" err="1"/>
              <a:t>ve</a:t>
            </a:r>
            <a:r>
              <a:rPr lang="en-US" dirty="0"/>
              <a:t> data signal and a wire used for the -</a:t>
            </a:r>
            <a:r>
              <a:rPr lang="en-US" dirty="0" err="1"/>
              <a:t>ve</a:t>
            </a:r>
            <a:r>
              <a:rPr lang="en-US" dirty="0"/>
              <a:t> data </a:t>
            </a:r>
            <a:r>
              <a:rPr lang="en-US" dirty="0" smtClean="0"/>
              <a:t>signal</a:t>
            </a:r>
          </a:p>
          <a:p>
            <a:r>
              <a:rPr lang="en-US" dirty="0"/>
              <a:t>Any noise that appears on 1 wire of the pair will also occur on the other wire. </a:t>
            </a:r>
            <a:endParaRPr lang="en-US" dirty="0" smtClean="0"/>
          </a:p>
          <a:p>
            <a:r>
              <a:rPr lang="en-US" dirty="0"/>
              <a:t>the wires are opposite polarities, they are 180 degrees out of phase (180 degrees - </a:t>
            </a:r>
            <a:r>
              <a:rPr lang="en-US" dirty="0" err="1"/>
              <a:t>phasor</a:t>
            </a:r>
            <a:r>
              <a:rPr lang="en-US" dirty="0"/>
              <a:t> definition of opposite polarity</a:t>
            </a:r>
            <a:r>
              <a:rPr lang="en-US" dirty="0" smtClean="0"/>
              <a:t>)</a:t>
            </a:r>
          </a:p>
          <a:p>
            <a:r>
              <a:rPr lang="en-US" dirty="0"/>
              <a:t>When the noise appears on both wires, it cancels or nulls itself out at the receiving </a:t>
            </a:r>
            <a:r>
              <a:rPr lang="en-US" dirty="0" smtClean="0"/>
              <a:t>end</a:t>
            </a:r>
          </a:p>
          <a:p>
            <a:r>
              <a:rPr lang="en-US" dirty="0"/>
              <a:t>Twisted pair cables are most effectively used in systems that use a balanced line method of </a:t>
            </a:r>
            <a:r>
              <a:rPr lang="en-US" dirty="0" smtClean="0"/>
              <a:t>transmission</a:t>
            </a:r>
          </a:p>
          <a:p>
            <a:r>
              <a:rPr lang="en-US" dirty="0"/>
              <a:t>polar line coding (Manchester Encoding) as opposed to </a:t>
            </a:r>
            <a:r>
              <a:rPr lang="en-US" dirty="0" err="1"/>
              <a:t>unipolar</a:t>
            </a:r>
            <a:r>
              <a:rPr lang="en-US" dirty="0"/>
              <a:t> line coding (TTL logic</a:t>
            </a:r>
            <a:endParaRPr lang="en-US" dirty="0" smtClean="0"/>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Unshielded Twisted Pair</a:t>
            </a:r>
            <a:br>
              <a:rPr lang="en-US" b="1" dirty="0"/>
            </a:br>
            <a:endParaRPr lang="en-US" dirty="0"/>
          </a:p>
        </p:txBody>
      </p:sp>
      <p:pic>
        <p:nvPicPr>
          <p:cNvPr id="4" name="Content Placeholder 3" descr="page38"/>
          <p:cNvPicPr>
            <a:picLocks noGrp="1"/>
          </p:cNvPicPr>
          <p:nvPr>
            <p:ph idx="1"/>
          </p:nvPr>
        </p:nvPicPr>
        <p:blipFill>
          <a:blip r:embed="rId2"/>
          <a:srcRect/>
          <a:stretch>
            <a:fillRect/>
          </a:stretch>
        </p:blipFill>
        <p:spPr bwMode="auto">
          <a:xfrm>
            <a:off x="1066800" y="1905001"/>
            <a:ext cx="6629399" cy="1676400"/>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dirty="0"/>
              <a:t>The degree of reduction in noise interference is determined specifically by the number of turns per </a:t>
            </a:r>
            <a:r>
              <a:rPr lang="en-US" dirty="0" smtClean="0"/>
              <a:t>foot</a:t>
            </a:r>
          </a:p>
          <a:p>
            <a:r>
              <a:rPr lang="en-US" dirty="0"/>
              <a:t>Increasing the number of turns per foot reduces the noise </a:t>
            </a:r>
            <a:r>
              <a:rPr lang="en-US" dirty="0" smtClean="0"/>
              <a:t>interference</a:t>
            </a:r>
          </a:p>
          <a:p>
            <a:r>
              <a:rPr lang="en-US" dirty="0"/>
              <a:t>To further improve noise rejection, a foil or wire braid "shield" is woven around the twisted pairs. This shield can be woven around individual pairs or around a multi-pair conductor (several pairs)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Shielded Twisted Pair </a:t>
            </a:r>
          </a:p>
        </p:txBody>
      </p:sp>
      <p:pic>
        <p:nvPicPr>
          <p:cNvPr id="4" name="Content Placeholder 3" descr="page38a"/>
          <p:cNvPicPr>
            <a:picLocks noGrp="1"/>
          </p:cNvPicPr>
          <p:nvPr>
            <p:ph idx="1"/>
          </p:nvPr>
        </p:nvPicPr>
        <p:blipFill>
          <a:blip r:embed="rId2"/>
          <a:srcRect/>
          <a:stretch>
            <a:fillRect/>
          </a:stretch>
        </p:blipFill>
        <p:spPr bwMode="auto">
          <a:xfrm>
            <a:off x="1447800" y="1828801"/>
            <a:ext cx="6400799" cy="1905000"/>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943600"/>
          </a:xfrm>
        </p:spPr>
        <p:txBody>
          <a:bodyPr>
            <a:normAutofit fontScale="92500" lnSpcReduction="10000"/>
          </a:bodyPr>
          <a:lstStyle/>
          <a:p>
            <a:pPr>
              <a:buFont typeface="Wingdings" pitchFamily="2" charset="2"/>
              <a:buChar char="§"/>
            </a:pPr>
            <a:r>
              <a:rPr lang="en-US" dirty="0"/>
              <a:t>Cables with a shield are called shielded twisted pair and are commonly abbreviated </a:t>
            </a:r>
            <a:r>
              <a:rPr lang="en-US" dirty="0" smtClean="0"/>
              <a:t>STP</a:t>
            </a:r>
          </a:p>
          <a:p>
            <a:pPr>
              <a:buFont typeface="Wingdings" pitchFamily="2" charset="2"/>
              <a:buChar char="§"/>
            </a:pPr>
            <a:r>
              <a:rPr lang="en-US" dirty="0" smtClean="0"/>
              <a:t>Cables </a:t>
            </a:r>
            <a:r>
              <a:rPr lang="en-US" dirty="0"/>
              <a:t>without a shield are called unshielded twisted pair or UTP</a:t>
            </a:r>
            <a:r>
              <a:rPr lang="en-US" dirty="0" smtClean="0"/>
              <a:t>.</a:t>
            </a:r>
          </a:p>
          <a:p>
            <a:pPr>
              <a:buFont typeface="Wingdings" pitchFamily="2" charset="2"/>
              <a:buChar char="§"/>
            </a:pPr>
            <a:r>
              <a:rPr lang="en-US" dirty="0" smtClean="0"/>
              <a:t>Twisting </a:t>
            </a:r>
            <a:r>
              <a:rPr lang="en-US" dirty="0"/>
              <a:t>the wires together results in characteristic impedance for the cable. </a:t>
            </a:r>
            <a:endParaRPr lang="en-US" dirty="0" smtClean="0"/>
          </a:p>
          <a:p>
            <a:pPr>
              <a:buFont typeface="Wingdings" pitchFamily="2" charset="2"/>
              <a:buChar char="§"/>
            </a:pPr>
            <a:r>
              <a:rPr lang="en-US" dirty="0" smtClean="0"/>
              <a:t>Typical </a:t>
            </a:r>
            <a:r>
              <a:rPr lang="en-US" dirty="0"/>
              <a:t>impedance for UTP is 100 ohm for Ethernet 10BaseT </a:t>
            </a:r>
            <a:r>
              <a:rPr lang="en-US" dirty="0" smtClean="0"/>
              <a:t>cable</a:t>
            </a:r>
          </a:p>
          <a:p>
            <a:pPr>
              <a:buFont typeface="Wingdings" pitchFamily="2" charset="2"/>
              <a:buChar char="§"/>
            </a:pPr>
            <a:r>
              <a:rPr lang="en-US" dirty="0"/>
              <a:t>UTP or unshielded twisted pair cable is used on Ethernet 10BaseT and can also be used with Token Ring. </a:t>
            </a:r>
            <a:endParaRPr lang="en-US" dirty="0" smtClean="0"/>
          </a:p>
          <a:p>
            <a:pPr>
              <a:buFont typeface="Wingdings" pitchFamily="2" charset="2"/>
              <a:buChar char="§"/>
            </a:pPr>
            <a:r>
              <a:rPr lang="en-US" dirty="0" smtClean="0"/>
              <a:t>It </a:t>
            </a:r>
            <a:r>
              <a:rPr lang="en-US" dirty="0"/>
              <a:t>uses the RJ line of connectors (RJ45, RJ11, etc..) </a:t>
            </a:r>
          </a:p>
          <a:p>
            <a:pPr>
              <a:buFont typeface="Wingdings" pitchFamily="2" charset="2"/>
              <a:buChar char="§"/>
            </a:pPr>
            <a:endParaRPr lang="en-US" dirty="0" smtClean="0"/>
          </a:p>
          <a:p>
            <a:pPr>
              <a:buFont typeface="Wingdings" pitchFamily="2" charset="2"/>
              <a:buChar char="§"/>
            </a:pP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dirty="0"/>
              <a:t>STP or shielded twisted pair is used with the traditional Token Ring cabling or ICS - IBM Cabling </a:t>
            </a:r>
            <a:r>
              <a:rPr lang="en-US" dirty="0" smtClean="0"/>
              <a:t>System</a:t>
            </a:r>
          </a:p>
          <a:p>
            <a:r>
              <a:rPr lang="en-US" dirty="0"/>
              <a:t>It requires a custom connector. IBM STP (shielded twisted pair) has a characteristic impedance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Coaxial Cable</a:t>
            </a:r>
          </a:p>
        </p:txBody>
      </p:sp>
      <p:sp>
        <p:nvSpPr>
          <p:cNvPr id="3" name="Content Placeholder 2"/>
          <p:cNvSpPr>
            <a:spLocks noGrp="1"/>
          </p:cNvSpPr>
          <p:nvPr>
            <p:ph idx="1"/>
          </p:nvPr>
        </p:nvSpPr>
        <p:spPr>
          <a:xfrm>
            <a:off x="457200" y="1600200"/>
            <a:ext cx="8229600" cy="5029200"/>
          </a:xfrm>
        </p:spPr>
        <p:txBody>
          <a:bodyPr/>
          <a:lstStyle/>
          <a:p>
            <a:pPr>
              <a:buFont typeface="Wingdings" pitchFamily="2" charset="2"/>
              <a:buChar char="§"/>
            </a:pPr>
            <a:r>
              <a:rPr lang="en-US" dirty="0"/>
              <a:t>Coaxial cable consists of two </a:t>
            </a:r>
            <a:r>
              <a:rPr lang="en-US" dirty="0" smtClean="0"/>
              <a:t>conductors</a:t>
            </a:r>
          </a:p>
          <a:p>
            <a:pPr>
              <a:buFont typeface="Wingdings" pitchFamily="2" charset="2"/>
              <a:buChar char="§"/>
            </a:pPr>
            <a:r>
              <a:rPr lang="en-US" dirty="0" smtClean="0"/>
              <a:t> </a:t>
            </a:r>
            <a:r>
              <a:rPr lang="en-US" dirty="0"/>
              <a:t>The inner conductor is held inside an insulator with the other conductor woven around it providing a </a:t>
            </a:r>
            <a:r>
              <a:rPr lang="en-US" dirty="0" smtClean="0"/>
              <a:t>shield </a:t>
            </a:r>
          </a:p>
          <a:p>
            <a:pPr>
              <a:buFont typeface="Wingdings" pitchFamily="2" charset="2"/>
              <a:buChar char="§"/>
            </a:pPr>
            <a:r>
              <a:rPr lang="en-US" dirty="0" smtClean="0"/>
              <a:t>An </a:t>
            </a:r>
            <a:r>
              <a:rPr lang="en-US" dirty="0"/>
              <a:t>insulating protective coating called a jacket covers the outer </a:t>
            </a:r>
            <a:r>
              <a:rPr lang="en-US" dirty="0" smtClean="0"/>
              <a:t>conductor </a:t>
            </a:r>
            <a:endParaRPr lang="en-US" dirty="0"/>
          </a:p>
          <a:p>
            <a:pPr>
              <a:buNone/>
            </a:pPr>
            <a:r>
              <a:rPr lang="en-US" dirty="0" smtClean="0"/>
              <a:t>    </a:t>
            </a:r>
            <a:endParaRPr lang="en-US" dirty="0"/>
          </a:p>
        </p:txBody>
      </p:sp>
      <p:pic>
        <p:nvPicPr>
          <p:cNvPr id="4" name="Picture 3" descr="page39"/>
          <p:cNvPicPr/>
          <p:nvPr/>
        </p:nvPicPr>
        <p:blipFill>
          <a:blip r:embed="rId2"/>
          <a:srcRect/>
          <a:stretch>
            <a:fillRect/>
          </a:stretch>
        </p:blipFill>
        <p:spPr bwMode="auto">
          <a:xfrm>
            <a:off x="1828800" y="5105400"/>
            <a:ext cx="5105400" cy="1447800"/>
          </a:xfrm>
          <a:prstGeom prst="rect">
            <a:avLst/>
          </a:prstGeom>
          <a:noFill/>
          <a:ln w="9525">
            <a:noFill/>
            <a:miter lim="800000"/>
            <a:headEnd/>
            <a:tailEnd/>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Optical fiber</a:t>
            </a:r>
          </a:p>
        </p:txBody>
      </p:sp>
      <p:sp>
        <p:nvSpPr>
          <p:cNvPr id="3" name="Content Placeholder 2"/>
          <p:cNvSpPr>
            <a:spLocks noGrp="1"/>
          </p:cNvSpPr>
          <p:nvPr>
            <p:ph idx="1"/>
          </p:nvPr>
        </p:nvSpPr>
        <p:spPr/>
        <p:txBody>
          <a:bodyPr>
            <a:normAutofit fontScale="92500" lnSpcReduction="20000"/>
          </a:bodyPr>
          <a:lstStyle/>
          <a:p>
            <a:pPr algn="just">
              <a:buFont typeface="Wingdings" pitchFamily="2" charset="2"/>
              <a:buChar char="§"/>
            </a:pPr>
            <a:r>
              <a:rPr lang="en-US" dirty="0"/>
              <a:t>Optical fiber consists of thin glass fibers that can carry information at frequencies in the visible light spectrum and </a:t>
            </a:r>
            <a:r>
              <a:rPr lang="en-US" dirty="0" smtClean="0"/>
              <a:t>beyond </a:t>
            </a:r>
          </a:p>
          <a:p>
            <a:pPr algn="just">
              <a:buFont typeface="Wingdings" pitchFamily="2" charset="2"/>
              <a:buChar char="§"/>
            </a:pPr>
            <a:r>
              <a:rPr lang="en-US" dirty="0" smtClean="0"/>
              <a:t>The </a:t>
            </a:r>
            <a:r>
              <a:rPr lang="en-US" dirty="0"/>
              <a:t>typical optical fiber consists of a very narrow strand of glass called the </a:t>
            </a:r>
            <a:r>
              <a:rPr lang="en-US" dirty="0" smtClean="0"/>
              <a:t>core</a:t>
            </a:r>
          </a:p>
          <a:p>
            <a:pPr algn="just">
              <a:buFont typeface="Wingdings" pitchFamily="2" charset="2"/>
              <a:buChar char="§"/>
            </a:pPr>
            <a:r>
              <a:rPr lang="en-US" dirty="0" smtClean="0"/>
              <a:t>Around </a:t>
            </a:r>
            <a:r>
              <a:rPr lang="en-US" dirty="0"/>
              <a:t>the core is a concentric layer of glass called the cladding. A typical core diameter is 62.5 microns (1 micron = 10</a:t>
            </a:r>
            <a:r>
              <a:rPr lang="en-US" baseline="30000" dirty="0"/>
              <a:t>-6</a:t>
            </a:r>
            <a:r>
              <a:rPr lang="en-US" dirty="0"/>
              <a:t> meters</a:t>
            </a:r>
            <a:r>
              <a:rPr lang="en-US" dirty="0" smtClean="0"/>
              <a:t>)</a:t>
            </a:r>
          </a:p>
          <a:p>
            <a:pPr algn="just">
              <a:buFont typeface="Wingdings" pitchFamily="2" charset="2"/>
              <a:buChar char="§"/>
            </a:pPr>
            <a:r>
              <a:rPr lang="en-US" dirty="0" smtClean="0"/>
              <a:t> </a:t>
            </a:r>
            <a:r>
              <a:rPr lang="en-US" dirty="0"/>
              <a:t>Typically Cladding has a diameter of 125 </a:t>
            </a:r>
            <a:r>
              <a:rPr lang="en-US" dirty="0" smtClean="0"/>
              <a:t>microns </a:t>
            </a:r>
            <a:r>
              <a:rPr lang="en-US" dirty="0"/>
              <a:t>Coating the cladding is a protective coating consisting of plastic, it is called the Jacket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dirty="0" smtClean="0"/>
              <a:t>OPTICAL FIBRE</a:t>
            </a:r>
            <a:endParaRPr lang="en-US" sz="3200" dirty="0"/>
          </a:p>
        </p:txBody>
      </p:sp>
      <p:pic>
        <p:nvPicPr>
          <p:cNvPr id="4" name="Content Placeholder 3" descr="page39a"/>
          <p:cNvPicPr>
            <a:picLocks noGrp="1"/>
          </p:cNvPicPr>
          <p:nvPr>
            <p:ph idx="1"/>
          </p:nvPr>
        </p:nvPicPr>
        <p:blipFill>
          <a:blip r:embed="rId2"/>
          <a:srcRect/>
          <a:stretch>
            <a:fillRect/>
          </a:stretch>
        </p:blipFill>
        <p:spPr bwMode="auto">
          <a:xfrm>
            <a:off x="1066800" y="2696369"/>
            <a:ext cx="6476999" cy="3018631"/>
          </a:xfrm>
          <a:prstGeom prst="rect">
            <a:avLst/>
          </a:prstGeom>
          <a:noFill/>
          <a:ln w="9525">
            <a:noFill/>
            <a:miter lim="800000"/>
            <a:headEnd/>
            <a:tailEnd/>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lgn="just">
              <a:buFont typeface="Wingdings" pitchFamily="2" charset="2"/>
              <a:buChar char="§"/>
            </a:pPr>
            <a:r>
              <a:rPr lang="en-US" dirty="0"/>
              <a:t>An important characteristic of fiber optics is refraction. Refraction is the characteristic of a material to either pass or reflect </a:t>
            </a:r>
            <a:r>
              <a:rPr lang="en-US" dirty="0" smtClean="0"/>
              <a:t>light </a:t>
            </a:r>
          </a:p>
          <a:p>
            <a:pPr algn="just">
              <a:buFont typeface="Wingdings" pitchFamily="2" charset="2"/>
              <a:buChar char="§"/>
            </a:pPr>
            <a:r>
              <a:rPr lang="en-US" dirty="0" smtClean="0"/>
              <a:t>When </a:t>
            </a:r>
            <a:r>
              <a:rPr lang="en-US" dirty="0"/>
              <a:t>light passes through a medium, it "bends" as it passes from one medium to the </a:t>
            </a:r>
            <a:r>
              <a:rPr lang="en-US" dirty="0" smtClean="0"/>
              <a:t>other </a:t>
            </a:r>
          </a:p>
          <a:p>
            <a:pPr algn="just">
              <a:buFont typeface="Wingdings" pitchFamily="2" charset="2"/>
              <a:buChar char="§"/>
            </a:pPr>
            <a:r>
              <a:rPr lang="en-US" dirty="0" smtClean="0"/>
              <a:t>An </a:t>
            </a:r>
            <a:r>
              <a:rPr lang="en-US" dirty="0"/>
              <a:t>example of this is when we look into a pond of </a:t>
            </a:r>
            <a:r>
              <a:rPr lang="en-US" dirty="0" smtClean="0"/>
              <a:t>water </a:t>
            </a: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Autofit/>
          </a:bodyPr>
          <a:lstStyle/>
          <a:p>
            <a:r>
              <a:rPr lang="en-US" sz="3200" b="1" dirty="0" smtClean="0"/>
              <a:t>Serial Communications</a:t>
            </a:r>
            <a:endParaRPr lang="en-US" sz="3200" dirty="0"/>
          </a:p>
        </p:txBody>
      </p:sp>
      <p:sp>
        <p:nvSpPr>
          <p:cNvPr id="3" name="Content Placeholder 2"/>
          <p:cNvSpPr>
            <a:spLocks noGrp="1"/>
          </p:cNvSpPr>
          <p:nvPr>
            <p:ph idx="1"/>
          </p:nvPr>
        </p:nvSpPr>
        <p:spPr>
          <a:xfrm>
            <a:off x="457200" y="914400"/>
            <a:ext cx="8229600" cy="5211763"/>
          </a:xfrm>
        </p:spPr>
        <p:txBody>
          <a:bodyPr>
            <a:normAutofit lnSpcReduction="10000"/>
          </a:bodyPr>
          <a:lstStyle/>
          <a:p>
            <a:pPr>
              <a:buFont typeface="Wingdings" pitchFamily="2" charset="2"/>
              <a:buChar char="§"/>
            </a:pPr>
            <a:r>
              <a:rPr lang="en-US" dirty="0" smtClean="0"/>
              <a:t>Most digital messages are vastly longer than just a few bits</a:t>
            </a:r>
          </a:p>
          <a:p>
            <a:pPr>
              <a:buFont typeface="Wingdings" pitchFamily="2" charset="2"/>
              <a:buChar char="§"/>
            </a:pPr>
            <a:r>
              <a:rPr lang="en-US" dirty="0" smtClean="0"/>
              <a:t>Because it is neither practical nor economic to transfer all bits of a long message simultaneously, the message is broken into smaller parts and transmitted sequentially</a:t>
            </a:r>
          </a:p>
          <a:p>
            <a:pPr>
              <a:buFont typeface="Wingdings" pitchFamily="2" charset="2"/>
              <a:buChar char="§"/>
            </a:pPr>
            <a:r>
              <a:rPr lang="en-US" dirty="0" smtClean="0"/>
              <a:t> Bit-serial transmission conveys a message one bit at a time through a channel</a:t>
            </a:r>
          </a:p>
          <a:p>
            <a:pPr>
              <a:buNone/>
            </a:pPr>
            <a:r>
              <a:rPr lang="en-US" dirty="0" smtClean="0"/>
              <a:t>Byte-serial transmission conveys eight bits at a time through eight parallel channels.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age40"/>
          <p:cNvPicPr>
            <a:picLocks noGrp="1"/>
          </p:cNvPicPr>
          <p:nvPr>
            <p:ph idx="1"/>
          </p:nvPr>
        </p:nvPicPr>
        <p:blipFill>
          <a:blip r:embed="rId2"/>
          <a:srcRect/>
          <a:stretch>
            <a:fillRect/>
          </a:stretch>
        </p:blipFill>
        <p:spPr bwMode="auto">
          <a:xfrm>
            <a:off x="381000" y="685800"/>
            <a:ext cx="7924800" cy="4648200"/>
          </a:xfrm>
          <a:prstGeom prst="rect">
            <a:avLst/>
          </a:prstGeom>
          <a:noFill/>
          <a:ln w="9525">
            <a:noFill/>
            <a:miter lim="800000"/>
            <a:headEnd/>
            <a:tailEnd/>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r>
              <a:rPr lang="en-US" dirty="0"/>
              <a:t>If the angle of incidence is small, the light rays are reflected and do not pass into the </a:t>
            </a:r>
            <a:r>
              <a:rPr lang="en-US" dirty="0" smtClean="0"/>
              <a:t>water</a:t>
            </a:r>
          </a:p>
          <a:p>
            <a:r>
              <a:rPr lang="en-US" dirty="0" smtClean="0"/>
              <a:t> </a:t>
            </a:r>
            <a:r>
              <a:rPr lang="en-US" dirty="0"/>
              <a:t>If the angle of incident is great, light passes through the media but is bent or refracted</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TRANSMISSION IN OPTICAL FIBRE</a:t>
            </a:r>
            <a:endParaRPr lang="en-US" dirty="0"/>
          </a:p>
        </p:txBody>
      </p:sp>
      <p:pic>
        <p:nvPicPr>
          <p:cNvPr id="4" name="Content Placeholder 3" descr="page40a"/>
          <p:cNvPicPr>
            <a:picLocks noGrp="1"/>
          </p:cNvPicPr>
          <p:nvPr>
            <p:ph idx="1"/>
          </p:nvPr>
        </p:nvPicPr>
        <p:blipFill>
          <a:blip r:embed="rId2"/>
          <a:srcRect/>
          <a:stretch>
            <a:fillRect/>
          </a:stretch>
        </p:blipFill>
        <p:spPr bwMode="auto">
          <a:xfrm>
            <a:off x="762000" y="2209800"/>
            <a:ext cx="7162799" cy="3276599"/>
          </a:xfrm>
          <a:prstGeom prst="rect">
            <a:avLst/>
          </a:prstGeom>
          <a:noFill/>
          <a:ln w="9525">
            <a:noFill/>
            <a:miter lim="800000"/>
            <a:headEnd/>
            <a:tailEnd/>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a:t>Optical fibers work on the principle that the core refracts the light and the cladding reflects the </a:t>
            </a:r>
            <a:r>
              <a:rPr lang="en-US" dirty="0" smtClean="0"/>
              <a:t>light </a:t>
            </a:r>
          </a:p>
          <a:p>
            <a:r>
              <a:rPr lang="en-US" dirty="0" smtClean="0"/>
              <a:t>The </a:t>
            </a:r>
            <a:r>
              <a:rPr lang="en-US" dirty="0"/>
              <a:t>core refracts the light and guides the light along its </a:t>
            </a:r>
            <a:r>
              <a:rPr lang="en-US" dirty="0" smtClean="0"/>
              <a:t>path </a:t>
            </a:r>
          </a:p>
          <a:p>
            <a:r>
              <a:rPr lang="en-US" dirty="0" smtClean="0"/>
              <a:t>The </a:t>
            </a:r>
            <a:r>
              <a:rPr lang="en-US" dirty="0"/>
              <a:t>cladding reflects any light back into the core and stops light from escaping through it - it bounds the medium</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Optical Transmission Modes</a:t>
            </a:r>
            <a:endParaRPr lang="en-US" dirty="0"/>
          </a:p>
        </p:txBody>
      </p:sp>
      <p:sp>
        <p:nvSpPr>
          <p:cNvPr id="3" name="Content Placeholder 2"/>
          <p:cNvSpPr>
            <a:spLocks noGrp="1"/>
          </p:cNvSpPr>
          <p:nvPr>
            <p:ph idx="1"/>
          </p:nvPr>
        </p:nvSpPr>
        <p:spPr/>
        <p:txBody>
          <a:bodyPr>
            <a:normAutofit fontScale="70000" lnSpcReduction="20000"/>
          </a:bodyPr>
          <a:lstStyle/>
          <a:p>
            <a:pPr algn="just">
              <a:buFont typeface="Wingdings" pitchFamily="2" charset="2"/>
              <a:buChar char="§"/>
            </a:pPr>
            <a:r>
              <a:rPr lang="en-US" dirty="0"/>
              <a:t>There are three primary types of transmission modes using optical fiber. They are </a:t>
            </a:r>
          </a:p>
          <a:p>
            <a:pPr lvl="0" algn="just">
              <a:buFont typeface="Wingdings" pitchFamily="2" charset="2"/>
              <a:buChar char="§"/>
            </a:pPr>
            <a:r>
              <a:rPr lang="en-US" dirty="0"/>
              <a:t>Step Index</a:t>
            </a:r>
          </a:p>
          <a:p>
            <a:pPr lvl="0" algn="just">
              <a:buFont typeface="Wingdings" pitchFamily="2" charset="2"/>
              <a:buChar char="§"/>
            </a:pPr>
            <a:r>
              <a:rPr lang="en-US" dirty="0"/>
              <a:t>Graded Index</a:t>
            </a:r>
          </a:p>
          <a:p>
            <a:pPr lvl="0" algn="just">
              <a:buFont typeface="Wingdings" pitchFamily="2" charset="2"/>
              <a:buChar char="§"/>
            </a:pPr>
            <a:r>
              <a:rPr lang="en-US" dirty="0"/>
              <a:t>Single Mode</a:t>
            </a:r>
          </a:p>
          <a:p>
            <a:pPr algn="just">
              <a:buFont typeface="Wingdings" pitchFamily="2" charset="2"/>
              <a:buChar char="§"/>
            </a:pPr>
            <a:r>
              <a:rPr lang="en-US" i="1" dirty="0"/>
              <a:t>Step index</a:t>
            </a:r>
            <a:r>
              <a:rPr lang="en-US" dirty="0"/>
              <a:t> has a large core, so the light rays tend to bounce around inside the core, reflecting off the cladding. </a:t>
            </a:r>
            <a:endParaRPr lang="en-US" dirty="0" smtClean="0"/>
          </a:p>
          <a:p>
            <a:pPr algn="just">
              <a:buFont typeface="Wingdings" pitchFamily="2" charset="2"/>
              <a:buChar char="§"/>
            </a:pPr>
            <a:r>
              <a:rPr lang="en-US" dirty="0" smtClean="0"/>
              <a:t>This </a:t>
            </a:r>
            <a:r>
              <a:rPr lang="en-US" dirty="0"/>
              <a:t>causes some rays to take a longer or shorter path through the core. </a:t>
            </a:r>
            <a:endParaRPr lang="en-US" dirty="0" smtClean="0"/>
          </a:p>
          <a:p>
            <a:pPr algn="just">
              <a:buFont typeface="Wingdings" pitchFamily="2" charset="2"/>
              <a:buChar char="§"/>
            </a:pPr>
            <a:r>
              <a:rPr lang="en-US" dirty="0" smtClean="0"/>
              <a:t>Some </a:t>
            </a:r>
            <a:r>
              <a:rPr lang="en-US" dirty="0"/>
              <a:t>take the direct path with hardly any reflections while others bounce back and forth taking a longer </a:t>
            </a:r>
            <a:r>
              <a:rPr lang="en-US" dirty="0" smtClean="0"/>
              <a:t>path</a:t>
            </a:r>
          </a:p>
          <a:p>
            <a:pPr algn="just">
              <a:buFont typeface="Wingdings" pitchFamily="2" charset="2"/>
              <a:buChar char="§"/>
            </a:pPr>
            <a:r>
              <a:rPr lang="en-US" dirty="0" smtClean="0"/>
              <a:t>The </a:t>
            </a:r>
            <a:r>
              <a:rPr lang="en-US" dirty="0"/>
              <a:t>result is that the light rays arrive at the receiver at different times. The signal becomes longer than the original </a:t>
            </a:r>
            <a:r>
              <a:rPr lang="en-US" dirty="0" smtClean="0"/>
              <a:t>signal </a:t>
            </a:r>
          </a:p>
          <a:p>
            <a:pPr algn="just">
              <a:buFont typeface="Wingdings" pitchFamily="2" charset="2"/>
              <a:buChar char="§"/>
            </a:pPr>
            <a:r>
              <a:rPr lang="en-US" dirty="0" smtClean="0"/>
              <a:t>LED </a:t>
            </a:r>
            <a:r>
              <a:rPr lang="en-US" dirty="0"/>
              <a:t>light sources are used. Typical Core: 62.5 microns</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age41"/>
          <p:cNvPicPr>
            <a:picLocks noGrp="1"/>
          </p:cNvPicPr>
          <p:nvPr>
            <p:ph idx="1"/>
          </p:nvPr>
        </p:nvPicPr>
        <p:blipFill>
          <a:blip r:embed="rId2"/>
          <a:srcRect/>
          <a:stretch>
            <a:fillRect/>
          </a:stretch>
        </p:blipFill>
        <p:spPr bwMode="auto">
          <a:xfrm>
            <a:off x="762000" y="1219200"/>
            <a:ext cx="7848600" cy="3657599"/>
          </a:xfrm>
          <a:prstGeom prst="rect">
            <a:avLst/>
          </a:prstGeom>
          <a:noFill/>
          <a:ln w="9525">
            <a:noFill/>
            <a:miter lim="800000"/>
            <a:headEnd/>
            <a:tailEnd/>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Index Mode</a:t>
            </a:r>
          </a:p>
        </p:txBody>
      </p:sp>
      <p:sp>
        <p:nvSpPr>
          <p:cNvPr id="3" name="Content Placeholder 2"/>
          <p:cNvSpPr>
            <a:spLocks noGrp="1"/>
          </p:cNvSpPr>
          <p:nvPr>
            <p:ph idx="1"/>
          </p:nvPr>
        </p:nvSpPr>
        <p:spPr/>
        <p:txBody>
          <a:bodyPr>
            <a:normAutofit lnSpcReduction="10000"/>
          </a:bodyPr>
          <a:lstStyle/>
          <a:p>
            <a:r>
              <a:rPr lang="en-US" i="1" dirty="0"/>
              <a:t>Graded index</a:t>
            </a:r>
            <a:r>
              <a:rPr lang="en-US" dirty="0"/>
              <a:t> has a gradual change in the core's refractive </a:t>
            </a:r>
            <a:r>
              <a:rPr lang="en-US" dirty="0" smtClean="0"/>
              <a:t>index</a:t>
            </a:r>
          </a:p>
          <a:p>
            <a:r>
              <a:rPr lang="en-US" dirty="0" smtClean="0"/>
              <a:t>This </a:t>
            </a:r>
            <a:r>
              <a:rPr lang="en-US" dirty="0"/>
              <a:t>causes the light rays to be gradually bent back into the core </a:t>
            </a:r>
            <a:r>
              <a:rPr lang="en-US" dirty="0" smtClean="0"/>
              <a:t>path</a:t>
            </a:r>
          </a:p>
          <a:p>
            <a:r>
              <a:rPr lang="en-US" dirty="0" smtClean="0"/>
              <a:t> </a:t>
            </a:r>
            <a:r>
              <a:rPr lang="en-US" dirty="0"/>
              <a:t>This is represented by a curved reflective path in the attached </a:t>
            </a:r>
            <a:r>
              <a:rPr lang="en-US" dirty="0" smtClean="0"/>
              <a:t>drawing </a:t>
            </a:r>
          </a:p>
          <a:p>
            <a:r>
              <a:rPr lang="en-US" dirty="0" smtClean="0"/>
              <a:t>The </a:t>
            </a:r>
            <a:r>
              <a:rPr lang="en-US" dirty="0"/>
              <a:t>result is a better receive signal than with step index. LED light sources are used. Typical Core: 62.5 microns</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age41a"/>
          <p:cNvPicPr>
            <a:picLocks noGrp="1"/>
          </p:cNvPicPr>
          <p:nvPr>
            <p:ph idx="1"/>
          </p:nvPr>
        </p:nvPicPr>
        <p:blipFill>
          <a:blip r:embed="rId2"/>
          <a:srcRect/>
          <a:stretch>
            <a:fillRect/>
          </a:stretch>
        </p:blipFill>
        <p:spPr bwMode="auto">
          <a:xfrm>
            <a:off x="1143000" y="2438400"/>
            <a:ext cx="6934200" cy="1981200"/>
          </a:xfrm>
          <a:prstGeom prst="rect">
            <a:avLst/>
          </a:prstGeom>
          <a:noFill/>
          <a:ln w="9525">
            <a:noFill/>
            <a:miter lim="800000"/>
            <a:headEnd/>
            <a:tailEnd/>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Graded Index Mode</a:t>
            </a:r>
          </a:p>
        </p:txBody>
      </p:sp>
      <p:sp>
        <p:nvSpPr>
          <p:cNvPr id="3" name="Content Placeholder 2"/>
          <p:cNvSpPr>
            <a:spLocks noGrp="1"/>
          </p:cNvSpPr>
          <p:nvPr>
            <p:ph idx="1"/>
          </p:nvPr>
        </p:nvSpPr>
        <p:spPr/>
        <p:txBody>
          <a:bodyPr>
            <a:normAutofit fontScale="92500" lnSpcReduction="20000"/>
          </a:bodyPr>
          <a:lstStyle/>
          <a:p>
            <a:r>
              <a:rPr lang="en-US" dirty="0" smtClean="0"/>
              <a:t>Both </a:t>
            </a:r>
            <a:r>
              <a:rPr lang="en-US" dirty="0"/>
              <a:t>step index and graded index allow more than one light source to be used (different colors simultaneously), so multiple channels of data can be run at the same time! </a:t>
            </a:r>
          </a:p>
          <a:p>
            <a:r>
              <a:rPr lang="en-US" i="1" dirty="0"/>
              <a:t>Single mode</a:t>
            </a:r>
            <a:r>
              <a:rPr lang="en-US" dirty="0"/>
              <a:t> has separate distinct refractive indexes for the cladding and </a:t>
            </a:r>
            <a:r>
              <a:rPr lang="en-US" dirty="0" smtClean="0"/>
              <a:t>core</a:t>
            </a:r>
          </a:p>
          <a:p>
            <a:r>
              <a:rPr lang="en-US" dirty="0" smtClean="0"/>
              <a:t> </a:t>
            </a:r>
            <a:r>
              <a:rPr lang="en-US" dirty="0"/>
              <a:t>The light ray passes through the core with relatively few reflections off the </a:t>
            </a:r>
            <a:r>
              <a:rPr lang="en-US" dirty="0" smtClean="0"/>
              <a:t>cladding </a:t>
            </a:r>
          </a:p>
          <a:p>
            <a:r>
              <a:rPr lang="en-US" dirty="0" smtClean="0"/>
              <a:t>Single </a:t>
            </a:r>
            <a:r>
              <a:rPr lang="en-US" dirty="0"/>
              <a:t>mode is used for a single source of light (one color) operation. It requires a laser and the core is very small: 9 microns. </a:t>
            </a:r>
          </a:p>
          <a:p>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age41b"/>
          <p:cNvPicPr>
            <a:picLocks noGrp="1"/>
          </p:cNvPicPr>
          <p:nvPr>
            <p:ph idx="1"/>
          </p:nvPr>
        </p:nvPicPr>
        <p:blipFill>
          <a:blip r:embed="rId2"/>
          <a:srcRect/>
          <a:stretch>
            <a:fillRect/>
          </a:stretch>
        </p:blipFill>
        <p:spPr bwMode="auto">
          <a:xfrm>
            <a:off x="1295400" y="1219200"/>
            <a:ext cx="7010400" cy="39624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1084</TotalTime>
  <Words>25515</Words>
  <Application>Microsoft Office PowerPoint</Application>
  <PresentationFormat>On-screen Show (4:3)</PresentationFormat>
  <Paragraphs>1399</Paragraphs>
  <Slides>312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312</vt:i4>
      </vt:variant>
    </vt:vector>
  </HeadingPairs>
  <TitlesOfParts>
    <vt:vector size="316" baseType="lpstr">
      <vt:lpstr>Arial</vt:lpstr>
      <vt:lpstr>Calibri</vt:lpstr>
      <vt:lpstr>Wingdings</vt:lpstr>
      <vt:lpstr>Office Theme</vt:lpstr>
      <vt:lpstr>DATA COMMUNICATION</vt:lpstr>
      <vt:lpstr>DATA COMMUNICATION</vt:lpstr>
      <vt:lpstr>Communications Channels</vt:lpstr>
      <vt:lpstr>Communications Channels</vt:lpstr>
      <vt:lpstr>PowerPoint Presentation</vt:lpstr>
      <vt:lpstr>Communications Channels conti’</vt:lpstr>
      <vt:lpstr>PowerPoint Presentation</vt:lpstr>
      <vt:lpstr>PowerPoint Presentation</vt:lpstr>
      <vt:lpstr>Serial Communications</vt:lpstr>
      <vt:lpstr>Serial Communications conti’</vt:lpstr>
      <vt:lpstr>Serial Communications conti’</vt:lpstr>
      <vt:lpstr>Serial Communications conti’</vt:lpstr>
      <vt:lpstr>PowerPoint Presentation</vt:lpstr>
      <vt:lpstr>Serial Communications conti’</vt:lpstr>
      <vt:lpstr>TRANSMISSION MEDIA</vt:lpstr>
      <vt:lpstr>Baud Rate</vt:lpstr>
      <vt:lpstr>Channel efficiency</vt:lpstr>
      <vt:lpstr>PowerPoint Presentation</vt:lpstr>
      <vt:lpstr>Data Rate</vt:lpstr>
      <vt:lpstr>PowerPoint Presentation</vt:lpstr>
      <vt:lpstr>Data Rate</vt:lpstr>
      <vt:lpstr>Asynchronous vs. Synchronous Transmission</vt:lpstr>
      <vt:lpstr>PowerPoint Presentation</vt:lpstr>
      <vt:lpstr>Asynchronous vs. Synchronous Transmission conti’</vt:lpstr>
      <vt:lpstr>Asynchronous vs. Synchronous Transmission conti’</vt:lpstr>
      <vt:lpstr>Manchester coding</vt:lpstr>
      <vt:lpstr>PowerPoint Presentation</vt:lpstr>
      <vt:lpstr>Data packet </vt:lpstr>
      <vt:lpstr>PowerPoint Presentation</vt:lpstr>
      <vt:lpstr>PowerPoint Presentation</vt:lpstr>
      <vt:lpstr>PowerPoint Presentation</vt:lpstr>
      <vt:lpstr>Parity and Checksums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Data Compression </vt:lpstr>
      <vt:lpstr>PowerPoint Presentation</vt:lpstr>
      <vt:lpstr>PowerPoint Presentation</vt:lpstr>
      <vt:lpstr>PowerPoint Presentation</vt:lpstr>
      <vt:lpstr> Data Encryption </vt:lpstr>
      <vt:lpstr>PowerPoint Presentation</vt:lpstr>
      <vt:lpstr>PowerPoint Presentation</vt:lpstr>
      <vt:lpstr>Data Storage Technology </vt:lpstr>
      <vt:lpstr>PowerPoint Presentation</vt:lpstr>
      <vt:lpstr>Data Transfer in Digital Circuits</vt:lpstr>
      <vt:lpstr>PowerPoint Presentation</vt:lpstr>
      <vt:lpstr>PowerPoint Presentation</vt:lpstr>
      <vt:lpstr>PowerPoint Presentation</vt:lpstr>
      <vt:lpstr>PowerPoint Presentation</vt:lpstr>
      <vt:lpstr>Transmission over Short Distances </vt:lpstr>
      <vt:lpstr>PowerPoint Presentation</vt:lpstr>
      <vt:lpstr>PowerPoint Presentation</vt:lpstr>
      <vt:lpstr>PowerPoint Presentation</vt:lpstr>
      <vt:lpstr>Noise and Electrical Distortion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Transmission over Medium Distances </vt:lpstr>
      <vt:lpstr>PowerPoint Presentation</vt:lpstr>
      <vt:lpstr>PowerPoint Presentation</vt:lpstr>
      <vt:lpstr>PowerPoint Presentation</vt:lpstr>
      <vt:lpstr>PowerPoint Presentation</vt:lpstr>
      <vt:lpstr>PowerPoint Presentation</vt:lpstr>
      <vt:lpstr> CABLING </vt:lpstr>
      <vt:lpstr>Unshielded Twisted Pair </vt:lpstr>
      <vt:lpstr>PowerPoint Presentation</vt:lpstr>
      <vt:lpstr>Shielded Twisted Pair </vt:lpstr>
      <vt:lpstr>PowerPoint Presentation</vt:lpstr>
      <vt:lpstr>PowerPoint Presentation</vt:lpstr>
      <vt:lpstr>Coaxial Cable</vt:lpstr>
      <vt:lpstr>Optical fiber</vt:lpstr>
      <vt:lpstr>OPTICAL FIBRE</vt:lpstr>
      <vt:lpstr>PowerPoint Presentation</vt:lpstr>
      <vt:lpstr>PowerPoint Presentation</vt:lpstr>
      <vt:lpstr>PowerPoint Presentation</vt:lpstr>
      <vt:lpstr>TRANSMISSION IN OPTICAL FIBRE</vt:lpstr>
      <vt:lpstr>PowerPoint Presentation</vt:lpstr>
      <vt:lpstr>Optical Transmission Modes</vt:lpstr>
      <vt:lpstr>PowerPoint Presentation</vt:lpstr>
      <vt:lpstr>Step Index Mode</vt:lpstr>
      <vt:lpstr>PowerPoint Presentation</vt:lpstr>
      <vt:lpstr>Graded Index Mode</vt:lpstr>
      <vt:lpstr>PowerPoint Presentation</vt:lpstr>
      <vt:lpstr>  Comparison of Optical Fibers   </vt:lpstr>
      <vt:lpstr>PowerPoint Presentation</vt:lpstr>
      <vt:lpstr>Outdoor cable specifications</vt:lpstr>
      <vt:lpstr>Advantages of Optical Fiber: </vt:lpstr>
      <vt:lpstr>Disadvantages of optical fiber: </vt:lpstr>
      <vt:lpstr>Transmission Media - Unguided </vt:lpstr>
      <vt:lpstr>RADIO TRANSMISSION </vt:lpstr>
      <vt:lpstr>PowerPoint Presentation</vt:lpstr>
      <vt:lpstr>PowerPoint Presentation</vt:lpstr>
      <vt:lpstr>SATELITE   COMMUNICATION </vt:lpstr>
      <vt:lpstr>Problems affecting sateliate transmission</vt:lpstr>
      <vt:lpstr> RF Propagation  </vt:lpstr>
      <vt:lpstr>PowerPoint Presentation</vt:lpstr>
      <vt:lpstr>PowerPoint Presentation</vt:lpstr>
      <vt:lpstr>PowerPoint Presentation</vt:lpstr>
      <vt:lpstr>PowerPoint Presentation</vt:lpstr>
      <vt:lpstr>PowerPoint Presentation</vt:lpstr>
      <vt:lpstr>Radio Frequencies  </vt:lpstr>
      <vt:lpstr>Radio Frequencies cont.</vt:lpstr>
      <vt:lpstr>PowerPoint Presentation</vt:lpstr>
      <vt:lpstr>Microwave  </vt:lpstr>
      <vt:lpstr>PowerPoint Presentation</vt:lpstr>
      <vt:lpstr>Advantages  </vt:lpstr>
      <vt:lpstr>Disadvantages</vt:lpstr>
      <vt:lpstr>Satellite  </vt:lpstr>
      <vt:lpstr>PowerPoint Presentation</vt:lpstr>
      <vt:lpstr>PowerPoint Presentation</vt:lpstr>
      <vt:lpstr>PowerPoint Presentation</vt:lpstr>
      <vt:lpstr>PowerPoint Presentation</vt:lpstr>
      <vt:lpstr>PowerPoint Presentation</vt:lpstr>
      <vt:lpstr>TRANSMISSION IMPAIRMENT</vt:lpstr>
      <vt:lpstr> Attenuation  </vt:lpstr>
      <vt:lpstr>DISTORTION </vt:lpstr>
      <vt:lpstr>Delay distortion</vt:lpstr>
      <vt:lpstr>NOISE</vt:lpstr>
      <vt:lpstr>THERMAL NOISE </vt:lpstr>
      <vt:lpstr>GAUSSIAN NOISE  </vt:lpstr>
      <vt:lpstr>IMPULISE NOISE </vt:lpstr>
      <vt:lpstr>SIGNAL – TO – NOISE RATIO</vt:lpstr>
      <vt:lpstr>JITTER – NOISE </vt:lpstr>
      <vt:lpstr>PowerPoint Presentation</vt:lpstr>
      <vt:lpstr>The public switched telephone Network</vt:lpstr>
      <vt:lpstr>PowerPoint Presentation</vt:lpstr>
      <vt:lpstr>MODEM CATEGORIES </vt:lpstr>
      <vt:lpstr>DATA RATIOS </vt:lpstr>
      <vt:lpstr>PowerPoint Presentation</vt:lpstr>
      <vt:lpstr>PowerPoint Presentation</vt:lpstr>
      <vt:lpstr>BASEBAND MODEMS </vt:lpstr>
      <vt:lpstr>THE CODEC  </vt:lpstr>
      <vt:lpstr>PowerPoint Presentation</vt:lpstr>
      <vt:lpstr>THE MODERN MODEM</vt:lpstr>
      <vt:lpstr>PowerPoint Presentation</vt:lpstr>
      <vt:lpstr>MULTIPLEXING</vt:lpstr>
      <vt:lpstr>MULTIPLEXING cont’</vt:lpstr>
      <vt:lpstr> GROOMING  </vt:lpstr>
      <vt:lpstr>Consolidation</vt:lpstr>
      <vt:lpstr>FREQUNCY DIVISION MULTIPLEXING (FDM)</vt:lpstr>
      <vt:lpstr>TIME DIVISION MULTIPLEXING(TDM)</vt:lpstr>
      <vt:lpstr>CODE DIVISION MULTIPLEXING (CDM)</vt:lpstr>
      <vt:lpstr>BROADBAND TRANSMISSION</vt:lpstr>
      <vt:lpstr>BROADBAND TRANSMISSION cont’</vt:lpstr>
      <vt:lpstr>BROADBAND TRANSMISSION cont</vt:lpstr>
      <vt:lpstr>Baseband Signaling</vt:lpstr>
      <vt:lpstr>Baseband Signaling conti’</vt:lpstr>
      <vt:lpstr>Baseband Signaling conti’</vt:lpstr>
      <vt:lpstr>Synchronous Time – division  Multiplexing</vt:lpstr>
      <vt:lpstr>Synchronous Time – division  Multiplexing</vt:lpstr>
      <vt:lpstr>Statistical Time Division Multiplexing</vt:lpstr>
      <vt:lpstr>Choice Of Multiplexing Technique </vt:lpstr>
      <vt:lpstr>Choice Of Multiplexing Technique </vt:lpstr>
      <vt:lpstr>Modulation Techniques </vt:lpstr>
      <vt:lpstr>Modulation Techniques conti’</vt:lpstr>
      <vt:lpstr>Amplitude Modulation- AM </vt:lpstr>
      <vt:lpstr> Frequency Modulation- FM </vt:lpstr>
      <vt:lpstr>PM - Phase Modulation </vt:lpstr>
      <vt:lpstr>Modem Modulation </vt:lpstr>
      <vt:lpstr>FSK - Frequency Shift Keying  </vt:lpstr>
      <vt:lpstr>Full Duplex FSK</vt:lpstr>
      <vt:lpstr>Full Duplex FSK conti’</vt:lpstr>
      <vt:lpstr>PowerPoint Presentation</vt:lpstr>
      <vt:lpstr>Quadrature Phase Shift Keying </vt:lpstr>
      <vt:lpstr> FRAME  </vt:lpstr>
      <vt:lpstr>Data on the Telephone network</vt:lpstr>
      <vt:lpstr>Data Switching </vt:lpstr>
      <vt:lpstr>CIRCUIT Switching in PSTN </vt:lpstr>
      <vt:lpstr>CIRCUIT Switching in PSTN conti’ </vt:lpstr>
      <vt:lpstr>CIRCUIT Switching in PSTN conti’ </vt:lpstr>
      <vt:lpstr>CIRCUIT Switching in PSTN conti’ </vt:lpstr>
      <vt:lpstr>CIRCUIT Switching in PSTN conti’ </vt:lpstr>
      <vt:lpstr>MESSAGE SWITCHING </vt:lpstr>
      <vt:lpstr> PACKET SWITCHING  </vt:lpstr>
      <vt:lpstr> THE DATAGRAM  </vt:lpstr>
      <vt:lpstr>PowerPoint Presentation</vt:lpstr>
      <vt:lpstr>The Virtual Circuit</vt:lpstr>
      <vt:lpstr>PowerPoint Presentation</vt:lpstr>
      <vt:lpstr>PowerPoint Presentation</vt:lpstr>
      <vt:lpstr> </vt:lpstr>
      <vt:lpstr>ROUTING </vt:lpstr>
      <vt:lpstr>PowerPoint Presentation</vt:lpstr>
      <vt:lpstr>PowerPoint Presentation</vt:lpstr>
      <vt:lpstr>PowerPoint Presentation</vt:lpstr>
      <vt:lpstr>PowerPoint Presentation</vt:lpstr>
      <vt:lpstr>PowerPoint Presentation</vt:lpstr>
      <vt:lpstr>PowerPoint Presentation</vt:lpstr>
      <vt:lpstr>IP Routing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Routed Protocols </vt:lpstr>
      <vt:lpstr>PowerPoint Presentation</vt:lpstr>
      <vt:lpstr>PowerPoint Presentation</vt:lpstr>
      <vt:lpstr>  The two main types of routing: Static routing and Dynamic routing </vt:lpstr>
      <vt:lpstr>PowerPoint Presentation</vt:lpstr>
      <vt:lpstr>Dynamic Routing Protocols</vt:lpstr>
      <vt:lpstr>Dynamic Routing Protocol</vt:lpstr>
      <vt:lpstr>Distance Vector Protocol</vt:lpstr>
      <vt:lpstr>Distance Vector Protocol conti’</vt:lpstr>
      <vt:lpstr>Distance Vector Protocol conti</vt:lpstr>
      <vt:lpstr>Distance Vector Protocol conti</vt:lpstr>
      <vt:lpstr>Distance Vector Protocol conti</vt:lpstr>
      <vt:lpstr>Distance Vector Protocol conti</vt:lpstr>
      <vt:lpstr>Distance Vector Protocol conti</vt:lpstr>
      <vt:lpstr>Maximum Hop Count</vt:lpstr>
      <vt:lpstr> Split Horizon  </vt:lpstr>
      <vt:lpstr>Route Poisoning</vt:lpstr>
      <vt:lpstr>Route Poisoning</vt:lpstr>
      <vt:lpstr> Hold-Down Timers  </vt:lpstr>
      <vt:lpstr> Hold-Down Timers  </vt:lpstr>
      <vt:lpstr> Hold-Down Timers  </vt:lpstr>
      <vt:lpstr>  Link State Routing Protocols  </vt:lpstr>
      <vt:lpstr>Link State Routing Protocols </vt:lpstr>
      <vt:lpstr> Link State Routing Protocols </vt:lpstr>
      <vt:lpstr>Comparison of link state protocol and distance vector Protocols</vt:lpstr>
      <vt:lpstr>Problems associated with  link state protocol</vt:lpstr>
      <vt:lpstr>Hybrid Protocols </vt:lpstr>
      <vt:lpstr>HUBS</vt:lpstr>
      <vt:lpstr>HUBS conti’</vt:lpstr>
      <vt:lpstr>Hubs &amp; Repeaters </vt:lpstr>
      <vt:lpstr>Hubs &amp; Repeaters </vt:lpstr>
      <vt:lpstr>  The picture below shows a few hubs : 8 port Netgear and a D-link hub. </vt:lpstr>
      <vt:lpstr>Hubs</vt:lpstr>
      <vt:lpstr>Hubs</vt:lpstr>
      <vt:lpstr>Hubs</vt:lpstr>
      <vt:lpstr>Hubs</vt:lpstr>
      <vt:lpstr>Hubs</vt:lpstr>
      <vt:lpstr>Hubs</vt:lpstr>
      <vt:lpstr>Hubs</vt:lpstr>
      <vt:lpstr>Hubs</vt:lpstr>
      <vt:lpstr>Switching Technology </vt:lpstr>
      <vt:lpstr>Switching Technology </vt:lpstr>
      <vt:lpstr>Switching Technology conti’</vt:lpstr>
      <vt:lpstr>The Three Stages of switching</vt:lpstr>
      <vt:lpstr> Address Learning </vt:lpstr>
      <vt:lpstr>Address Learning conti’</vt:lpstr>
      <vt:lpstr>Address Learning conti’</vt:lpstr>
      <vt:lpstr>Address Learning conti’</vt:lpstr>
      <vt:lpstr>Address Learning conti’</vt:lpstr>
      <vt:lpstr>Forward/Filter Decision </vt:lpstr>
      <vt:lpstr>Loop Avoidance </vt:lpstr>
      <vt:lpstr>Loop Avoidance </vt:lpstr>
      <vt:lpstr>Loop Avoidance </vt:lpstr>
      <vt:lpstr>Loop Avoidance </vt:lpstr>
      <vt:lpstr>LAN Switch Types</vt:lpstr>
      <vt:lpstr>LAN Switch Types</vt:lpstr>
      <vt:lpstr> Store &amp; Forward mode </vt:lpstr>
      <vt:lpstr> Cut-Through (Real Time) </vt:lpstr>
      <vt:lpstr>Fragment Free  </vt:lpstr>
      <vt:lpstr> Fragment Free conti’ </vt:lpstr>
      <vt:lpstr> Bridges </vt:lpstr>
      <vt:lpstr>Bridges conti’</vt:lpstr>
      <vt:lpstr>Network Bridge</vt:lpstr>
      <vt:lpstr>PowerPoint Presentation</vt:lpstr>
      <vt:lpstr>Transparent bridging </vt:lpstr>
      <vt:lpstr>Transparent bridging conti’</vt:lpstr>
      <vt:lpstr>Source route bridging</vt:lpstr>
      <vt:lpstr>Source route Bridging conti’</vt:lpstr>
      <vt:lpstr>Source route Bridging conti’</vt:lpstr>
      <vt:lpstr> Advantages of network bridges </vt:lpstr>
      <vt:lpstr> Disadvantages of network bridges </vt:lpstr>
      <vt:lpstr> Disadvantages of network bridges </vt:lpstr>
      <vt:lpstr>PowerPoint Presentation</vt:lpstr>
      <vt:lpstr> Bridging versus routing </vt:lpstr>
      <vt:lpstr> Bridging versus routing </vt:lpstr>
      <vt:lpstr> Bridge versus Layer 2 Switch conti’ </vt:lpstr>
      <vt:lpstr>PowerPoint Presentation</vt:lpstr>
      <vt:lpstr>PowerPoint Presentation</vt:lpstr>
      <vt:lpstr>Wireless bridge   conti’</vt:lpstr>
      <vt:lpstr>Wireless bridge  conti’</vt:lpstr>
      <vt:lpstr>Wireless bridge CONTI’</vt:lpstr>
      <vt:lpstr>Wireless bridge conti’</vt:lpstr>
      <vt:lpstr>Wireless bridge conti</vt:lpstr>
      <vt:lpstr>Transparent Bridging</vt:lpstr>
      <vt:lpstr>Transparent Bridging</vt:lpstr>
      <vt:lpstr>Transparent Bridging</vt:lpstr>
      <vt:lpstr>Transparent Bridging cont’</vt:lpstr>
      <vt:lpstr>Transparent Bridging cont’</vt:lpstr>
      <vt:lpstr>Transparent Bridging cont’</vt:lpstr>
      <vt:lpstr>Source route bridging</vt:lpstr>
      <vt:lpstr>Source route bridging</vt:lpstr>
      <vt:lpstr>Source route bridging</vt:lpstr>
      <vt:lpstr>Source route bridging</vt:lpstr>
      <vt:lpstr>Source routing transparent bridging </vt:lpstr>
      <vt:lpstr>Gateway</vt:lpstr>
      <vt:lpstr>Gateway</vt:lpstr>
      <vt:lpstr>Gateway</vt:lpstr>
      <vt:lpstr>Gateway</vt:lpstr>
      <vt:lpstr>Gateway conti’</vt:lpstr>
      <vt:lpstr>Gateway conti’</vt:lpstr>
      <vt:lpstr>Gateway conti’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ASANTE</dc:creator>
  <cp:lastModifiedBy>user</cp:lastModifiedBy>
  <cp:revision>127</cp:revision>
  <dcterms:created xsi:type="dcterms:W3CDTF">2010-08-19T12:28:50Z</dcterms:created>
  <dcterms:modified xsi:type="dcterms:W3CDTF">2025-01-20T10:20:20Z</dcterms:modified>
</cp:coreProperties>
</file>