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3" r:id="rId3"/>
    <p:sldId id="257" r:id="rId4"/>
    <p:sldId id="286" r:id="rId5"/>
    <p:sldId id="279" r:id="rId6"/>
    <p:sldId id="258" r:id="rId7"/>
    <p:sldId id="264" r:id="rId8"/>
    <p:sldId id="265" r:id="rId9"/>
    <p:sldId id="280" r:id="rId10"/>
    <p:sldId id="287" r:id="rId11"/>
    <p:sldId id="260" r:id="rId12"/>
    <p:sldId id="281" r:id="rId13"/>
    <p:sldId id="282" r:id="rId14"/>
    <p:sldId id="283" r:id="rId15"/>
    <p:sldId id="284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61" r:id="rId24"/>
    <p:sldId id="262" r:id="rId25"/>
    <p:sldId id="273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63FA-A088-D81A-7C6D-20A67D1C5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F9D09-1CFA-F5E8-68AD-B0EFFFF63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9D57B-0CEB-F658-0DCC-7F914D0A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95DC-7778-40B7-82FC-9596BA288831}" type="datetimeFigureOut">
              <a:rPr lang="en-US" smtClean="0"/>
              <a:t>7/1/2025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0DF45-DCA9-9606-A969-0F50603CB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533C5-B3C6-E2D4-BE27-7F0AC150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4365-514F-4DE6-90B0-959ECD5211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6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C25F-58EF-46EA-C894-C0BB77ABD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870B0-E6CC-4BAE-06DF-024C69907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39DDF-1956-0F84-E358-7404F1D7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95DC-7778-40B7-82FC-9596BA288831}" type="datetimeFigureOut">
              <a:rPr lang="en-US" smtClean="0"/>
              <a:t>7/1/2025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ED57B-0B8F-7840-DB27-23FA483F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060C0-19BE-F4FA-FA4B-87274F88D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4365-514F-4DE6-90B0-959ECD5211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4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6CDFBE-0F15-E987-BC70-F2031BF95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2226A-491D-05C0-AE4C-46A307963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A9F88-3D2E-C4EA-296D-CBEDCA70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95DC-7778-40B7-82FC-9596BA288831}" type="datetimeFigureOut">
              <a:rPr lang="en-US" smtClean="0"/>
              <a:t>7/1/2025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95E3D-EE1A-BDF2-A30C-FC51166D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5500C-4C2D-7307-5AFE-8C26823F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4365-514F-4DE6-90B0-959ECD5211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8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2F7A-6234-08C0-6D2D-3AAD1E2B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F11D8-3A2D-1D88-4EB5-010CB55CA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B0109-912D-0065-9667-6BCAA2F7B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95DC-7778-40B7-82FC-9596BA288831}" type="datetimeFigureOut">
              <a:rPr lang="en-US" smtClean="0"/>
              <a:t>7/1/2025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01105-A8CE-53EC-6DED-5BB928AD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9FB73-4F73-934A-FE33-49782716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4365-514F-4DE6-90B0-959ECD5211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22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6AE9-5244-F069-8B92-3901CB62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146B6-0CD2-56B3-DBA1-5D60BD100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D2742-B806-D64B-C7EF-FB6615E6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95DC-7778-40B7-82FC-9596BA288831}" type="datetimeFigureOut">
              <a:rPr lang="en-US" smtClean="0"/>
              <a:t>7/1/2025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4EAF3-088F-7199-CB7D-C324D81A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AC1D5-857C-DED6-27B5-953BADB0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4365-514F-4DE6-90B0-959ECD5211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5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F487-C1E2-227D-6604-05E4B754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33FD0-A540-746E-76EE-D584CEC9B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92C8F-D40D-6452-32AF-7DFFE87F7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6755A-1E37-1147-D164-4D7BADABB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95DC-7778-40B7-82FC-9596BA288831}" type="datetimeFigureOut">
              <a:rPr lang="en-US" smtClean="0"/>
              <a:t>7/1/2025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CBB4A-B9E6-74E6-32B6-E5B1375D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16977-D977-AB67-0332-72028438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4365-514F-4DE6-90B0-959ECD5211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8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836F-CB9E-93C8-777C-C22831919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6A1BC-D2A9-DCBD-38CC-42750DBEB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ABB4B-921B-E03A-6C1E-A0156A366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E77093-85D8-A15F-32D7-71B872439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0E466-79D7-C9B5-8964-FE9A1BE99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EEEB66-9D35-F4A6-1771-C9F13B2B6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95DC-7778-40B7-82FC-9596BA288831}" type="datetimeFigureOut">
              <a:rPr lang="en-US" smtClean="0"/>
              <a:t>7/1/2025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60A606-D245-77E5-8F5E-C19DF60A9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FCA01-DA5A-6A5C-98B5-D510EBED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4365-514F-4DE6-90B0-959ECD5211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25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4E5F-AE2A-E2FA-1AE0-2D832117A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B017F2-E542-1133-3255-3DC4272A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95DC-7778-40B7-82FC-9596BA288831}" type="datetimeFigureOut">
              <a:rPr lang="en-US" smtClean="0"/>
              <a:t>7/1/2025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BF7E3F-7DA5-4158-6F7A-05FDD998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D7FC7C-9F10-3A7F-35C4-072CE064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4365-514F-4DE6-90B0-959ECD5211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15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3C764-1C45-069B-F318-33831F9C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95DC-7778-40B7-82FC-9596BA288831}" type="datetimeFigureOut">
              <a:rPr lang="en-US" smtClean="0"/>
              <a:t>7/1/2025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0343F-355C-A77A-9F13-4BD69778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ABEB0-17C2-0F11-37E7-FF440E5E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4365-514F-4DE6-90B0-959ECD5211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32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3A416-9415-3656-4071-91ABE968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ED9AD-2B97-3149-68B6-1BA42DFA6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97DE0-C902-3736-F165-FC4B8460F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0E7EA-63B2-D0DE-3C67-A871AD851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95DC-7778-40B7-82FC-9596BA288831}" type="datetimeFigureOut">
              <a:rPr lang="en-US" smtClean="0"/>
              <a:t>7/1/2025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053B4-ED1D-C1FC-9BA5-61921C327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28D7A-E406-E08E-8B9B-751B238D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4365-514F-4DE6-90B0-959ECD5211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791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73F3-A2C1-275A-30B7-EF5F02F4B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8BFBE6-C1FA-EEC8-F3F0-0BEB11BAD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A38BA-FD59-5684-2D04-736568313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CB345-F1EB-C9CC-5824-84C0FFEED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895DC-7778-40B7-82FC-9596BA288831}" type="datetimeFigureOut">
              <a:rPr lang="en-US" smtClean="0"/>
              <a:t>7/1/2025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1BA68-737D-2ADF-84DD-54E71639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453F5-E14F-27C6-873A-A0B38A49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4365-514F-4DE6-90B0-959ECD5211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33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E546E3-EC23-7AA9-6206-C99BDE4DA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307AC-AC4A-9C6E-AEA3-C7EACA28D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EA2BE-1E38-62E9-84E0-064A82362E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895DC-7778-40B7-82FC-9596BA288831}" type="datetimeFigureOut">
              <a:rPr lang="en-US" smtClean="0"/>
              <a:t>7/1/2025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076C1-B2AF-BD20-BA49-F77AB6253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A057D-060B-9A41-9DFD-033712F93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F4365-514F-4DE6-90B0-959ECD5211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0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EBF10-5543-C151-C41A-F107A5C54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0641" y="511629"/>
            <a:ext cx="8825658" cy="4180114"/>
          </a:xfrm>
        </p:spPr>
        <p:txBody>
          <a:bodyPr>
            <a:normAutofit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sz="2700" b="1" dirty="0"/>
              <a:t> </a:t>
            </a:r>
            <a:r>
              <a:rPr lang="en-US" sz="4900" b="1" dirty="0"/>
              <a:t>Introduction to Formal Grammar</a:t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2299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8012-9795-0240-8F89-7DAE0000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032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Syntax of Grammars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8CC85-DE77-0A6F-52EF-8403C06AC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10999699" cy="4195481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 finite set P of production rules, each of the form X→YX \rightarrow YX→Y, where X is a string of symbols (the "head"), and Y is another string of symbols (the "body").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If the body is empty (i.e., the rule represents an empty string), it may be denoted using special symbols such as ϵ (epsilon) or ‘_’.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 distinguished start symbol S.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13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222EB-80D6-2BC5-90B5-C331A83B7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8964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Syntax of Grammars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18723-3779-3DC5-4515-CA3ACB3B3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2052918"/>
            <a:ext cx="10944613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/>
              <a:t>Thus, a grammar is formally defined as the tuple G = (N,Σ,S,P) 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where: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N is the set of non-terminal symbols.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Σ (Sigma) is the set of terminal symbols (the alphabet).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 is the start symbol.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 is the set of production rules.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6588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92E7-0553-5C61-A11F-A1A428B9B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4390"/>
          </a:xfrm>
        </p:spPr>
        <p:txBody>
          <a:bodyPr/>
          <a:lstStyle/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Terminals (T)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6E697-322B-D670-E7B1-4AF15859B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2052918"/>
            <a:ext cx="11010714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These are the basic symbols or tokens that cannot be broken down further.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In natural language, terminals are words or punctuation marks.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In programming languages, terminals are keywords, operators, or identifiers.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Example: In the sentence "The cat sleeps," the terminals are "The," "cat," and "sleeps."</a:t>
            </a:r>
          </a:p>
        </p:txBody>
      </p:sp>
    </p:spTree>
    <p:extLst>
      <p:ext uri="{BB962C8B-B14F-4D97-AF65-F5344CB8AC3E}">
        <p14:creationId xmlns:p14="http://schemas.microsoft.com/office/powerpoint/2010/main" val="78834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5755-E693-27AA-4B4D-C27E3EFE5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6424"/>
          </a:xfrm>
        </p:spPr>
        <p:txBody>
          <a:bodyPr/>
          <a:lstStyle/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Non-terminals (N)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A1A25-1251-26C7-4D57-D120145EE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296153"/>
            <a:ext cx="10669193" cy="22656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These are variables that represent groups of symbols or patterns.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Non-terminals are defined using production rules.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3626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BDEE-E37E-37CD-CDD0-84AE5C7B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67610"/>
          </a:xfrm>
        </p:spPr>
        <p:txBody>
          <a:bodyPr>
            <a:normAutofit fontScale="90000"/>
          </a:bodyPr>
          <a:lstStyle/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Production Rules (P)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86279-E5E9-383B-6830-FA31F1A0A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10757328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These are rules that define how sequences of terminals and non-terminals can replace non-terminals.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Each rule has a left-hand side (a non-terminal) and a right-hand side (a sequence of terminals and/or non-terminals).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Example: &lt;sentence&gt; → &lt;subject&gt; &lt;verb&gt; &lt;object&gt;.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5097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3BAF6-6DA3-2335-A6E7-B67407E2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8458"/>
          </a:xfrm>
        </p:spPr>
        <p:txBody>
          <a:bodyPr/>
          <a:lstStyle/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Start Symbol (S)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2345F-8010-5964-12D6-59F2F3E5B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10856480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This is a special non-terminal that represents the initial symbol from which all valid strings in the language are derived.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Example: In a grammar for sentences, the start symbol might be &lt;sentence&gt;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7424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4136B9-400B-B0D7-0CEE-1305B6F58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23" y="1121228"/>
            <a:ext cx="9757838" cy="509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32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879A1D-02B9-1D22-29B6-F885174F9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7" y="748052"/>
            <a:ext cx="9461486" cy="536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24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DBF2D5-3C2A-EB26-A458-BB6938872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137" y="1288973"/>
            <a:ext cx="8328752" cy="481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59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1CE514-C187-631C-B71C-A761BEDB2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89" y="1222872"/>
            <a:ext cx="8240617" cy="497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5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2D55-7BB7-21C9-D8AF-4E7763A0E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Grammar?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5C3AD-2D93-6210-371A-DEA03FB53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30884"/>
            <a:ext cx="10574568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Definition</a:t>
            </a:r>
            <a:r>
              <a:rPr lang="en-US" sz="2400" dirty="0"/>
              <a:t>: The grammar of a language defines its alphabet and lexicon.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Syntax</a:t>
            </a:r>
            <a:r>
              <a:rPr lang="en-US" sz="2400" dirty="0"/>
              <a:t>: Specifies valid sequences of symbols forming phrases and sentences.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Production Rules</a:t>
            </a:r>
            <a:r>
              <a:rPr lang="en-US" sz="2400" dirty="0"/>
              <a:t>: A grammar consists of rules to transform strings.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5964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7F022C-8FCF-C3D7-F7A6-B34E5655F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052" y="1222871"/>
            <a:ext cx="8383837" cy="486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62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36E378-7501-6FE8-7123-A28860214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306" y="1222872"/>
            <a:ext cx="8260518" cy="506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66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CD7909-10C3-930C-7E4B-BBE39E4A8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272" y="1200838"/>
            <a:ext cx="8247885" cy="51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762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807B5-9FFD-1CB3-806A-EE260775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50B04-C202-B7CF-EADC-B7881A66E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10922581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/>
              <a:t>For example, consider the following grammar: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N = {S,A} (where S is the start symbol),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l-GR" sz="2400" dirty="0"/>
              <a:t>Σ</a:t>
            </a:r>
            <a:r>
              <a:rPr lang="en-US" sz="2400" dirty="0"/>
              <a:t> </a:t>
            </a:r>
            <a:r>
              <a:rPr lang="el-GR" sz="2400" dirty="0"/>
              <a:t>=</a:t>
            </a:r>
            <a:r>
              <a:rPr lang="en-US" sz="2400" dirty="0"/>
              <a:t> </a:t>
            </a:r>
            <a:r>
              <a:rPr lang="el-GR" sz="2400" dirty="0"/>
              <a:t>{</a:t>
            </a:r>
            <a:r>
              <a:rPr lang="en-US" sz="2400" dirty="0"/>
              <a:t>a,b} (alphabet),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 includes the rules: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 → aSb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 → ba 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173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53EF-C2AC-928A-8FE2-AB333257F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3205"/>
          </a:xfrm>
        </p:spPr>
        <p:txBody>
          <a:bodyPr/>
          <a:lstStyle/>
          <a:p>
            <a:r>
              <a:rPr lang="en-US" b="1" dirty="0"/>
              <a:t>Example: Generating Strings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2EF3F-43EF-A0CC-B67E-82B157F17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10159"/>
            <a:ext cx="10899778" cy="5177928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Using the above grammar, we can generate strings starting from 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Start with 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Apply rule 1: S → aSb.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Apply rule 1 again: S → aSb resulting in aaSbb.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Apply rule 2: S → ba  resulting in aababb.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effectLst/>
                <a:ea typeface="Times New Roman" panose="02020603050405020304" pitchFamily="18" charset="0"/>
              </a:rPr>
              <a:t>We can write this series of choices more briefly, using symbols: S → aSb</a:t>
            </a:r>
            <a:r>
              <a:rPr lang="en-GB" sz="2400" dirty="0">
                <a:ea typeface="Times New Roman" panose="02020603050405020304" pitchFamily="18" charset="0"/>
              </a:rPr>
              <a:t> </a:t>
            </a:r>
            <a:r>
              <a:rPr lang="en-GB" sz="2400" dirty="0">
                <a:effectLst/>
                <a:ea typeface="Times New Roman" panose="02020603050405020304" pitchFamily="18" charset="0"/>
              </a:rPr>
              <a:t>→ aaSbb → aababb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effectLst/>
                <a:ea typeface="Times New Roman" panose="02020603050405020304" pitchFamily="18" charset="0"/>
              </a:rPr>
              <a:t>The language of the grammar is then the infinite set {a</a:t>
            </a:r>
            <a:r>
              <a:rPr lang="en-GB" sz="2400" baseline="30000" dirty="0">
                <a:effectLst/>
                <a:ea typeface="Times New Roman" panose="02020603050405020304" pitchFamily="18" charset="0"/>
              </a:rPr>
              <a:t>n</a:t>
            </a:r>
            <a:r>
              <a:rPr lang="en-GB" sz="2400" dirty="0">
                <a:effectLst/>
                <a:ea typeface="Times New Roman" panose="02020603050405020304" pitchFamily="18" charset="0"/>
              </a:rPr>
              <a:t> bab</a:t>
            </a:r>
            <a:r>
              <a:rPr lang="en-GB" sz="2400" baseline="30000" dirty="0">
                <a:effectLst/>
                <a:ea typeface="Times New Roman" panose="02020603050405020304" pitchFamily="18" charset="0"/>
              </a:rPr>
              <a:t>n</a:t>
            </a:r>
            <a:r>
              <a:rPr lang="en-GB" sz="2400" dirty="0">
                <a:effectLst/>
                <a:ea typeface="Times New Roman" panose="02020603050405020304" pitchFamily="18" charset="0"/>
              </a:rPr>
              <a:t> | n ≥ 0} = {ba, abab, aababb, aaababbb, 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4173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ECEE7-0AF6-DFB3-2A3E-947F519FE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769" y="1101687"/>
            <a:ext cx="10752462" cy="546436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grammar generates strings where: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number of a's before the central ba equals the number of b's after it.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central ba is fixed, acting as a "divider."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Examples: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0	ba	 - No a's or b's added.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1	abab	- One a left, one b right.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2	aababb	- Two a's left, two b's right.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3	aaababbb - Three a's left, three b's right.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13817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7225-F57C-8E86-B5B4-B0DA3C21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grammar generation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A759-080B-1E25-C908-336A5D2B5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08770"/>
            <a:ext cx="10515600" cy="178612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 number of a's before the central ba equals the number of b's after it.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 central ba is fixed, acting as a "divider."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644A9C-3CA9-B6F3-1821-A56B46800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052986"/>
              </p:ext>
            </p:extLst>
          </p:nvPr>
        </p:nvGraphicFramePr>
        <p:xfrm>
          <a:off x="646111" y="3364766"/>
          <a:ext cx="10515600" cy="305888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965938">
                  <a:extLst>
                    <a:ext uri="{9D8B030D-6E8A-4147-A177-3AD203B41FA5}">
                      <a16:colId xmlns:a16="http://schemas.microsoft.com/office/drawing/2014/main" val="3641831194"/>
                    </a:ext>
                  </a:extLst>
                </a:gridCol>
                <a:gridCol w="3774831">
                  <a:extLst>
                    <a:ext uri="{9D8B030D-6E8A-4147-A177-3AD203B41FA5}">
                      <a16:colId xmlns:a16="http://schemas.microsoft.com/office/drawing/2014/main" val="2258170399"/>
                    </a:ext>
                  </a:extLst>
                </a:gridCol>
                <a:gridCol w="3774831">
                  <a:extLst>
                    <a:ext uri="{9D8B030D-6E8A-4147-A177-3AD203B41FA5}">
                      <a16:colId xmlns:a16="http://schemas.microsoft.com/office/drawing/2014/main" val="3066428818"/>
                    </a:ext>
                  </a:extLst>
                </a:gridCol>
              </a:tblGrid>
              <a:tr h="6117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0" dirty="0">
                          <a:effectLst/>
                        </a:rPr>
                        <a:t>nn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0" dirty="0">
                          <a:effectLst/>
                        </a:rPr>
                        <a:t>String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0" dirty="0">
                          <a:effectLst/>
                        </a:rPr>
                        <a:t>Explanation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32376630"/>
                  </a:ext>
                </a:extLst>
              </a:tr>
              <a:tr h="6117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0" dirty="0">
                          <a:effectLst/>
                        </a:rPr>
                        <a:t>0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0" dirty="0">
                          <a:effectLst/>
                        </a:rPr>
                        <a:t>ba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0" dirty="0">
                          <a:effectLst/>
                        </a:rPr>
                        <a:t>No a's or b's added.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71049404"/>
                  </a:ext>
                </a:extLst>
              </a:tr>
              <a:tr h="6117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0" dirty="0">
                          <a:effectLst/>
                        </a:rPr>
                        <a:t>1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0" dirty="0">
                          <a:effectLst/>
                        </a:rPr>
                        <a:t>abab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0" dirty="0">
                          <a:effectLst/>
                        </a:rPr>
                        <a:t>One a left, one b right.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75827"/>
                  </a:ext>
                </a:extLst>
              </a:tr>
              <a:tr h="6117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0" dirty="0">
                          <a:effectLst/>
                        </a:rPr>
                        <a:t>2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0" dirty="0">
                          <a:effectLst/>
                        </a:rPr>
                        <a:t>aababb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0" dirty="0">
                          <a:effectLst/>
                        </a:rPr>
                        <a:t>Two a's left, two b's right.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31655885"/>
                  </a:ext>
                </a:extLst>
              </a:tr>
              <a:tr h="6117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0" dirty="0">
                          <a:effectLst/>
                        </a:rPr>
                        <a:t>3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0" dirty="0">
                          <a:effectLst/>
                        </a:rPr>
                        <a:t>aaababbb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0" dirty="0">
                          <a:effectLst/>
                        </a:rPr>
                        <a:t>Three a's left, three b's right.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4313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81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A34E-5CBD-CD5B-252F-4B82ABDA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Grammar of a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3E62-5CA5-F1CB-BEA1-7B030DDB7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10899778" cy="43460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 grammar of a language defines its alphabet and lexicon. Through syntax, it specifies the valid sequences of symbols that form well-formed phrases and sentences.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 grammar consists of a set of production rules for transforming strings.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To generate a string in the language, you start with a string consisting of a single start symbol. </a:t>
            </a:r>
          </a:p>
        </p:txBody>
      </p:sp>
    </p:spTree>
    <p:extLst>
      <p:ext uri="{BB962C8B-B14F-4D97-AF65-F5344CB8AC3E}">
        <p14:creationId xmlns:p14="http://schemas.microsoft.com/office/powerpoint/2010/main" val="128274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6A10-F347-5037-8698-96C12F4C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Grammar of a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8C539-FCF2-7531-F74F-64278E56A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2052918"/>
            <a:ext cx="10713258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Production rules are then applied, in any order, until the string contains neither the start symbol nor any designated nonterminal symbols.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 language formed by the grammar consists of all the distinct strings that can be generated this way.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44404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A555-F98C-9383-C27A-0BA1CEE9C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Grammar of a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E7C6D-929C-A935-D8E1-0B7204B21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052918"/>
            <a:ext cx="10954650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 particular sequence of production rules applied to the start symbol results in a unique string in the language.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If there are multiple ways to generate the same string, the grammar is considered ambiguous.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8357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B6D82-A2D0-B1C9-CF32-D8E83AC9A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8AEB2-E23F-ABA9-F802-074FB2568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722412"/>
            <a:ext cx="11141937" cy="419548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 grammar is often viewed as a language generator.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However, it can also serve as the basis for a "</a:t>
            </a:r>
            <a:r>
              <a:rPr lang="en-US" sz="2400" b="1" dirty="0"/>
              <a:t>recognizer</a:t>
            </a:r>
            <a:r>
              <a:rPr lang="en-US" sz="2400" dirty="0"/>
              <a:t>“. A function in computing that determines whether a given string belongs to the language or is grammatically incorrect.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To describe such “recognizers”, formal language theory utilizes automata theory.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An important result of automata theory is that it is impossible to design a recognizer for certain formal languages.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27715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A1280-3BBE-CC24-2A36-67BE9A4C1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String Generation Process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95A18-2B4E-E746-E36A-588156F0F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10932617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Start with a </a:t>
            </a:r>
            <a:r>
              <a:rPr lang="en-US" sz="2400" b="1" dirty="0"/>
              <a:t>single start symbol</a:t>
            </a:r>
            <a:r>
              <a:rPr lang="en-US" sz="240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Apply </a:t>
            </a:r>
            <a:r>
              <a:rPr lang="en-US" sz="2400" b="1" dirty="0"/>
              <a:t>production rules</a:t>
            </a:r>
            <a:r>
              <a:rPr lang="en-US" sz="2400" dirty="0"/>
              <a:t> until the string contains no start or nonterminal symbols.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Language</a:t>
            </a:r>
            <a:r>
              <a:rPr lang="en-US" sz="2400" dirty="0"/>
              <a:t>: Composed of all distinct strings generated.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If multiple ways to generate the same string → </a:t>
            </a:r>
            <a:r>
              <a:rPr lang="en-US" sz="2400" b="1" dirty="0"/>
              <a:t>Ambiguity</a:t>
            </a:r>
            <a:r>
              <a:rPr lang="en-US" sz="240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0889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3ECF5-4244-BED3-9E02-E2F60B5E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Grammar as Generator and Recognizer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B4ABC-F169-1825-B04A-BBEF715D0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00" y="2548678"/>
            <a:ext cx="10921599" cy="33343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Generator</a:t>
            </a:r>
            <a:r>
              <a:rPr lang="en-US" sz="2400" dirty="0"/>
              <a:t>: Produces strings in the language.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Recognizer</a:t>
            </a:r>
            <a:r>
              <a:rPr lang="en-US" sz="2400" dirty="0"/>
              <a:t>: Checks if a string belongs to the language.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Automata Theory</a:t>
            </a:r>
            <a:r>
              <a:rPr lang="en-US" sz="2400" dirty="0"/>
              <a:t>: Describes recognizers, showing that some languages cannot have a recognizer.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7642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2DDE0-AA56-F5B2-AE6C-5B84CBC67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320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Syntax of Grammars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8E628-8E95-2EF4-4CFB-A41F53A19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997834"/>
            <a:ext cx="10976684" cy="386314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In the classic formalization of generative grammar, a grammar G consists of the following components: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 finite set N of non-terminal symbols, none of which appear in strings formed by 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A finite set Σ (Sigma) of terminal symbols, disjoint from N.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6502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1879</TotalTime>
  <Words>1066</Words>
  <Application>Microsoft Office PowerPoint</Application>
  <PresentationFormat>Widescreen</PresentationFormat>
  <Paragraphs>104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Wingdings</vt:lpstr>
      <vt:lpstr>Office Theme</vt:lpstr>
      <vt:lpstr>   Introduction to Formal Grammar </vt:lpstr>
      <vt:lpstr>What is Grammar? </vt:lpstr>
      <vt:lpstr>Grammar of a Language</vt:lpstr>
      <vt:lpstr>Grammar of a Language</vt:lpstr>
      <vt:lpstr>Grammar of a Language</vt:lpstr>
      <vt:lpstr>A grammar</vt:lpstr>
      <vt:lpstr>String Generation Process </vt:lpstr>
      <vt:lpstr>Grammar as Generator and Recognizer </vt:lpstr>
      <vt:lpstr>The Syntax of Grammars </vt:lpstr>
      <vt:lpstr>The Syntax of Grammars </vt:lpstr>
      <vt:lpstr>The Syntax of Grammars </vt:lpstr>
      <vt:lpstr>Terminals (T)</vt:lpstr>
      <vt:lpstr>Non-terminals (N)</vt:lpstr>
      <vt:lpstr>Production Rules (P) </vt:lpstr>
      <vt:lpstr>Start Symbol (S)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Example: Generating Strings</vt:lpstr>
      <vt:lpstr>PowerPoint Presentation</vt:lpstr>
      <vt:lpstr>The grammar generation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partey benjamin</dc:creator>
  <cp:lastModifiedBy>partey benjamin</cp:lastModifiedBy>
  <cp:revision>13</cp:revision>
  <dcterms:created xsi:type="dcterms:W3CDTF">2025-03-20T10:16:50Z</dcterms:created>
  <dcterms:modified xsi:type="dcterms:W3CDTF">2025-07-01T17:18:56Z</dcterms:modified>
</cp:coreProperties>
</file>