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5"/>
  </p:notesMasterIdLst>
  <p:sldIdLst>
    <p:sldId id="318" r:id="rId2"/>
    <p:sldId id="321" r:id="rId3"/>
    <p:sldId id="322" r:id="rId4"/>
    <p:sldId id="320" r:id="rId5"/>
    <p:sldId id="304" r:id="rId6"/>
    <p:sldId id="303" r:id="rId7"/>
    <p:sldId id="256" r:id="rId8"/>
    <p:sldId id="274" r:id="rId9"/>
    <p:sldId id="257" r:id="rId10"/>
    <p:sldId id="258" r:id="rId11"/>
    <p:sldId id="305" r:id="rId12"/>
    <p:sldId id="259" r:id="rId13"/>
    <p:sldId id="307" r:id="rId14"/>
    <p:sldId id="306" r:id="rId15"/>
    <p:sldId id="260" r:id="rId16"/>
    <p:sldId id="261" r:id="rId17"/>
    <p:sldId id="309" r:id="rId18"/>
    <p:sldId id="262" r:id="rId19"/>
    <p:sldId id="311" r:id="rId20"/>
    <p:sldId id="263" r:id="rId21"/>
    <p:sldId id="313" r:id="rId22"/>
    <p:sldId id="264" r:id="rId23"/>
    <p:sldId id="265" r:id="rId24"/>
    <p:sldId id="328" r:id="rId25"/>
    <p:sldId id="327" r:id="rId26"/>
    <p:sldId id="332" r:id="rId27"/>
    <p:sldId id="335" r:id="rId28"/>
    <p:sldId id="333" r:id="rId29"/>
    <p:sldId id="334" r:id="rId30"/>
    <p:sldId id="315" r:id="rId31"/>
    <p:sldId id="317" r:id="rId32"/>
    <p:sldId id="266" r:id="rId33"/>
    <p:sldId id="336" r:id="rId34"/>
    <p:sldId id="267" r:id="rId35"/>
    <p:sldId id="268" r:id="rId36"/>
    <p:sldId id="269" r:id="rId37"/>
    <p:sldId id="270" r:id="rId38"/>
    <p:sldId id="271" r:id="rId39"/>
    <p:sldId id="272" r:id="rId40"/>
    <p:sldId id="273" r:id="rId41"/>
    <p:sldId id="323" r:id="rId42"/>
    <p:sldId id="324" r:id="rId43"/>
    <p:sldId id="275" r:id="rId44"/>
    <p:sldId id="325" r:id="rId45"/>
    <p:sldId id="326" r:id="rId46"/>
    <p:sldId id="288" r:id="rId47"/>
    <p:sldId id="331" r:id="rId48"/>
    <p:sldId id="284" r:id="rId49"/>
    <p:sldId id="285" r:id="rId50"/>
    <p:sldId id="289" r:id="rId51"/>
    <p:sldId id="329" r:id="rId52"/>
    <p:sldId id="330" r:id="rId53"/>
    <p:sldId id="28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92"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6F8B-7F6B-491B-A9D1-6AA452BF34F5}" type="datetimeFigureOut">
              <a:rPr lang="en-US" smtClean="0"/>
              <a:t>7/1/2025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11865-8E42-4920-8F85-2AA692DE1A67}" type="slidenum">
              <a:rPr lang="en-US" smtClean="0"/>
              <a:t>‹#›</a:t>
            </a:fld>
            <a:endParaRPr lang="en-US"/>
          </a:p>
        </p:txBody>
      </p:sp>
    </p:spTree>
    <p:extLst>
      <p:ext uri="{BB962C8B-B14F-4D97-AF65-F5344CB8AC3E}">
        <p14:creationId xmlns:p14="http://schemas.microsoft.com/office/powerpoint/2010/main" val="2381622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F0B80FC-2C48-514A-1B23-D6684FA4C5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8895630C-9558-4847-AB20-1F33B515374E}"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B647ACB4-B522-73FF-F329-ED44035E17B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2E1C4957-6526-8403-DEED-854FCA9360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24EB9B2-A5E7-E54F-70B4-BA985F9DA1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D19DA6-F855-435D-8AEC-6EB38542D316}" type="slidenum">
              <a:rPr lang="en-US" altLang="en-US" sz="1300"/>
              <a:pPr>
                <a:spcBef>
                  <a:spcPct val="0"/>
                </a:spcBef>
              </a:pPr>
              <a:t>31</a:t>
            </a:fld>
            <a:endParaRPr lang="en-US" altLang="en-US" sz="1300"/>
          </a:p>
        </p:txBody>
      </p:sp>
      <p:sp>
        <p:nvSpPr>
          <p:cNvPr id="46083" name="Rectangle 2">
            <a:extLst>
              <a:ext uri="{FF2B5EF4-FFF2-40B4-BE49-F238E27FC236}">
                <a16:creationId xmlns:a16="http://schemas.microsoft.com/office/drawing/2014/main" id="{093E7D20-3584-5050-785F-2695903AD17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451B579-B8EE-4D4D-0910-AF00E89CE3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504B15A1-D2B8-8C51-6DFC-DC0404ECF72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61178C45-D359-CADC-D813-4CE4BC595BA2}"/>
              </a:ext>
            </a:extLst>
          </p:cNvPr>
          <p:cNvSpPr>
            <a:spLocks noGrp="1"/>
          </p:cNvSpPr>
          <p:nvPr>
            <p:ph type="body" idx="1"/>
          </p:nvPr>
        </p:nvSpPr>
        <p:spPr/>
        <p:txBody>
          <a:bodyPr/>
          <a:lstStyle/>
          <a:p>
            <a:pPr marL="171450" indent="-171450">
              <a:buFont typeface="Arial" panose="020B0604020202020204" pitchFamily="34" charset="0"/>
              <a:buChar char="•"/>
              <a:defRPr/>
            </a:pPr>
            <a:r>
              <a:rPr lang="en-US" dirty="0"/>
              <a:t>The design of programming languages and compilers are intimately related, the advances in programming languages placed new demands on compiler writers. They had to devise algorithms and representations to translate and support the new language features.</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Since the 1940's, computer architecture has evolved as well. Not only did the compiler writers have to track new language features, they also had to devise translation algorithms that would take maximal advantage of the new hardware capabilities.</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Compilers can help promote the use of high-level languages by minimizing the execution overhead of the programs written in these languages. </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Compilers are also critical in making high-performance computer architectures effective on users' applications. In fact, the performance of a computer system is so dependent on compiler technology that compilers are used as a tool in evaluating architectural concepts before a computer is built.</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Compiler writing is challenging. A compiler by itself is a large program.</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Moreover, many modern language-processing systems handle several source languages and target machines within the same framework; that is, they serve as collections of compilers, possibly consisting of millions of lines of code. Consequently, good software-engineering techniques are essential for creating and evolving modern language processors.</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A compiler must translate correctly the potentially infinite set of programs that could be written in the source language. The problem of generating the optimal target code from a source program is undecidable in general; thus, compiler writers must evaluate tradeoffs about what problems to tackle and what heuristics to use to approach the problem of generating efficient code.</a:t>
            </a:r>
          </a:p>
          <a:p>
            <a:pPr>
              <a:defRPr/>
            </a:pPr>
            <a:endParaRPr lang="ar-SA" dirty="0"/>
          </a:p>
        </p:txBody>
      </p:sp>
      <p:sp>
        <p:nvSpPr>
          <p:cNvPr id="22532" name="Slide Number Placeholder 3">
            <a:extLst>
              <a:ext uri="{FF2B5EF4-FFF2-40B4-BE49-F238E27FC236}">
                <a16:creationId xmlns:a16="http://schemas.microsoft.com/office/drawing/2014/main" id="{5BC26A67-4BD5-1232-D25E-C2117DD82A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46D4F52A-E8B5-450D-9511-1E4274D10220}" type="slidenum">
              <a:rPr lang="ar-SA" altLang="en-US">
                <a:latin typeface="Calibri" panose="020F0502020204030204" pitchFamily="34" charset="0"/>
              </a:rPr>
              <a:pPr/>
              <a:t>50</a:t>
            </a:fld>
            <a:endParaRPr lang="ar-SA"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93EE822-2114-29A0-DEB0-4BB5BCAA81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DA7263BB-218B-4577-9304-73DC65DAC7B2}"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55" name="Rectangle 2">
            <a:extLst>
              <a:ext uri="{FF2B5EF4-FFF2-40B4-BE49-F238E27FC236}">
                <a16:creationId xmlns:a16="http://schemas.microsoft.com/office/drawing/2014/main" id="{9ADD30D8-2155-3D3C-C7F3-C266DDD9ADF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430BEA2-9217-B8E5-F17F-66E12ED5D9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58A89B7-75A4-69B2-FB89-2994B203C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5223F93D-192D-4A73-8533-18ABF41F203F}"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03" name="Rectangle 2">
            <a:extLst>
              <a:ext uri="{FF2B5EF4-FFF2-40B4-BE49-F238E27FC236}">
                <a16:creationId xmlns:a16="http://schemas.microsoft.com/office/drawing/2014/main" id="{19998C0B-B982-F491-FADC-D9A766A621B5}"/>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6AE560E-C93E-54FC-E3D6-47FDAF7CF7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48ECADA-1907-6217-FE74-77A094BB5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38F584-10C1-4C63-9F16-C1502F1CDAF8}" type="slidenum">
              <a:rPr lang="en-US" altLang="en-US" sz="1300"/>
              <a:pPr>
                <a:spcBef>
                  <a:spcPct val="0"/>
                </a:spcBef>
              </a:pPr>
              <a:t>11</a:t>
            </a:fld>
            <a:endParaRPr lang="en-US" altLang="en-US" sz="1300"/>
          </a:p>
        </p:txBody>
      </p:sp>
      <p:sp>
        <p:nvSpPr>
          <p:cNvPr id="29699" name="Rectangle 2">
            <a:extLst>
              <a:ext uri="{FF2B5EF4-FFF2-40B4-BE49-F238E27FC236}">
                <a16:creationId xmlns:a16="http://schemas.microsoft.com/office/drawing/2014/main" id="{6F41AFBD-9184-569A-8D7F-637D13E677E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584E432-85CB-45A0-1F80-857B4687CF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678A8C1-5282-EAD1-274F-8FDC7EFB3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87E875-E87E-4902-8174-BDACC25AAA07}" type="slidenum">
              <a:rPr lang="en-US" altLang="en-US" sz="1300"/>
              <a:pPr>
                <a:spcBef>
                  <a:spcPct val="0"/>
                </a:spcBef>
              </a:pPr>
              <a:t>13</a:t>
            </a:fld>
            <a:endParaRPr lang="en-US" altLang="en-US" sz="1300"/>
          </a:p>
        </p:txBody>
      </p:sp>
      <p:sp>
        <p:nvSpPr>
          <p:cNvPr id="33795" name="Rectangle 2">
            <a:extLst>
              <a:ext uri="{FF2B5EF4-FFF2-40B4-BE49-F238E27FC236}">
                <a16:creationId xmlns:a16="http://schemas.microsoft.com/office/drawing/2014/main" id="{367DA293-749B-56F7-EC64-E0EE619362F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E8DCDE71-3B51-E2C6-3E66-A845F6040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C039631-98B7-4ECA-CCC1-F6E6F2E9EF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DAB33A-F4E9-41AD-98FA-9006760D91DB}" type="slidenum">
              <a:rPr lang="en-US" altLang="en-US" sz="1300"/>
              <a:pPr>
                <a:spcBef>
                  <a:spcPct val="0"/>
                </a:spcBef>
              </a:pPr>
              <a:t>17</a:t>
            </a:fld>
            <a:endParaRPr lang="en-US" altLang="en-US" sz="1300"/>
          </a:p>
        </p:txBody>
      </p:sp>
      <p:sp>
        <p:nvSpPr>
          <p:cNvPr id="35843" name="Rectangle 2">
            <a:extLst>
              <a:ext uri="{FF2B5EF4-FFF2-40B4-BE49-F238E27FC236}">
                <a16:creationId xmlns:a16="http://schemas.microsoft.com/office/drawing/2014/main" id="{C58C51F6-DD9C-F906-D9F3-B590B2F2056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CB33724-70BB-CD99-4DF7-E42568507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7589F33-6D6B-18EE-E7B3-9DB9A4F52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8EC932-D123-4B83-9E64-FCCE18D469B2}" type="slidenum">
              <a:rPr lang="en-US" altLang="en-US" sz="1300"/>
              <a:pPr>
                <a:spcBef>
                  <a:spcPct val="0"/>
                </a:spcBef>
              </a:pPr>
              <a:t>19</a:t>
            </a:fld>
            <a:endParaRPr lang="en-US" altLang="en-US" sz="1300"/>
          </a:p>
        </p:txBody>
      </p:sp>
      <p:sp>
        <p:nvSpPr>
          <p:cNvPr id="37891" name="Rectangle 2">
            <a:extLst>
              <a:ext uri="{FF2B5EF4-FFF2-40B4-BE49-F238E27FC236}">
                <a16:creationId xmlns:a16="http://schemas.microsoft.com/office/drawing/2014/main" id="{8C64F16C-773B-8741-42EA-CB6C965484C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5DB925D7-5AFA-72A4-8657-3ECBEB10DE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BE93136-4DE8-C0BC-01E5-99CDE11BF9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180B711-C7F2-4913-9947-832B163CDFA3}" type="slidenum">
              <a:rPr lang="en-US" altLang="en-US" sz="1300"/>
              <a:pPr>
                <a:spcBef>
                  <a:spcPct val="0"/>
                </a:spcBef>
              </a:pPr>
              <a:t>21</a:t>
            </a:fld>
            <a:endParaRPr lang="en-US" altLang="en-US" sz="1300"/>
          </a:p>
        </p:txBody>
      </p:sp>
      <p:sp>
        <p:nvSpPr>
          <p:cNvPr id="39939" name="Rectangle 2">
            <a:extLst>
              <a:ext uri="{FF2B5EF4-FFF2-40B4-BE49-F238E27FC236}">
                <a16:creationId xmlns:a16="http://schemas.microsoft.com/office/drawing/2014/main" id="{807A0A35-DB8E-AD7A-B628-DD0A9C8BCC3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7BE4C77-666D-E615-0B51-EBC495A4F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A5FC46A-E87C-63CC-E85C-B41C991465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1B6B919-4AFE-493C-B065-870B4784A80D}" type="slidenum">
              <a:rPr lang="en-US" altLang="en-US" sz="1300"/>
              <a:pPr>
                <a:spcBef>
                  <a:spcPct val="0"/>
                </a:spcBef>
              </a:pPr>
              <a:t>30</a:t>
            </a:fld>
            <a:endParaRPr lang="en-US" altLang="en-US" sz="1300"/>
          </a:p>
        </p:txBody>
      </p:sp>
      <p:sp>
        <p:nvSpPr>
          <p:cNvPr id="41987" name="Rectangle 2">
            <a:extLst>
              <a:ext uri="{FF2B5EF4-FFF2-40B4-BE49-F238E27FC236}">
                <a16:creationId xmlns:a16="http://schemas.microsoft.com/office/drawing/2014/main" id="{84F05F9A-DC84-217C-66AB-44AA943304B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7A1779F-1678-079A-5093-19264B16F2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DBF00-A1CA-70B9-9779-72B032F328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1E458D-677A-5F18-CACB-794892D906E3}"/>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6" name="Rectangle 6">
            <a:extLst>
              <a:ext uri="{FF2B5EF4-FFF2-40B4-BE49-F238E27FC236}">
                <a16:creationId xmlns:a16="http://schemas.microsoft.com/office/drawing/2014/main" id="{FDD606FD-1B8B-1ECB-9326-AB37198B2A83}"/>
              </a:ext>
            </a:extLst>
          </p:cNvPr>
          <p:cNvSpPr>
            <a:spLocks noGrp="1" noChangeArrowheads="1"/>
          </p:cNvSpPr>
          <p:nvPr>
            <p:ph type="sldNum" sz="quarter" idx="12"/>
          </p:nvPr>
        </p:nvSpPr>
        <p:spPr>
          <a:ln/>
        </p:spPr>
        <p:txBody>
          <a:bodyPr/>
          <a:lstStyle>
            <a:lvl1pPr>
              <a:defRPr/>
            </a:lvl1pPr>
          </a:lstStyle>
          <a:p>
            <a:pPr>
              <a:defRPr/>
            </a:pPr>
            <a:fld id="{F495AB38-F420-4EBF-B01F-A8138F451C88}" type="slidenum">
              <a:rPr lang="en-US" altLang="en-US"/>
              <a:pPr>
                <a:defRPr/>
              </a:pPr>
              <a:t>‹#›</a:t>
            </a:fld>
            <a:endParaRPr lang="en-US" altLang="en-US"/>
          </a:p>
        </p:txBody>
      </p:sp>
    </p:spTree>
    <p:extLst>
      <p:ext uri="{BB962C8B-B14F-4D97-AF65-F5344CB8AC3E}">
        <p14:creationId xmlns:p14="http://schemas.microsoft.com/office/powerpoint/2010/main" val="221405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67162C1-756B-FD9E-9F44-D417EB8759A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9020ECB-3906-C694-682C-9787352040CF}"/>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7" name="Rectangle 6">
            <a:extLst>
              <a:ext uri="{FF2B5EF4-FFF2-40B4-BE49-F238E27FC236}">
                <a16:creationId xmlns:a16="http://schemas.microsoft.com/office/drawing/2014/main" id="{A0D2CA47-6330-5798-629E-CC97525421C9}"/>
              </a:ext>
            </a:extLst>
          </p:cNvPr>
          <p:cNvSpPr>
            <a:spLocks noGrp="1" noChangeArrowheads="1"/>
          </p:cNvSpPr>
          <p:nvPr>
            <p:ph type="sldNum" sz="quarter" idx="12"/>
          </p:nvPr>
        </p:nvSpPr>
        <p:spPr>
          <a:ln/>
        </p:spPr>
        <p:txBody>
          <a:bodyPr/>
          <a:lstStyle>
            <a:lvl1pPr>
              <a:defRPr/>
            </a:lvl1pPr>
          </a:lstStyle>
          <a:p>
            <a:pPr>
              <a:defRPr/>
            </a:pPr>
            <a:fld id="{F9C72D08-3E75-473C-89E9-B26C2F64A222}" type="slidenum">
              <a:rPr lang="en-US" altLang="en-US"/>
              <a:pPr>
                <a:defRPr/>
              </a:pPr>
              <a:t>‹#›</a:t>
            </a:fld>
            <a:endParaRPr lang="en-US" altLang="en-US"/>
          </a:p>
        </p:txBody>
      </p:sp>
    </p:spTree>
    <p:extLst>
      <p:ext uri="{BB962C8B-B14F-4D97-AF65-F5344CB8AC3E}">
        <p14:creationId xmlns:p14="http://schemas.microsoft.com/office/powerpoint/2010/main" val="882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ADD28F7-579B-F1A9-92D6-49F2EA20D7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0C4D313-2271-E5FF-E487-BAEA5C3D5486}"/>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6" name="Rectangle 6">
            <a:extLst>
              <a:ext uri="{FF2B5EF4-FFF2-40B4-BE49-F238E27FC236}">
                <a16:creationId xmlns:a16="http://schemas.microsoft.com/office/drawing/2014/main" id="{336DF1C2-982B-77CD-93C9-00101DB18FE5}"/>
              </a:ext>
            </a:extLst>
          </p:cNvPr>
          <p:cNvSpPr>
            <a:spLocks noGrp="1" noChangeArrowheads="1"/>
          </p:cNvSpPr>
          <p:nvPr>
            <p:ph type="sldNum" sz="quarter" idx="12"/>
          </p:nvPr>
        </p:nvSpPr>
        <p:spPr>
          <a:ln/>
        </p:spPr>
        <p:txBody>
          <a:bodyPr/>
          <a:lstStyle>
            <a:lvl1pPr>
              <a:defRPr/>
            </a:lvl1pPr>
          </a:lstStyle>
          <a:p>
            <a:pPr>
              <a:defRPr/>
            </a:pPr>
            <a:fld id="{7005C5CE-2DCF-4F44-BD72-06F07A90718B}" type="slidenum">
              <a:rPr lang="en-US" altLang="en-US"/>
              <a:pPr>
                <a:defRPr/>
              </a:pPr>
              <a:t>‹#›</a:t>
            </a:fld>
            <a:endParaRPr lang="en-US" altLang="en-US"/>
          </a:p>
        </p:txBody>
      </p:sp>
    </p:spTree>
    <p:extLst>
      <p:ext uri="{BB962C8B-B14F-4D97-AF65-F5344CB8AC3E}">
        <p14:creationId xmlns:p14="http://schemas.microsoft.com/office/powerpoint/2010/main" val="3374687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8337391-FE00-28AD-6291-0472C62D1E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0EA2B1-2F4E-F75F-1E67-A34DC2263738}"/>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6" name="Rectangle 6">
            <a:extLst>
              <a:ext uri="{FF2B5EF4-FFF2-40B4-BE49-F238E27FC236}">
                <a16:creationId xmlns:a16="http://schemas.microsoft.com/office/drawing/2014/main" id="{4DAD5C7E-3AD6-CBFD-3132-AE7207E6CD6F}"/>
              </a:ext>
            </a:extLst>
          </p:cNvPr>
          <p:cNvSpPr>
            <a:spLocks noGrp="1" noChangeArrowheads="1"/>
          </p:cNvSpPr>
          <p:nvPr>
            <p:ph type="sldNum" sz="quarter" idx="12"/>
          </p:nvPr>
        </p:nvSpPr>
        <p:spPr>
          <a:ln/>
        </p:spPr>
        <p:txBody>
          <a:bodyPr/>
          <a:lstStyle>
            <a:lvl1pPr>
              <a:defRPr/>
            </a:lvl1pPr>
          </a:lstStyle>
          <a:p>
            <a:pPr>
              <a:defRPr/>
            </a:pPr>
            <a:fld id="{440BF57A-5AD4-422A-9688-51833A2FCDBC}" type="slidenum">
              <a:rPr lang="en-US" altLang="en-US"/>
              <a:pPr>
                <a:defRPr/>
              </a:pPr>
              <a:t>‹#›</a:t>
            </a:fld>
            <a:endParaRPr lang="en-US" altLang="en-US"/>
          </a:p>
        </p:txBody>
      </p:sp>
    </p:spTree>
    <p:extLst>
      <p:ext uri="{BB962C8B-B14F-4D97-AF65-F5344CB8AC3E}">
        <p14:creationId xmlns:p14="http://schemas.microsoft.com/office/powerpoint/2010/main" val="3404436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a:extLst>
              <a:ext uri="{FF2B5EF4-FFF2-40B4-BE49-F238E27FC236}">
                <a16:creationId xmlns:a16="http://schemas.microsoft.com/office/drawing/2014/main" id="{8B20A5AF-1DE0-D7D2-FEC7-B9BC5CFC1E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DF7D927-116C-3715-53E2-F8C45CC5BB4E}"/>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6" name="Rectangle 6">
            <a:extLst>
              <a:ext uri="{FF2B5EF4-FFF2-40B4-BE49-F238E27FC236}">
                <a16:creationId xmlns:a16="http://schemas.microsoft.com/office/drawing/2014/main" id="{76587BF0-8C4B-75DB-40F2-E062C3F53D63}"/>
              </a:ext>
            </a:extLst>
          </p:cNvPr>
          <p:cNvSpPr>
            <a:spLocks noGrp="1" noChangeArrowheads="1"/>
          </p:cNvSpPr>
          <p:nvPr>
            <p:ph type="sldNum" sz="quarter" idx="12"/>
          </p:nvPr>
        </p:nvSpPr>
        <p:spPr>
          <a:ln/>
        </p:spPr>
        <p:txBody>
          <a:bodyPr/>
          <a:lstStyle>
            <a:lvl1pPr>
              <a:defRPr/>
            </a:lvl1pPr>
          </a:lstStyle>
          <a:p>
            <a:pPr>
              <a:defRPr/>
            </a:pPr>
            <a:fld id="{91D8B2A7-7E91-439C-9137-D69074754FB7}" type="slidenum">
              <a:rPr lang="en-US" altLang="en-US"/>
              <a:pPr>
                <a:defRPr/>
              </a:pPr>
              <a:t>‹#›</a:t>
            </a:fld>
            <a:endParaRPr lang="en-US" altLang="en-US"/>
          </a:p>
        </p:txBody>
      </p:sp>
    </p:spTree>
    <p:extLst>
      <p:ext uri="{BB962C8B-B14F-4D97-AF65-F5344CB8AC3E}">
        <p14:creationId xmlns:p14="http://schemas.microsoft.com/office/powerpoint/2010/main" val="357004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BF1FDCC-9A50-1C2A-8003-78EB940F55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1F1DC9-064D-EA0F-D813-0741DDEF7000}"/>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6" name="Rectangle 6">
            <a:extLst>
              <a:ext uri="{FF2B5EF4-FFF2-40B4-BE49-F238E27FC236}">
                <a16:creationId xmlns:a16="http://schemas.microsoft.com/office/drawing/2014/main" id="{DB990924-8A44-1CA1-DEDE-1AD0EDACA66E}"/>
              </a:ext>
            </a:extLst>
          </p:cNvPr>
          <p:cNvSpPr>
            <a:spLocks noGrp="1" noChangeArrowheads="1"/>
          </p:cNvSpPr>
          <p:nvPr>
            <p:ph type="sldNum" sz="quarter" idx="12"/>
          </p:nvPr>
        </p:nvSpPr>
        <p:spPr>
          <a:ln/>
        </p:spPr>
        <p:txBody>
          <a:bodyPr/>
          <a:lstStyle>
            <a:lvl1pPr>
              <a:defRPr/>
            </a:lvl1pPr>
          </a:lstStyle>
          <a:p>
            <a:pPr>
              <a:defRPr/>
            </a:pPr>
            <a:fld id="{D9F91A66-8CD9-4D49-80AA-06650091F6B1}" type="slidenum">
              <a:rPr lang="en-US" altLang="en-US"/>
              <a:pPr>
                <a:defRPr/>
              </a:pPr>
              <a:t>‹#›</a:t>
            </a:fld>
            <a:endParaRPr lang="en-US" altLang="en-US"/>
          </a:p>
        </p:txBody>
      </p:sp>
    </p:spTree>
    <p:extLst>
      <p:ext uri="{BB962C8B-B14F-4D97-AF65-F5344CB8AC3E}">
        <p14:creationId xmlns:p14="http://schemas.microsoft.com/office/powerpoint/2010/main" val="392261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D2CD10C-C152-A96A-F88E-2FF8BDAFE82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C0E7FED-566D-D93F-87E9-08EFE32CECB9}"/>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5" name="Rectangle 6">
            <a:extLst>
              <a:ext uri="{FF2B5EF4-FFF2-40B4-BE49-F238E27FC236}">
                <a16:creationId xmlns:a16="http://schemas.microsoft.com/office/drawing/2014/main" id="{A9595778-B402-E542-6A8C-E01D1ABAB547}"/>
              </a:ext>
            </a:extLst>
          </p:cNvPr>
          <p:cNvSpPr>
            <a:spLocks noGrp="1" noChangeArrowheads="1"/>
          </p:cNvSpPr>
          <p:nvPr>
            <p:ph type="sldNum" sz="quarter" idx="12"/>
          </p:nvPr>
        </p:nvSpPr>
        <p:spPr>
          <a:ln/>
        </p:spPr>
        <p:txBody>
          <a:bodyPr/>
          <a:lstStyle>
            <a:lvl1pPr>
              <a:defRPr/>
            </a:lvl1pPr>
          </a:lstStyle>
          <a:p>
            <a:pPr>
              <a:defRPr/>
            </a:pPr>
            <a:fld id="{7985D132-8287-4BF8-85C8-260533F9FBD5}" type="slidenum">
              <a:rPr lang="en-US" altLang="en-US"/>
              <a:pPr>
                <a:defRPr/>
              </a:pPr>
              <a:t>‹#›</a:t>
            </a:fld>
            <a:endParaRPr lang="en-US" altLang="en-US"/>
          </a:p>
        </p:txBody>
      </p:sp>
    </p:spTree>
    <p:extLst>
      <p:ext uri="{BB962C8B-B14F-4D97-AF65-F5344CB8AC3E}">
        <p14:creationId xmlns:p14="http://schemas.microsoft.com/office/powerpoint/2010/main" val="276576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156EE97-B948-6834-06B7-3E41EAD21A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66AC1B-DB5A-8EBD-4958-DE277570A66C}"/>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6" name="Rectangle 6">
            <a:extLst>
              <a:ext uri="{FF2B5EF4-FFF2-40B4-BE49-F238E27FC236}">
                <a16:creationId xmlns:a16="http://schemas.microsoft.com/office/drawing/2014/main" id="{610869D4-1B36-DA63-BA15-FC217D5C5CBD}"/>
              </a:ext>
            </a:extLst>
          </p:cNvPr>
          <p:cNvSpPr>
            <a:spLocks noGrp="1" noChangeArrowheads="1"/>
          </p:cNvSpPr>
          <p:nvPr>
            <p:ph type="sldNum" sz="quarter" idx="12"/>
          </p:nvPr>
        </p:nvSpPr>
        <p:spPr>
          <a:ln/>
        </p:spPr>
        <p:txBody>
          <a:bodyPr/>
          <a:lstStyle>
            <a:lvl1pPr>
              <a:defRPr/>
            </a:lvl1pPr>
          </a:lstStyle>
          <a:p>
            <a:pPr>
              <a:defRPr/>
            </a:pPr>
            <a:fld id="{A31A23D4-2B50-425B-8651-64E67418E97B}" type="slidenum">
              <a:rPr lang="en-US" altLang="en-US"/>
              <a:pPr>
                <a:defRPr/>
              </a:pPr>
              <a:t>‹#›</a:t>
            </a:fld>
            <a:endParaRPr lang="en-US" altLang="en-US"/>
          </a:p>
        </p:txBody>
      </p:sp>
    </p:spTree>
    <p:extLst>
      <p:ext uri="{BB962C8B-B14F-4D97-AF65-F5344CB8AC3E}">
        <p14:creationId xmlns:p14="http://schemas.microsoft.com/office/powerpoint/2010/main" val="399940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375D808-9081-65C6-DDEF-86A441DC0BB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4024221-C53C-2B7E-84C6-E1D77AC3FB8F}"/>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7" name="Rectangle 6">
            <a:extLst>
              <a:ext uri="{FF2B5EF4-FFF2-40B4-BE49-F238E27FC236}">
                <a16:creationId xmlns:a16="http://schemas.microsoft.com/office/drawing/2014/main" id="{FBF5D43A-3C6A-0925-D63F-45CAA278AA15}"/>
              </a:ext>
            </a:extLst>
          </p:cNvPr>
          <p:cNvSpPr>
            <a:spLocks noGrp="1" noChangeArrowheads="1"/>
          </p:cNvSpPr>
          <p:nvPr>
            <p:ph type="sldNum" sz="quarter" idx="12"/>
          </p:nvPr>
        </p:nvSpPr>
        <p:spPr>
          <a:ln/>
        </p:spPr>
        <p:txBody>
          <a:bodyPr/>
          <a:lstStyle>
            <a:lvl1pPr>
              <a:defRPr/>
            </a:lvl1pPr>
          </a:lstStyle>
          <a:p>
            <a:pPr>
              <a:defRPr/>
            </a:pPr>
            <a:fld id="{F047EC7B-1A32-45EA-AFE3-DFAFC028896F}" type="slidenum">
              <a:rPr lang="en-US" altLang="en-US"/>
              <a:pPr>
                <a:defRPr/>
              </a:pPr>
              <a:t>‹#›</a:t>
            </a:fld>
            <a:endParaRPr lang="en-US" altLang="en-US"/>
          </a:p>
        </p:txBody>
      </p:sp>
    </p:spTree>
    <p:extLst>
      <p:ext uri="{BB962C8B-B14F-4D97-AF65-F5344CB8AC3E}">
        <p14:creationId xmlns:p14="http://schemas.microsoft.com/office/powerpoint/2010/main" val="271728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FDE1A3C-2C74-8D88-81BA-8CF0BD5B798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8E69783-3EE5-8DA3-BFD1-450497CFB8E0}"/>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9" name="Rectangle 6">
            <a:extLst>
              <a:ext uri="{FF2B5EF4-FFF2-40B4-BE49-F238E27FC236}">
                <a16:creationId xmlns:a16="http://schemas.microsoft.com/office/drawing/2014/main" id="{F0BF3C2E-E7C4-E645-E512-5D38C822A1BB}"/>
              </a:ext>
            </a:extLst>
          </p:cNvPr>
          <p:cNvSpPr>
            <a:spLocks noGrp="1" noChangeArrowheads="1"/>
          </p:cNvSpPr>
          <p:nvPr>
            <p:ph type="sldNum" sz="quarter" idx="12"/>
          </p:nvPr>
        </p:nvSpPr>
        <p:spPr>
          <a:ln/>
        </p:spPr>
        <p:txBody>
          <a:bodyPr/>
          <a:lstStyle>
            <a:lvl1pPr>
              <a:defRPr/>
            </a:lvl1pPr>
          </a:lstStyle>
          <a:p>
            <a:pPr>
              <a:defRPr/>
            </a:pPr>
            <a:fld id="{1D8671E5-4C5A-4988-B08A-983B8662029E}" type="slidenum">
              <a:rPr lang="en-US" altLang="en-US"/>
              <a:pPr>
                <a:defRPr/>
              </a:pPr>
              <a:t>‹#›</a:t>
            </a:fld>
            <a:endParaRPr lang="en-US" altLang="en-US"/>
          </a:p>
        </p:txBody>
      </p:sp>
    </p:spTree>
    <p:extLst>
      <p:ext uri="{BB962C8B-B14F-4D97-AF65-F5344CB8AC3E}">
        <p14:creationId xmlns:p14="http://schemas.microsoft.com/office/powerpoint/2010/main" val="34710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4F54C08-4018-2590-F157-48355FB287E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E31411E-CA5E-572E-79DD-1F7156B741AB}"/>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5" name="Rectangle 6">
            <a:extLst>
              <a:ext uri="{FF2B5EF4-FFF2-40B4-BE49-F238E27FC236}">
                <a16:creationId xmlns:a16="http://schemas.microsoft.com/office/drawing/2014/main" id="{2072B5C3-51B5-4CFD-7192-02C9C6753666}"/>
              </a:ext>
            </a:extLst>
          </p:cNvPr>
          <p:cNvSpPr>
            <a:spLocks noGrp="1" noChangeArrowheads="1"/>
          </p:cNvSpPr>
          <p:nvPr>
            <p:ph type="sldNum" sz="quarter" idx="12"/>
          </p:nvPr>
        </p:nvSpPr>
        <p:spPr>
          <a:ln/>
        </p:spPr>
        <p:txBody>
          <a:bodyPr/>
          <a:lstStyle>
            <a:lvl1pPr>
              <a:defRPr/>
            </a:lvl1pPr>
          </a:lstStyle>
          <a:p>
            <a:pPr>
              <a:defRPr/>
            </a:pPr>
            <a:fld id="{B87017FE-EDAF-46F8-9206-18DF8558A1BB}" type="slidenum">
              <a:rPr lang="en-US" altLang="en-US"/>
              <a:pPr>
                <a:defRPr/>
              </a:pPr>
              <a:t>‹#›</a:t>
            </a:fld>
            <a:endParaRPr lang="en-US" altLang="en-US"/>
          </a:p>
        </p:txBody>
      </p:sp>
    </p:spTree>
    <p:extLst>
      <p:ext uri="{BB962C8B-B14F-4D97-AF65-F5344CB8AC3E}">
        <p14:creationId xmlns:p14="http://schemas.microsoft.com/office/powerpoint/2010/main" val="78837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0E1FF2-586D-0B1F-CD44-225437C9C26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B1A752B-0EFC-CA46-ACE3-54523D3F7264}"/>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4" name="Rectangle 6">
            <a:extLst>
              <a:ext uri="{FF2B5EF4-FFF2-40B4-BE49-F238E27FC236}">
                <a16:creationId xmlns:a16="http://schemas.microsoft.com/office/drawing/2014/main" id="{3E5425D6-4F94-DFCA-6C8F-1F1FAC44B309}"/>
              </a:ext>
            </a:extLst>
          </p:cNvPr>
          <p:cNvSpPr>
            <a:spLocks noGrp="1" noChangeArrowheads="1"/>
          </p:cNvSpPr>
          <p:nvPr>
            <p:ph type="sldNum" sz="quarter" idx="12"/>
          </p:nvPr>
        </p:nvSpPr>
        <p:spPr>
          <a:ln/>
        </p:spPr>
        <p:txBody>
          <a:bodyPr/>
          <a:lstStyle>
            <a:lvl1pPr>
              <a:defRPr/>
            </a:lvl1pPr>
          </a:lstStyle>
          <a:p>
            <a:pPr>
              <a:defRPr/>
            </a:pPr>
            <a:fld id="{1C356183-E486-4A46-A0BD-B80460C9A6CC}" type="slidenum">
              <a:rPr lang="en-US" altLang="en-US"/>
              <a:pPr>
                <a:defRPr/>
              </a:pPr>
              <a:t>‹#›</a:t>
            </a:fld>
            <a:endParaRPr lang="en-US" altLang="en-US"/>
          </a:p>
        </p:txBody>
      </p:sp>
    </p:spTree>
    <p:extLst>
      <p:ext uri="{BB962C8B-B14F-4D97-AF65-F5344CB8AC3E}">
        <p14:creationId xmlns:p14="http://schemas.microsoft.com/office/powerpoint/2010/main" val="348216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A8A1EFC-DEFE-6694-904B-BDDA3FB2246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8542625-52B2-5EF2-6126-41B370DC0F7A}"/>
              </a:ext>
            </a:extLst>
          </p:cNvPr>
          <p:cNvSpPr>
            <a:spLocks noGrp="1" noChangeArrowheads="1"/>
          </p:cNvSpPr>
          <p:nvPr>
            <p:ph type="ftr" sz="quarter" idx="11"/>
          </p:nvPr>
        </p:nvSpPr>
        <p:spPr>
          <a:ln/>
        </p:spPr>
        <p:txBody>
          <a:bodyPr/>
          <a:lstStyle>
            <a:lvl1pPr>
              <a:defRPr/>
            </a:lvl1pPr>
          </a:lstStyle>
          <a:p>
            <a:pPr>
              <a:defRPr/>
            </a:pPr>
            <a:r>
              <a:rPr lang="en-US"/>
              <a:t>CS 540   Spring 2013 GMU</a:t>
            </a:r>
          </a:p>
        </p:txBody>
      </p:sp>
      <p:sp>
        <p:nvSpPr>
          <p:cNvPr id="7" name="Rectangle 6">
            <a:extLst>
              <a:ext uri="{FF2B5EF4-FFF2-40B4-BE49-F238E27FC236}">
                <a16:creationId xmlns:a16="http://schemas.microsoft.com/office/drawing/2014/main" id="{F1A5C0D2-8138-8CA6-6708-A4CF8FFF2757}"/>
              </a:ext>
            </a:extLst>
          </p:cNvPr>
          <p:cNvSpPr>
            <a:spLocks noGrp="1" noChangeArrowheads="1"/>
          </p:cNvSpPr>
          <p:nvPr>
            <p:ph type="sldNum" sz="quarter" idx="12"/>
          </p:nvPr>
        </p:nvSpPr>
        <p:spPr>
          <a:ln/>
        </p:spPr>
        <p:txBody>
          <a:bodyPr/>
          <a:lstStyle>
            <a:lvl1pPr>
              <a:defRPr/>
            </a:lvl1pPr>
          </a:lstStyle>
          <a:p>
            <a:pPr>
              <a:defRPr/>
            </a:pPr>
            <a:fld id="{51D66B0C-5B09-4CC6-9D65-F292636E8AA1}" type="slidenum">
              <a:rPr lang="en-US" altLang="en-US"/>
              <a:pPr>
                <a:defRPr/>
              </a:pPr>
              <a:t>‹#›</a:t>
            </a:fld>
            <a:endParaRPr lang="en-US" altLang="en-US"/>
          </a:p>
        </p:txBody>
      </p:sp>
    </p:spTree>
    <p:extLst>
      <p:ext uri="{BB962C8B-B14F-4D97-AF65-F5344CB8AC3E}">
        <p14:creationId xmlns:p14="http://schemas.microsoft.com/office/powerpoint/2010/main" val="42872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01725DE-E642-37C7-5A16-98B9AF665F58}"/>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2492275-94D1-6A6C-1FCC-93E48125681C}"/>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3BCACDB-532C-E959-7C12-2BBC442E4EE6}"/>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a:extLst>
              <a:ext uri="{FF2B5EF4-FFF2-40B4-BE49-F238E27FC236}">
                <a16:creationId xmlns:a16="http://schemas.microsoft.com/office/drawing/2014/main" id="{09F13DAD-7C19-5B31-1ADC-C0826D3DA0A9}"/>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CS 540   Spring 2013 GMU</a:t>
            </a:r>
          </a:p>
        </p:txBody>
      </p:sp>
      <p:sp>
        <p:nvSpPr>
          <p:cNvPr id="1030" name="Rectangle 6">
            <a:extLst>
              <a:ext uri="{FF2B5EF4-FFF2-40B4-BE49-F238E27FC236}">
                <a16:creationId xmlns:a16="http://schemas.microsoft.com/office/drawing/2014/main" id="{6F8160F0-77A5-987D-C452-7E48532CA201}"/>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10AA9C4-6178-42AE-8B07-A3D076F2CDCA}" type="slidenum">
              <a:rPr lang="en-US" altLang="en-US"/>
              <a:pPr>
                <a:defRPr/>
              </a:pPr>
              <a:t>‹#›</a:t>
            </a:fld>
            <a:endParaRPr lang="en-US" altLang="en-US"/>
          </a:p>
        </p:txBody>
      </p:sp>
    </p:spTree>
    <p:extLst>
      <p:ext uri="{BB962C8B-B14F-4D97-AF65-F5344CB8AC3E}">
        <p14:creationId xmlns:p14="http://schemas.microsoft.com/office/powerpoint/2010/main" val="10161193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a:extLst>
              <a:ext uri="{FF2B5EF4-FFF2-40B4-BE49-F238E27FC236}">
                <a16:creationId xmlns:a16="http://schemas.microsoft.com/office/drawing/2014/main" id="{FF089CF9-E1D3-0014-4F1D-D29088F7F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fld id="{774454E6-CBEB-4B5C-B896-64B1DAB9790E}" type="slidenum">
              <a:rPr lang="en-US" altLang="en-US" sz="1400">
                <a:solidFill>
                  <a:srgbClr val="000000"/>
                </a:solidFill>
              </a:rPr>
              <a:pPr defTabSz="914400" fontAlgn="base">
                <a:spcBef>
                  <a:spcPct val="0"/>
                </a:spcBef>
                <a:spcAft>
                  <a:spcPct val="0"/>
                </a:spcAft>
                <a:buNone/>
              </a:pPr>
              <a:t>1</a:t>
            </a:fld>
            <a:endParaRPr lang="en-US" altLang="en-US" sz="1400">
              <a:solidFill>
                <a:srgbClr val="000000"/>
              </a:solidFill>
            </a:endParaRPr>
          </a:p>
        </p:txBody>
      </p:sp>
      <p:sp>
        <p:nvSpPr>
          <p:cNvPr id="20484" name="Rectangle 2">
            <a:extLst>
              <a:ext uri="{FF2B5EF4-FFF2-40B4-BE49-F238E27FC236}">
                <a16:creationId xmlns:a16="http://schemas.microsoft.com/office/drawing/2014/main" id="{D4F65782-F43B-B941-BE2D-9BA261F1E1B5}"/>
              </a:ext>
            </a:extLst>
          </p:cNvPr>
          <p:cNvSpPr>
            <a:spLocks noGrp="1" noChangeArrowheads="1"/>
          </p:cNvSpPr>
          <p:nvPr>
            <p:ph type="title"/>
          </p:nvPr>
        </p:nvSpPr>
        <p:spPr/>
        <p:txBody>
          <a:bodyPr/>
          <a:lstStyle/>
          <a:p>
            <a:pPr eaLnBrk="1" hangingPunct="1"/>
            <a:r>
              <a:rPr lang="en-US" altLang="en-US" b="1" dirty="0"/>
              <a:t>WHAT IS A COMPILER?</a:t>
            </a:r>
          </a:p>
        </p:txBody>
      </p:sp>
      <p:sp>
        <p:nvSpPr>
          <p:cNvPr id="20485" name="Rectangle 3">
            <a:extLst>
              <a:ext uri="{FF2B5EF4-FFF2-40B4-BE49-F238E27FC236}">
                <a16:creationId xmlns:a16="http://schemas.microsoft.com/office/drawing/2014/main" id="{4208E9B7-E0AD-63E3-38B5-6CDA2F63936B}"/>
              </a:ext>
            </a:extLst>
          </p:cNvPr>
          <p:cNvSpPr>
            <a:spLocks noGrp="1" noChangeArrowheads="1"/>
          </p:cNvSpPr>
          <p:nvPr>
            <p:ph type="body" idx="1"/>
          </p:nvPr>
        </p:nvSpPr>
        <p:spPr>
          <a:ln>
            <a:solidFill>
              <a:schemeClr val="tx1"/>
            </a:solidFill>
            <a:miter lim="800000"/>
            <a:headEnd/>
            <a:tailEnd/>
          </a:ln>
        </p:spPr>
        <p:txBody>
          <a:bodyPr/>
          <a:lstStyle/>
          <a:p>
            <a:pPr eaLnBrk="1" hangingPunct="1">
              <a:buFontTx/>
              <a:buNone/>
            </a:pPr>
            <a:r>
              <a:rPr lang="en-US" altLang="en-US" dirty="0"/>
              <a:t>A program that reads a program written in one language and translates it into another language.</a:t>
            </a:r>
          </a:p>
          <a:p>
            <a:pPr eaLnBrk="1" hangingPunct="1">
              <a:buFontTx/>
              <a:buNone/>
            </a:pPr>
            <a:endParaRPr lang="en-US" altLang="en-US" dirty="0"/>
          </a:p>
          <a:p>
            <a:pPr eaLnBrk="1" hangingPunct="1">
              <a:buFontTx/>
              <a:buNone/>
            </a:pPr>
            <a:r>
              <a:rPr lang="en-US" altLang="en-US" sz="1800" dirty="0"/>
              <a:t>   Source language                                                      Target language</a:t>
            </a:r>
          </a:p>
          <a:p>
            <a:pPr eaLnBrk="1" hangingPunct="1">
              <a:buFontTx/>
              <a:buNone/>
            </a:pPr>
            <a:endParaRPr lang="en-US" altLang="en-US" dirty="0"/>
          </a:p>
          <a:p>
            <a:pPr eaLnBrk="1" hangingPunct="1">
              <a:buFontTx/>
              <a:buNone/>
            </a:pPr>
            <a:r>
              <a:rPr lang="en-US" altLang="en-US" sz="2800" dirty="0"/>
              <a:t>Traditionally, compilers go from high-level languages to low-level languages.</a:t>
            </a:r>
          </a:p>
        </p:txBody>
      </p:sp>
      <p:sp>
        <p:nvSpPr>
          <p:cNvPr id="20486" name="Rectangle 4">
            <a:extLst>
              <a:ext uri="{FF2B5EF4-FFF2-40B4-BE49-F238E27FC236}">
                <a16:creationId xmlns:a16="http://schemas.microsoft.com/office/drawing/2014/main" id="{C0F81F87-C6F9-F0F9-1BB0-49DAE2E73903}"/>
              </a:ext>
            </a:extLst>
          </p:cNvPr>
          <p:cNvSpPr>
            <a:spLocks noChangeArrowheads="1"/>
          </p:cNvSpPr>
          <p:nvPr/>
        </p:nvSpPr>
        <p:spPr bwMode="auto">
          <a:xfrm>
            <a:off x="3546021" y="3189514"/>
            <a:ext cx="1600200" cy="12192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endParaRPr lang="en-US" altLang="en-US" sz="1600">
              <a:solidFill>
                <a:srgbClr val="000000"/>
              </a:solidFill>
            </a:endParaRPr>
          </a:p>
        </p:txBody>
      </p:sp>
      <p:sp>
        <p:nvSpPr>
          <p:cNvPr id="20487" name="Line 5">
            <a:extLst>
              <a:ext uri="{FF2B5EF4-FFF2-40B4-BE49-F238E27FC236}">
                <a16:creationId xmlns:a16="http://schemas.microsoft.com/office/drawing/2014/main" id="{31EF93E0-53E5-A5D8-1C9E-26360D365EFD}"/>
              </a:ext>
            </a:extLst>
          </p:cNvPr>
          <p:cNvSpPr>
            <a:spLocks noChangeShapeType="1"/>
          </p:cNvSpPr>
          <p:nvPr/>
        </p:nvSpPr>
        <p:spPr bwMode="auto">
          <a:xfrm>
            <a:off x="2732314" y="3799114"/>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0488" name="Line 6">
            <a:extLst>
              <a:ext uri="{FF2B5EF4-FFF2-40B4-BE49-F238E27FC236}">
                <a16:creationId xmlns:a16="http://schemas.microsoft.com/office/drawing/2014/main" id="{664287B6-5BBE-E644-4424-D34242891850}"/>
              </a:ext>
            </a:extLst>
          </p:cNvPr>
          <p:cNvSpPr>
            <a:spLocks noChangeShapeType="1"/>
          </p:cNvSpPr>
          <p:nvPr/>
        </p:nvSpPr>
        <p:spPr bwMode="auto">
          <a:xfrm>
            <a:off x="5197929" y="3799114"/>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8881-C592-B8D2-8D67-9D413D834FA6}"/>
              </a:ext>
            </a:extLst>
          </p:cNvPr>
          <p:cNvSpPr>
            <a:spLocks noGrp="1"/>
          </p:cNvSpPr>
          <p:nvPr>
            <p:ph type="title"/>
          </p:nvPr>
        </p:nvSpPr>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2. Lexical Analyzer</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D50F907-F9E4-0659-4E58-42C09479E6B4}"/>
              </a:ext>
            </a:extLst>
          </p:cNvPr>
          <p:cNvSpPr>
            <a:spLocks noGrp="1"/>
          </p:cNvSpPr>
          <p:nvPr>
            <p:ph idx="1"/>
          </p:nvPr>
        </p:nvSpPr>
        <p:spPr>
          <a:xfrm>
            <a:off x="723481" y="1358201"/>
            <a:ext cx="11023041" cy="5253613"/>
          </a:xfrm>
        </p:spPr>
        <p:txBody>
          <a:bodyPr>
            <a:no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Breaks down the source program into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lexical units</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(tokens), such as keywords, operators, identifiers, and literals.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Tokens that represent the basic syntax elements of the source program.</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The statement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int a = 5</a:t>
            </a:r>
            <a:r>
              <a:rPr lang="en-GB"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would be broken into tokens like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int</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5</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Detects lexical errors such as invalid characters in the source program.</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7431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00BED313-AEE1-89D1-A47B-138211EDD2E1}"/>
              </a:ext>
            </a:extLst>
          </p:cNvPr>
          <p:cNvSpPr>
            <a:spLocks noGrp="1" noChangeArrowheads="1"/>
          </p:cNvSpPr>
          <p:nvPr>
            <p:ph type="title"/>
          </p:nvPr>
        </p:nvSpPr>
        <p:spPr/>
        <p:txBody>
          <a:bodyPr/>
          <a:lstStyle/>
          <a:p>
            <a:pPr eaLnBrk="1" hangingPunct="1"/>
            <a:r>
              <a:rPr lang="en-US" altLang="en-US" dirty="0"/>
              <a:t>Input: result = a + b * c / d</a:t>
            </a:r>
          </a:p>
        </p:txBody>
      </p:sp>
      <p:sp>
        <p:nvSpPr>
          <p:cNvPr id="28677" name="Rectangle 31">
            <a:extLst>
              <a:ext uri="{FF2B5EF4-FFF2-40B4-BE49-F238E27FC236}">
                <a16:creationId xmlns:a16="http://schemas.microsoft.com/office/drawing/2014/main" id="{5CBF503E-64B1-2B1B-E2AE-9CA626CF6F23}"/>
              </a:ext>
            </a:extLst>
          </p:cNvPr>
          <p:cNvSpPr>
            <a:spLocks noGrp="1" noChangeArrowheads="1"/>
          </p:cNvSpPr>
          <p:nvPr>
            <p:ph idx="1"/>
          </p:nvPr>
        </p:nvSpPr>
        <p:spPr/>
        <p:txBody>
          <a:bodyPr/>
          <a:lstStyle/>
          <a:p>
            <a:pPr eaLnBrk="1" hangingPunct="1"/>
            <a:r>
              <a:rPr lang="en-US" altLang="en-US" dirty="0"/>
              <a:t>Tokens:</a:t>
            </a:r>
          </a:p>
          <a:p>
            <a:pPr eaLnBrk="1" hangingPunct="1">
              <a:buFontTx/>
              <a:buNone/>
            </a:pPr>
            <a:r>
              <a:rPr lang="en-US" altLang="en-US" dirty="0"/>
              <a:t>   </a:t>
            </a:r>
            <a:r>
              <a:rPr lang="en-US" altLang="en-US" sz="3600" dirty="0"/>
              <a:t>‘</a:t>
            </a:r>
            <a:r>
              <a:rPr lang="en-US" altLang="en-US" sz="4000" dirty="0"/>
              <a:t>result’,  ‘=‘, ‘a’, ‘+’, ‘b’, ‘*’, ‘c’, ‘/’, ‘d’</a:t>
            </a:r>
          </a:p>
          <a:p>
            <a:pPr eaLnBrk="1" hangingPunct="1">
              <a:buFontTx/>
              <a:buNone/>
            </a:pPr>
            <a:endParaRPr lang="en-US" altLang="en-US" sz="3600" dirty="0"/>
          </a:p>
          <a:p>
            <a:pPr eaLnBrk="1" hangingPunct="1">
              <a:buFontTx/>
              <a:buNone/>
            </a:pPr>
            <a:r>
              <a:rPr lang="en-US" altLang="en-US" sz="2800" dirty="0"/>
              <a:t>             </a:t>
            </a:r>
          </a:p>
          <a:p>
            <a:pPr eaLnBrk="1" hangingPunct="1">
              <a:buFontTx/>
              <a:buNone/>
            </a:pPr>
            <a:r>
              <a:rPr lang="en-US" altLang="en-US" sz="3600" dirty="0"/>
              <a:t>                                       </a:t>
            </a:r>
            <a:endParaRPr lang="en-US" altLang="en-US" sz="2800" dirty="0"/>
          </a:p>
        </p:txBody>
      </p:sp>
      <p:sp>
        <p:nvSpPr>
          <p:cNvPr id="28674" name="Footer Placeholder 4">
            <a:extLst>
              <a:ext uri="{FF2B5EF4-FFF2-40B4-BE49-F238E27FC236}">
                <a16:creationId xmlns:a16="http://schemas.microsoft.com/office/drawing/2014/main" id="{69085D09-083F-9C97-F264-B8D5A3B79AB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CS 540   Spring 2013 GMU</a:t>
            </a:r>
          </a:p>
        </p:txBody>
      </p:sp>
      <p:sp>
        <p:nvSpPr>
          <p:cNvPr id="28675" name="Slide Number Placeholder 5">
            <a:extLst>
              <a:ext uri="{FF2B5EF4-FFF2-40B4-BE49-F238E27FC236}">
                <a16:creationId xmlns:a16="http://schemas.microsoft.com/office/drawing/2014/main" id="{32614719-1E14-1185-8D5E-1F151E89BB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E1091C-1B8A-4B44-A859-5A901E660138}" type="slidenum">
              <a:rPr lang="en-US" altLang="en-US" sz="1400"/>
              <a:pPr>
                <a:spcBef>
                  <a:spcPct val="0"/>
                </a:spcBef>
                <a:buFontTx/>
                <a:buNone/>
              </a:pPr>
              <a:t>11</a:t>
            </a:fld>
            <a:endParaRPr lang="en-US" altLang="en-US" sz="1400"/>
          </a:p>
        </p:txBody>
      </p:sp>
      <p:sp>
        <p:nvSpPr>
          <p:cNvPr id="28678" name="Line 32">
            <a:extLst>
              <a:ext uri="{FF2B5EF4-FFF2-40B4-BE49-F238E27FC236}">
                <a16:creationId xmlns:a16="http://schemas.microsoft.com/office/drawing/2014/main" id="{D43CDBF5-255E-CEF2-4577-63D707062949}"/>
              </a:ext>
            </a:extLst>
          </p:cNvPr>
          <p:cNvSpPr>
            <a:spLocks noChangeShapeType="1"/>
          </p:cNvSpPr>
          <p:nvPr/>
        </p:nvSpPr>
        <p:spPr bwMode="auto">
          <a:xfrm flipH="1" flipV="1">
            <a:off x="2997436" y="3158720"/>
            <a:ext cx="805981" cy="98873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33">
            <a:extLst>
              <a:ext uri="{FF2B5EF4-FFF2-40B4-BE49-F238E27FC236}">
                <a16:creationId xmlns:a16="http://schemas.microsoft.com/office/drawing/2014/main" id="{AC46D57C-F685-9128-E354-4A2520DAE7D4}"/>
              </a:ext>
            </a:extLst>
          </p:cNvPr>
          <p:cNvSpPr>
            <a:spLocks noChangeShapeType="1"/>
          </p:cNvSpPr>
          <p:nvPr/>
        </p:nvSpPr>
        <p:spPr bwMode="auto">
          <a:xfrm flipV="1">
            <a:off x="4302008" y="3124199"/>
            <a:ext cx="202966" cy="105218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34">
            <a:extLst>
              <a:ext uri="{FF2B5EF4-FFF2-40B4-BE49-F238E27FC236}">
                <a16:creationId xmlns:a16="http://schemas.microsoft.com/office/drawing/2014/main" id="{71823D37-6A0C-97E6-C7D7-78709FD8CC1C}"/>
              </a:ext>
            </a:extLst>
          </p:cNvPr>
          <p:cNvSpPr>
            <a:spLocks noChangeShapeType="1"/>
          </p:cNvSpPr>
          <p:nvPr/>
        </p:nvSpPr>
        <p:spPr bwMode="auto">
          <a:xfrm flipV="1">
            <a:off x="4504973" y="3047999"/>
            <a:ext cx="1552928" cy="109945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35">
            <a:extLst>
              <a:ext uri="{FF2B5EF4-FFF2-40B4-BE49-F238E27FC236}">
                <a16:creationId xmlns:a16="http://schemas.microsoft.com/office/drawing/2014/main" id="{FAAB3C54-0D13-85D0-FB09-FD07CF112A1A}"/>
              </a:ext>
            </a:extLst>
          </p:cNvPr>
          <p:cNvSpPr>
            <a:spLocks noChangeShapeType="1"/>
          </p:cNvSpPr>
          <p:nvPr/>
        </p:nvSpPr>
        <p:spPr bwMode="auto">
          <a:xfrm flipV="1">
            <a:off x="4489219" y="3124199"/>
            <a:ext cx="3206982" cy="109945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36">
            <a:extLst>
              <a:ext uri="{FF2B5EF4-FFF2-40B4-BE49-F238E27FC236}">
                <a16:creationId xmlns:a16="http://schemas.microsoft.com/office/drawing/2014/main" id="{7C05D82D-79E8-A9C8-41FF-D3BFEA0EECAF}"/>
              </a:ext>
            </a:extLst>
          </p:cNvPr>
          <p:cNvSpPr>
            <a:spLocks noChangeShapeType="1"/>
          </p:cNvSpPr>
          <p:nvPr/>
        </p:nvSpPr>
        <p:spPr bwMode="auto">
          <a:xfrm flipV="1">
            <a:off x="4504975" y="3095268"/>
            <a:ext cx="4943826" cy="122636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39">
            <a:extLst>
              <a:ext uri="{FF2B5EF4-FFF2-40B4-BE49-F238E27FC236}">
                <a16:creationId xmlns:a16="http://schemas.microsoft.com/office/drawing/2014/main" id="{36387DB2-50F6-ED16-5930-2CE2007ABC4F}"/>
              </a:ext>
            </a:extLst>
          </p:cNvPr>
          <p:cNvSpPr>
            <a:spLocks noChangeShapeType="1"/>
          </p:cNvSpPr>
          <p:nvPr/>
        </p:nvSpPr>
        <p:spPr bwMode="auto">
          <a:xfrm flipH="1" flipV="1">
            <a:off x="3771900" y="3004457"/>
            <a:ext cx="2324100" cy="1828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40">
            <a:extLst>
              <a:ext uri="{FF2B5EF4-FFF2-40B4-BE49-F238E27FC236}">
                <a16:creationId xmlns:a16="http://schemas.microsoft.com/office/drawing/2014/main" id="{BBC50B8D-2C90-4F7C-A1B3-B93C5B74A54B}"/>
              </a:ext>
            </a:extLst>
          </p:cNvPr>
          <p:cNvSpPr>
            <a:spLocks noChangeShapeType="1"/>
          </p:cNvSpPr>
          <p:nvPr/>
        </p:nvSpPr>
        <p:spPr bwMode="auto">
          <a:xfrm flipH="1" flipV="1">
            <a:off x="5216409" y="3124199"/>
            <a:ext cx="1066801" cy="170905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41">
            <a:extLst>
              <a:ext uri="{FF2B5EF4-FFF2-40B4-BE49-F238E27FC236}">
                <a16:creationId xmlns:a16="http://schemas.microsoft.com/office/drawing/2014/main" id="{D22B9888-2DC8-83CE-826C-59EFD9226969}"/>
              </a:ext>
            </a:extLst>
          </p:cNvPr>
          <p:cNvSpPr>
            <a:spLocks noChangeShapeType="1"/>
          </p:cNvSpPr>
          <p:nvPr/>
        </p:nvSpPr>
        <p:spPr bwMode="auto">
          <a:xfrm flipV="1">
            <a:off x="6470418" y="2971799"/>
            <a:ext cx="539982" cy="170905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42">
            <a:extLst>
              <a:ext uri="{FF2B5EF4-FFF2-40B4-BE49-F238E27FC236}">
                <a16:creationId xmlns:a16="http://schemas.microsoft.com/office/drawing/2014/main" id="{9FD425F5-F8F2-1791-CF91-FF1B14A7EECA}"/>
              </a:ext>
            </a:extLst>
          </p:cNvPr>
          <p:cNvSpPr>
            <a:spLocks noChangeShapeType="1"/>
          </p:cNvSpPr>
          <p:nvPr/>
        </p:nvSpPr>
        <p:spPr bwMode="auto">
          <a:xfrm flipV="1">
            <a:off x="6657628" y="3048000"/>
            <a:ext cx="1571972" cy="178525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TextBox 3">
            <a:extLst>
              <a:ext uri="{FF2B5EF4-FFF2-40B4-BE49-F238E27FC236}">
                <a16:creationId xmlns:a16="http://schemas.microsoft.com/office/drawing/2014/main" id="{A5FF4DA1-F7B1-4C76-331E-1A7E0387D127}"/>
              </a:ext>
            </a:extLst>
          </p:cNvPr>
          <p:cNvSpPr txBox="1"/>
          <p:nvPr/>
        </p:nvSpPr>
        <p:spPr>
          <a:xfrm>
            <a:off x="2944727" y="4223584"/>
            <a:ext cx="1659429" cy="523220"/>
          </a:xfrm>
          <a:prstGeom prst="rect">
            <a:avLst/>
          </a:prstGeom>
          <a:noFill/>
        </p:spPr>
        <p:txBody>
          <a:bodyPr wrap="none" rtlCol="0">
            <a:spAutoFit/>
          </a:bodyPr>
          <a:lstStyle/>
          <a:p>
            <a:r>
              <a:rPr lang="en-US" sz="2800" dirty="0"/>
              <a:t>Identifiers</a:t>
            </a:r>
          </a:p>
        </p:txBody>
      </p:sp>
      <p:sp>
        <p:nvSpPr>
          <p:cNvPr id="5" name="TextBox 4">
            <a:extLst>
              <a:ext uri="{FF2B5EF4-FFF2-40B4-BE49-F238E27FC236}">
                <a16:creationId xmlns:a16="http://schemas.microsoft.com/office/drawing/2014/main" id="{FC83E6F4-C48B-9996-910C-CB9FD949CE9F}"/>
              </a:ext>
            </a:extLst>
          </p:cNvPr>
          <p:cNvSpPr txBox="1"/>
          <p:nvPr/>
        </p:nvSpPr>
        <p:spPr>
          <a:xfrm>
            <a:off x="5651123" y="4865208"/>
            <a:ext cx="1600118" cy="523220"/>
          </a:xfrm>
          <a:prstGeom prst="rect">
            <a:avLst/>
          </a:prstGeom>
          <a:noFill/>
        </p:spPr>
        <p:txBody>
          <a:bodyPr wrap="none" rtlCol="0">
            <a:spAutoFit/>
          </a:bodyPr>
          <a:lstStyle/>
          <a:p>
            <a:r>
              <a:rPr lang="en-US" sz="2800" dirty="0"/>
              <a:t>Operators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B690-FD47-742E-562F-2E04376E87D6}"/>
              </a:ext>
            </a:extLst>
          </p:cNvPr>
          <p:cNvSpPr>
            <a:spLocks noGrp="1"/>
          </p:cNvSpPr>
          <p:nvPr>
            <p:ph type="title"/>
          </p:nvPr>
        </p:nvSpPr>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3. Syntax Analyzer</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730A5C42-E3C0-77D8-87F2-FA195674D101}"/>
              </a:ext>
            </a:extLst>
          </p:cNvPr>
          <p:cNvSpPr>
            <a:spLocks noGrp="1"/>
          </p:cNvSpPr>
          <p:nvPr>
            <p:ph idx="1"/>
          </p:nvPr>
        </p:nvSpPr>
        <p:spPr>
          <a:xfrm>
            <a:off x="914400" y="1981199"/>
            <a:ext cx="10363200" cy="4680857"/>
          </a:xfrm>
        </p:spPr>
        <p:txBody>
          <a:bodyPr>
            <a:no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 the structure of the program using the tokens from the lexical </a:t>
            </a:r>
            <a:r>
              <a:rPr lang="en-GB" sz="30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analyzer</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GB" sz="3000" b="1" kern="0" dirty="0">
                <a:effectLst/>
                <a:latin typeface="Times New Roman" panose="02020603050405020304" pitchFamily="18" charset="0"/>
                <a:ea typeface="Times New Roman" panose="02020603050405020304" pitchFamily="18" charset="0"/>
                <a:cs typeface="Times New Roman" panose="02020603050405020304" pitchFamily="18" charset="0"/>
              </a:rPr>
              <a:t>parse tree</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 which represents the hierarchical structure of the source code according to the grammar of the language.</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Identifies syntax errors, such as missing parentheses or incorrect statement structure.</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Ensures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if (a &gt; b)</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is correctly structured.</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3000" dirty="0"/>
          </a:p>
        </p:txBody>
      </p:sp>
    </p:spTree>
    <p:extLst>
      <p:ext uri="{BB962C8B-B14F-4D97-AF65-F5344CB8AC3E}">
        <p14:creationId xmlns:p14="http://schemas.microsoft.com/office/powerpoint/2010/main" val="206151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8" name="Rectangle 30">
            <a:extLst>
              <a:ext uri="{FF2B5EF4-FFF2-40B4-BE49-F238E27FC236}">
                <a16:creationId xmlns:a16="http://schemas.microsoft.com/office/drawing/2014/main" id="{01C75499-11F2-2DE0-AAA6-85912E683889}"/>
              </a:ext>
            </a:extLst>
          </p:cNvPr>
          <p:cNvSpPr>
            <a:spLocks noGrp="1" noChangeArrowheads="1"/>
          </p:cNvSpPr>
          <p:nvPr>
            <p:ph type="title"/>
          </p:nvPr>
        </p:nvSpPr>
        <p:spPr>
          <a:noFill/>
        </p:spPr>
        <p:txBody>
          <a:bodyPr/>
          <a:lstStyle/>
          <a:p>
            <a:pPr eaLnBrk="1" hangingPunct="1"/>
            <a:r>
              <a:rPr lang="en-US" altLang="en-US" dirty="0"/>
              <a:t>Input: result = a + b * c / d</a:t>
            </a:r>
          </a:p>
        </p:txBody>
      </p:sp>
      <p:sp>
        <p:nvSpPr>
          <p:cNvPr id="32772" name="Rectangle 3">
            <a:extLst>
              <a:ext uri="{FF2B5EF4-FFF2-40B4-BE49-F238E27FC236}">
                <a16:creationId xmlns:a16="http://schemas.microsoft.com/office/drawing/2014/main" id="{FFA4BA84-798E-4F25-FA12-2B7CFD1D6113}"/>
              </a:ext>
            </a:extLst>
          </p:cNvPr>
          <p:cNvSpPr>
            <a:spLocks noGrp="1" noChangeArrowheads="1"/>
          </p:cNvSpPr>
          <p:nvPr>
            <p:ph idx="1"/>
          </p:nvPr>
        </p:nvSpPr>
        <p:spPr>
          <a:xfrm>
            <a:off x="2209800" y="1981200"/>
            <a:ext cx="3962400" cy="3048000"/>
          </a:xfrm>
        </p:spPr>
        <p:txBody>
          <a:bodyPr/>
          <a:lstStyle/>
          <a:p>
            <a:pPr eaLnBrk="1" hangingPunct="1">
              <a:buFontTx/>
              <a:buNone/>
            </a:pPr>
            <a:r>
              <a:rPr lang="en-US" altLang="en-US"/>
              <a:t>Exp      ::=  Exp ‘+’ Exp</a:t>
            </a:r>
          </a:p>
          <a:p>
            <a:pPr lvl="1" eaLnBrk="1" hangingPunct="1">
              <a:buFontTx/>
              <a:buNone/>
            </a:pPr>
            <a:r>
              <a:rPr lang="en-US" altLang="en-US" sz="2000"/>
              <a:t>             |     Exp ‘-’ Exp</a:t>
            </a:r>
          </a:p>
          <a:p>
            <a:pPr lvl="1" eaLnBrk="1" hangingPunct="1">
              <a:buFontTx/>
              <a:buNone/>
            </a:pPr>
            <a:r>
              <a:rPr lang="en-US" altLang="en-US" sz="2000"/>
              <a:t>             |     Exp ‘*’ Exp</a:t>
            </a:r>
          </a:p>
          <a:p>
            <a:pPr lvl="1" eaLnBrk="1" hangingPunct="1">
              <a:buFontTx/>
              <a:buNone/>
            </a:pPr>
            <a:r>
              <a:rPr lang="en-US" altLang="en-US" sz="2000"/>
              <a:t>             |     Exp ‘/’ Exp</a:t>
            </a:r>
          </a:p>
          <a:p>
            <a:pPr lvl="1" eaLnBrk="1" hangingPunct="1">
              <a:buFontTx/>
              <a:buNone/>
            </a:pPr>
            <a:r>
              <a:rPr lang="en-US" altLang="en-US" sz="2000"/>
              <a:t>             |     ID</a:t>
            </a:r>
          </a:p>
          <a:p>
            <a:pPr eaLnBrk="1" hangingPunct="1">
              <a:buFontTx/>
              <a:buNone/>
            </a:pPr>
            <a:r>
              <a:rPr lang="en-US" altLang="en-US" sz="2400"/>
              <a:t>Assign  ::=    ID ‘=‘ Exp</a:t>
            </a:r>
          </a:p>
        </p:txBody>
      </p:sp>
      <p:sp>
        <p:nvSpPr>
          <p:cNvPr id="32771" name="Slide Number Placeholder 5">
            <a:extLst>
              <a:ext uri="{FF2B5EF4-FFF2-40B4-BE49-F238E27FC236}">
                <a16:creationId xmlns:a16="http://schemas.microsoft.com/office/drawing/2014/main" id="{57CC27A6-AC0B-A687-4AA5-8A7F31150B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79360B-7D0B-40EE-8429-97EE69EDB89A}" type="slidenum">
              <a:rPr lang="en-US" altLang="en-US" sz="1400"/>
              <a:pPr>
                <a:spcBef>
                  <a:spcPct val="0"/>
                </a:spcBef>
                <a:buFontTx/>
                <a:buNone/>
              </a:pPr>
              <a:t>13</a:t>
            </a:fld>
            <a:endParaRPr lang="en-US" altLang="en-US" sz="1400"/>
          </a:p>
        </p:txBody>
      </p:sp>
      <p:sp>
        <p:nvSpPr>
          <p:cNvPr id="32773" name="Text Box 4">
            <a:extLst>
              <a:ext uri="{FF2B5EF4-FFF2-40B4-BE49-F238E27FC236}">
                <a16:creationId xmlns:a16="http://schemas.microsoft.com/office/drawing/2014/main" id="{5180CEDD-C1DA-87F9-44DD-DFCA1E8B6417}"/>
              </a:ext>
            </a:extLst>
          </p:cNvPr>
          <p:cNvSpPr txBox="1">
            <a:spLocks noChangeArrowheads="1"/>
          </p:cNvSpPr>
          <p:nvPr/>
        </p:nvSpPr>
        <p:spPr bwMode="auto">
          <a:xfrm>
            <a:off x="6829425" y="2043113"/>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t>Assign</a:t>
            </a:r>
          </a:p>
        </p:txBody>
      </p:sp>
      <p:sp>
        <p:nvSpPr>
          <p:cNvPr id="32774" name="Text Box 5">
            <a:extLst>
              <a:ext uri="{FF2B5EF4-FFF2-40B4-BE49-F238E27FC236}">
                <a16:creationId xmlns:a16="http://schemas.microsoft.com/office/drawing/2014/main" id="{BDAECFF8-3731-0F5B-BA61-DE819E0C7AE9}"/>
              </a:ext>
            </a:extLst>
          </p:cNvPr>
          <p:cNvSpPr txBox="1">
            <a:spLocks noChangeArrowheads="1"/>
          </p:cNvSpPr>
          <p:nvPr/>
        </p:nvSpPr>
        <p:spPr bwMode="auto">
          <a:xfrm>
            <a:off x="6032501" y="2805113"/>
            <a:ext cx="2347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accent2"/>
                </a:solidFill>
              </a:rPr>
              <a:t>ID</a:t>
            </a:r>
            <a:r>
              <a:rPr lang="en-US" altLang="en-US" sz="1600"/>
              <a:t>               </a:t>
            </a:r>
            <a:r>
              <a:rPr lang="en-US" altLang="en-US" sz="1600">
                <a:solidFill>
                  <a:schemeClr val="accent2"/>
                </a:solidFill>
              </a:rPr>
              <a:t>‘=‘            </a:t>
            </a:r>
            <a:r>
              <a:rPr lang="en-US" altLang="en-US" sz="1600"/>
              <a:t>Exp</a:t>
            </a:r>
          </a:p>
        </p:txBody>
      </p:sp>
      <p:sp>
        <p:nvSpPr>
          <p:cNvPr id="32775" name="Line 6">
            <a:extLst>
              <a:ext uri="{FF2B5EF4-FFF2-40B4-BE49-F238E27FC236}">
                <a16:creationId xmlns:a16="http://schemas.microsoft.com/office/drawing/2014/main" id="{52F56E1A-ECDC-3E66-156F-32B0868450E9}"/>
              </a:ext>
            </a:extLst>
          </p:cNvPr>
          <p:cNvSpPr>
            <a:spLocks noChangeShapeType="1"/>
          </p:cNvSpPr>
          <p:nvPr/>
        </p:nvSpPr>
        <p:spPr bwMode="auto">
          <a:xfrm flipH="1">
            <a:off x="6289675" y="2362200"/>
            <a:ext cx="838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7">
            <a:extLst>
              <a:ext uri="{FF2B5EF4-FFF2-40B4-BE49-F238E27FC236}">
                <a16:creationId xmlns:a16="http://schemas.microsoft.com/office/drawing/2014/main" id="{442F8E93-263B-64F8-F60A-DA7FC4F2D7F7}"/>
              </a:ext>
            </a:extLst>
          </p:cNvPr>
          <p:cNvSpPr>
            <a:spLocks noChangeShapeType="1"/>
          </p:cNvSpPr>
          <p:nvPr/>
        </p:nvSpPr>
        <p:spPr bwMode="auto">
          <a:xfrm>
            <a:off x="7356475" y="23622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8">
            <a:extLst>
              <a:ext uri="{FF2B5EF4-FFF2-40B4-BE49-F238E27FC236}">
                <a16:creationId xmlns:a16="http://schemas.microsoft.com/office/drawing/2014/main" id="{3A21FD3A-88FD-3E05-6E2B-CA11D94DB4D2}"/>
              </a:ext>
            </a:extLst>
          </p:cNvPr>
          <p:cNvSpPr>
            <a:spLocks noChangeShapeType="1"/>
          </p:cNvSpPr>
          <p:nvPr/>
        </p:nvSpPr>
        <p:spPr bwMode="auto">
          <a:xfrm>
            <a:off x="7204075" y="2362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8" name="Text Box 9">
            <a:extLst>
              <a:ext uri="{FF2B5EF4-FFF2-40B4-BE49-F238E27FC236}">
                <a16:creationId xmlns:a16="http://schemas.microsoft.com/office/drawing/2014/main" id="{37ED19E5-761D-E292-D221-D19DE10FEA5A}"/>
              </a:ext>
            </a:extLst>
          </p:cNvPr>
          <p:cNvSpPr txBox="1">
            <a:spLocks noChangeArrowheads="1"/>
          </p:cNvSpPr>
          <p:nvPr/>
        </p:nvSpPr>
        <p:spPr bwMode="auto">
          <a:xfrm>
            <a:off x="7356476" y="3429000"/>
            <a:ext cx="1495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t>Exp    </a:t>
            </a:r>
            <a:r>
              <a:rPr lang="en-US" altLang="en-US" sz="1600">
                <a:solidFill>
                  <a:schemeClr val="accent2"/>
                </a:solidFill>
              </a:rPr>
              <a:t>‘+’</a:t>
            </a:r>
            <a:r>
              <a:rPr lang="en-US" altLang="en-US" sz="1600"/>
              <a:t>    Exp</a:t>
            </a:r>
          </a:p>
        </p:txBody>
      </p:sp>
      <p:sp>
        <p:nvSpPr>
          <p:cNvPr id="32779" name="Text Box 10">
            <a:extLst>
              <a:ext uri="{FF2B5EF4-FFF2-40B4-BE49-F238E27FC236}">
                <a16:creationId xmlns:a16="http://schemas.microsoft.com/office/drawing/2014/main" id="{E10DDD3A-48EC-CD89-55EF-F742D0C14C58}"/>
              </a:ext>
            </a:extLst>
          </p:cNvPr>
          <p:cNvSpPr txBox="1">
            <a:spLocks noChangeArrowheads="1"/>
          </p:cNvSpPr>
          <p:nvPr/>
        </p:nvSpPr>
        <p:spPr bwMode="auto">
          <a:xfrm>
            <a:off x="7988301" y="4024313"/>
            <a:ext cx="1482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t>Exp    </a:t>
            </a:r>
            <a:r>
              <a:rPr lang="en-US" altLang="en-US" sz="1600">
                <a:solidFill>
                  <a:schemeClr val="accent2"/>
                </a:solidFill>
              </a:rPr>
              <a:t>‘*’</a:t>
            </a:r>
            <a:r>
              <a:rPr lang="en-US" altLang="en-US" sz="1600"/>
              <a:t>    Exp</a:t>
            </a:r>
          </a:p>
        </p:txBody>
      </p:sp>
      <p:sp>
        <p:nvSpPr>
          <p:cNvPr id="32780" name="Text Box 11">
            <a:extLst>
              <a:ext uri="{FF2B5EF4-FFF2-40B4-BE49-F238E27FC236}">
                <a16:creationId xmlns:a16="http://schemas.microsoft.com/office/drawing/2014/main" id="{4D57C95C-ECCA-3852-4B91-FE06C1E16EDA}"/>
              </a:ext>
            </a:extLst>
          </p:cNvPr>
          <p:cNvSpPr txBox="1">
            <a:spLocks noChangeArrowheads="1"/>
          </p:cNvSpPr>
          <p:nvPr/>
        </p:nvSpPr>
        <p:spPr bwMode="auto">
          <a:xfrm>
            <a:off x="8543926" y="4710113"/>
            <a:ext cx="1438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t>Exp    </a:t>
            </a:r>
            <a:r>
              <a:rPr lang="en-US" altLang="en-US" sz="1600">
                <a:solidFill>
                  <a:schemeClr val="accent2"/>
                </a:solidFill>
              </a:rPr>
              <a:t>‘/’</a:t>
            </a:r>
            <a:r>
              <a:rPr lang="en-US" altLang="en-US" sz="1600"/>
              <a:t>    Exp</a:t>
            </a:r>
          </a:p>
        </p:txBody>
      </p:sp>
      <p:sp>
        <p:nvSpPr>
          <p:cNvPr id="32781" name="Line 12">
            <a:extLst>
              <a:ext uri="{FF2B5EF4-FFF2-40B4-BE49-F238E27FC236}">
                <a16:creationId xmlns:a16="http://schemas.microsoft.com/office/drawing/2014/main" id="{5EEAA930-B6CA-7A6C-35D5-A7C8DFF8812A}"/>
              </a:ext>
            </a:extLst>
          </p:cNvPr>
          <p:cNvSpPr>
            <a:spLocks noChangeShapeType="1"/>
          </p:cNvSpPr>
          <p:nvPr/>
        </p:nvSpPr>
        <p:spPr bwMode="auto">
          <a:xfrm>
            <a:off x="8118475" y="3124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2" name="Line 13">
            <a:extLst>
              <a:ext uri="{FF2B5EF4-FFF2-40B4-BE49-F238E27FC236}">
                <a16:creationId xmlns:a16="http://schemas.microsoft.com/office/drawing/2014/main" id="{8A3205E6-5C16-BBA6-94C0-8140CF2C40DC}"/>
              </a:ext>
            </a:extLst>
          </p:cNvPr>
          <p:cNvSpPr>
            <a:spLocks noChangeShapeType="1"/>
          </p:cNvSpPr>
          <p:nvPr/>
        </p:nvSpPr>
        <p:spPr bwMode="auto">
          <a:xfrm flipH="1">
            <a:off x="7661275" y="3124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3" name="Line 14">
            <a:extLst>
              <a:ext uri="{FF2B5EF4-FFF2-40B4-BE49-F238E27FC236}">
                <a16:creationId xmlns:a16="http://schemas.microsoft.com/office/drawing/2014/main" id="{3301ED9A-1B5E-F61E-8D63-F6CDA1F97FE5}"/>
              </a:ext>
            </a:extLst>
          </p:cNvPr>
          <p:cNvSpPr>
            <a:spLocks noChangeShapeType="1"/>
          </p:cNvSpPr>
          <p:nvPr/>
        </p:nvSpPr>
        <p:spPr bwMode="auto">
          <a:xfrm>
            <a:off x="8194675" y="31242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4" name="Line 15">
            <a:extLst>
              <a:ext uri="{FF2B5EF4-FFF2-40B4-BE49-F238E27FC236}">
                <a16:creationId xmlns:a16="http://schemas.microsoft.com/office/drawing/2014/main" id="{8344F0A5-890F-C29F-3EDC-94504214FE36}"/>
              </a:ext>
            </a:extLst>
          </p:cNvPr>
          <p:cNvSpPr>
            <a:spLocks noChangeShapeType="1"/>
          </p:cNvSpPr>
          <p:nvPr/>
        </p:nvSpPr>
        <p:spPr bwMode="auto">
          <a:xfrm>
            <a:off x="8651875" y="3733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5" name="Line 16">
            <a:extLst>
              <a:ext uri="{FF2B5EF4-FFF2-40B4-BE49-F238E27FC236}">
                <a16:creationId xmlns:a16="http://schemas.microsoft.com/office/drawing/2014/main" id="{2F9CBCF2-2B5C-5B11-1025-86DC6D9A1470}"/>
              </a:ext>
            </a:extLst>
          </p:cNvPr>
          <p:cNvSpPr>
            <a:spLocks noChangeShapeType="1"/>
          </p:cNvSpPr>
          <p:nvPr/>
        </p:nvSpPr>
        <p:spPr bwMode="auto">
          <a:xfrm flipH="1">
            <a:off x="8270875" y="37338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6" name="Line 17">
            <a:extLst>
              <a:ext uri="{FF2B5EF4-FFF2-40B4-BE49-F238E27FC236}">
                <a16:creationId xmlns:a16="http://schemas.microsoft.com/office/drawing/2014/main" id="{1FAE2835-915C-526E-2E23-54376B53D695}"/>
              </a:ext>
            </a:extLst>
          </p:cNvPr>
          <p:cNvSpPr>
            <a:spLocks noChangeShapeType="1"/>
          </p:cNvSpPr>
          <p:nvPr/>
        </p:nvSpPr>
        <p:spPr bwMode="auto">
          <a:xfrm>
            <a:off x="8728075" y="3657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7" name="Line 18">
            <a:extLst>
              <a:ext uri="{FF2B5EF4-FFF2-40B4-BE49-F238E27FC236}">
                <a16:creationId xmlns:a16="http://schemas.microsoft.com/office/drawing/2014/main" id="{E340DE4E-16CE-C763-1E55-2D57DE0A95FC}"/>
              </a:ext>
            </a:extLst>
          </p:cNvPr>
          <p:cNvSpPr>
            <a:spLocks noChangeShapeType="1"/>
          </p:cNvSpPr>
          <p:nvPr/>
        </p:nvSpPr>
        <p:spPr bwMode="auto">
          <a:xfrm>
            <a:off x="9261475" y="434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8" name="Line 19">
            <a:extLst>
              <a:ext uri="{FF2B5EF4-FFF2-40B4-BE49-F238E27FC236}">
                <a16:creationId xmlns:a16="http://schemas.microsoft.com/office/drawing/2014/main" id="{F7E98CEC-316B-8DE6-673E-76F0D735259F}"/>
              </a:ext>
            </a:extLst>
          </p:cNvPr>
          <p:cNvSpPr>
            <a:spLocks noChangeShapeType="1"/>
          </p:cNvSpPr>
          <p:nvPr/>
        </p:nvSpPr>
        <p:spPr bwMode="auto">
          <a:xfrm flipH="1">
            <a:off x="8880475" y="4343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9" name="Line 20">
            <a:extLst>
              <a:ext uri="{FF2B5EF4-FFF2-40B4-BE49-F238E27FC236}">
                <a16:creationId xmlns:a16="http://schemas.microsoft.com/office/drawing/2014/main" id="{8E328A4B-30C0-6BD1-EE14-2996E41F4FE7}"/>
              </a:ext>
            </a:extLst>
          </p:cNvPr>
          <p:cNvSpPr>
            <a:spLocks noChangeShapeType="1"/>
          </p:cNvSpPr>
          <p:nvPr/>
        </p:nvSpPr>
        <p:spPr bwMode="auto">
          <a:xfrm>
            <a:off x="9337675" y="4343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0" name="Line 21">
            <a:extLst>
              <a:ext uri="{FF2B5EF4-FFF2-40B4-BE49-F238E27FC236}">
                <a16:creationId xmlns:a16="http://schemas.microsoft.com/office/drawing/2014/main" id="{73232DF1-A597-678A-8A52-506E020C9487}"/>
              </a:ext>
            </a:extLst>
          </p:cNvPr>
          <p:cNvSpPr>
            <a:spLocks noChangeShapeType="1"/>
          </p:cNvSpPr>
          <p:nvPr/>
        </p:nvSpPr>
        <p:spPr bwMode="auto">
          <a:xfrm>
            <a:off x="7585075" y="3733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1" name="Line 22">
            <a:extLst>
              <a:ext uri="{FF2B5EF4-FFF2-40B4-BE49-F238E27FC236}">
                <a16:creationId xmlns:a16="http://schemas.microsoft.com/office/drawing/2014/main" id="{DD2A8EA9-BEEB-D0C1-BF42-0CB9BC4845EF}"/>
              </a:ext>
            </a:extLst>
          </p:cNvPr>
          <p:cNvSpPr>
            <a:spLocks noChangeShapeType="1"/>
          </p:cNvSpPr>
          <p:nvPr/>
        </p:nvSpPr>
        <p:spPr bwMode="auto">
          <a:xfrm>
            <a:off x="8270875" y="4267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2" name="Line 23">
            <a:extLst>
              <a:ext uri="{FF2B5EF4-FFF2-40B4-BE49-F238E27FC236}">
                <a16:creationId xmlns:a16="http://schemas.microsoft.com/office/drawing/2014/main" id="{B06D2C8B-BE1C-2765-2F1B-09B1DB8D8EE3}"/>
              </a:ext>
            </a:extLst>
          </p:cNvPr>
          <p:cNvSpPr>
            <a:spLocks noChangeShapeType="1"/>
          </p:cNvSpPr>
          <p:nvPr/>
        </p:nvSpPr>
        <p:spPr bwMode="auto">
          <a:xfrm>
            <a:off x="8804275" y="4953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3" name="Line 24">
            <a:extLst>
              <a:ext uri="{FF2B5EF4-FFF2-40B4-BE49-F238E27FC236}">
                <a16:creationId xmlns:a16="http://schemas.microsoft.com/office/drawing/2014/main" id="{C859042A-25E6-CEAB-A0F9-802E0971C4D8}"/>
              </a:ext>
            </a:extLst>
          </p:cNvPr>
          <p:cNvSpPr>
            <a:spLocks noChangeShapeType="1"/>
          </p:cNvSpPr>
          <p:nvPr/>
        </p:nvSpPr>
        <p:spPr bwMode="auto">
          <a:xfrm>
            <a:off x="9718675" y="4953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4" name="Text Box 25">
            <a:extLst>
              <a:ext uri="{FF2B5EF4-FFF2-40B4-BE49-F238E27FC236}">
                <a16:creationId xmlns:a16="http://schemas.microsoft.com/office/drawing/2014/main" id="{045C6EE0-DA64-D9C7-4895-8D203EE196A0}"/>
              </a:ext>
            </a:extLst>
          </p:cNvPr>
          <p:cNvSpPr txBox="1">
            <a:spLocks noChangeArrowheads="1"/>
          </p:cNvSpPr>
          <p:nvPr/>
        </p:nvSpPr>
        <p:spPr bwMode="auto">
          <a:xfrm>
            <a:off x="7386638" y="4024313"/>
            <a:ext cx="398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accent2"/>
                </a:solidFill>
              </a:rPr>
              <a:t>ID</a:t>
            </a:r>
          </a:p>
        </p:txBody>
      </p:sp>
      <p:sp>
        <p:nvSpPr>
          <p:cNvPr id="32795" name="Rectangle 26">
            <a:extLst>
              <a:ext uri="{FF2B5EF4-FFF2-40B4-BE49-F238E27FC236}">
                <a16:creationId xmlns:a16="http://schemas.microsoft.com/office/drawing/2014/main" id="{4D4D5B97-AB28-6E01-DC43-6C2D71CD7B28}"/>
              </a:ext>
            </a:extLst>
          </p:cNvPr>
          <p:cNvSpPr>
            <a:spLocks noChangeArrowheads="1"/>
          </p:cNvSpPr>
          <p:nvPr/>
        </p:nvSpPr>
        <p:spPr bwMode="auto">
          <a:xfrm>
            <a:off x="8118476" y="4648200"/>
            <a:ext cx="39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accent2"/>
                </a:solidFill>
              </a:rPr>
              <a:t>ID</a:t>
            </a:r>
          </a:p>
        </p:txBody>
      </p:sp>
      <p:sp>
        <p:nvSpPr>
          <p:cNvPr id="32796" name="Rectangle 27">
            <a:extLst>
              <a:ext uri="{FF2B5EF4-FFF2-40B4-BE49-F238E27FC236}">
                <a16:creationId xmlns:a16="http://schemas.microsoft.com/office/drawing/2014/main" id="{289592BF-4A28-28DD-662A-98FB9E2C8ED8}"/>
              </a:ext>
            </a:extLst>
          </p:cNvPr>
          <p:cNvSpPr>
            <a:spLocks noChangeArrowheads="1"/>
          </p:cNvSpPr>
          <p:nvPr/>
        </p:nvSpPr>
        <p:spPr bwMode="auto">
          <a:xfrm>
            <a:off x="8651876" y="5257800"/>
            <a:ext cx="39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accent2"/>
                </a:solidFill>
              </a:rPr>
              <a:t>ID</a:t>
            </a:r>
          </a:p>
        </p:txBody>
      </p:sp>
      <p:sp>
        <p:nvSpPr>
          <p:cNvPr id="32797" name="Rectangle 28">
            <a:extLst>
              <a:ext uri="{FF2B5EF4-FFF2-40B4-BE49-F238E27FC236}">
                <a16:creationId xmlns:a16="http://schemas.microsoft.com/office/drawing/2014/main" id="{A737F6A7-3A21-49E1-006D-334140E95193}"/>
              </a:ext>
            </a:extLst>
          </p:cNvPr>
          <p:cNvSpPr>
            <a:spLocks noChangeArrowheads="1"/>
          </p:cNvSpPr>
          <p:nvPr/>
        </p:nvSpPr>
        <p:spPr bwMode="auto">
          <a:xfrm>
            <a:off x="9566276" y="5257800"/>
            <a:ext cx="39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accent2"/>
                </a:solidFill>
              </a:rPr>
              <a:t>ID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026F-2C77-AFDA-1018-FCF8CF6C7044}"/>
              </a:ext>
            </a:extLst>
          </p:cNvPr>
          <p:cNvSpPr>
            <a:spLocks noGrp="1"/>
          </p:cNvSpPr>
          <p:nvPr>
            <p:ph type="title"/>
          </p:nvPr>
        </p:nvSpPr>
        <p:spPr/>
        <p:txBody>
          <a:bodyPr/>
          <a:lstStyle/>
          <a:p>
            <a:r>
              <a:rPr lang="en-US" altLang="en-US" dirty="0"/>
              <a:t>Input: result = a + b * c / d</a:t>
            </a:r>
            <a:endParaRPr lang="en-US" dirty="0"/>
          </a:p>
        </p:txBody>
      </p:sp>
      <p:sp>
        <p:nvSpPr>
          <p:cNvPr id="3" name="Content Placeholder 2">
            <a:extLst>
              <a:ext uri="{FF2B5EF4-FFF2-40B4-BE49-F238E27FC236}">
                <a16:creationId xmlns:a16="http://schemas.microsoft.com/office/drawing/2014/main" id="{8517FBBB-8666-0358-21FD-2B2FFB4BFB51}"/>
              </a:ext>
            </a:extLst>
          </p:cNvPr>
          <p:cNvSpPr>
            <a:spLocks noGrp="1"/>
          </p:cNvSpPr>
          <p:nvPr>
            <p:ph idx="1"/>
          </p:nvPr>
        </p:nvSpPr>
        <p:spPr>
          <a:xfrm>
            <a:off x="572756" y="1880716"/>
            <a:ext cx="11213959" cy="4640664"/>
          </a:xfrm>
        </p:spPr>
        <p:txBody>
          <a:bodyPr>
            <a:noAutofit/>
          </a:bodyPr>
          <a:lstStyle/>
          <a:p>
            <a:pPr>
              <a:lnSpc>
                <a:spcPct val="150000"/>
              </a:lnSpc>
            </a:pPr>
            <a:r>
              <a:rPr lang="en-US" sz="2800" dirty="0"/>
              <a:t>The expression part is broken down considering operator precedence: Multiplication (*) and division (/) are evaluated before addition (+). Division (/) has the same precedence as multiplication and is evaluated left to right</a:t>
            </a:r>
          </a:p>
          <a:p>
            <a:pPr>
              <a:lnSpc>
                <a:spcPct val="150000"/>
              </a:lnSpc>
            </a:pPr>
            <a:r>
              <a:rPr lang="en-US" sz="2800" dirty="0"/>
              <a:t>The tree reflects operator precedence and associativity. It shows how a compiler breaks the expression into a syntax tree for further analysis. This structure helps generate intermediate code or perform semantic checks.</a:t>
            </a:r>
          </a:p>
        </p:txBody>
      </p:sp>
    </p:spTree>
    <p:extLst>
      <p:ext uri="{BB962C8B-B14F-4D97-AF65-F5344CB8AC3E}">
        <p14:creationId xmlns:p14="http://schemas.microsoft.com/office/powerpoint/2010/main" val="266062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D91F-1648-CF02-4B6C-0F069ABE5D71}"/>
              </a:ext>
            </a:extLst>
          </p:cNvPr>
          <p:cNvSpPr>
            <a:spLocks noGrp="1"/>
          </p:cNvSpPr>
          <p:nvPr>
            <p:ph type="title"/>
          </p:nvPr>
        </p:nvSpPr>
        <p:spPr>
          <a:xfrm>
            <a:off x="914400" y="1061775"/>
            <a:ext cx="10363200" cy="1143000"/>
          </a:xfrm>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4. Symbol Table</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48698FDA-BE2E-1EE8-19FE-0504AB7FF391}"/>
              </a:ext>
            </a:extLst>
          </p:cNvPr>
          <p:cNvSpPr>
            <a:spLocks noGrp="1"/>
          </p:cNvSpPr>
          <p:nvPr>
            <p:ph idx="1"/>
          </p:nvPr>
        </p:nvSpPr>
        <p:spPr>
          <a:xfrm>
            <a:off x="914400" y="2204775"/>
            <a:ext cx="10363200" cy="4114800"/>
          </a:xfrm>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Maintains a record of all identifiers (e.g., variables, functions) used in the program, along with their attributes such as type, scope, and memory location.</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Updated and accessed throughout the compilation process to ensure consistency and resolve references.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2992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B9C4-0910-923F-1BBA-2445D4DE3E9F}"/>
              </a:ext>
            </a:extLst>
          </p:cNvPr>
          <p:cNvSpPr>
            <a:spLocks noGrp="1"/>
          </p:cNvSpPr>
          <p:nvPr>
            <p:ph type="title"/>
          </p:nvPr>
        </p:nvSpPr>
        <p:spPr>
          <a:xfrm>
            <a:off x="120579" y="609600"/>
            <a:ext cx="11957539" cy="1143000"/>
          </a:xfrm>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5. Intermediate Code Generator and Semantic Analyzer</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30A3BB02-89DD-98BB-4881-272BD2210232}"/>
              </a:ext>
            </a:extLst>
          </p:cNvPr>
          <p:cNvSpPr>
            <a:spLocks noGrp="1"/>
          </p:cNvSpPr>
          <p:nvPr>
            <p:ph idx="1"/>
          </p:nvPr>
        </p:nvSpPr>
        <p:spPr>
          <a:xfrm>
            <a:off x="562708" y="1752600"/>
            <a:ext cx="11153670" cy="4939602"/>
          </a:xfrm>
        </p:spPr>
        <p:txBody>
          <a:bodyPr>
            <a:no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Analyzer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Ensures that the program's logic and semantics are correct (e.g., type compatibility in assignments).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 Verifies if adding a string and an integer is valid.</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Generator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Produces an </a:t>
            </a:r>
            <a:r>
              <a:rPr lang="en-GB"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representation (IR)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the program, which is closer to machine code but still abstract.</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 Converts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a = b + c;</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into intermediate code like </a:t>
            </a:r>
            <a:r>
              <a:rPr lang="en-GB" sz="2400" kern="0" dirty="0">
                <a:effectLst/>
                <a:latin typeface="Courier New" panose="02070309020205020404" pitchFamily="49" charset="0"/>
                <a:ea typeface="Times New Roman" panose="02020603050405020304" pitchFamily="18" charset="0"/>
                <a:cs typeface="Times New Roman" panose="02020603050405020304" pitchFamily="18" charset="0"/>
              </a:rPr>
              <a:t>ADD b, c -&gt; a</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simplifies optimization and code generation.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400" dirty="0"/>
          </a:p>
        </p:txBody>
      </p:sp>
    </p:spTree>
    <p:extLst>
      <p:ext uri="{BB962C8B-B14F-4D97-AF65-F5344CB8AC3E}">
        <p14:creationId xmlns:p14="http://schemas.microsoft.com/office/powerpoint/2010/main" val="368284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a:extLst>
              <a:ext uri="{FF2B5EF4-FFF2-40B4-BE49-F238E27FC236}">
                <a16:creationId xmlns:a16="http://schemas.microsoft.com/office/drawing/2014/main" id="{4591CBDC-76E5-7C2B-A7D9-2B054058B7EF}"/>
              </a:ext>
            </a:extLst>
          </p:cNvPr>
          <p:cNvSpPr>
            <a:spLocks noGrp="1" noChangeArrowheads="1"/>
          </p:cNvSpPr>
          <p:nvPr>
            <p:ph type="title"/>
          </p:nvPr>
        </p:nvSpPr>
        <p:spPr/>
        <p:txBody>
          <a:bodyPr/>
          <a:lstStyle/>
          <a:p>
            <a:pPr eaLnBrk="1" hangingPunct="1"/>
            <a:r>
              <a:rPr lang="en-US" altLang="en-US" b="1"/>
              <a:t>Semantic Analysis</a:t>
            </a:r>
          </a:p>
        </p:txBody>
      </p:sp>
      <p:sp>
        <p:nvSpPr>
          <p:cNvPr id="34819" name="Slide Number Placeholder 4">
            <a:extLst>
              <a:ext uri="{FF2B5EF4-FFF2-40B4-BE49-F238E27FC236}">
                <a16:creationId xmlns:a16="http://schemas.microsoft.com/office/drawing/2014/main" id="{9F9A0788-FF96-4235-D2EB-4D050EB454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805B8CE-5425-4E0E-85D7-85A5F033C9C0}" type="slidenum">
              <a:rPr lang="en-US" altLang="en-US" sz="1400"/>
              <a:pPr>
                <a:spcBef>
                  <a:spcPct val="0"/>
                </a:spcBef>
                <a:buFontTx/>
                <a:buNone/>
              </a:pPr>
              <a:t>17</a:t>
            </a:fld>
            <a:endParaRPr lang="en-US" altLang="en-US" sz="1400"/>
          </a:p>
        </p:txBody>
      </p:sp>
      <p:sp>
        <p:nvSpPr>
          <p:cNvPr id="34820" name="Rectangle 28">
            <a:extLst>
              <a:ext uri="{FF2B5EF4-FFF2-40B4-BE49-F238E27FC236}">
                <a16:creationId xmlns:a16="http://schemas.microsoft.com/office/drawing/2014/main" id="{D8921131-505F-2E86-A2EC-20205023BBF9}"/>
              </a:ext>
            </a:extLst>
          </p:cNvPr>
          <p:cNvSpPr>
            <a:spLocks noChangeArrowheads="1"/>
          </p:cNvSpPr>
          <p:nvPr/>
        </p:nvSpPr>
        <p:spPr bwMode="auto">
          <a:xfrm>
            <a:off x="7306469" y="2179260"/>
            <a:ext cx="1371600" cy="10668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600"/>
          </a:p>
        </p:txBody>
      </p:sp>
      <p:sp>
        <p:nvSpPr>
          <p:cNvPr id="34822" name="Rectangle 4">
            <a:extLst>
              <a:ext uri="{FF2B5EF4-FFF2-40B4-BE49-F238E27FC236}">
                <a16:creationId xmlns:a16="http://schemas.microsoft.com/office/drawing/2014/main" id="{630E474E-E7B2-AAE6-0940-1BD358C8AEAD}"/>
              </a:ext>
            </a:extLst>
          </p:cNvPr>
          <p:cNvSpPr>
            <a:spLocks noChangeArrowheads="1"/>
          </p:cNvSpPr>
          <p:nvPr/>
        </p:nvSpPr>
        <p:spPr bwMode="auto">
          <a:xfrm>
            <a:off x="3648869" y="233166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Scanner</a:t>
            </a:r>
          </a:p>
          <a:p>
            <a:pPr algn="ctr" eaLnBrk="1" hangingPunct="1">
              <a:spcBef>
                <a:spcPct val="0"/>
              </a:spcBef>
              <a:buFontTx/>
              <a:buNone/>
            </a:pPr>
            <a:r>
              <a:rPr lang="en-US" altLang="en-US" sz="1400"/>
              <a:t>(lexical</a:t>
            </a:r>
          </a:p>
          <a:p>
            <a:pPr algn="ctr" eaLnBrk="1" hangingPunct="1">
              <a:spcBef>
                <a:spcPct val="0"/>
              </a:spcBef>
              <a:buFontTx/>
              <a:buNone/>
            </a:pPr>
            <a:r>
              <a:rPr lang="en-US" altLang="en-US" sz="1400"/>
              <a:t>  analysis)</a:t>
            </a:r>
          </a:p>
        </p:txBody>
      </p:sp>
      <p:sp>
        <p:nvSpPr>
          <p:cNvPr id="34823" name="Rectangle 5">
            <a:extLst>
              <a:ext uri="{FF2B5EF4-FFF2-40B4-BE49-F238E27FC236}">
                <a16:creationId xmlns:a16="http://schemas.microsoft.com/office/drawing/2014/main" id="{7691616D-91D3-24DB-6F71-7B38D9A99E27}"/>
              </a:ext>
            </a:extLst>
          </p:cNvPr>
          <p:cNvSpPr>
            <a:spLocks noChangeArrowheads="1"/>
          </p:cNvSpPr>
          <p:nvPr/>
        </p:nvSpPr>
        <p:spPr bwMode="auto">
          <a:xfrm>
            <a:off x="5477669" y="233166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Parser</a:t>
            </a:r>
          </a:p>
          <a:p>
            <a:pPr algn="ctr" eaLnBrk="1" hangingPunct="1">
              <a:spcBef>
                <a:spcPct val="0"/>
              </a:spcBef>
              <a:buFontTx/>
              <a:buNone/>
            </a:pPr>
            <a:r>
              <a:rPr lang="en-US" altLang="en-US" sz="1400"/>
              <a:t>(syntax</a:t>
            </a:r>
          </a:p>
          <a:p>
            <a:pPr algn="ctr" eaLnBrk="1" hangingPunct="1">
              <a:spcBef>
                <a:spcPct val="0"/>
              </a:spcBef>
              <a:buFontTx/>
              <a:buNone/>
            </a:pPr>
            <a:r>
              <a:rPr lang="en-US" altLang="en-US" sz="1400"/>
              <a:t>  analysis)</a:t>
            </a:r>
          </a:p>
        </p:txBody>
      </p:sp>
      <p:sp>
        <p:nvSpPr>
          <p:cNvPr id="34824" name="Line 6">
            <a:extLst>
              <a:ext uri="{FF2B5EF4-FFF2-40B4-BE49-F238E27FC236}">
                <a16:creationId xmlns:a16="http://schemas.microsoft.com/office/drawing/2014/main" id="{AD6C6EF5-E614-DCFC-8A9F-1E4DD3375B85}"/>
              </a:ext>
            </a:extLst>
          </p:cNvPr>
          <p:cNvSpPr>
            <a:spLocks noChangeShapeType="1"/>
          </p:cNvSpPr>
          <p:nvPr/>
        </p:nvSpPr>
        <p:spPr bwMode="auto">
          <a:xfrm>
            <a:off x="4563269" y="263646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5" name="Line 7">
            <a:extLst>
              <a:ext uri="{FF2B5EF4-FFF2-40B4-BE49-F238E27FC236}">
                <a16:creationId xmlns:a16="http://schemas.microsoft.com/office/drawing/2014/main" id="{1ED29DB4-34FB-17FC-23C6-8A9D8C5F5FAF}"/>
              </a:ext>
            </a:extLst>
          </p:cNvPr>
          <p:cNvSpPr>
            <a:spLocks noChangeShapeType="1"/>
          </p:cNvSpPr>
          <p:nvPr/>
        </p:nvSpPr>
        <p:spPr bwMode="auto">
          <a:xfrm>
            <a:off x="6392069" y="263646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6" name="Rectangle 8">
            <a:extLst>
              <a:ext uri="{FF2B5EF4-FFF2-40B4-BE49-F238E27FC236}">
                <a16:creationId xmlns:a16="http://schemas.microsoft.com/office/drawing/2014/main" id="{89A52ECE-0A73-7391-153B-6D98CA975FC7}"/>
              </a:ext>
            </a:extLst>
          </p:cNvPr>
          <p:cNvSpPr>
            <a:spLocks noChangeArrowheads="1"/>
          </p:cNvSpPr>
          <p:nvPr/>
        </p:nvSpPr>
        <p:spPr bwMode="auto">
          <a:xfrm>
            <a:off x="7535069" y="347466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Code</a:t>
            </a:r>
          </a:p>
          <a:p>
            <a:pPr algn="ctr" eaLnBrk="1" hangingPunct="1">
              <a:spcBef>
                <a:spcPct val="0"/>
              </a:spcBef>
              <a:buFontTx/>
              <a:buNone/>
            </a:pPr>
            <a:r>
              <a:rPr lang="en-US" altLang="en-US" sz="1400"/>
              <a:t>Optimizer</a:t>
            </a:r>
          </a:p>
        </p:txBody>
      </p:sp>
      <p:sp>
        <p:nvSpPr>
          <p:cNvPr id="34827" name="Rectangle 9">
            <a:extLst>
              <a:ext uri="{FF2B5EF4-FFF2-40B4-BE49-F238E27FC236}">
                <a16:creationId xmlns:a16="http://schemas.microsoft.com/office/drawing/2014/main" id="{4CE1A775-82FE-6348-0C7A-D942306E63B4}"/>
              </a:ext>
            </a:extLst>
          </p:cNvPr>
          <p:cNvSpPr>
            <a:spLocks noChangeArrowheads="1"/>
          </p:cNvSpPr>
          <p:nvPr/>
        </p:nvSpPr>
        <p:spPr bwMode="auto">
          <a:xfrm>
            <a:off x="7382669" y="233166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Semantic</a:t>
            </a:r>
          </a:p>
          <a:p>
            <a:pPr algn="ctr" eaLnBrk="1" hangingPunct="1">
              <a:spcBef>
                <a:spcPct val="0"/>
              </a:spcBef>
              <a:buFontTx/>
              <a:buNone/>
            </a:pPr>
            <a:r>
              <a:rPr lang="en-US" altLang="en-US" sz="1400"/>
              <a:t>Analysis</a:t>
            </a:r>
          </a:p>
          <a:p>
            <a:pPr algn="ctr" eaLnBrk="1" hangingPunct="1">
              <a:spcBef>
                <a:spcPct val="0"/>
              </a:spcBef>
              <a:buFontTx/>
              <a:buNone/>
            </a:pPr>
            <a:r>
              <a:rPr lang="en-US" altLang="en-US" sz="1400"/>
              <a:t>(IC generator)</a:t>
            </a:r>
          </a:p>
        </p:txBody>
      </p:sp>
      <p:sp>
        <p:nvSpPr>
          <p:cNvPr id="34828" name="Rectangle 10">
            <a:extLst>
              <a:ext uri="{FF2B5EF4-FFF2-40B4-BE49-F238E27FC236}">
                <a16:creationId xmlns:a16="http://schemas.microsoft.com/office/drawing/2014/main" id="{ECE44AA1-76FC-4A85-0D44-DD4B671D0362}"/>
              </a:ext>
            </a:extLst>
          </p:cNvPr>
          <p:cNvSpPr>
            <a:spLocks noChangeArrowheads="1"/>
          </p:cNvSpPr>
          <p:nvPr/>
        </p:nvSpPr>
        <p:spPr bwMode="auto">
          <a:xfrm>
            <a:off x="9211469" y="233166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Code</a:t>
            </a:r>
          </a:p>
          <a:p>
            <a:pPr algn="ctr" eaLnBrk="1" hangingPunct="1">
              <a:spcBef>
                <a:spcPct val="0"/>
              </a:spcBef>
              <a:buFontTx/>
              <a:buNone/>
            </a:pPr>
            <a:r>
              <a:rPr lang="en-US" altLang="en-US" sz="1400"/>
              <a:t>Generator</a:t>
            </a:r>
          </a:p>
          <a:p>
            <a:pPr algn="ctr" eaLnBrk="1" hangingPunct="1">
              <a:spcBef>
                <a:spcPct val="0"/>
              </a:spcBef>
              <a:buFontTx/>
              <a:buNone/>
            </a:pPr>
            <a:endParaRPr lang="en-US" altLang="en-US" sz="1400"/>
          </a:p>
        </p:txBody>
      </p:sp>
      <p:sp>
        <p:nvSpPr>
          <p:cNvPr id="34829" name="Line 11">
            <a:extLst>
              <a:ext uri="{FF2B5EF4-FFF2-40B4-BE49-F238E27FC236}">
                <a16:creationId xmlns:a16="http://schemas.microsoft.com/office/drawing/2014/main" id="{9448CB2B-CBCD-8568-0F56-974CB573FD8F}"/>
              </a:ext>
            </a:extLst>
          </p:cNvPr>
          <p:cNvSpPr>
            <a:spLocks noChangeShapeType="1"/>
          </p:cNvSpPr>
          <p:nvPr/>
        </p:nvSpPr>
        <p:spPr bwMode="auto">
          <a:xfrm>
            <a:off x="7916069" y="301746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0" name="Line 12">
            <a:extLst>
              <a:ext uri="{FF2B5EF4-FFF2-40B4-BE49-F238E27FC236}">
                <a16:creationId xmlns:a16="http://schemas.microsoft.com/office/drawing/2014/main" id="{F341C278-5E49-F30B-AFB3-B09E808B15B4}"/>
              </a:ext>
            </a:extLst>
          </p:cNvPr>
          <p:cNvSpPr>
            <a:spLocks noChangeShapeType="1"/>
          </p:cNvSpPr>
          <p:nvPr/>
        </p:nvSpPr>
        <p:spPr bwMode="auto">
          <a:xfrm flipV="1">
            <a:off x="8449469" y="2788860"/>
            <a:ext cx="762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1" name="Line 13">
            <a:extLst>
              <a:ext uri="{FF2B5EF4-FFF2-40B4-BE49-F238E27FC236}">
                <a16:creationId xmlns:a16="http://schemas.microsoft.com/office/drawing/2014/main" id="{A2BC6079-52EB-268B-02F9-FCE0C6989DA9}"/>
              </a:ext>
            </a:extLst>
          </p:cNvPr>
          <p:cNvSpPr>
            <a:spLocks noChangeShapeType="1"/>
          </p:cNvSpPr>
          <p:nvPr/>
        </p:nvSpPr>
        <p:spPr bwMode="auto">
          <a:xfrm>
            <a:off x="8525669" y="263646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2" name="Line 14">
            <a:extLst>
              <a:ext uri="{FF2B5EF4-FFF2-40B4-BE49-F238E27FC236}">
                <a16:creationId xmlns:a16="http://schemas.microsoft.com/office/drawing/2014/main" id="{AB54A212-8F9A-089B-9AE4-9523428F3AE8}"/>
              </a:ext>
            </a:extLst>
          </p:cNvPr>
          <p:cNvSpPr>
            <a:spLocks noChangeShapeType="1"/>
          </p:cNvSpPr>
          <p:nvPr/>
        </p:nvSpPr>
        <p:spPr bwMode="auto">
          <a:xfrm>
            <a:off x="3267869" y="263646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15">
            <a:extLst>
              <a:ext uri="{FF2B5EF4-FFF2-40B4-BE49-F238E27FC236}">
                <a16:creationId xmlns:a16="http://schemas.microsoft.com/office/drawing/2014/main" id="{BADE16CD-34A6-D9B5-81E7-1E53AB742015}"/>
              </a:ext>
            </a:extLst>
          </p:cNvPr>
          <p:cNvSpPr>
            <a:spLocks noChangeShapeType="1"/>
          </p:cNvSpPr>
          <p:nvPr/>
        </p:nvSpPr>
        <p:spPr bwMode="auto">
          <a:xfrm>
            <a:off x="10125869" y="263646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Rectangle 16">
            <a:extLst>
              <a:ext uri="{FF2B5EF4-FFF2-40B4-BE49-F238E27FC236}">
                <a16:creationId xmlns:a16="http://schemas.microsoft.com/office/drawing/2014/main" id="{C1185CCE-D7FF-086D-3962-5860CE0EA361}"/>
              </a:ext>
            </a:extLst>
          </p:cNvPr>
          <p:cNvSpPr>
            <a:spLocks noChangeArrowheads="1"/>
          </p:cNvSpPr>
          <p:nvPr/>
        </p:nvSpPr>
        <p:spPr bwMode="auto">
          <a:xfrm>
            <a:off x="6163469" y="4846260"/>
            <a:ext cx="1219200" cy="990600"/>
          </a:xfrm>
          <a:prstGeom prst="rect">
            <a:avLst/>
          </a:prstGeom>
          <a:solidFill>
            <a:srgbClr val="FFCC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Symbol</a:t>
            </a:r>
          </a:p>
          <a:p>
            <a:pPr algn="ctr" eaLnBrk="1" hangingPunct="1">
              <a:spcBef>
                <a:spcPct val="0"/>
              </a:spcBef>
              <a:buFontTx/>
              <a:buNone/>
            </a:pPr>
            <a:r>
              <a:rPr lang="en-US" altLang="en-US" sz="2000"/>
              <a:t>Table</a:t>
            </a:r>
          </a:p>
        </p:txBody>
      </p:sp>
      <p:sp>
        <p:nvSpPr>
          <p:cNvPr id="34835" name="Line 17">
            <a:extLst>
              <a:ext uri="{FF2B5EF4-FFF2-40B4-BE49-F238E27FC236}">
                <a16:creationId xmlns:a16="http://schemas.microsoft.com/office/drawing/2014/main" id="{E5BC0C2B-EED1-C367-185D-E646C330FB59}"/>
              </a:ext>
            </a:extLst>
          </p:cNvPr>
          <p:cNvSpPr>
            <a:spLocks noChangeShapeType="1"/>
          </p:cNvSpPr>
          <p:nvPr/>
        </p:nvSpPr>
        <p:spPr bwMode="auto">
          <a:xfrm>
            <a:off x="4258469" y="2941260"/>
            <a:ext cx="1905000" cy="2133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6" name="Line 18">
            <a:extLst>
              <a:ext uri="{FF2B5EF4-FFF2-40B4-BE49-F238E27FC236}">
                <a16:creationId xmlns:a16="http://schemas.microsoft.com/office/drawing/2014/main" id="{95B92D96-2EFA-EF1F-DB34-FAE248D33213}"/>
              </a:ext>
            </a:extLst>
          </p:cNvPr>
          <p:cNvSpPr>
            <a:spLocks noChangeShapeType="1"/>
          </p:cNvSpPr>
          <p:nvPr/>
        </p:nvSpPr>
        <p:spPr bwMode="auto">
          <a:xfrm>
            <a:off x="5782469" y="2941260"/>
            <a:ext cx="457200" cy="1905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7" name="Line 19">
            <a:extLst>
              <a:ext uri="{FF2B5EF4-FFF2-40B4-BE49-F238E27FC236}">
                <a16:creationId xmlns:a16="http://schemas.microsoft.com/office/drawing/2014/main" id="{E1A112B7-8291-EAAC-DB58-66DD2622E0C6}"/>
              </a:ext>
            </a:extLst>
          </p:cNvPr>
          <p:cNvSpPr>
            <a:spLocks noChangeShapeType="1"/>
          </p:cNvSpPr>
          <p:nvPr/>
        </p:nvSpPr>
        <p:spPr bwMode="auto">
          <a:xfrm flipH="1">
            <a:off x="6544469" y="3017460"/>
            <a:ext cx="914400" cy="1828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8" name="Line 20">
            <a:extLst>
              <a:ext uri="{FF2B5EF4-FFF2-40B4-BE49-F238E27FC236}">
                <a16:creationId xmlns:a16="http://schemas.microsoft.com/office/drawing/2014/main" id="{328EF610-1879-E9F2-9D9F-EDFD4E53CB9E}"/>
              </a:ext>
            </a:extLst>
          </p:cNvPr>
          <p:cNvSpPr>
            <a:spLocks noChangeShapeType="1"/>
          </p:cNvSpPr>
          <p:nvPr/>
        </p:nvSpPr>
        <p:spPr bwMode="auto">
          <a:xfrm flipH="1">
            <a:off x="7077869" y="4084260"/>
            <a:ext cx="60960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9" name="Line 21">
            <a:extLst>
              <a:ext uri="{FF2B5EF4-FFF2-40B4-BE49-F238E27FC236}">
                <a16:creationId xmlns:a16="http://schemas.microsoft.com/office/drawing/2014/main" id="{91740002-3B94-A930-8793-13D4DB5D8F5A}"/>
              </a:ext>
            </a:extLst>
          </p:cNvPr>
          <p:cNvSpPr>
            <a:spLocks noChangeShapeType="1"/>
          </p:cNvSpPr>
          <p:nvPr/>
        </p:nvSpPr>
        <p:spPr bwMode="auto">
          <a:xfrm flipH="1">
            <a:off x="7382669" y="2941260"/>
            <a:ext cx="2057400" cy="2590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0" name="Text Box 22">
            <a:extLst>
              <a:ext uri="{FF2B5EF4-FFF2-40B4-BE49-F238E27FC236}">
                <a16:creationId xmlns:a16="http://schemas.microsoft.com/office/drawing/2014/main" id="{878A63BD-BD84-C1F9-837C-665AC1E2B51B}"/>
              </a:ext>
            </a:extLst>
          </p:cNvPr>
          <p:cNvSpPr txBox="1">
            <a:spLocks noChangeArrowheads="1"/>
          </p:cNvSpPr>
          <p:nvPr/>
        </p:nvSpPr>
        <p:spPr bwMode="auto">
          <a:xfrm>
            <a:off x="2734469" y="2407860"/>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Source</a:t>
            </a:r>
          </a:p>
          <a:p>
            <a:pPr algn="ctr" eaLnBrk="1" hangingPunct="1">
              <a:spcBef>
                <a:spcPct val="0"/>
              </a:spcBef>
              <a:buFontTx/>
              <a:buNone/>
            </a:pPr>
            <a:r>
              <a:rPr lang="en-US" altLang="en-US" sz="1200"/>
              <a:t>language</a:t>
            </a:r>
          </a:p>
        </p:txBody>
      </p:sp>
      <p:sp>
        <p:nvSpPr>
          <p:cNvPr id="34841" name="Text Box 24">
            <a:extLst>
              <a:ext uri="{FF2B5EF4-FFF2-40B4-BE49-F238E27FC236}">
                <a16:creationId xmlns:a16="http://schemas.microsoft.com/office/drawing/2014/main" id="{9B460071-9D88-B30C-AF65-D3719E20E302}"/>
              </a:ext>
            </a:extLst>
          </p:cNvPr>
          <p:cNvSpPr txBox="1">
            <a:spLocks noChangeArrowheads="1"/>
          </p:cNvSpPr>
          <p:nvPr/>
        </p:nvSpPr>
        <p:spPr bwMode="auto">
          <a:xfrm>
            <a:off x="6527007" y="2179260"/>
            <a:ext cx="754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a:t>
            </a:r>
          </a:p>
          <a:p>
            <a:pPr algn="ctr" eaLnBrk="1" hangingPunct="1">
              <a:spcBef>
                <a:spcPct val="0"/>
              </a:spcBef>
              <a:buFontTx/>
              <a:buNone/>
            </a:pPr>
            <a:r>
              <a:rPr lang="en-US" altLang="en-US" sz="1200"/>
              <a:t>structure</a:t>
            </a:r>
          </a:p>
        </p:txBody>
      </p:sp>
      <p:sp>
        <p:nvSpPr>
          <p:cNvPr id="34842" name="Text Box 25">
            <a:extLst>
              <a:ext uri="{FF2B5EF4-FFF2-40B4-BE49-F238E27FC236}">
                <a16:creationId xmlns:a16="http://schemas.microsoft.com/office/drawing/2014/main" id="{0B8B3A75-E8A1-EC97-22BD-F0ADCDAE7DAF}"/>
              </a:ext>
            </a:extLst>
          </p:cNvPr>
          <p:cNvSpPr txBox="1">
            <a:spLocks noChangeArrowheads="1"/>
          </p:cNvSpPr>
          <p:nvPr/>
        </p:nvSpPr>
        <p:spPr bwMode="auto">
          <a:xfrm>
            <a:off x="8297069" y="195066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Syntactic/semantic</a:t>
            </a:r>
          </a:p>
          <a:p>
            <a:pPr algn="ctr" eaLnBrk="1" hangingPunct="1">
              <a:spcBef>
                <a:spcPct val="0"/>
              </a:spcBef>
              <a:buFontTx/>
              <a:buNone/>
            </a:pPr>
            <a:r>
              <a:rPr lang="en-US" altLang="en-US" sz="1200"/>
              <a:t>structure</a:t>
            </a:r>
          </a:p>
        </p:txBody>
      </p:sp>
      <p:sp>
        <p:nvSpPr>
          <p:cNvPr id="34843" name="Text Box 26">
            <a:extLst>
              <a:ext uri="{FF2B5EF4-FFF2-40B4-BE49-F238E27FC236}">
                <a16:creationId xmlns:a16="http://schemas.microsoft.com/office/drawing/2014/main" id="{8C4F2BF0-0B84-90DE-B343-31A030D93DE3}"/>
              </a:ext>
            </a:extLst>
          </p:cNvPr>
          <p:cNvSpPr txBox="1">
            <a:spLocks noChangeArrowheads="1"/>
          </p:cNvSpPr>
          <p:nvPr/>
        </p:nvSpPr>
        <p:spPr bwMode="auto">
          <a:xfrm>
            <a:off x="10219532" y="2444373"/>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Target</a:t>
            </a:r>
          </a:p>
          <a:p>
            <a:pPr algn="ctr" eaLnBrk="1" hangingPunct="1">
              <a:spcBef>
                <a:spcPct val="0"/>
              </a:spcBef>
              <a:buFontTx/>
              <a:buNone/>
            </a:pPr>
            <a:r>
              <a:rPr lang="en-US" altLang="en-US" sz="1200"/>
              <a:t>language</a:t>
            </a:r>
          </a:p>
        </p:txBody>
      </p:sp>
      <p:sp>
        <p:nvSpPr>
          <p:cNvPr id="34844" name="Text Box 27">
            <a:extLst>
              <a:ext uri="{FF2B5EF4-FFF2-40B4-BE49-F238E27FC236}">
                <a16:creationId xmlns:a16="http://schemas.microsoft.com/office/drawing/2014/main" id="{74FDA9FC-2894-4229-7456-105F72EA1C94}"/>
              </a:ext>
            </a:extLst>
          </p:cNvPr>
          <p:cNvSpPr txBox="1">
            <a:spLocks noChangeArrowheads="1"/>
          </p:cNvSpPr>
          <p:nvPr/>
        </p:nvSpPr>
        <p:spPr bwMode="auto">
          <a:xfrm>
            <a:off x="372269" y="4555629"/>
            <a:ext cx="44958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600" dirty="0"/>
              <a:t> “Meaning”</a:t>
            </a:r>
          </a:p>
          <a:p>
            <a:pPr eaLnBrk="1" hangingPunct="1">
              <a:spcBef>
                <a:spcPct val="0"/>
              </a:spcBef>
            </a:pPr>
            <a:r>
              <a:rPr lang="en-US" altLang="en-US" sz="2600" dirty="0"/>
              <a:t> Type/Error Checking</a:t>
            </a:r>
          </a:p>
          <a:p>
            <a:pPr eaLnBrk="1" hangingPunct="1">
              <a:spcBef>
                <a:spcPct val="0"/>
              </a:spcBef>
            </a:pPr>
            <a:r>
              <a:rPr lang="en-US" altLang="en-US" sz="2600" dirty="0"/>
              <a:t> Intermediate Code Generation – abstract machine</a:t>
            </a:r>
          </a:p>
        </p:txBody>
      </p:sp>
      <p:sp>
        <p:nvSpPr>
          <p:cNvPr id="34845" name="Text Box 29">
            <a:extLst>
              <a:ext uri="{FF2B5EF4-FFF2-40B4-BE49-F238E27FC236}">
                <a16:creationId xmlns:a16="http://schemas.microsoft.com/office/drawing/2014/main" id="{6E26B944-B2AA-6008-6A5E-F3CAFE7CE161}"/>
              </a:ext>
            </a:extLst>
          </p:cNvPr>
          <p:cNvSpPr txBox="1">
            <a:spLocks noChangeArrowheads="1"/>
          </p:cNvSpPr>
          <p:nvPr/>
        </p:nvSpPr>
        <p:spPr bwMode="auto">
          <a:xfrm>
            <a:off x="6468269" y="316986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Syntactic/semantic</a:t>
            </a:r>
          </a:p>
          <a:p>
            <a:pPr algn="ctr" eaLnBrk="1" hangingPunct="1">
              <a:spcBef>
                <a:spcPct val="0"/>
              </a:spcBef>
              <a:buFontTx/>
              <a:buNone/>
            </a:pPr>
            <a:r>
              <a:rPr lang="en-US" altLang="en-US" sz="1200"/>
              <a:t>structure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BAF7-70BF-AF3B-E1E6-A600DFF9D7A3}"/>
              </a:ext>
            </a:extLst>
          </p:cNvPr>
          <p:cNvSpPr>
            <a:spLocks noGrp="1"/>
          </p:cNvSpPr>
          <p:nvPr>
            <p:ph type="title"/>
          </p:nvPr>
        </p:nvSpPr>
        <p:spPr/>
        <p:txBody>
          <a:bodyPr>
            <a:normAutofit/>
          </a:bodyPr>
          <a:lstStyle/>
          <a:p>
            <a:pPr>
              <a:lnSpc>
                <a:spcPct val="115000"/>
              </a:lnSpc>
              <a:spcAft>
                <a:spcPts val="800"/>
              </a:spcAft>
            </a:pPr>
            <a:r>
              <a:rPr lang="en-GB" sz="4400" b="1" kern="0" dirty="0">
                <a:effectLst/>
                <a:latin typeface="Times New Roman" panose="02020603050405020304" pitchFamily="18" charset="0"/>
                <a:ea typeface="Times New Roman" panose="02020603050405020304" pitchFamily="18" charset="0"/>
                <a:cs typeface="Times New Roman" panose="02020603050405020304" pitchFamily="18" charset="0"/>
              </a:rPr>
              <a:t>6. Optimization (Optional)</a:t>
            </a:r>
            <a:endParaRPr lang="en-GB"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ED28D4-C130-7B2B-F87F-0D873B27EA5E}"/>
              </a:ext>
            </a:extLst>
          </p:cNvPr>
          <p:cNvSpPr>
            <a:spLocks noGrp="1"/>
          </p:cNvSpPr>
          <p:nvPr>
            <p:ph idx="1"/>
          </p:nvPr>
        </p:nvSpPr>
        <p:spPr>
          <a:xfrm>
            <a:off x="914400" y="2222360"/>
            <a:ext cx="10363200" cy="4114800"/>
          </a:xfrm>
        </p:spPr>
        <p:txBody>
          <a:bodyPr>
            <a:norm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Improves the efficiency of the intermediate code by: </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Reducing redundant computations.</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Minimizing resource usage (e.g., memory and CPU).</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2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 If the value of a variable does not change, redundant recalculations are removed.</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9934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a:extLst>
              <a:ext uri="{FF2B5EF4-FFF2-40B4-BE49-F238E27FC236}">
                <a16:creationId xmlns:a16="http://schemas.microsoft.com/office/drawing/2014/main" id="{EC7CDE65-88BF-EA7E-3090-110C6B3D611A}"/>
              </a:ext>
            </a:extLst>
          </p:cNvPr>
          <p:cNvSpPr>
            <a:spLocks noGrp="1" noChangeArrowheads="1"/>
          </p:cNvSpPr>
          <p:nvPr>
            <p:ph type="title"/>
          </p:nvPr>
        </p:nvSpPr>
        <p:spPr/>
        <p:txBody>
          <a:bodyPr/>
          <a:lstStyle/>
          <a:p>
            <a:pPr eaLnBrk="1" hangingPunct="1"/>
            <a:r>
              <a:rPr lang="en-US" altLang="en-US" b="1"/>
              <a:t>Optimization</a:t>
            </a:r>
          </a:p>
        </p:txBody>
      </p:sp>
      <p:sp>
        <p:nvSpPr>
          <p:cNvPr id="36867" name="Slide Number Placeholder 4">
            <a:extLst>
              <a:ext uri="{FF2B5EF4-FFF2-40B4-BE49-F238E27FC236}">
                <a16:creationId xmlns:a16="http://schemas.microsoft.com/office/drawing/2014/main" id="{09F9B2EB-AF88-58AD-2EB2-191F637D19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FACD6D-A584-4FFC-827B-2F644EBE69CF}" type="slidenum">
              <a:rPr lang="en-US" altLang="en-US" sz="1400"/>
              <a:pPr>
                <a:spcBef>
                  <a:spcPct val="0"/>
                </a:spcBef>
                <a:buFontTx/>
                <a:buNone/>
              </a:pPr>
              <a:t>19</a:t>
            </a:fld>
            <a:endParaRPr lang="en-US" altLang="en-US" sz="1400"/>
          </a:p>
        </p:txBody>
      </p:sp>
      <p:sp>
        <p:nvSpPr>
          <p:cNvPr id="36868" name="Rectangle 2">
            <a:extLst>
              <a:ext uri="{FF2B5EF4-FFF2-40B4-BE49-F238E27FC236}">
                <a16:creationId xmlns:a16="http://schemas.microsoft.com/office/drawing/2014/main" id="{92783DA6-44B5-D07B-98F7-3B0A7EDD4FF4}"/>
              </a:ext>
            </a:extLst>
          </p:cNvPr>
          <p:cNvSpPr>
            <a:spLocks noChangeArrowheads="1"/>
          </p:cNvSpPr>
          <p:nvPr/>
        </p:nvSpPr>
        <p:spPr bwMode="auto">
          <a:xfrm>
            <a:off x="7164475" y="3086101"/>
            <a:ext cx="1371600" cy="10668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600"/>
          </a:p>
        </p:txBody>
      </p:sp>
      <p:sp>
        <p:nvSpPr>
          <p:cNvPr id="36870" name="Rectangle 4">
            <a:extLst>
              <a:ext uri="{FF2B5EF4-FFF2-40B4-BE49-F238E27FC236}">
                <a16:creationId xmlns:a16="http://schemas.microsoft.com/office/drawing/2014/main" id="{05328701-FC2E-95AA-EB14-547EE6F9E91D}"/>
              </a:ext>
            </a:extLst>
          </p:cNvPr>
          <p:cNvSpPr>
            <a:spLocks noChangeArrowheads="1"/>
          </p:cNvSpPr>
          <p:nvPr/>
        </p:nvSpPr>
        <p:spPr bwMode="auto">
          <a:xfrm>
            <a:off x="3506875" y="2095501"/>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Scanner</a:t>
            </a:r>
          </a:p>
          <a:p>
            <a:pPr algn="ctr" eaLnBrk="1" hangingPunct="1">
              <a:spcBef>
                <a:spcPct val="0"/>
              </a:spcBef>
              <a:buFontTx/>
              <a:buNone/>
            </a:pPr>
            <a:r>
              <a:rPr lang="en-US" altLang="en-US" sz="1400"/>
              <a:t>(lexical</a:t>
            </a:r>
          </a:p>
          <a:p>
            <a:pPr algn="ctr" eaLnBrk="1" hangingPunct="1">
              <a:spcBef>
                <a:spcPct val="0"/>
              </a:spcBef>
              <a:buFontTx/>
              <a:buNone/>
            </a:pPr>
            <a:r>
              <a:rPr lang="en-US" altLang="en-US" sz="1400"/>
              <a:t>  analysis)</a:t>
            </a:r>
          </a:p>
        </p:txBody>
      </p:sp>
      <p:sp>
        <p:nvSpPr>
          <p:cNvPr id="36871" name="Rectangle 5">
            <a:extLst>
              <a:ext uri="{FF2B5EF4-FFF2-40B4-BE49-F238E27FC236}">
                <a16:creationId xmlns:a16="http://schemas.microsoft.com/office/drawing/2014/main" id="{58A5F142-03AA-DA3C-160C-A3FDDE620BD8}"/>
              </a:ext>
            </a:extLst>
          </p:cNvPr>
          <p:cNvSpPr>
            <a:spLocks noChangeArrowheads="1"/>
          </p:cNvSpPr>
          <p:nvPr/>
        </p:nvSpPr>
        <p:spPr bwMode="auto">
          <a:xfrm>
            <a:off x="5335675" y="2095501"/>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Parser</a:t>
            </a:r>
          </a:p>
          <a:p>
            <a:pPr algn="ctr" eaLnBrk="1" hangingPunct="1">
              <a:spcBef>
                <a:spcPct val="0"/>
              </a:spcBef>
              <a:buFontTx/>
              <a:buNone/>
            </a:pPr>
            <a:r>
              <a:rPr lang="en-US" altLang="en-US" sz="1400"/>
              <a:t>(syntax</a:t>
            </a:r>
          </a:p>
          <a:p>
            <a:pPr algn="ctr" eaLnBrk="1" hangingPunct="1">
              <a:spcBef>
                <a:spcPct val="0"/>
              </a:spcBef>
              <a:buFontTx/>
              <a:buNone/>
            </a:pPr>
            <a:r>
              <a:rPr lang="en-US" altLang="en-US" sz="1400"/>
              <a:t>  analysis)</a:t>
            </a:r>
          </a:p>
        </p:txBody>
      </p:sp>
      <p:sp>
        <p:nvSpPr>
          <p:cNvPr id="36872" name="Line 6">
            <a:extLst>
              <a:ext uri="{FF2B5EF4-FFF2-40B4-BE49-F238E27FC236}">
                <a16:creationId xmlns:a16="http://schemas.microsoft.com/office/drawing/2014/main" id="{1A4CFFCC-B15E-B701-B13D-1813BD7E274A}"/>
              </a:ext>
            </a:extLst>
          </p:cNvPr>
          <p:cNvSpPr>
            <a:spLocks noChangeShapeType="1"/>
          </p:cNvSpPr>
          <p:nvPr/>
        </p:nvSpPr>
        <p:spPr bwMode="auto">
          <a:xfrm>
            <a:off x="4421275" y="2400301"/>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3" name="Line 7">
            <a:extLst>
              <a:ext uri="{FF2B5EF4-FFF2-40B4-BE49-F238E27FC236}">
                <a16:creationId xmlns:a16="http://schemas.microsoft.com/office/drawing/2014/main" id="{B97E0F81-35AB-E1BD-FEFD-588B036EF2C5}"/>
              </a:ext>
            </a:extLst>
          </p:cNvPr>
          <p:cNvSpPr>
            <a:spLocks noChangeShapeType="1"/>
          </p:cNvSpPr>
          <p:nvPr/>
        </p:nvSpPr>
        <p:spPr bwMode="auto">
          <a:xfrm>
            <a:off x="6250075" y="2400301"/>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4" name="Rectangle 8">
            <a:extLst>
              <a:ext uri="{FF2B5EF4-FFF2-40B4-BE49-F238E27FC236}">
                <a16:creationId xmlns:a16="http://schemas.microsoft.com/office/drawing/2014/main" id="{C0D0D5F6-26CE-5F06-108E-D332F039436F}"/>
              </a:ext>
            </a:extLst>
          </p:cNvPr>
          <p:cNvSpPr>
            <a:spLocks noChangeArrowheads="1"/>
          </p:cNvSpPr>
          <p:nvPr/>
        </p:nvSpPr>
        <p:spPr bwMode="auto">
          <a:xfrm>
            <a:off x="7393075" y="3238501"/>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Code</a:t>
            </a:r>
          </a:p>
          <a:p>
            <a:pPr algn="ctr" eaLnBrk="1" hangingPunct="1">
              <a:spcBef>
                <a:spcPct val="0"/>
              </a:spcBef>
              <a:buFontTx/>
              <a:buNone/>
            </a:pPr>
            <a:r>
              <a:rPr lang="en-US" altLang="en-US" sz="1400"/>
              <a:t>Optimizer</a:t>
            </a:r>
          </a:p>
        </p:txBody>
      </p:sp>
      <p:sp>
        <p:nvSpPr>
          <p:cNvPr id="36875" name="Rectangle 9">
            <a:extLst>
              <a:ext uri="{FF2B5EF4-FFF2-40B4-BE49-F238E27FC236}">
                <a16:creationId xmlns:a16="http://schemas.microsoft.com/office/drawing/2014/main" id="{16332D54-A174-2FCF-5B8E-BA6BD31A1F88}"/>
              </a:ext>
            </a:extLst>
          </p:cNvPr>
          <p:cNvSpPr>
            <a:spLocks noChangeArrowheads="1"/>
          </p:cNvSpPr>
          <p:nvPr/>
        </p:nvSpPr>
        <p:spPr bwMode="auto">
          <a:xfrm>
            <a:off x="7240675" y="2095501"/>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Semantic</a:t>
            </a:r>
          </a:p>
          <a:p>
            <a:pPr algn="ctr" eaLnBrk="1" hangingPunct="1">
              <a:spcBef>
                <a:spcPct val="0"/>
              </a:spcBef>
              <a:buFontTx/>
              <a:buNone/>
            </a:pPr>
            <a:r>
              <a:rPr lang="en-US" altLang="en-US" sz="1400"/>
              <a:t>Analysis</a:t>
            </a:r>
          </a:p>
          <a:p>
            <a:pPr algn="ctr" eaLnBrk="1" hangingPunct="1">
              <a:spcBef>
                <a:spcPct val="0"/>
              </a:spcBef>
              <a:buFontTx/>
              <a:buNone/>
            </a:pPr>
            <a:r>
              <a:rPr lang="en-US" altLang="en-US" sz="1400"/>
              <a:t>(IC generator)</a:t>
            </a:r>
          </a:p>
        </p:txBody>
      </p:sp>
      <p:sp>
        <p:nvSpPr>
          <p:cNvPr id="36876" name="Rectangle 10">
            <a:extLst>
              <a:ext uri="{FF2B5EF4-FFF2-40B4-BE49-F238E27FC236}">
                <a16:creationId xmlns:a16="http://schemas.microsoft.com/office/drawing/2014/main" id="{4B4BDD34-A348-F5AD-60D6-D69820991778}"/>
              </a:ext>
            </a:extLst>
          </p:cNvPr>
          <p:cNvSpPr>
            <a:spLocks noChangeArrowheads="1"/>
          </p:cNvSpPr>
          <p:nvPr/>
        </p:nvSpPr>
        <p:spPr bwMode="auto">
          <a:xfrm>
            <a:off x="9069475" y="2095501"/>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Code</a:t>
            </a:r>
          </a:p>
          <a:p>
            <a:pPr algn="ctr" eaLnBrk="1" hangingPunct="1">
              <a:spcBef>
                <a:spcPct val="0"/>
              </a:spcBef>
              <a:buFontTx/>
              <a:buNone/>
            </a:pPr>
            <a:r>
              <a:rPr lang="en-US" altLang="en-US" sz="1400"/>
              <a:t>Generator</a:t>
            </a:r>
          </a:p>
          <a:p>
            <a:pPr algn="ctr" eaLnBrk="1" hangingPunct="1">
              <a:spcBef>
                <a:spcPct val="0"/>
              </a:spcBef>
              <a:buFontTx/>
              <a:buNone/>
            </a:pPr>
            <a:endParaRPr lang="en-US" altLang="en-US" sz="1400"/>
          </a:p>
        </p:txBody>
      </p:sp>
      <p:sp>
        <p:nvSpPr>
          <p:cNvPr id="36877" name="Line 11">
            <a:extLst>
              <a:ext uri="{FF2B5EF4-FFF2-40B4-BE49-F238E27FC236}">
                <a16:creationId xmlns:a16="http://schemas.microsoft.com/office/drawing/2014/main" id="{729E4FA0-4F3F-4B80-9AAF-65EBF212CAFF}"/>
              </a:ext>
            </a:extLst>
          </p:cNvPr>
          <p:cNvSpPr>
            <a:spLocks noChangeShapeType="1"/>
          </p:cNvSpPr>
          <p:nvPr/>
        </p:nvSpPr>
        <p:spPr bwMode="auto">
          <a:xfrm>
            <a:off x="7774075" y="2781301"/>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8" name="Line 12">
            <a:extLst>
              <a:ext uri="{FF2B5EF4-FFF2-40B4-BE49-F238E27FC236}">
                <a16:creationId xmlns:a16="http://schemas.microsoft.com/office/drawing/2014/main" id="{C4E15A85-45B4-3C36-F69D-10BACB215A13}"/>
              </a:ext>
            </a:extLst>
          </p:cNvPr>
          <p:cNvSpPr>
            <a:spLocks noChangeShapeType="1"/>
          </p:cNvSpPr>
          <p:nvPr/>
        </p:nvSpPr>
        <p:spPr bwMode="auto">
          <a:xfrm flipV="1">
            <a:off x="8307475" y="2552701"/>
            <a:ext cx="762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9" name="Line 13">
            <a:extLst>
              <a:ext uri="{FF2B5EF4-FFF2-40B4-BE49-F238E27FC236}">
                <a16:creationId xmlns:a16="http://schemas.microsoft.com/office/drawing/2014/main" id="{34DD9C37-6EAC-DFC8-D428-51CDE3ECFDDC}"/>
              </a:ext>
            </a:extLst>
          </p:cNvPr>
          <p:cNvSpPr>
            <a:spLocks noChangeShapeType="1"/>
          </p:cNvSpPr>
          <p:nvPr/>
        </p:nvSpPr>
        <p:spPr bwMode="auto">
          <a:xfrm>
            <a:off x="8383675" y="2400301"/>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0" name="Line 14">
            <a:extLst>
              <a:ext uri="{FF2B5EF4-FFF2-40B4-BE49-F238E27FC236}">
                <a16:creationId xmlns:a16="http://schemas.microsoft.com/office/drawing/2014/main" id="{56AE6BE4-88FA-F970-4F67-9029CFB96189}"/>
              </a:ext>
            </a:extLst>
          </p:cNvPr>
          <p:cNvSpPr>
            <a:spLocks noChangeShapeType="1"/>
          </p:cNvSpPr>
          <p:nvPr/>
        </p:nvSpPr>
        <p:spPr bwMode="auto">
          <a:xfrm>
            <a:off x="3125875" y="2400301"/>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1" name="Line 15">
            <a:extLst>
              <a:ext uri="{FF2B5EF4-FFF2-40B4-BE49-F238E27FC236}">
                <a16:creationId xmlns:a16="http://schemas.microsoft.com/office/drawing/2014/main" id="{D07EA5F5-25D6-BDDC-6B83-632CC8C3B420}"/>
              </a:ext>
            </a:extLst>
          </p:cNvPr>
          <p:cNvSpPr>
            <a:spLocks noChangeShapeType="1"/>
          </p:cNvSpPr>
          <p:nvPr/>
        </p:nvSpPr>
        <p:spPr bwMode="auto">
          <a:xfrm>
            <a:off x="9983875" y="2400301"/>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2" name="Rectangle 16">
            <a:extLst>
              <a:ext uri="{FF2B5EF4-FFF2-40B4-BE49-F238E27FC236}">
                <a16:creationId xmlns:a16="http://schemas.microsoft.com/office/drawing/2014/main" id="{527BEE15-3634-B459-38F1-547596BCF32F}"/>
              </a:ext>
            </a:extLst>
          </p:cNvPr>
          <p:cNvSpPr>
            <a:spLocks noChangeArrowheads="1"/>
          </p:cNvSpPr>
          <p:nvPr/>
        </p:nvSpPr>
        <p:spPr bwMode="auto">
          <a:xfrm>
            <a:off x="6021475" y="4610101"/>
            <a:ext cx="1219200" cy="990600"/>
          </a:xfrm>
          <a:prstGeom prst="rect">
            <a:avLst/>
          </a:prstGeom>
          <a:solidFill>
            <a:srgbClr val="FFCC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Symbol</a:t>
            </a:r>
          </a:p>
          <a:p>
            <a:pPr algn="ctr" eaLnBrk="1" hangingPunct="1">
              <a:spcBef>
                <a:spcPct val="0"/>
              </a:spcBef>
              <a:buFontTx/>
              <a:buNone/>
            </a:pPr>
            <a:r>
              <a:rPr lang="en-US" altLang="en-US" sz="2000"/>
              <a:t>Table</a:t>
            </a:r>
          </a:p>
        </p:txBody>
      </p:sp>
      <p:sp>
        <p:nvSpPr>
          <p:cNvPr id="36883" name="Line 17">
            <a:extLst>
              <a:ext uri="{FF2B5EF4-FFF2-40B4-BE49-F238E27FC236}">
                <a16:creationId xmlns:a16="http://schemas.microsoft.com/office/drawing/2014/main" id="{3260EDDD-81C2-AB55-155F-DB379EC58AE3}"/>
              </a:ext>
            </a:extLst>
          </p:cNvPr>
          <p:cNvSpPr>
            <a:spLocks noChangeShapeType="1"/>
          </p:cNvSpPr>
          <p:nvPr/>
        </p:nvSpPr>
        <p:spPr bwMode="auto">
          <a:xfrm>
            <a:off x="4116475" y="2705101"/>
            <a:ext cx="1905000" cy="2133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4" name="Line 18">
            <a:extLst>
              <a:ext uri="{FF2B5EF4-FFF2-40B4-BE49-F238E27FC236}">
                <a16:creationId xmlns:a16="http://schemas.microsoft.com/office/drawing/2014/main" id="{CC11584D-3EF3-17B2-0AEA-1FA063ADA2EF}"/>
              </a:ext>
            </a:extLst>
          </p:cNvPr>
          <p:cNvSpPr>
            <a:spLocks noChangeShapeType="1"/>
          </p:cNvSpPr>
          <p:nvPr/>
        </p:nvSpPr>
        <p:spPr bwMode="auto">
          <a:xfrm>
            <a:off x="5640475" y="2705101"/>
            <a:ext cx="457200" cy="1905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5" name="Line 19">
            <a:extLst>
              <a:ext uri="{FF2B5EF4-FFF2-40B4-BE49-F238E27FC236}">
                <a16:creationId xmlns:a16="http://schemas.microsoft.com/office/drawing/2014/main" id="{B5D4EA56-93E7-7102-F814-BFA6B8D4E9E9}"/>
              </a:ext>
            </a:extLst>
          </p:cNvPr>
          <p:cNvSpPr>
            <a:spLocks noChangeShapeType="1"/>
          </p:cNvSpPr>
          <p:nvPr/>
        </p:nvSpPr>
        <p:spPr bwMode="auto">
          <a:xfrm flipH="1">
            <a:off x="6402475" y="2781301"/>
            <a:ext cx="914400" cy="1828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6" name="Line 20">
            <a:extLst>
              <a:ext uri="{FF2B5EF4-FFF2-40B4-BE49-F238E27FC236}">
                <a16:creationId xmlns:a16="http://schemas.microsoft.com/office/drawing/2014/main" id="{8651EC81-63D1-ECC3-BFC3-B6DF9D583CA2}"/>
              </a:ext>
            </a:extLst>
          </p:cNvPr>
          <p:cNvSpPr>
            <a:spLocks noChangeShapeType="1"/>
          </p:cNvSpPr>
          <p:nvPr/>
        </p:nvSpPr>
        <p:spPr bwMode="auto">
          <a:xfrm flipH="1">
            <a:off x="6935875" y="3848101"/>
            <a:ext cx="60960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7" name="Line 21">
            <a:extLst>
              <a:ext uri="{FF2B5EF4-FFF2-40B4-BE49-F238E27FC236}">
                <a16:creationId xmlns:a16="http://schemas.microsoft.com/office/drawing/2014/main" id="{25281A8D-46D8-0FAF-74C4-D115FA485C54}"/>
              </a:ext>
            </a:extLst>
          </p:cNvPr>
          <p:cNvSpPr>
            <a:spLocks noChangeShapeType="1"/>
          </p:cNvSpPr>
          <p:nvPr/>
        </p:nvSpPr>
        <p:spPr bwMode="auto">
          <a:xfrm flipH="1">
            <a:off x="7240675" y="2705101"/>
            <a:ext cx="2057400" cy="2590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8" name="Text Box 22">
            <a:extLst>
              <a:ext uri="{FF2B5EF4-FFF2-40B4-BE49-F238E27FC236}">
                <a16:creationId xmlns:a16="http://schemas.microsoft.com/office/drawing/2014/main" id="{332BDC3D-F39A-EA8F-906E-388717677C72}"/>
              </a:ext>
            </a:extLst>
          </p:cNvPr>
          <p:cNvSpPr txBox="1">
            <a:spLocks noChangeArrowheads="1"/>
          </p:cNvSpPr>
          <p:nvPr/>
        </p:nvSpPr>
        <p:spPr bwMode="auto">
          <a:xfrm>
            <a:off x="2592475" y="2171701"/>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Source</a:t>
            </a:r>
          </a:p>
          <a:p>
            <a:pPr algn="ctr" eaLnBrk="1" hangingPunct="1">
              <a:spcBef>
                <a:spcPct val="0"/>
              </a:spcBef>
              <a:buFontTx/>
              <a:buNone/>
            </a:pPr>
            <a:r>
              <a:rPr lang="en-US" altLang="en-US" sz="1200"/>
              <a:t>language</a:t>
            </a:r>
          </a:p>
        </p:txBody>
      </p:sp>
      <p:sp>
        <p:nvSpPr>
          <p:cNvPr id="36889" name="Text Box 25">
            <a:extLst>
              <a:ext uri="{FF2B5EF4-FFF2-40B4-BE49-F238E27FC236}">
                <a16:creationId xmlns:a16="http://schemas.microsoft.com/office/drawing/2014/main" id="{55675868-3442-6F75-C8E2-C9BFC2857961}"/>
              </a:ext>
            </a:extLst>
          </p:cNvPr>
          <p:cNvSpPr txBox="1">
            <a:spLocks noChangeArrowheads="1"/>
          </p:cNvSpPr>
          <p:nvPr/>
        </p:nvSpPr>
        <p:spPr bwMode="auto">
          <a:xfrm>
            <a:off x="6173875" y="2705101"/>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Syntactic/semantic</a:t>
            </a:r>
          </a:p>
          <a:p>
            <a:pPr algn="ctr" eaLnBrk="1" hangingPunct="1">
              <a:spcBef>
                <a:spcPct val="0"/>
              </a:spcBef>
              <a:buFontTx/>
              <a:buNone/>
            </a:pPr>
            <a:r>
              <a:rPr lang="en-US" altLang="en-US" sz="1200"/>
              <a:t>structure</a:t>
            </a:r>
          </a:p>
        </p:txBody>
      </p:sp>
      <p:sp>
        <p:nvSpPr>
          <p:cNvPr id="36890" name="Text Box 26">
            <a:extLst>
              <a:ext uri="{FF2B5EF4-FFF2-40B4-BE49-F238E27FC236}">
                <a16:creationId xmlns:a16="http://schemas.microsoft.com/office/drawing/2014/main" id="{B52C5174-AA41-D3F7-2215-5E6D540D0E18}"/>
              </a:ext>
            </a:extLst>
          </p:cNvPr>
          <p:cNvSpPr txBox="1">
            <a:spLocks noChangeArrowheads="1"/>
          </p:cNvSpPr>
          <p:nvPr/>
        </p:nvSpPr>
        <p:spPr bwMode="auto">
          <a:xfrm>
            <a:off x="10077538" y="2208214"/>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Target</a:t>
            </a:r>
          </a:p>
          <a:p>
            <a:pPr algn="ctr" eaLnBrk="1" hangingPunct="1">
              <a:spcBef>
                <a:spcPct val="0"/>
              </a:spcBef>
              <a:buFontTx/>
              <a:buNone/>
            </a:pPr>
            <a:r>
              <a:rPr lang="en-US" altLang="en-US" sz="1200"/>
              <a:t>language</a:t>
            </a:r>
          </a:p>
        </p:txBody>
      </p:sp>
      <p:sp>
        <p:nvSpPr>
          <p:cNvPr id="36891" name="Text Box 27">
            <a:extLst>
              <a:ext uri="{FF2B5EF4-FFF2-40B4-BE49-F238E27FC236}">
                <a16:creationId xmlns:a16="http://schemas.microsoft.com/office/drawing/2014/main" id="{456F9E6D-0524-4493-5092-03E1B39D8597}"/>
              </a:ext>
            </a:extLst>
          </p:cNvPr>
          <p:cNvSpPr txBox="1">
            <a:spLocks noChangeArrowheads="1"/>
          </p:cNvSpPr>
          <p:nvPr/>
        </p:nvSpPr>
        <p:spPr bwMode="auto">
          <a:xfrm>
            <a:off x="495299" y="4784229"/>
            <a:ext cx="461177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600" dirty="0"/>
              <a:t> Improving efficiency (machine independent)</a:t>
            </a:r>
          </a:p>
          <a:p>
            <a:pPr eaLnBrk="1" hangingPunct="1">
              <a:spcBef>
                <a:spcPct val="0"/>
              </a:spcBef>
            </a:pPr>
            <a:r>
              <a:rPr lang="en-US" altLang="en-US" sz="2600" dirty="0"/>
              <a:t> Finding optimal code is NP</a:t>
            </a:r>
          </a:p>
        </p:txBody>
      </p:sp>
      <p:sp>
        <p:nvSpPr>
          <p:cNvPr id="36892" name="Text Box 28">
            <a:extLst>
              <a:ext uri="{FF2B5EF4-FFF2-40B4-BE49-F238E27FC236}">
                <a16:creationId xmlns:a16="http://schemas.microsoft.com/office/drawing/2014/main" id="{90F47524-C95B-CC91-CA3C-36C99F00BBBC}"/>
              </a:ext>
            </a:extLst>
          </p:cNvPr>
          <p:cNvSpPr txBox="1">
            <a:spLocks noChangeArrowheads="1"/>
          </p:cNvSpPr>
          <p:nvPr/>
        </p:nvSpPr>
        <p:spPr bwMode="auto">
          <a:xfrm>
            <a:off x="8536075" y="3086101"/>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Syntactic/semantic</a:t>
            </a:r>
          </a:p>
          <a:p>
            <a:pPr algn="ctr" eaLnBrk="1" hangingPunct="1">
              <a:spcBef>
                <a:spcPct val="0"/>
              </a:spcBef>
              <a:buFontTx/>
              <a:buNone/>
            </a:pPr>
            <a:r>
              <a:rPr lang="en-US" altLang="en-US" sz="1200"/>
              <a:t>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3325A-04AA-7033-9E46-EFE3FC5BF1B1}"/>
              </a:ext>
            </a:extLst>
          </p:cNvPr>
          <p:cNvSpPr>
            <a:spLocks noGrp="1"/>
          </p:cNvSpPr>
          <p:nvPr>
            <p:ph idx="1"/>
          </p:nvPr>
        </p:nvSpPr>
        <p:spPr>
          <a:xfrm>
            <a:off x="1271588" y="1045029"/>
            <a:ext cx="9793287" cy="5120821"/>
          </a:xfrm>
        </p:spPr>
        <p:txBody>
          <a:bodyPr rtlCol="0">
            <a:normAutofit/>
          </a:bodyPr>
          <a:lstStyle/>
          <a:p>
            <a:pPr marL="560070" lvl="1" indent="0" eaLnBrk="1" fontAlgn="auto" hangingPunct="1">
              <a:buNone/>
              <a:defRPr/>
            </a:pPr>
            <a:r>
              <a:rPr lang="en-US" sz="3200" dirty="0"/>
              <a:t>A compiler is a program that translates (or compiles) a program written in a </a:t>
            </a:r>
            <a:r>
              <a:rPr lang="en-US" sz="3200" dirty="0">
                <a:solidFill>
                  <a:srgbClr val="FF0000"/>
                </a:solidFill>
              </a:rPr>
              <a:t>high-level</a:t>
            </a:r>
            <a:r>
              <a:rPr lang="en-US" sz="3200" dirty="0"/>
              <a:t> programming language (the source language) that is suitable for human programmers into the </a:t>
            </a:r>
            <a:r>
              <a:rPr lang="en-US" sz="3200" dirty="0">
                <a:solidFill>
                  <a:srgbClr val="FF0000"/>
                </a:solidFill>
              </a:rPr>
              <a:t>low-level</a:t>
            </a:r>
            <a:r>
              <a:rPr lang="en-US" sz="3200" dirty="0"/>
              <a:t> machine language (target language) that is required by computers. </a:t>
            </a:r>
          </a:p>
          <a:p>
            <a:pPr marL="154781" lvl="1" indent="0" eaLnBrk="1" fontAlgn="auto" hangingPunct="1">
              <a:buFont typeface="Corbel" panose="020B0503020204020204" pitchFamily="34" charset="0"/>
              <a:buNone/>
              <a:defRPr/>
            </a:pPr>
            <a:endParaRPr lang="en-US" sz="3200" dirty="0"/>
          </a:p>
          <a:p>
            <a:pPr marL="560070" lvl="1" indent="0" eaLnBrk="1" fontAlgn="auto" hangingPunct="1">
              <a:buNone/>
              <a:defRPr/>
            </a:pPr>
            <a:r>
              <a:rPr lang="en-US" sz="3200" dirty="0"/>
              <a:t>During this process, the compiler will also attempt to spot and report obvious programmer mistakes that are detected during the translation process.</a:t>
            </a:r>
          </a:p>
          <a:p>
            <a:pPr indent="-182880" eaLnBrk="1" fontAlgn="auto" hangingPunct="1">
              <a:spcAft>
                <a:spcPts val="0"/>
              </a:spcAft>
              <a:defRPr/>
            </a:pPr>
            <a:endParaRPr lang="en-GB" dirty="0"/>
          </a:p>
        </p:txBody>
      </p:sp>
      <p:sp>
        <p:nvSpPr>
          <p:cNvPr id="10244" name="Slide Number Placeholder 3">
            <a:extLst>
              <a:ext uri="{FF2B5EF4-FFF2-40B4-BE49-F238E27FC236}">
                <a16:creationId xmlns:a16="http://schemas.microsoft.com/office/drawing/2014/main" id="{7A08E45C-B840-2580-EB24-9EB268F536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90FCB4A3-AEDD-4B88-A91B-6C8E11FD53AA}"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8878-DE27-63E5-5232-6963AC2284B4}"/>
              </a:ext>
            </a:extLst>
          </p:cNvPr>
          <p:cNvSpPr>
            <a:spLocks noGrp="1"/>
          </p:cNvSpPr>
          <p:nvPr>
            <p:ph type="title"/>
          </p:nvPr>
        </p:nvSpPr>
        <p:spPr>
          <a:xfrm>
            <a:off x="914400" y="762000"/>
            <a:ext cx="10363200" cy="1143000"/>
          </a:xfrm>
        </p:spPr>
        <p:txBody>
          <a:bodyPr>
            <a:noAutofit/>
          </a:bodyPr>
          <a:lstStyle/>
          <a:p>
            <a:pPr>
              <a:lnSpc>
                <a:spcPct val="115000"/>
              </a:lnSpc>
              <a:spcAft>
                <a:spcPts val="800"/>
              </a:spcAft>
            </a:pPr>
            <a:r>
              <a:rPr lang="en-GB" b="1" kern="0" dirty="0">
                <a:effectLst/>
                <a:ea typeface="Times New Roman" panose="02020603050405020304" pitchFamily="18" charset="0"/>
                <a:cs typeface="Times New Roman" panose="02020603050405020304" pitchFamily="18" charset="0"/>
              </a:rPr>
              <a:t>7. Code Generator</a:t>
            </a:r>
            <a:br>
              <a:rPr lang="en-GB" b="1" kern="100" dirty="0">
                <a:effectLst/>
                <a:ea typeface="Calibri" panose="020F0502020204030204" pitchFamily="34" charset="0"/>
                <a:cs typeface="Times New Roman" panose="02020603050405020304" pitchFamily="18" charset="0"/>
              </a:rPr>
            </a:br>
            <a:endParaRPr lang="en-GB" b="1" dirty="0"/>
          </a:p>
        </p:txBody>
      </p:sp>
      <p:sp>
        <p:nvSpPr>
          <p:cNvPr id="3" name="Content Placeholder 2">
            <a:extLst>
              <a:ext uri="{FF2B5EF4-FFF2-40B4-BE49-F238E27FC236}">
                <a16:creationId xmlns:a16="http://schemas.microsoft.com/office/drawing/2014/main" id="{C2B5AE21-A7AE-E84C-212E-4898B9F8329F}"/>
              </a:ext>
            </a:extLst>
          </p:cNvPr>
          <p:cNvSpPr>
            <a:spLocks noGrp="1"/>
          </p:cNvSpPr>
          <p:nvPr>
            <p:ph idx="1"/>
          </p:nvPr>
        </p:nvSpPr>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Translates the optimized intermediate code into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machine language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or assembly code, specific to the target architecture.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Low-level machine code that can be executed by the computer's CPU.</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Converts intermediate operations into specific assembly instructions like </a:t>
            </a:r>
            <a:r>
              <a:rPr lang="en-GB" sz="3000" kern="0" dirty="0">
                <a:effectLst/>
                <a:latin typeface="Courier New" panose="02070309020205020404" pitchFamily="49" charset="0"/>
                <a:ea typeface="Times New Roman" panose="02020603050405020304" pitchFamily="18" charset="0"/>
                <a:cs typeface="Times New Roman" panose="02020603050405020304" pitchFamily="18" charset="0"/>
              </a:rPr>
              <a:t>MOV</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000" kern="0" dirty="0">
                <a:effectLst/>
                <a:latin typeface="Courier New" panose="02070309020205020404" pitchFamily="49" charset="0"/>
                <a:ea typeface="Times New Roman" panose="02020603050405020304" pitchFamily="18" charset="0"/>
                <a:cs typeface="Times New Roman" panose="02020603050405020304" pitchFamily="18" charset="0"/>
              </a:rPr>
              <a:t>ADD</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sz="3000" kern="0" dirty="0">
                <a:effectLst/>
                <a:latin typeface="Courier New" panose="02070309020205020404" pitchFamily="49" charset="0"/>
                <a:ea typeface="Times New Roman" panose="02020603050405020304" pitchFamily="18" charset="0"/>
                <a:cs typeface="Times New Roman" panose="02020603050405020304" pitchFamily="18" charset="0"/>
              </a:rPr>
              <a:t>STORE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05576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a:extLst>
              <a:ext uri="{FF2B5EF4-FFF2-40B4-BE49-F238E27FC236}">
                <a16:creationId xmlns:a16="http://schemas.microsoft.com/office/drawing/2014/main" id="{B7ABD6A6-80CF-5FA0-361F-F6CC7F095277}"/>
              </a:ext>
            </a:extLst>
          </p:cNvPr>
          <p:cNvSpPr>
            <a:spLocks noGrp="1" noChangeArrowheads="1"/>
          </p:cNvSpPr>
          <p:nvPr>
            <p:ph type="title"/>
          </p:nvPr>
        </p:nvSpPr>
        <p:spPr/>
        <p:txBody>
          <a:bodyPr/>
          <a:lstStyle/>
          <a:p>
            <a:pPr eaLnBrk="1" hangingPunct="1"/>
            <a:r>
              <a:rPr lang="en-US" altLang="en-US" b="1"/>
              <a:t>Code Generation</a:t>
            </a:r>
          </a:p>
        </p:txBody>
      </p:sp>
      <p:sp>
        <p:nvSpPr>
          <p:cNvPr id="38915" name="Slide Number Placeholder 4">
            <a:extLst>
              <a:ext uri="{FF2B5EF4-FFF2-40B4-BE49-F238E27FC236}">
                <a16:creationId xmlns:a16="http://schemas.microsoft.com/office/drawing/2014/main" id="{746D3022-ED4B-4880-5F59-CC29ED2CE8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86288F-DF10-4919-9324-5898EB3E9368}" type="slidenum">
              <a:rPr lang="en-US" altLang="en-US" sz="1400"/>
              <a:pPr>
                <a:spcBef>
                  <a:spcPct val="0"/>
                </a:spcBef>
                <a:buFontTx/>
                <a:buNone/>
              </a:pPr>
              <a:t>21</a:t>
            </a:fld>
            <a:endParaRPr lang="en-US" altLang="en-US" sz="1400"/>
          </a:p>
        </p:txBody>
      </p:sp>
      <p:sp>
        <p:nvSpPr>
          <p:cNvPr id="38916" name="Rectangle 2">
            <a:extLst>
              <a:ext uri="{FF2B5EF4-FFF2-40B4-BE49-F238E27FC236}">
                <a16:creationId xmlns:a16="http://schemas.microsoft.com/office/drawing/2014/main" id="{0745DDD8-864B-59B0-75EE-89597FA4315A}"/>
              </a:ext>
            </a:extLst>
          </p:cNvPr>
          <p:cNvSpPr>
            <a:spLocks noChangeArrowheads="1"/>
          </p:cNvSpPr>
          <p:nvPr/>
        </p:nvSpPr>
        <p:spPr bwMode="auto">
          <a:xfrm>
            <a:off x="9144000" y="2099268"/>
            <a:ext cx="1371600" cy="10668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600"/>
          </a:p>
        </p:txBody>
      </p:sp>
      <p:sp>
        <p:nvSpPr>
          <p:cNvPr id="38918" name="Rectangle 4">
            <a:extLst>
              <a:ext uri="{FF2B5EF4-FFF2-40B4-BE49-F238E27FC236}">
                <a16:creationId xmlns:a16="http://schemas.microsoft.com/office/drawing/2014/main" id="{7DE70DEC-82A6-F764-4014-E439C52D26E0}"/>
              </a:ext>
            </a:extLst>
          </p:cNvPr>
          <p:cNvSpPr>
            <a:spLocks noChangeArrowheads="1"/>
          </p:cNvSpPr>
          <p:nvPr/>
        </p:nvSpPr>
        <p:spPr bwMode="auto">
          <a:xfrm>
            <a:off x="3733800" y="2327868"/>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Scanner</a:t>
            </a:r>
          </a:p>
          <a:p>
            <a:pPr algn="ctr" eaLnBrk="1" hangingPunct="1">
              <a:spcBef>
                <a:spcPct val="0"/>
              </a:spcBef>
              <a:buFontTx/>
              <a:buNone/>
            </a:pPr>
            <a:r>
              <a:rPr lang="en-US" altLang="en-US" sz="1400"/>
              <a:t>(lexical</a:t>
            </a:r>
          </a:p>
          <a:p>
            <a:pPr algn="ctr" eaLnBrk="1" hangingPunct="1">
              <a:spcBef>
                <a:spcPct val="0"/>
              </a:spcBef>
              <a:buFontTx/>
              <a:buNone/>
            </a:pPr>
            <a:r>
              <a:rPr lang="en-US" altLang="en-US" sz="1400"/>
              <a:t>  analysis)</a:t>
            </a:r>
          </a:p>
        </p:txBody>
      </p:sp>
      <p:sp>
        <p:nvSpPr>
          <p:cNvPr id="38919" name="Rectangle 5">
            <a:extLst>
              <a:ext uri="{FF2B5EF4-FFF2-40B4-BE49-F238E27FC236}">
                <a16:creationId xmlns:a16="http://schemas.microsoft.com/office/drawing/2014/main" id="{ADA1DA99-6B2C-ADE7-D16D-B74446BFC6AE}"/>
              </a:ext>
            </a:extLst>
          </p:cNvPr>
          <p:cNvSpPr>
            <a:spLocks noChangeArrowheads="1"/>
          </p:cNvSpPr>
          <p:nvPr/>
        </p:nvSpPr>
        <p:spPr bwMode="auto">
          <a:xfrm>
            <a:off x="5562600" y="2327868"/>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Parser</a:t>
            </a:r>
          </a:p>
          <a:p>
            <a:pPr algn="ctr" eaLnBrk="1" hangingPunct="1">
              <a:spcBef>
                <a:spcPct val="0"/>
              </a:spcBef>
              <a:buFontTx/>
              <a:buNone/>
            </a:pPr>
            <a:r>
              <a:rPr lang="en-US" altLang="en-US" sz="1400"/>
              <a:t>(syntax</a:t>
            </a:r>
          </a:p>
          <a:p>
            <a:pPr algn="ctr" eaLnBrk="1" hangingPunct="1">
              <a:spcBef>
                <a:spcPct val="0"/>
              </a:spcBef>
              <a:buFontTx/>
              <a:buNone/>
            </a:pPr>
            <a:r>
              <a:rPr lang="en-US" altLang="en-US" sz="1400"/>
              <a:t>  analysis)</a:t>
            </a:r>
          </a:p>
        </p:txBody>
      </p:sp>
      <p:sp>
        <p:nvSpPr>
          <p:cNvPr id="38920" name="Line 6">
            <a:extLst>
              <a:ext uri="{FF2B5EF4-FFF2-40B4-BE49-F238E27FC236}">
                <a16:creationId xmlns:a16="http://schemas.microsoft.com/office/drawing/2014/main" id="{B8E304A0-D30E-50F6-397E-FCA1CC9CF7B7}"/>
              </a:ext>
            </a:extLst>
          </p:cNvPr>
          <p:cNvSpPr>
            <a:spLocks noChangeShapeType="1"/>
          </p:cNvSpPr>
          <p:nvPr/>
        </p:nvSpPr>
        <p:spPr bwMode="auto">
          <a:xfrm>
            <a:off x="4648200" y="2632668"/>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Line 7">
            <a:extLst>
              <a:ext uri="{FF2B5EF4-FFF2-40B4-BE49-F238E27FC236}">
                <a16:creationId xmlns:a16="http://schemas.microsoft.com/office/drawing/2014/main" id="{B0973279-1F1F-5963-DAAA-97EF9B4AC90E}"/>
              </a:ext>
            </a:extLst>
          </p:cNvPr>
          <p:cNvSpPr>
            <a:spLocks noChangeShapeType="1"/>
          </p:cNvSpPr>
          <p:nvPr/>
        </p:nvSpPr>
        <p:spPr bwMode="auto">
          <a:xfrm>
            <a:off x="6477000" y="2632668"/>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Rectangle 8">
            <a:extLst>
              <a:ext uri="{FF2B5EF4-FFF2-40B4-BE49-F238E27FC236}">
                <a16:creationId xmlns:a16="http://schemas.microsoft.com/office/drawing/2014/main" id="{85ECA17F-613C-B9CD-4DC0-218B0A5FA623}"/>
              </a:ext>
            </a:extLst>
          </p:cNvPr>
          <p:cNvSpPr>
            <a:spLocks noChangeArrowheads="1"/>
          </p:cNvSpPr>
          <p:nvPr/>
        </p:nvSpPr>
        <p:spPr bwMode="auto">
          <a:xfrm>
            <a:off x="7620000" y="3470868"/>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Code</a:t>
            </a:r>
          </a:p>
          <a:p>
            <a:pPr algn="ctr" eaLnBrk="1" hangingPunct="1">
              <a:spcBef>
                <a:spcPct val="0"/>
              </a:spcBef>
              <a:buFontTx/>
              <a:buNone/>
            </a:pPr>
            <a:r>
              <a:rPr lang="en-US" altLang="en-US" sz="1400"/>
              <a:t>Optimizer</a:t>
            </a:r>
          </a:p>
        </p:txBody>
      </p:sp>
      <p:sp>
        <p:nvSpPr>
          <p:cNvPr id="38923" name="Rectangle 9">
            <a:extLst>
              <a:ext uri="{FF2B5EF4-FFF2-40B4-BE49-F238E27FC236}">
                <a16:creationId xmlns:a16="http://schemas.microsoft.com/office/drawing/2014/main" id="{76AC697C-8F19-E40A-4669-7FBA6FE7821A}"/>
              </a:ext>
            </a:extLst>
          </p:cNvPr>
          <p:cNvSpPr>
            <a:spLocks noChangeArrowheads="1"/>
          </p:cNvSpPr>
          <p:nvPr/>
        </p:nvSpPr>
        <p:spPr bwMode="auto">
          <a:xfrm>
            <a:off x="7467600" y="2327868"/>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Semantic</a:t>
            </a:r>
          </a:p>
          <a:p>
            <a:pPr algn="ctr" eaLnBrk="1" hangingPunct="1">
              <a:spcBef>
                <a:spcPct val="0"/>
              </a:spcBef>
              <a:buFontTx/>
              <a:buNone/>
            </a:pPr>
            <a:r>
              <a:rPr lang="en-US" altLang="en-US" sz="1400"/>
              <a:t>Analysis</a:t>
            </a:r>
          </a:p>
          <a:p>
            <a:pPr algn="ctr" eaLnBrk="1" hangingPunct="1">
              <a:spcBef>
                <a:spcPct val="0"/>
              </a:spcBef>
              <a:buFontTx/>
              <a:buNone/>
            </a:pPr>
            <a:r>
              <a:rPr lang="en-US" altLang="en-US" sz="1400"/>
              <a:t>(IC generator)</a:t>
            </a:r>
          </a:p>
        </p:txBody>
      </p:sp>
      <p:sp>
        <p:nvSpPr>
          <p:cNvPr id="38924" name="Rectangle 10">
            <a:extLst>
              <a:ext uri="{FF2B5EF4-FFF2-40B4-BE49-F238E27FC236}">
                <a16:creationId xmlns:a16="http://schemas.microsoft.com/office/drawing/2014/main" id="{247DE11E-71E5-655D-D57F-07B3978E6C68}"/>
              </a:ext>
            </a:extLst>
          </p:cNvPr>
          <p:cNvSpPr>
            <a:spLocks noChangeArrowheads="1"/>
          </p:cNvSpPr>
          <p:nvPr/>
        </p:nvSpPr>
        <p:spPr bwMode="auto">
          <a:xfrm>
            <a:off x="9296400" y="2327868"/>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Code</a:t>
            </a:r>
          </a:p>
          <a:p>
            <a:pPr algn="ctr" eaLnBrk="1" hangingPunct="1">
              <a:spcBef>
                <a:spcPct val="0"/>
              </a:spcBef>
              <a:buFontTx/>
              <a:buNone/>
            </a:pPr>
            <a:r>
              <a:rPr lang="en-US" altLang="en-US" sz="1400"/>
              <a:t>Generator</a:t>
            </a:r>
          </a:p>
          <a:p>
            <a:pPr algn="ctr" eaLnBrk="1" hangingPunct="1">
              <a:spcBef>
                <a:spcPct val="0"/>
              </a:spcBef>
              <a:buFontTx/>
              <a:buNone/>
            </a:pPr>
            <a:endParaRPr lang="en-US" altLang="en-US" sz="1400"/>
          </a:p>
        </p:txBody>
      </p:sp>
      <p:sp>
        <p:nvSpPr>
          <p:cNvPr id="38925" name="Line 11">
            <a:extLst>
              <a:ext uri="{FF2B5EF4-FFF2-40B4-BE49-F238E27FC236}">
                <a16:creationId xmlns:a16="http://schemas.microsoft.com/office/drawing/2014/main" id="{9B2363FF-79DB-AE4E-CB5F-65FD094CC951}"/>
              </a:ext>
            </a:extLst>
          </p:cNvPr>
          <p:cNvSpPr>
            <a:spLocks noChangeShapeType="1"/>
          </p:cNvSpPr>
          <p:nvPr/>
        </p:nvSpPr>
        <p:spPr bwMode="auto">
          <a:xfrm>
            <a:off x="8001000" y="301366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2">
            <a:extLst>
              <a:ext uri="{FF2B5EF4-FFF2-40B4-BE49-F238E27FC236}">
                <a16:creationId xmlns:a16="http://schemas.microsoft.com/office/drawing/2014/main" id="{F3A5540A-6135-A354-D93D-482BD1F26291}"/>
              </a:ext>
            </a:extLst>
          </p:cNvPr>
          <p:cNvSpPr>
            <a:spLocks noChangeShapeType="1"/>
          </p:cNvSpPr>
          <p:nvPr/>
        </p:nvSpPr>
        <p:spPr bwMode="auto">
          <a:xfrm flipV="1">
            <a:off x="8534400" y="2785068"/>
            <a:ext cx="762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Line 13">
            <a:extLst>
              <a:ext uri="{FF2B5EF4-FFF2-40B4-BE49-F238E27FC236}">
                <a16:creationId xmlns:a16="http://schemas.microsoft.com/office/drawing/2014/main" id="{86A044AC-10EB-CE06-929E-7F7B31753646}"/>
              </a:ext>
            </a:extLst>
          </p:cNvPr>
          <p:cNvSpPr>
            <a:spLocks noChangeShapeType="1"/>
          </p:cNvSpPr>
          <p:nvPr/>
        </p:nvSpPr>
        <p:spPr bwMode="auto">
          <a:xfrm>
            <a:off x="8610600" y="263266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14">
            <a:extLst>
              <a:ext uri="{FF2B5EF4-FFF2-40B4-BE49-F238E27FC236}">
                <a16:creationId xmlns:a16="http://schemas.microsoft.com/office/drawing/2014/main" id="{33744DEC-D96A-0761-3604-102DC2002628}"/>
              </a:ext>
            </a:extLst>
          </p:cNvPr>
          <p:cNvSpPr>
            <a:spLocks noChangeShapeType="1"/>
          </p:cNvSpPr>
          <p:nvPr/>
        </p:nvSpPr>
        <p:spPr bwMode="auto">
          <a:xfrm>
            <a:off x="3352800" y="263266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15">
            <a:extLst>
              <a:ext uri="{FF2B5EF4-FFF2-40B4-BE49-F238E27FC236}">
                <a16:creationId xmlns:a16="http://schemas.microsoft.com/office/drawing/2014/main" id="{FFF316CD-37D3-D6A1-377A-79D65D4F43DD}"/>
              </a:ext>
            </a:extLst>
          </p:cNvPr>
          <p:cNvSpPr>
            <a:spLocks noChangeShapeType="1"/>
          </p:cNvSpPr>
          <p:nvPr/>
        </p:nvSpPr>
        <p:spPr bwMode="auto">
          <a:xfrm>
            <a:off x="10210800" y="263266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0" name="Rectangle 16">
            <a:extLst>
              <a:ext uri="{FF2B5EF4-FFF2-40B4-BE49-F238E27FC236}">
                <a16:creationId xmlns:a16="http://schemas.microsoft.com/office/drawing/2014/main" id="{3D0BE399-EDBC-E15E-FCC4-15CC601B414A}"/>
              </a:ext>
            </a:extLst>
          </p:cNvPr>
          <p:cNvSpPr>
            <a:spLocks noChangeArrowheads="1"/>
          </p:cNvSpPr>
          <p:nvPr/>
        </p:nvSpPr>
        <p:spPr bwMode="auto">
          <a:xfrm>
            <a:off x="6248400" y="4842468"/>
            <a:ext cx="1219200" cy="990600"/>
          </a:xfrm>
          <a:prstGeom prst="rect">
            <a:avLst/>
          </a:prstGeom>
          <a:solidFill>
            <a:srgbClr val="FFCC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t>Symbol</a:t>
            </a:r>
          </a:p>
          <a:p>
            <a:pPr algn="ctr" eaLnBrk="1" hangingPunct="1">
              <a:spcBef>
                <a:spcPct val="0"/>
              </a:spcBef>
              <a:buFontTx/>
              <a:buNone/>
            </a:pPr>
            <a:r>
              <a:rPr lang="en-US" altLang="en-US" sz="2000"/>
              <a:t>Table</a:t>
            </a:r>
          </a:p>
        </p:txBody>
      </p:sp>
      <p:sp>
        <p:nvSpPr>
          <p:cNvPr id="38931" name="Line 17">
            <a:extLst>
              <a:ext uri="{FF2B5EF4-FFF2-40B4-BE49-F238E27FC236}">
                <a16:creationId xmlns:a16="http://schemas.microsoft.com/office/drawing/2014/main" id="{22FC6C05-E9AF-38A7-4D89-838A232DBE9D}"/>
              </a:ext>
            </a:extLst>
          </p:cNvPr>
          <p:cNvSpPr>
            <a:spLocks noChangeShapeType="1"/>
          </p:cNvSpPr>
          <p:nvPr/>
        </p:nvSpPr>
        <p:spPr bwMode="auto">
          <a:xfrm>
            <a:off x="4343400" y="2937468"/>
            <a:ext cx="1905000" cy="2133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2" name="Line 18">
            <a:extLst>
              <a:ext uri="{FF2B5EF4-FFF2-40B4-BE49-F238E27FC236}">
                <a16:creationId xmlns:a16="http://schemas.microsoft.com/office/drawing/2014/main" id="{64EB46B9-55FF-E400-8624-946049651546}"/>
              </a:ext>
            </a:extLst>
          </p:cNvPr>
          <p:cNvSpPr>
            <a:spLocks noChangeShapeType="1"/>
          </p:cNvSpPr>
          <p:nvPr/>
        </p:nvSpPr>
        <p:spPr bwMode="auto">
          <a:xfrm>
            <a:off x="5867400" y="2937468"/>
            <a:ext cx="457200" cy="1905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3" name="Line 19">
            <a:extLst>
              <a:ext uri="{FF2B5EF4-FFF2-40B4-BE49-F238E27FC236}">
                <a16:creationId xmlns:a16="http://schemas.microsoft.com/office/drawing/2014/main" id="{B9D3CDE0-EB15-9424-E9F2-D5A361004AF5}"/>
              </a:ext>
            </a:extLst>
          </p:cNvPr>
          <p:cNvSpPr>
            <a:spLocks noChangeShapeType="1"/>
          </p:cNvSpPr>
          <p:nvPr/>
        </p:nvSpPr>
        <p:spPr bwMode="auto">
          <a:xfrm flipH="1">
            <a:off x="6629400" y="3013668"/>
            <a:ext cx="914400" cy="1828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4" name="Line 20">
            <a:extLst>
              <a:ext uri="{FF2B5EF4-FFF2-40B4-BE49-F238E27FC236}">
                <a16:creationId xmlns:a16="http://schemas.microsoft.com/office/drawing/2014/main" id="{C0F46402-AE9D-8332-D206-F08C4D26021A}"/>
              </a:ext>
            </a:extLst>
          </p:cNvPr>
          <p:cNvSpPr>
            <a:spLocks noChangeShapeType="1"/>
          </p:cNvSpPr>
          <p:nvPr/>
        </p:nvSpPr>
        <p:spPr bwMode="auto">
          <a:xfrm flipH="1">
            <a:off x="7162800" y="4080468"/>
            <a:ext cx="60960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5" name="Line 21">
            <a:extLst>
              <a:ext uri="{FF2B5EF4-FFF2-40B4-BE49-F238E27FC236}">
                <a16:creationId xmlns:a16="http://schemas.microsoft.com/office/drawing/2014/main" id="{63E381AF-81FC-BC33-507B-4FAF43E9A39F}"/>
              </a:ext>
            </a:extLst>
          </p:cNvPr>
          <p:cNvSpPr>
            <a:spLocks noChangeShapeType="1"/>
          </p:cNvSpPr>
          <p:nvPr/>
        </p:nvSpPr>
        <p:spPr bwMode="auto">
          <a:xfrm flipH="1">
            <a:off x="7467600" y="2937468"/>
            <a:ext cx="2057400" cy="2590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6" name="Text Box 22">
            <a:extLst>
              <a:ext uri="{FF2B5EF4-FFF2-40B4-BE49-F238E27FC236}">
                <a16:creationId xmlns:a16="http://schemas.microsoft.com/office/drawing/2014/main" id="{456A39C8-3C9A-FDAD-6EFF-80A7519423D5}"/>
              </a:ext>
            </a:extLst>
          </p:cNvPr>
          <p:cNvSpPr txBox="1">
            <a:spLocks noChangeArrowheads="1"/>
          </p:cNvSpPr>
          <p:nvPr/>
        </p:nvSpPr>
        <p:spPr bwMode="auto">
          <a:xfrm>
            <a:off x="2819400" y="2404068"/>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Source</a:t>
            </a:r>
          </a:p>
          <a:p>
            <a:pPr algn="ctr" eaLnBrk="1" hangingPunct="1">
              <a:spcBef>
                <a:spcPct val="0"/>
              </a:spcBef>
              <a:buFontTx/>
              <a:buNone/>
            </a:pPr>
            <a:r>
              <a:rPr lang="en-US" altLang="en-US" sz="1200"/>
              <a:t>language</a:t>
            </a:r>
          </a:p>
        </p:txBody>
      </p:sp>
      <p:sp>
        <p:nvSpPr>
          <p:cNvPr id="38937" name="Text Box 25">
            <a:extLst>
              <a:ext uri="{FF2B5EF4-FFF2-40B4-BE49-F238E27FC236}">
                <a16:creationId xmlns:a16="http://schemas.microsoft.com/office/drawing/2014/main" id="{B633E8D4-9D44-95F8-3A96-7EDD587BB915}"/>
              </a:ext>
            </a:extLst>
          </p:cNvPr>
          <p:cNvSpPr txBox="1">
            <a:spLocks noChangeArrowheads="1"/>
          </p:cNvSpPr>
          <p:nvPr/>
        </p:nvSpPr>
        <p:spPr bwMode="auto">
          <a:xfrm>
            <a:off x="7924800" y="187066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Syntactic/semantic</a:t>
            </a:r>
          </a:p>
          <a:p>
            <a:pPr algn="ctr" eaLnBrk="1" hangingPunct="1">
              <a:spcBef>
                <a:spcPct val="0"/>
              </a:spcBef>
              <a:buFontTx/>
              <a:buNone/>
            </a:pPr>
            <a:r>
              <a:rPr lang="en-US" altLang="en-US" sz="1200"/>
              <a:t>structure</a:t>
            </a:r>
          </a:p>
        </p:txBody>
      </p:sp>
      <p:sp>
        <p:nvSpPr>
          <p:cNvPr id="38938" name="Text Box 26">
            <a:extLst>
              <a:ext uri="{FF2B5EF4-FFF2-40B4-BE49-F238E27FC236}">
                <a16:creationId xmlns:a16="http://schemas.microsoft.com/office/drawing/2014/main" id="{F47568BE-FFE6-B856-0E40-F8ACDE0CCBD8}"/>
              </a:ext>
            </a:extLst>
          </p:cNvPr>
          <p:cNvSpPr txBox="1">
            <a:spLocks noChangeArrowheads="1"/>
          </p:cNvSpPr>
          <p:nvPr/>
        </p:nvSpPr>
        <p:spPr bwMode="auto">
          <a:xfrm>
            <a:off x="10439400" y="2404068"/>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Target</a:t>
            </a:r>
          </a:p>
          <a:p>
            <a:pPr algn="ctr" eaLnBrk="1" hangingPunct="1">
              <a:spcBef>
                <a:spcPct val="0"/>
              </a:spcBef>
              <a:buFontTx/>
              <a:buNone/>
            </a:pPr>
            <a:r>
              <a:rPr lang="en-US" altLang="en-US" sz="1200"/>
              <a:t>language</a:t>
            </a:r>
          </a:p>
        </p:txBody>
      </p:sp>
      <p:sp>
        <p:nvSpPr>
          <p:cNvPr id="38939" name="Text Box 27">
            <a:extLst>
              <a:ext uri="{FF2B5EF4-FFF2-40B4-BE49-F238E27FC236}">
                <a16:creationId xmlns:a16="http://schemas.microsoft.com/office/drawing/2014/main" id="{8FF21187-74B9-A24D-10D5-8225850B030E}"/>
              </a:ext>
            </a:extLst>
          </p:cNvPr>
          <p:cNvSpPr txBox="1">
            <a:spLocks noChangeArrowheads="1"/>
          </p:cNvSpPr>
          <p:nvPr/>
        </p:nvSpPr>
        <p:spPr bwMode="auto">
          <a:xfrm>
            <a:off x="547636" y="4605683"/>
            <a:ext cx="511712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600"/>
              <a:t> IC to real machine code</a:t>
            </a:r>
          </a:p>
          <a:p>
            <a:pPr eaLnBrk="1" hangingPunct="1">
              <a:spcBef>
                <a:spcPct val="0"/>
              </a:spcBef>
            </a:pPr>
            <a:r>
              <a:rPr lang="en-US" altLang="en-US" sz="2600"/>
              <a:t> Memory management, register allocation, instruction selection, instruction scheduling, …</a:t>
            </a:r>
          </a:p>
        </p:txBody>
      </p:sp>
      <p:sp>
        <p:nvSpPr>
          <p:cNvPr id="38940" name="Text Box 28">
            <a:extLst>
              <a:ext uri="{FF2B5EF4-FFF2-40B4-BE49-F238E27FC236}">
                <a16:creationId xmlns:a16="http://schemas.microsoft.com/office/drawing/2014/main" id="{88E72D00-DA98-20D5-AA80-C82771951C5F}"/>
              </a:ext>
            </a:extLst>
          </p:cNvPr>
          <p:cNvSpPr txBox="1">
            <a:spLocks noChangeArrowheads="1"/>
          </p:cNvSpPr>
          <p:nvPr/>
        </p:nvSpPr>
        <p:spPr bwMode="auto">
          <a:xfrm>
            <a:off x="8763000" y="331846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a:t>Syntactic/semantic</a:t>
            </a:r>
          </a:p>
          <a:p>
            <a:pPr algn="ctr" eaLnBrk="1" hangingPunct="1">
              <a:spcBef>
                <a:spcPct val="0"/>
              </a:spcBef>
              <a:buFontTx/>
              <a:buNone/>
            </a:pPr>
            <a:r>
              <a:rPr lang="en-US" altLang="en-US" sz="1200"/>
              <a:t>structure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B494-622B-101A-2ECF-F6286B6C9C3C}"/>
              </a:ext>
            </a:extLst>
          </p:cNvPr>
          <p:cNvSpPr>
            <a:spLocks noGrp="1"/>
          </p:cNvSpPr>
          <p:nvPr>
            <p:ph type="title"/>
          </p:nvPr>
        </p:nvSpPr>
        <p:spPr>
          <a:xfrm>
            <a:off x="914400" y="1031630"/>
            <a:ext cx="10363200" cy="1143000"/>
          </a:xfrm>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8. Computer</a:t>
            </a:r>
            <a:br>
              <a:rPr lang="en-GB" b="1" kern="100" dirty="0">
                <a:effectLst/>
                <a:latin typeface="Calibri" panose="020F0502020204030204" pitchFamily="34" charset="0"/>
                <a:ea typeface="Calibri" panose="020F0502020204030204" pitchFamily="34" charset="0"/>
                <a:cs typeface="Times New Roman" panose="02020603050405020304" pitchFamily="18" charset="0"/>
              </a:rPr>
            </a:br>
            <a:endParaRPr lang="en-GB" b="1" dirty="0"/>
          </a:p>
        </p:txBody>
      </p:sp>
      <p:sp>
        <p:nvSpPr>
          <p:cNvPr id="3" name="Content Placeholder 2">
            <a:extLst>
              <a:ext uri="{FF2B5EF4-FFF2-40B4-BE49-F238E27FC236}">
                <a16:creationId xmlns:a16="http://schemas.microsoft.com/office/drawing/2014/main" id="{D4B9B184-D370-ABFB-3E24-2684C8A29E84}"/>
              </a:ext>
            </a:extLst>
          </p:cNvPr>
          <p:cNvSpPr>
            <a:spLocks noGrp="1"/>
          </p:cNvSpPr>
          <p:nvPr>
            <p:ph idx="1"/>
          </p:nvPr>
        </p:nvSpPr>
        <p:spPr>
          <a:xfrm>
            <a:off x="914400" y="2252506"/>
            <a:ext cx="10363200" cy="4114800"/>
          </a:xfrm>
        </p:spPr>
        <p:txBody>
          <a:bodyPr>
            <a:norm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Machine code and user-provided inputs are executed on the hardware.</a:t>
            </a:r>
            <a:endParaRPr lang="en-GB"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Produces the final result of the program, such as computations, file manipulations, or visual outputs.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74928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E1B3-5BC8-39B0-1A4D-536B7BD2925E}"/>
              </a:ext>
            </a:extLst>
          </p:cNvPr>
          <p:cNvSpPr>
            <a:spLocks noGrp="1"/>
          </p:cNvSpPr>
          <p:nvPr>
            <p:ph type="title"/>
          </p:nvPr>
        </p:nvSpPr>
        <p:spPr>
          <a:xfrm>
            <a:off x="783771" y="838200"/>
            <a:ext cx="10785231" cy="1143000"/>
          </a:xfrm>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Summary of Error Detection and Handling:</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76DCA5B-6214-A739-7ECC-B6C0ADF6545F}"/>
              </a:ext>
            </a:extLst>
          </p:cNvPr>
          <p:cNvSpPr>
            <a:spLocks noGrp="1"/>
          </p:cNvSpPr>
          <p:nvPr>
            <p:ph idx="1"/>
          </p:nvPr>
        </p:nvSpPr>
        <p:spPr>
          <a:xfrm>
            <a:off x="622998" y="1981200"/>
            <a:ext cx="10946004" cy="4660760"/>
          </a:xfrm>
        </p:spPr>
        <p:txBody>
          <a:bodyPr>
            <a:no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Lexical Errors</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Detected during tokenization (e.g., invalid symbols).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Syntax Errors</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Identified by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the parse tree structure.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Errors</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Found during the semantic analysis (e.g., type mismatches).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Runtime Errors</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Not addressed in the compilation process but handled during execution.</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21050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E4D3B8-9B22-EA48-257C-832ED6F23A7A}"/>
              </a:ext>
            </a:extLst>
          </p:cNvPr>
          <p:cNvSpPr>
            <a:spLocks noGrp="1" noChangeArrowheads="1"/>
          </p:cNvSpPr>
          <p:nvPr>
            <p:ph type="title"/>
          </p:nvPr>
        </p:nvSpPr>
        <p:spPr>
          <a:xfrm>
            <a:off x="1885950" y="152400"/>
            <a:ext cx="7696200" cy="376238"/>
          </a:xfrm>
        </p:spPr>
        <p:txBody>
          <a:bodyPr rtlCol="0">
            <a:noAutofit/>
          </a:bodyPr>
          <a:lstStyle/>
          <a:p>
            <a:pPr eaLnBrk="1" fontAlgn="auto" hangingPunct="1">
              <a:spcAft>
                <a:spcPts val="0"/>
              </a:spcAft>
              <a:defRPr/>
            </a:pPr>
            <a:r>
              <a:rPr lang="en-US" altLang="en-US" b="1" dirty="0"/>
              <a:t>The Phases of a Compiler</a:t>
            </a:r>
          </a:p>
        </p:txBody>
      </p:sp>
      <p:sp>
        <p:nvSpPr>
          <p:cNvPr id="23555" name="Slide Number Placeholder 1">
            <a:extLst>
              <a:ext uri="{FF2B5EF4-FFF2-40B4-BE49-F238E27FC236}">
                <a16:creationId xmlns:a16="http://schemas.microsoft.com/office/drawing/2014/main" id="{D0EA9F8E-2981-2E73-45D9-1180FB5A4F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693CF923-583C-4B1B-8CD6-0C927371933A}"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graphicFrame>
        <p:nvGraphicFramePr>
          <p:cNvPr id="13431" name="Group 119">
            <a:extLst>
              <a:ext uri="{FF2B5EF4-FFF2-40B4-BE49-F238E27FC236}">
                <a16:creationId xmlns:a16="http://schemas.microsoft.com/office/drawing/2014/main" id="{F1ACC88F-60CF-0FD5-CFAC-D9623825EB6C}"/>
              </a:ext>
            </a:extLst>
          </p:cNvPr>
          <p:cNvGraphicFramePr>
            <a:graphicFrameLocks noGrp="1"/>
          </p:cNvGraphicFramePr>
          <p:nvPr/>
        </p:nvGraphicFramePr>
        <p:xfrm>
          <a:off x="1558925" y="765175"/>
          <a:ext cx="8929689" cy="5734293"/>
        </p:xfrm>
        <a:graphic>
          <a:graphicData uri="http://schemas.openxmlformats.org/drawingml/2006/table">
            <a:tbl>
              <a:tblPr/>
              <a:tblGrid>
                <a:gridCol w="2976563">
                  <a:extLst>
                    <a:ext uri="{9D8B030D-6E8A-4147-A177-3AD203B41FA5}">
                      <a16:colId xmlns:a16="http://schemas.microsoft.com/office/drawing/2014/main" val="20000"/>
                    </a:ext>
                  </a:extLst>
                </a:gridCol>
                <a:gridCol w="2976563">
                  <a:extLst>
                    <a:ext uri="{9D8B030D-6E8A-4147-A177-3AD203B41FA5}">
                      <a16:colId xmlns:a16="http://schemas.microsoft.com/office/drawing/2014/main" val="20001"/>
                    </a:ext>
                  </a:extLst>
                </a:gridCol>
                <a:gridCol w="2976563">
                  <a:extLst>
                    <a:ext uri="{9D8B030D-6E8A-4147-A177-3AD203B41FA5}">
                      <a16:colId xmlns:a16="http://schemas.microsoft.com/office/drawing/2014/main" val="20002"/>
                    </a:ext>
                  </a:extLst>
                </a:gridCol>
              </a:tblGrid>
              <a:tr h="31237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Phase</a:t>
                      </a:r>
                      <a:endParaRPr kumimoji="0" lang="en-US" altLang="en-US" sz="1600" b="0" i="0" u="none" strike="noStrike" cap="none" normalizeH="0" baseline="0">
                        <a:ln>
                          <a:noFill/>
                        </a:ln>
                        <a:solidFill>
                          <a:schemeClr val="tx1"/>
                        </a:solidFill>
                        <a:effectLst/>
                        <a:latin typeface="Times" panose="02020603050405020304" pitchFamily="18" charset="0"/>
                      </a:endParaRP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panose="02020603050405020304" pitchFamily="18" charset="0"/>
                        </a:rPr>
                        <a:t>Output</a:t>
                      </a:r>
                      <a:endParaRPr kumimoji="0" lang="en-US" altLang="en-US" sz="1600" b="0" i="0" u="none" strike="noStrike" cap="none" normalizeH="0" baseline="0" dirty="0">
                        <a:ln>
                          <a:noFill/>
                        </a:ln>
                        <a:solidFill>
                          <a:schemeClr val="tx1"/>
                        </a:solidFill>
                        <a:effectLst/>
                        <a:latin typeface="Times" panose="02020603050405020304" pitchFamily="18" charset="0"/>
                      </a:endParaRP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Sample</a:t>
                      </a:r>
                      <a:endParaRPr kumimoji="0" lang="en-US" altLang="en-US" sz="1600" b="0" i="0" u="none" strike="noStrike" cap="none" normalizeH="0" baseline="0">
                        <a:ln>
                          <a:noFill/>
                        </a:ln>
                        <a:solidFill>
                          <a:schemeClr val="tx1"/>
                        </a:solidFill>
                        <a:effectLst/>
                        <a:latin typeface="Times" panose="02020603050405020304" pitchFamily="18" charset="0"/>
                      </a:endParaRP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37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Programmer</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Source string</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A=B+C;</a:t>
                      </a: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2171">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panose="02020603050405020304" pitchFamily="18" charset="0"/>
                        </a:rPr>
                        <a:t>Scanner (performs lexical analysis)</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panose="02020603050405020304" pitchFamily="18" charset="0"/>
                        </a:rPr>
                        <a:t>Token string</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‘A’</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‘B’</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‘C’</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0" i="0" u="none" strike="noStrike" cap="none" normalizeH="0" baseline="0">
                          <a:ln>
                            <a:noFill/>
                          </a:ln>
                          <a:solidFill>
                            <a:schemeClr val="tx1"/>
                          </a:solidFill>
                          <a:effectLst/>
                          <a:latin typeface="Times" panose="02020603050405020304" pitchFamily="18" charset="0"/>
                        </a:rPr>
                        <a:t>And </a:t>
                      </a:r>
                      <a:r>
                        <a:rPr kumimoji="0" lang="en-US" altLang="en-US" sz="1600" b="0" i="1" u="none" strike="noStrike" cap="none" normalizeH="0" baseline="0">
                          <a:ln>
                            <a:noFill/>
                          </a:ln>
                          <a:solidFill>
                            <a:schemeClr val="tx1"/>
                          </a:solidFill>
                          <a:effectLst/>
                          <a:latin typeface="Times" panose="02020603050405020304" pitchFamily="18" charset="0"/>
                        </a:rPr>
                        <a:t>symbol table</a:t>
                      </a:r>
                      <a:r>
                        <a:rPr kumimoji="0" lang="en-US" altLang="en-US" sz="1600" b="0" i="0" u="none" strike="noStrike" cap="none" normalizeH="0" baseline="0">
                          <a:ln>
                            <a:noFill/>
                          </a:ln>
                          <a:solidFill>
                            <a:schemeClr val="tx1"/>
                          </a:solidFill>
                          <a:effectLst/>
                          <a:latin typeface="Times" panose="02020603050405020304" pitchFamily="18" charset="0"/>
                        </a:rPr>
                        <a:t> for identifiers</a:t>
                      </a: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484">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Parser (performs syntax analysis based on the grammar of the programming language)</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Parse tree or abstract syntax tree</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Courier New" panose="02070309020205020404" pitchFamily="49" charset="0"/>
                        </a:rPr>
                        <a:t>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A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B   C</a:t>
                      </a:r>
                      <a:endParaRPr kumimoji="0" lang="en-US" altLang="en-US" sz="1600" b="1" i="0" u="none" strike="noStrike" cap="none" normalizeH="0" baseline="0">
                        <a:ln>
                          <a:noFill/>
                        </a:ln>
                        <a:solidFill>
                          <a:schemeClr val="tx1"/>
                        </a:solidFill>
                        <a:effectLst/>
                        <a:latin typeface="Courier New" panose="02070309020205020404" pitchFamily="49" charset="0"/>
                      </a:endParaRP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619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Semantic analyzer (type checking,  etc)</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Parse tree or abstract syntax tree</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Courier New" panose="02070309020205020404" pitchFamily="49" charset="0"/>
                      </a:endParaRP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0022">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Intermediate code generator</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Three-address code, quads, or RTL</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int2fp B          t1</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1" i="0" u="none" strike="noStrike" cap="none" normalizeH="0" baseline="0">
                          <a:ln>
                            <a:noFill/>
                          </a:ln>
                          <a:solidFill>
                            <a:schemeClr val="tx1"/>
                          </a:solidFill>
                          <a:effectLst/>
                          <a:latin typeface="Courier New" panose="02070309020205020404" pitchFamily="49" charset="0"/>
                        </a:rPr>
                        <a:t>+      t1    C    t2</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1" i="0" u="none" strike="noStrike" cap="none" normalizeH="0" baseline="0">
                          <a:ln>
                            <a:noFill/>
                          </a:ln>
                          <a:solidFill>
                            <a:schemeClr val="tx1"/>
                          </a:solidFill>
                          <a:effectLst/>
                          <a:latin typeface="Courier New" panose="02070309020205020404" pitchFamily="49" charset="0"/>
                        </a:rPr>
                        <a:t>:=     t2         A</a:t>
                      </a: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619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Optimizer</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Three-address code, quads, or RTL</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anose="02070309020205020404" pitchFamily="49" charset="0"/>
                        </a:rPr>
                        <a:t>int2fp B          t1</a:t>
                      </a:r>
                      <a:br>
                        <a:rPr kumimoji="0" lang="en-US" altLang="en-US" sz="1600" b="1" i="0" u="none" strike="noStrike" cap="none" normalizeH="0" baseline="0" dirty="0">
                          <a:ln>
                            <a:noFill/>
                          </a:ln>
                          <a:solidFill>
                            <a:schemeClr val="tx1"/>
                          </a:solidFill>
                          <a:effectLst/>
                          <a:latin typeface="Courier New" panose="02070309020205020404" pitchFamily="49" charset="0"/>
                        </a:rPr>
                      </a:br>
                      <a:r>
                        <a:rPr kumimoji="0" lang="en-US" altLang="en-US" sz="1600" b="1" i="0" u="none" strike="noStrike" cap="none" normalizeH="0" baseline="0" dirty="0">
                          <a:ln>
                            <a:noFill/>
                          </a:ln>
                          <a:solidFill>
                            <a:schemeClr val="tx1"/>
                          </a:solidFill>
                          <a:effectLst/>
                          <a:latin typeface="Courier New" panose="02070309020205020404" pitchFamily="49" charset="0"/>
                        </a:rPr>
                        <a:t>+      t1   #2.3  A</a:t>
                      </a: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00022">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Code generator</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Assembly code</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anose="02070309020205020404" pitchFamily="49" charset="0"/>
                        </a:rPr>
                        <a:t>MOVF  #2.3,r1</a:t>
                      </a:r>
                      <a:br>
                        <a:rPr kumimoji="0" lang="en-US" altLang="en-US" sz="1600" b="1" i="0" u="none" strike="noStrike" cap="none" normalizeH="0" baseline="0" dirty="0">
                          <a:ln>
                            <a:noFill/>
                          </a:ln>
                          <a:solidFill>
                            <a:schemeClr val="tx1"/>
                          </a:solidFill>
                          <a:effectLst/>
                          <a:latin typeface="Courier New" panose="02070309020205020404" pitchFamily="49" charset="0"/>
                        </a:rPr>
                      </a:br>
                      <a:r>
                        <a:rPr kumimoji="0" lang="en-US" altLang="en-US" sz="1600" b="1" i="0" u="none" strike="noStrike" cap="none" normalizeH="0" baseline="0" dirty="0">
                          <a:ln>
                            <a:noFill/>
                          </a:ln>
                          <a:solidFill>
                            <a:schemeClr val="tx1"/>
                          </a:solidFill>
                          <a:effectLst/>
                          <a:latin typeface="Courier New" panose="02070309020205020404" pitchFamily="49" charset="0"/>
                        </a:rPr>
                        <a:t>ADDF2 r1,r2</a:t>
                      </a:r>
                      <a:br>
                        <a:rPr kumimoji="0" lang="en-US" altLang="en-US" sz="1600" b="1" i="0" u="none" strike="noStrike" cap="none" normalizeH="0" baseline="0" dirty="0">
                          <a:ln>
                            <a:noFill/>
                          </a:ln>
                          <a:solidFill>
                            <a:schemeClr val="tx1"/>
                          </a:solidFill>
                          <a:effectLst/>
                          <a:latin typeface="Courier New" panose="02070309020205020404" pitchFamily="49" charset="0"/>
                        </a:rPr>
                      </a:br>
                      <a:r>
                        <a:rPr kumimoji="0" lang="en-US" altLang="en-US" sz="1600" b="1" i="0" u="none" strike="noStrike" cap="none" normalizeH="0" baseline="0" dirty="0">
                          <a:ln>
                            <a:noFill/>
                          </a:ln>
                          <a:solidFill>
                            <a:schemeClr val="tx1"/>
                          </a:solidFill>
                          <a:effectLst/>
                          <a:latin typeface="Courier New" panose="02070309020205020404" pitchFamily="49" charset="0"/>
                        </a:rPr>
                        <a:t>MOVF  r2,A</a:t>
                      </a:r>
                      <a:endParaRPr kumimoji="0" lang="en-US" altLang="en-US" sz="1600" b="0" i="0" u="none" strike="noStrike" cap="none" normalizeH="0" baseline="0" dirty="0">
                        <a:ln>
                          <a:noFill/>
                        </a:ln>
                        <a:solidFill>
                          <a:schemeClr val="tx1"/>
                        </a:solidFill>
                        <a:effectLst/>
                        <a:latin typeface="Times" panose="02020603050405020304" pitchFamily="18" charset="0"/>
                      </a:endParaRP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619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panose="02020603050405020304" pitchFamily="18" charset="0"/>
                        </a:rPr>
                        <a:t>Peephole optimizer</a:t>
                      </a:r>
                    </a:p>
                  </a:txBody>
                  <a:tcPr marL="68585" marR="68585"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panose="02020603050405020304" pitchFamily="18" charset="0"/>
                        </a:rPr>
                        <a:t>Assembly code</a:t>
                      </a:r>
                    </a:p>
                  </a:txBody>
                  <a:tcPr marL="68585" marR="68585" marT="34277" marB="34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anose="02070309020205020404" pitchFamily="49" charset="0"/>
                        </a:rPr>
                        <a:t>ADDF2 #2.3,r2</a:t>
                      </a:r>
                      <a:br>
                        <a:rPr kumimoji="0" lang="en-US" altLang="en-US" sz="1600" b="1" i="0" u="none" strike="noStrike" cap="none" normalizeH="0" baseline="0" dirty="0">
                          <a:ln>
                            <a:noFill/>
                          </a:ln>
                          <a:solidFill>
                            <a:schemeClr val="tx1"/>
                          </a:solidFill>
                          <a:effectLst/>
                          <a:latin typeface="Courier New" panose="02070309020205020404" pitchFamily="49" charset="0"/>
                        </a:rPr>
                      </a:br>
                      <a:r>
                        <a:rPr kumimoji="0" lang="en-US" altLang="en-US" sz="1600" b="1" i="0" u="none" strike="noStrike" cap="none" normalizeH="0" baseline="0" dirty="0">
                          <a:ln>
                            <a:noFill/>
                          </a:ln>
                          <a:solidFill>
                            <a:schemeClr val="tx1"/>
                          </a:solidFill>
                          <a:effectLst/>
                          <a:latin typeface="Courier New" panose="02070309020205020404" pitchFamily="49" charset="0"/>
                        </a:rPr>
                        <a:t>MOVF  r2,A</a:t>
                      </a:r>
                    </a:p>
                  </a:txBody>
                  <a:tcPr marL="68585" marR="68585"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38CE9A6-3A87-4316-0665-E1A03F5CFFFB}"/>
              </a:ext>
            </a:extLst>
          </p:cNvPr>
          <p:cNvSpPr>
            <a:spLocks noGrp="1" noChangeArrowheads="1"/>
          </p:cNvSpPr>
          <p:nvPr>
            <p:ph type="title"/>
          </p:nvPr>
        </p:nvSpPr>
        <p:spPr>
          <a:xfrm>
            <a:off x="742950" y="514349"/>
            <a:ext cx="10706100" cy="1143000"/>
          </a:xfrm>
        </p:spPr>
        <p:txBody>
          <a:bodyPr/>
          <a:lstStyle/>
          <a:p>
            <a:pPr eaLnBrk="1" hangingPunct="1"/>
            <a:r>
              <a:rPr lang="en-US" altLang="en-US" b="1"/>
              <a:t>Preprocessors, Compilers, Assemblers, and Linkers</a:t>
            </a:r>
          </a:p>
        </p:txBody>
      </p:sp>
      <p:sp>
        <p:nvSpPr>
          <p:cNvPr id="17411" name="Slide Number Placeholder 1">
            <a:extLst>
              <a:ext uri="{FF2B5EF4-FFF2-40B4-BE49-F238E27FC236}">
                <a16:creationId xmlns:a16="http://schemas.microsoft.com/office/drawing/2014/main" id="{E9DD97DA-230D-73F4-5A64-C11FFC2190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02B2287B-BE2C-4BCB-833A-F8E3DC0A98C7}"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12292" name="Rectangle 4">
            <a:extLst>
              <a:ext uri="{FF2B5EF4-FFF2-40B4-BE49-F238E27FC236}">
                <a16:creationId xmlns:a16="http://schemas.microsoft.com/office/drawing/2014/main" id="{D1030401-8726-9A66-5EC5-F6AD1A3EB1BF}"/>
              </a:ext>
            </a:extLst>
          </p:cNvPr>
          <p:cNvSpPr>
            <a:spLocks noChangeArrowheads="1"/>
          </p:cNvSpPr>
          <p:nvPr/>
        </p:nvSpPr>
        <p:spPr bwMode="auto">
          <a:xfrm>
            <a:off x="5353050" y="2728911"/>
            <a:ext cx="1371600" cy="457201"/>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dirty="0"/>
              <a:t>Preprocessor</a:t>
            </a:r>
          </a:p>
        </p:txBody>
      </p:sp>
      <p:sp>
        <p:nvSpPr>
          <p:cNvPr id="12293" name="Line 6">
            <a:extLst>
              <a:ext uri="{FF2B5EF4-FFF2-40B4-BE49-F238E27FC236}">
                <a16:creationId xmlns:a16="http://schemas.microsoft.com/office/drawing/2014/main" id="{002E374B-07D7-9451-A5FA-E0074EF22C96}"/>
              </a:ext>
            </a:extLst>
          </p:cNvPr>
          <p:cNvSpPr>
            <a:spLocks noChangeShapeType="1"/>
          </p:cNvSpPr>
          <p:nvPr/>
        </p:nvSpPr>
        <p:spPr bwMode="auto">
          <a:xfrm flipH="1">
            <a:off x="6806005" y="5367338"/>
            <a:ext cx="800100" cy="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350">
              <a:latin typeface="+mn-lt"/>
            </a:endParaRPr>
          </a:p>
        </p:txBody>
      </p:sp>
      <p:sp>
        <p:nvSpPr>
          <p:cNvPr id="12294" name="Rectangle 7">
            <a:extLst>
              <a:ext uri="{FF2B5EF4-FFF2-40B4-BE49-F238E27FC236}">
                <a16:creationId xmlns:a16="http://schemas.microsoft.com/office/drawing/2014/main" id="{0B5D73C2-20EE-F96B-5966-8D1889F1BFCD}"/>
              </a:ext>
            </a:extLst>
          </p:cNvPr>
          <p:cNvSpPr>
            <a:spLocks noChangeArrowheads="1"/>
          </p:cNvSpPr>
          <p:nvPr/>
        </p:nvSpPr>
        <p:spPr bwMode="auto">
          <a:xfrm>
            <a:off x="5353050" y="3529012"/>
            <a:ext cx="1371600" cy="471488"/>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dirty="0"/>
              <a:t>Compiler</a:t>
            </a:r>
          </a:p>
        </p:txBody>
      </p:sp>
      <p:sp>
        <p:nvSpPr>
          <p:cNvPr id="12295" name="Rectangle 8">
            <a:extLst>
              <a:ext uri="{FF2B5EF4-FFF2-40B4-BE49-F238E27FC236}">
                <a16:creationId xmlns:a16="http://schemas.microsoft.com/office/drawing/2014/main" id="{7FACDDD2-2739-6079-C1CE-A8E2B81DA723}"/>
              </a:ext>
            </a:extLst>
          </p:cNvPr>
          <p:cNvSpPr>
            <a:spLocks noChangeArrowheads="1"/>
          </p:cNvSpPr>
          <p:nvPr/>
        </p:nvSpPr>
        <p:spPr bwMode="auto">
          <a:xfrm>
            <a:off x="5353050" y="4343400"/>
            <a:ext cx="1371600" cy="442912"/>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dirty="0"/>
              <a:t>Assembler</a:t>
            </a:r>
          </a:p>
        </p:txBody>
      </p:sp>
      <p:sp>
        <p:nvSpPr>
          <p:cNvPr id="12296" name="Rectangle 9">
            <a:extLst>
              <a:ext uri="{FF2B5EF4-FFF2-40B4-BE49-F238E27FC236}">
                <a16:creationId xmlns:a16="http://schemas.microsoft.com/office/drawing/2014/main" id="{FB7EC16E-E5D8-15D9-9F27-A9A8B54FEB69}"/>
              </a:ext>
            </a:extLst>
          </p:cNvPr>
          <p:cNvSpPr>
            <a:spLocks noChangeArrowheads="1"/>
          </p:cNvSpPr>
          <p:nvPr/>
        </p:nvSpPr>
        <p:spPr bwMode="auto">
          <a:xfrm>
            <a:off x="5343526" y="5172076"/>
            <a:ext cx="1371600" cy="428624"/>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dirty="0"/>
              <a:t>Linker</a:t>
            </a:r>
          </a:p>
        </p:txBody>
      </p:sp>
      <p:sp>
        <p:nvSpPr>
          <p:cNvPr id="12297" name="Text Box 10">
            <a:extLst>
              <a:ext uri="{FF2B5EF4-FFF2-40B4-BE49-F238E27FC236}">
                <a16:creationId xmlns:a16="http://schemas.microsoft.com/office/drawing/2014/main" id="{0549B166-4DED-C933-AFEE-97F811CD4B9D}"/>
              </a:ext>
            </a:extLst>
          </p:cNvPr>
          <p:cNvSpPr txBox="1">
            <a:spLocks noChangeArrowheads="1"/>
          </p:cNvSpPr>
          <p:nvPr/>
        </p:nvSpPr>
        <p:spPr bwMode="auto">
          <a:xfrm>
            <a:off x="4980951" y="2054811"/>
            <a:ext cx="2230098"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dirty="0"/>
              <a:t>Skeletal Source Program</a:t>
            </a:r>
          </a:p>
        </p:txBody>
      </p:sp>
      <p:sp>
        <p:nvSpPr>
          <p:cNvPr id="12298" name="Text Box 11">
            <a:extLst>
              <a:ext uri="{FF2B5EF4-FFF2-40B4-BE49-F238E27FC236}">
                <a16:creationId xmlns:a16="http://schemas.microsoft.com/office/drawing/2014/main" id="{09B6DF86-EBB0-B0E0-53BD-9F32C563449A}"/>
              </a:ext>
            </a:extLst>
          </p:cNvPr>
          <p:cNvSpPr txBox="1">
            <a:spLocks noChangeArrowheads="1"/>
          </p:cNvSpPr>
          <p:nvPr/>
        </p:nvSpPr>
        <p:spPr bwMode="auto">
          <a:xfrm>
            <a:off x="3649117" y="3209716"/>
            <a:ext cx="1515158"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dirty="0"/>
              <a:t>Source Program</a:t>
            </a:r>
          </a:p>
        </p:txBody>
      </p:sp>
      <p:sp>
        <p:nvSpPr>
          <p:cNvPr id="12299" name="Text Box 12">
            <a:extLst>
              <a:ext uri="{FF2B5EF4-FFF2-40B4-BE49-F238E27FC236}">
                <a16:creationId xmlns:a16="http://schemas.microsoft.com/office/drawing/2014/main" id="{C7236B20-9E65-BCC6-DED5-FF4DB98D3169}"/>
              </a:ext>
            </a:extLst>
          </p:cNvPr>
          <p:cNvSpPr txBox="1">
            <a:spLocks noChangeArrowheads="1"/>
          </p:cNvSpPr>
          <p:nvPr/>
        </p:nvSpPr>
        <p:spPr bwMode="auto">
          <a:xfrm>
            <a:off x="3068092" y="3981242"/>
            <a:ext cx="2325765"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dirty="0"/>
              <a:t>Target Assembly Program</a:t>
            </a:r>
          </a:p>
        </p:txBody>
      </p:sp>
      <p:sp>
        <p:nvSpPr>
          <p:cNvPr id="12300" name="Text Box 13">
            <a:extLst>
              <a:ext uri="{FF2B5EF4-FFF2-40B4-BE49-F238E27FC236}">
                <a16:creationId xmlns:a16="http://schemas.microsoft.com/office/drawing/2014/main" id="{FEA49E12-E1ED-9958-9FB2-7B54CEF614AB}"/>
              </a:ext>
            </a:extLst>
          </p:cNvPr>
          <p:cNvSpPr txBox="1">
            <a:spLocks noChangeArrowheads="1"/>
          </p:cNvSpPr>
          <p:nvPr/>
        </p:nvSpPr>
        <p:spPr bwMode="auto">
          <a:xfrm>
            <a:off x="3103810" y="4802773"/>
            <a:ext cx="2239716"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dirty="0"/>
              <a:t>Relocatable Object Code</a:t>
            </a:r>
          </a:p>
        </p:txBody>
      </p:sp>
      <p:sp>
        <p:nvSpPr>
          <p:cNvPr id="12301" name="Text Box 14">
            <a:extLst>
              <a:ext uri="{FF2B5EF4-FFF2-40B4-BE49-F238E27FC236}">
                <a16:creationId xmlns:a16="http://schemas.microsoft.com/office/drawing/2014/main" id="{99B1D46D-F1F9-38D5-2A89-0667BF450C01}"/>
              </a:ext>
            </a:extLst>
          </p:cNvPr>
          <p:cNvSpPr txBox="1">
            <a:spLocks noChangeArrowheads="1"/>
          </p:cNvSpPr>
          <p:nvPr/>
        </p:nvSpPr>
        <p:spPr bwMode="auto">
          <a:xfrm>
            <a:off x="5062147" y="5929313"/>
            <a:ext cx="2182008"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dirty="0"/>
              <a:t>Absolute Machine Code</a:t>
            </a:r>
          </a:p>
        </p:txBody>
      </p:sp>
      <p:sp>
        <p:nvSpPr>
          <p:cNvPr id="12302" name="Text Box 15">
            <a:extLst>
              <a:ext uri="{FF2B5EF4-FFF2-40B4-BE49-F238E27FC236}">
                <a16:creationId xmlns:a16="http://schemas.microsoft.com/office/drawing/2014/main" id="{7C9FDDF1-07B7-EAE2-49C3-AE123D54FB54}"/>
              </a:ext>
            </a:extLst>
          </p:cNvPr>
          <p:cNvSpPr txBox="1">
            <a:spLocks noChangeArrowheads="1"/>
          </p:cNvSpPr>
          <p:nvPr/>
        </p:nvSpPr>
        <p:spPr bwMode="auto">
          <a:xfrm>
            <a:off x="7691829" y="5074950"/>
            <a:ext cx="2207657" cy="584775"/>
          </a:xfrm>
          <a:prstGeom prst="rect">
            <a:avLst/>
          </a:prstGeom>
          <a:noFill/>
          <a:ln>
            <a:noFill/>
          </a:ln>
          <a:effec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dirty="0"/>
              <a:t>Libraries and</a:t>
            </a:r>
          </a:p>
          <a:p>
            <a:pPr algn="ctr" eaLnBrk="1" fontAlgn="auto" hangingPunct="1">
              <a:spcBef>
                <a:spcPts val="0"/>
              </a:spcBef>
              <a:spcAft>
                <a:spcPts val="0"/>
              </a:spcAft>
              <a:defRPr/>
            </a:pPr>
            <a:r>
              <a:rPr lang="en-US" altLang="en-US" sz="1600" dirty="0"/>
              <a:t>Relocatable Object Files</a:t>
            </a:r>
          </a:p>
        </p:txBody>
      </p:sp>
      <p:sp>
        <p:nvSpPr>
          <p:cNvPr id="12303" name="Line 16">
            <a:extLst>
              <a:ext uri="{FF2B5EF4-FFF2-40B4-BE49-F238E27FC236}">
                <a16:creationId xmlns:a16="http://schemas.microsoft.com/office/drawing/2014/main" id="{5A85635F-E731-031E-BA93-80C60EDE4983}"/>
              </a:ext>
            </a:extLst>
          </p:cNvPr>
          <p:cNvSpPr>
            <a:spLocks noChangeShapeType="1"/>
          </p:cNvSpPr>
          <p:nvPr/>
        </p:nvSpPr>
        <p:spPr bwMode="auto">
          <a:xfrm>
            <a:off x="6038850" y="5614988"/>
            <a:ext cx="0" cy="3429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350" dirty="0">
              <a:latin typeface="+mn-lt"/>
            </a:endParaRPr>
          </a:p>
        </p:txBody>
      </p:sp>
      <p:sp>
        <p:nvSpPr>
          <p:cNvPr id="12304" name="Line 21">
            <a:extLst>
              <a:ext uri="{FF2B5EF4-FFF2-40B4-BE49-F238E27FC236}">
                <a16:creationId xmlns:a16="http://schemas.microsoft.com/office/drawing/2014/main" id="{4999FF56-B5D8-8AFC-4CB3-F8BBA6B1C082}"/>
              </a:ext>
            </a:extLst>
          </p:cNvPr>
          <p:cNvSpPr>
            <a:spLocks noChangeShapeType="1"/>
          </p:cNvSpPr>
          <p:nvPr/>
        </p:nvSpPr>
        <p:spPr bwMode="auto">
          <a:xfrm>
            <a:off x="6029326" y="4800600"/>
            <a:ext cx="0" cy="3429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350" dirty="0">
              <a:latin typeface="+mn-lt"/>
            </a:endParaRPr>
          </a:p>
        </p:txBody>
      </p:sp>
      <p:sp>
        <p:nvSpPr>
          <p:cNvPr id="12305" name="Line 22">
            <a:extLst>
              <a:ext uri="{FF2B5EF4-FFF2-40B4-BE49-F238E27FC236}">
                <a16:creationId xmlns:a16="http://schemas.microsoft.com/office/drawing/2014/main" id="{2D2008B2-9E8C-A27D-D980-04FE4CFEB101}"/>
              </a:ext>
            </a:extLst>
          </p:cNvPr>
          <p:cNvSpPr>
            <a:spLocks noChangeShapeType="1"/>
          </p:cNvSpPr>
          <p:nvPr/>
        </p:nvSpPr>
        <p:spPr bwMode="auto">
          <a:xfrm>
            <a:off x="6038850" y="4000500"/>
            <a:ext cx="0" cy="3429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350">
              <a:latin typeface="+mn-lt"/>
            </a:endParaRPr>
          </a:p>
        </p:txBody>
      </p:sp>
      <p:sp>
        <p:nvSpPr>
          <p:cNvPr id="12306" name="Line 23">
            <a:extLst>
              <a:ext uri="{FF2B5EF4-FFF2-40B4-BE49-F238E27FC236}">
                <a16:creationId xmlns:a16="http://schemas.microsoft.com/office/drawing/2014/main" id="{CE960063-5AA2-CFF8-544A-74C37551CAE0}"/>
              </a:ext>
            </a:extLst>
          </p:cNvPr>
          <p:cNvSpPr>
            <a:spLocks noChangeShapeType="1"/>
          </p:cNvSpPr>
          <p:nvPr/>
        </p:nvSpPr>
        <p:spPr bwMode="auto">
          <a:xfrm>
            <a:off x="6038850" y="3186112"/>
            <a:ext cx="0" cy="3429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350">
              <a:latin typeface="+mn-lt"/>
            </a:endParaRPr>
          </a:p>
        </p:txBody>
      </p:sp>
      <p:sp>
        <p:nvSpPr>
          <p:cNvPr id="12307" name="Line 24">
            <a:extLst>
              <a:ext uri="{FF2B5EF4-FFF2-40B4-BE49-F238E27FC236}">
                <a16:creationId xmlns:a16="http://schemas.microsoft.com/office/drawing/2014/main" id="{C893F6BE-B6B1-A2C7-812F-FBD47B717AFF}"/>
              </a:ext>
            </a:extLst>
          </p:cNvPr>
          <p:cNvSpPr>
            <a:spLocks noChangeShapeType="1"/>
          </p:cNvSpPr>
          <p:nvPr/>
        </p:nvSpPr>
        <p:spPr bwMode="auto">
          <a:xfrm>
            <a:off x="6038850" y="2393157"/>
            <a:ext cx="0" cy="3429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350">
              <a:latin typeface="+mn-lt"/>
            </a:endParaRPr>
          </a:p>
        </p:txBody>
      </p:sp>
      <p:sp>
        <p:nvSpPr>
          <p:cNvPr id="12308" name="Rectangle 26">
            <a:extLst>
              <a:ext uri="{FF2B5EF4-FFF2-40B4-BE49-F238E27FC236}">
                <a16:creationId xmlns:a16="http://schemas.microsoft.com/office/drawing/2014/main" id="{1CA3A389-F749-3080-749D-3DD489F65A09}"/>
              </a:ext>
            </a:extLst>
          </p:cNvPr>
          <p:cNvSpPr>
            <a:spLocks noChangeArrowheads="1"/>
          </p:cNvSpPr>
          <p:nvPr/>
        </p:nvSpPr>
        <p:spPr bwMode="auto">
          <a:xfrm>
            <a:off x="7410450" y="3543300"/>
            <a:ext cx="1828800" cy="571500"/>
          </a:xfrm>
          <a:prstGeom prst="rect">
            <a:avLst/>
          </a:prstGeom>
          <a:no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dirty="0"/>
              <a:t>Try for example:</a:t>
            </a:r>
          </a:p>
          <a:p>
            <a:pPr algn="ctr" eaLnBrk="1" fontAlgn="auto" hangingPunct="1">
              <a:spcBef>
                <a:spcPts val="0"/>
              </a:spcBef>
              <a:spcAft>
                <a:spcPts val="0"/>
              </a:spcAft>
              <a:defRPr/>
            </a:pPr>
            <a:r>
              <a:rPr lang="en-US" altLang="en-US" sz="1500" b="1" dirty="0" err="1">
                <a:latin typeface="Courier New" panose="02070309020205020404" pitchFamily="49" charset="0"/>
              </a:rPr>
              <a:t>gcc</a:t>
            </a:r>
            <a:r>
              <a:rPr lang="en-US" altLang="en-US" sz="1500" b="1" dirty="0">
                <a:latin typeface="Courier New" panose="02070309020205020404" pitchFamily="49" charset="0"/>
              </a:rPr>
              <a:t> -v </a:t>
            </a:r>
            <a:r>
              <a:rPr lang="en-US" altLang="en-US" sz="1500" b="1" dirty="0" err="1">
                <a:latin typeface="Courier New" panose="02070309020205020404" pitchFamily="49" charset="0"/>
              </a:rPr>
              <a:t>myprog.c</a:t>
            </a:r>
            <a:endParaRPr lang="en-US" altLang="en-US" sz="1500" b="1" dirty="0">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912F7B-F485-A3E0-8D4D-9F103D7C1EEC}"/>
              </a:ext>
            </a:extLst>
          </p:cNvPr>
          <p:cNvSpPr>
            <a:spLocks noGrp="1"/>
          </p:cNvSpPr>
          <p:nvPr>
            <p:ph type="ftr" sz="quarter" idx="11"/>
          </p:nvPr>
        </p:nvSpPr>
        <p:spPr/>
        <p:txBody>
          <a:bodyPr/>
          <a:lstStyle/>
          <a:p>
            <a:pPr>
              <a:defRPr/>
            </a:pPr>
            <a:r>
              <a:rPr lang="en-US"/>
              <a:t>CS 540   Spring 2013 GMU</a:t>
            </a:r>
          </a:p>
        </p:txBody>
      </p:sp>
      <p:sp>
        <p:nvSpPr>
          <p:cNvPr id="4" name="Slide Number Placeholder 3">
            <a:extLst>
              <a:ext uri="{FF2B5EF4-FFF2-40B4-BE49-F238E27FC236}">
                <a16:creationId xmlns:a16="http://schemas.microsoft.com/office/drawing/2014/main" id="{96578028-14B3-CE71-AC13-D029C8BECAAF}"/>
              </a:ext>
            </a:extLst>
          </p:cNvPr>
          <p:cNvSpPr>
            <a:spLocks noGrp="1"/>
          </p:cNvSpPr>
          <p:nvPr>
            <p:ph type="sldNum" sz="quarter" idx="12"/>
          </p:nvPr>
        </p:nvSpPr>
        <p:spPr/>
        <p:txBody>
          <a:bodyPr/>
          <a:lstStyle/>
          <a:p>
            <a:pPr>
              <a:defRPr/>
            </a:pPr>
            <a:fld id="{B87017FE-EDAF-46F8-9206-18DF8558A1BB}" type="slidenum">
              <a:rPr lang="en-US" altLang="en-US" smtClean="0"/>
              <a:pPr>
                <a:defRPr/>
              </a:pPr>
              <a:t>26</a:t>
            </a:fld>
            <a:endParaRPr lang="en-US" altLang="en-US"/>
          </a:p>
        </p:txBody>
      </p:sp>
      <p:sp>
        <p:nvSpPr>
          <p:cNvPr id="8" name="Rectangle 2">
            <a:extLst>
              <a:ext uri="{FF2B5EF4-FFF2-40B4-BE49-F238E27FC236}">
                <a16:creationId xmlns:a16="http://schemas.microsoft.com/office/drawing/2014/main" id="{1CFB997C-C093-A7CD-1ACB-9BDED2F49430}"/>
              </a:ext>
            </a:extLst>
          </p:cNvPr>
          <p:cNvSpPr>
            <a:spLocks noChangeArrowheads="1"/>
          </p:cNvSpPr>
          <p:nvPr/>
        </p:nvSpPr>
        <p:spPr bwMode="auto">
          <a:xfrm>
            <a:off x="741679" y="1715115"/>
            <a:ext cx="1053592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1. Preprocessor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Input: </a:t>
            </a:r>
            <a:r>
              <a:rPr kumimoji="0" lang="en-US" altLang="en-US" sz="2800" b="1" i="0" u="none" strike="noStrike" cap="none" normalizeH="0" baseline="0" dirty="0">
                <a:ln>
                  <a:noFill/>
                </a:ln>
                <a:solidFill>
                  <a:schemeClr val="tx1"/>
                </a:solidFill>
                <a:effectLst/>
                <a:latin typeface="Arial" panose="020B0604020202020204" pitchFamily="34" charset="0"/>
              </a:rPr>
              <a:t>Skeletal source program</a:t>
            </a:r>
            <a:r>
              <a:rPr kumimoji="0" lang="en-US" altLang="en-US" sz="2800" b="0" i="0" u="none" strike="noStrike" cap="none" normalizeH="0" baseline="0" dirty="0">
                <a:ln>
                  <a:noFill/>
                </a:ln>
                <a:solidFill>
                  <a:schemeClr val="tx1"/>
                </a:solidFill>
                <a:effectLst/>
                <a:latin typeface="Arial" panose="020B0604020202020204" pitchFamily="34" charset="0"/>
              </a:rPr>
              <a:t> (e.g., </a:t>
            </a:r>
            <a:r>
              <a:rPr kumimoji="0" lang="en-US" altLang="en-US" sz="2800" b="0" i="0" u="none" strike="noStrike" cap="none" normalizeH="0" baseline="0" dirty="0">
                <a:ln>
                  <a:noFill/>
                </a:ln>
                <a:solidFill>
                  <a:schemeClr val="tx1"/>
                </a:solidFill>
                <a:effectLst/>
                <a:latin typeface="Arial Unicode MS"/>
              </a:rPr>
              <a:t>#include</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#define</a:t>
            </a:r>
            <a:r>
              <a:rPr kumimoji="0" lang="en-US" altLang="en-US" sz="2800" b="0" i="0" u="none" strike="noStrike" cap="none" normalizeH="0" baseline="0" dirty="0">
                <a:ln>
                  <a:noFill/>
                </a:ln>
                <a:solidFill>
                  <a:schemeClr val="tx1"/>
                </a:solidFill>
                <a:effectLst/>
              </a:rPr>
              <a:t> in C)</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Action: Handles directives like macro expansion, file inclusion, and conditional compilation.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Output: A </a:t>
            </a:r>
            <a:r>
              <a:rPr kumimoji="0" lang="en-US" altLang="en-US" sz="2800" b="1" i="0" u="none" strike="noStrike" cap="none" normalizeH="0" baseline="0" dirty="0">
                <a:ln>
                  <a:noFill/>
                </a:ln>
                <a:solidFill>
                  <a:schemeClr val="tx1"/>
                </a:solidFill>
                <a:effectLst/>
                <a:latin typeface="Arial" panose="020B0604020202020204" pitchFamily="34" charset="0"/>
              </a:rPr>
              <a:t>complete source program</a:t>
            </a:r>
            <a:r>
              <a:rPr kumimoji="0" lang="en-US" altLang="en-US" sz="2800" b="0" i="0" u="none" strike="noStrike" cap="none" normalizeH="0" baseline="0" dirty="0">
                <a:ln>
                  <a:noFill/>
                </a:ln>
                <a:solidFill>
                  <a:schemeClr val="tx1"/>
                </a:solidFill>
                <a:effectLst/>
                <a:latin typeface="Arial" panose="020B0604020202020204" pitchFamily="34" charset="0"/>
              </a:rPr>
              <a:t> with all preprocessor directives resolved.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tool: </a:t>
            </a:r>
            <a:r>
              <a:rPr kumimoji="0" lang="en-US" altLang="en-US" sz="2800" b="0" i="0" u="none" strike="noStrike" cap="none" normalizeH="0" baseline="0" dirty="0" err="1">
                <a:ln>
                  <a:noFill/>
                </a:ln>
                <a:solidFill>
                  <a:schemeClr val="tx1"/>
                </a:solidFill>
                <a:effectLst/>
                <a:latin typeface="Arial Unicode MS"/>
              </a:rPr>
              <a:t>gcc</a:t>
            </a:r>
            <a:r>
              <a:rPr kumimoji="0" lang="en-US" altLang="en-US" sz="2800" b="0" i="0" u="none" strike="noStrike" cap="none" normalizeH="0" baseline="0" dirty="0">
                <a:ln>
                  <a:noFill/>
                </a:ln>
                <a:solidFill>
                  <a:schemeClr val="tx1"/>
                </a:solidFill>
                <a:effectLst/>
                <a:latin typeface="Arial Unicode MS"/>
              </a:rPr>
              <a:t> -E </a:t>
            </a:r>
            <a:r>
              <a:rPr kumimoji="0" lang="en-US" altLang="en-US" sz="2800" b="0" i="0" u="none" strike="noStrike" cap="none" normalizeH="0" baseline="0" dirty="0" err="1">
                <a:ln>
                  <a:noFill/>
                </a:ln>
                <a:solidFill>
                  <a:schemeClr val="tx1"/>
                </a:solidFill>
                <a:effectLst/>
                <a:latin typeface="Arial Unicode MS"/>
              </a:rPr>
              <a:t>myprog.c</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78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CA68EAD-9007-25C8-86D3-58CD540D462F}"/>
              </a:ext>
            </a:extLst>
          </p:cNvPr>
          <p:cNvSpPr>
            <a:spLocks noGrp="1"/>
          </p:cNvSpPr>
          <p:nvPr>
            <p:ph type="ftr" sz="quarter" idx="11"/>
          </p:nvPr>
        </p:nvSpPr>
        <p:spPr/>
        <p:txBody>
          <a:bodyPr/>
          <a:lstStyle/>
          <a:p>
            <a:pPr>
              <a:defRPr/>
            </a:pPr>
            <a:r>
              <a:rPr lang="en-US"/>
              <a:t>CS 540   Spring 2013 GMU</a:t>
            </a:r>
          </a:p>
        </p:txBody>
      </p:sp>
      <p:sp>
        <p:nvSpPr>
          <p:cNvPr id="4" name="Slide Number Placeholder 3">
            <a:extLst>
              <a:ext uri="{FF2B5EF4-FFF2-40B4-BE49-F238E27FC236}">
                <a16:creationId xmlns:a16="http://schemas.microsoft.com/office/drawing/2014/main" id="{1EAAF029-E7DD-1FEA-D319-F316A919274F}"/>
              </a:ext>
            </a:extLst>
          </p:cNvPr>
          <p:cNvSpPr>
            <a:spLocks noGrp="1"/>
          </p:cNvSpPr>
          <p:nvPr>
            <p:ph type="sldNum" sz="quarter" idx="12"/>
          </p:nvPr>
        </p:nvSpPr>
        <p:spPr/>
        <p:txBody>
          <a:bodyPr/>
          <a:lstStyle/>
          <a:p>
            <a:pPr>
              <a:defRPr/>
            </a:pPr>
            <a:fld id="{B87017FE-EDAF-46F8-9206-18DF8558A1BB}" type="slidenum">
              <a:rPr lang="en-US" altLang="en-US" smtClean="0"/>
              <a:pPr>
                <a:defRPr/>
              </a:pPr>
              <a:t>27</a:t>
            </a:fld>
            <a:endParaRPr lang="en-US" altLang="en-US"/>
          </a:p>
        </p:txBody>
      </p:sp>
      <p:sp>
        <p:nvSpPr>
          <p:cNvPr id="6" name="TextBox 5">
            <a:extLst>
              <a:ext uri="{FF2B5EF4-FFF2-40B4-BE49-F238E27FC236}">
                <a16:creationId xmlns:a16="http://schemas.microsoft.com/office/drawing/2014/main" id="{7FBF5C99-E0C9-37CF-E097-9DEED274947D}"/>
              </a:ext>
            </a:extLst>
          </p:cNvPr>
          <p:cNvSpPr txBox="1"/>
          <p:nvPr/>
        </p:nvSpPr>
        <p:spPr>
          <a:xfrm>
            <a:off x="802640" y="2551837"/>
            <a:ext cx="1060704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2. Compiler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Input: Preprocessed source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Action: Translates high-level code (like C, C++) into </a:t>
            </a:r>
            <a:r>
              <a:rPr kumimoji="0" lang="en-US" altLang="en-US" sz="2800" b="1" i="0" u="none" strike="noStrike" cap="none" normalizeH="0" baseline="0" dirty="0">
                <a:ln>
                  <a:noFill/>
                </a:ln>
                <a:solidFill>
                  <a:schemeClr val="tx1"/>
                </a:solidFill>
                <a:effectLst/>
                <a:latin typeface="Arial" panose="020B0604020202020204" pitchFamily="34" charset="0"/>
              </a:rPr>
              <a:t>assembly code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Output: A </a:t>
            </a:r>
            <a:r>
              <a:rPr kumimoji="0" lang="en-US" altLang="en-US" sz="2800" b="1" i="0" u="none" strike="noStrike" cap="none" normalizeH="0" baseline="0" dirty="0">
                <a:ln>
                  <a:noFill/>
                </a:ln>
                <a:solidFill>
                  <a:schemeClr val="tx1"/>
                </a:solidFill>
                <a:effectLst/>
                <a:latin typeface="Arial" panose="020B0604020202020204" pitchFamily="34" charset="0"/>
              </a:rPr>
              <a:t>target assembly program</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tool: </a:t>
            </a:r>
            <a:r>
              <a:rPr kumimoji="0" lang="en-US" altLang="en-US" sz="2800" b="0" i="0" u="none" strike="noStrike" cap="none" normalizeH="0" baseline="0" dirty="0" err="1">
                <a:ln>
                  <a:noFill/>
                </a:ln>
                <a:solidFill>
                  <a:schemeClr val="tx1"/>
                </a:solidFill>
                <a:effectLst/>
                <a:latin typeface="Arial Unicode MS"/>
              </a:rPr>
              <a:t>gcc</a:t>
            </a:r>
            <a:r>
              <a:rPr kumimoji="0" lang="en-US" altLang="en-US" sz="2800" b="0" i="0" u="none" strike="noStrike" cap="none" normalizeH="0" baseline="0" dirty="0">
                <a:ln>
                  <a:noFill/>
                </a:ln>
                <a:solidFill>
                  <a:schemeClr val="tx1"/>
                </a:solidFill>
                <a:effectLst/>
                <a:latin typeface="Arial Unicode MS"/>
              </a:rPr>
              <a:t> -S </a:t>
            </a:r>
            <a:r>
              <a:rPr kumimoji="0" lang="en-US" altLang="en-US" sz="2800" b="0" i="0" u="none" strike="noStrike" cap="none" normalizeH="0" baseline="0" dirty="0" err="1">
                <a:ln>
                  <a:noFill/>
                </a:ln>
                <a:solidFill>
                  <a:schemeClr val="tx1"/>
                </a:solidFill>
                <a:effectLst/>
                <a:latin typeface="Arial Unicode MS"/>
              </a:rPr>
              <a:t>myprog.c</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12194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8682E0C-53AD-8D6E-6242-773D8FEA6953}"/>
              </a:ext>
            </a:extLst>
          </p:cNvPr>
          <p:cNvSpPr>
            <a:spLocks noGrp="1"/>
          </p:cNvSpPr>
          <p:nvPr>
            <p:ph type="ftr" sz="quarter" idx="11"/>
          </p:nvPr>
        </p:nvSpPr>
        <p:spPr/>
        <p:txBody>
          <a:bodyPr/>
          <a:lstStyle/>
          <a:p>
            <a:pPr>
              <a:defRPr/>
            </a:pPr>
            <a:r>
              <a:rPr lang="en-US"/>
              <a:t>CS 540   Spring 2013 GMU</a:t>
            </a:r>
          </a:p>
        </p:txBody>
      </p:sp>
      <p:sp>
        <p:nvSpPr>
          <p:cNvPr id="4" name="Slide Number Placeholder 3">
            <a:extLst>
              <a:ext uri="{FF2B5EF4-FFF2-40B4-BE49-F238E27FC236}">
                <a16:creationId xmlns:a16="http://schemas.microsoft.com/office/drawing/2014/main" id="{9C098C9A-F6A8-FEA0-7F20-EDB0C6458BDB}"/>
              </a:ext>
            </a:extLst>
          </p:cNvPr>
          <p:cNvSpPr>
            <a:spLocks noGrp="1"/>
          </p:cNvSpPr>
          <p:nvPr>
            <p:ph type="sldNum" sz="quarter" idx="12"/>
          </p:nvPr>
        </p:nvSpPr>
        <p:spPr/>
        <p:txBody>
          <a:bodyPr/>
          <a:lstStyle/>
          <a:p>
            <a:pPr>
              <a:defRPr/>
            </a:pPr>
            <a:fld id="{B87017FE-EDAF-46F8-9206-18DF8558A1BB}" type="slidenum">
              <a:rPr lang="en-US" altLang="en-US" smtClean="0"/>
              <a:pPr>
                <a:defRPr/>
              </a:pPr>
              <a:t>28</a:t>
            </a:fld>
            <a:endParaRPr lang="en-US" altLang="en-US"/>
          </a:p>
        </p:txBody>
      </p:sp>
      <p:sp>
        <p:nvSpPr>
          <p:cNvPr id="6" name="TextBox 5">
            <a:extLst>
              <a:ext uri="{FF2B5EF4-FFF2-40B4-BE49-F238E27FC236}">
                <a16:creationId xmlns:a16="http://schemas.microsoft.com/office/drawing/2014/main" id="{253C7C85-B342-05F9-463A-40B7DA87A273}"/>
              </a:ext>
            </a:extLst>
          </p:cNvPr>
          <p:cNvSpPr txBox="1"/>
          <p:nvPr/>
        </p:nvSpPr>
        <p:spPr>
          <a:xfrm>
            <a:off x="975360" y="2683361"/>
            <a:ext cx="10424160" cy="295465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3. Assembler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Input: Assembly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Action: Converts the assembly language into </a:t>
            </a:r>
            <a:r>
              <a:rPr kumimoji="0" lang="en-US" altLang="en-US" sz="2800" b="1" i="0" u="none" strike="noStrike" cap="none" normalizeH="0" baseline="0" dirty="0">
                <a:ln>
                  <a:noFill/>
                </a:ln>
                <a:solidFill>
                  <a:schemeClr val="tx1"/>
                </a:solidFill>
                <a:effectLst/>
                <a:latin typeface="Arial" panose="020B0604020202020204" pitchFamily="34" charset="0"/>
              </a:rPr>
              <a:t>machine code</a:t>
            </a:r>
            <a:r>
              <a:rPr kumimoji="0" lang="en-US" altLang="en-US" sz="2800" b="0" i="0" u="none" strike="noStrike" cap="none" normalizeH="0" baseline="0" dirty="0">
                <a:ln>
                  <a:noFill/>
                </a:ln>
                <a:solidFill>
                  <a:schemeClr val="tx1"/>
                </a:solidFill>
                <a:effectLst/>
                <a:latin typeface="Arial" panose="020B0604020202020204" pitchFamily="34" charset="0"/>
              </a:rPr>
              <a:t>, specifically a </a:t>
            </a:r>
            <a:r>
              <a:rPr kumimoji="0" lang="en-US" altLang="en-US" sz="2800" b="1" i="0" u="none" strike="noStrike" cap="none" normalizeH="0" baseline="0" dirty="0">
                <a:ln>
                  <a:noFill/>
                </a:ln>
                <a:solidFill>
                  <a:schemeClr val="tx1"/>
                </a:solidFill>
                <a:effectLst/>
                <a:latin typeface="Arial" panose="020B0604020202020204" pitchFamily="34" charset="0"/>
              </a:rPr>
              <a:t>relocatable object file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Output: </a:t>
            </a:r>
            <a:r>
              <a:rPr kumimoji="0" lang="en-US" altLang="en-US" sz="2800" b="1" i="0" u="none" strike="noStrike" cap="none" normalizeH="0" baseline="0" dirty="0">
                <a:ln>
                  <a:noFill/>
                </a:ln>
                <a:solidFill>
                  <a:schemeClr val="tx1"/>
                </a:solidFill>
                <a:effectLst/>
                <a:latin typeface="Arial" panose="020B0604020202020204" pitchFamily="34" charset="0"/>
              </a:rPr>
              <a:t>Object code (.o/.obj)</a:t>
            </a:r>
            <a:r>
              <a:rPr kumimoji="0" lang="en-US" altLang="en-US" sz="2800" b="0" i="0" u="none" strike="noStrike" cap="none" normalizeH="0" baseline="0" dirty="0">
                <a:ln>
                  <a:noFill/>
                </a:ln>
                <a:solidFill>
                  <a:schemeClr val="tx1"/>
                </a:solidFill>
                <a:effectLst/>
                <a:latin typeface="Arial" panose="020B0604020202020204" pitchFamily="34" charset="0"/>
              </a:rPr>
              <a:t> that isn't fully ready to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tool: </a:t>
            </a:r>
            <a:r>
              <a:rPr kumimoji="0" lang="en-US" altLang="en-US" sz="2800" b="0" i="0" u="none" strike="noStrike" cap="none" normalizeH="0" baseline="0" dirty="0">
                <a:ln>
                  <a:noFill/>
                </a:ln>
                <a:solidFill>
                  <a:schemeClr val="tx1"/>
                </a:solidFill>
                <a:effectLst/>
                <a:latin typeface="Arial Unicode MS"/>
              </a:rPr>
              <a:t>as </a:t>
            </a:r>
            <a:r>
              <a:rPr kumimoji="0" lang="en-US" altLang="en-US" sz="2800" b="0" i="0" u="none" strike="noStrike" cap="none" normalizeH="0" baseline="0" dirty="0" err="1">
                <a:ln>
                  <a:noFill/>
                </a:ln>
                <a:solidFill>
                  <a:schemeClr val="tx1"/>
                </a:solidFill>
                <a:effectLst/>
                <a:latin typeface="Arial Unicode MS"/>
              </a:rPr>
              <a:t>myprog.s</a:t>
            </a:r>
            <a:r>
              <a:rPr kumimoji="0" lang="en-US" altLang="en-US" sz="2800" b="0" i="0" u="none" strike="noStrike" cap="none" normalizeH="0" baseline="0" dirty="0">
                <a:ln>
                  <a:noFill/>
                </a:ln>
                <a:solidFill>
                  <a:schemeClr val="tx1"/>
                </a:solidFill>
                <a:effectLst/>
                <a:latin typeface="Arial Unicode MS"/>
              </a:rPr>
              <a:t> -o </a:t>
            </a:r>
            <a:r>
              <a:rPr kumimoji="0" lang="en-US" altLang="en-US" sz="2800" b="0" i="0" u="none" strike="noStrike" cap="none" normalizeH="0" baseline="0" dirty="0" err="1">
                <a:ln>
                  <a:noFill/>
                </a:ln>
                <a:solidFill>
                  <a:schemeClr val="tx1"/>
                </a:solidFill>
                <a:effectLst/>
                <a:latin typeface="Arial Unicode MS"/>
              </a:rPr>
              <a:t>myprog.o</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965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E6C8065-4C07-1152-5C1D-35D23C592F11}"/>
              </a:ext>
            </a:extLst>
          </p:cNvPr>
          <p:cNvSpPr>
            <a:spLocks noGrp="1"/>
          </p:cNvSpPr>
          <p:nvPr>
            <p:ph type="ftr" sz="quarter" idx="11"/>
          </p:nvPr>
        </p:nvSpPr>
        <p:spPr/>
        <p:txBody>
          <a:bodyPr/>
          <a:lstStyle/>
          <a:p>
            <a:pPr>
              <a:defRPr/>
            </a:pPr>
            <a:r>
              <a:rPr lang="en-US"/>
              <a:t>CS 540   Spring 2013 GMU</a:t>
            </a:r>
          </a:p>
        </p:txBody>
      </p:sp>
      <p:sp>
        <p:nvSpPr>
          <p:cNvPr id="4" name="Slide Number Placeholder 3">
            <a:extLst>
              <a:ext uri="{FF2B5EF4-FFF2-40B4-BE49-F238E27FC236}">
                <a16:creationId xmlns:a16="http://schemas.microsoft.com/office/drawing/2014/main" id="{0842C3C0-4E23-3E46-1C2A-F4F4BA387FFF}"/>
              </a:ext>
            </a:extLst>
          </p:cNvPr>
          <p:cNvSpPr>
            <a:spLocks noGrp="1"/>
          </p:cNvSpPr>
          <p:nvPr>
            <p:ph type="sldNum" sz="quarter" idx="12"/>
          </p:nvPr>
        </p:nvSpPr>
        <p:spPr/>
        <p:txBody>
          <a:bodyPr/>
          <a:lstStyle/>
          <a:p>
            <a:pPr>
              <a:defRPr/>
            </a:pPr>
            <a:fld id="{B87017FE-EDAF-46F8-9206-18DF8558A1BB}" type="slidenum">
              <a:rPr lang="en-US" altLang="en-US" smtClean="0"/>
              <a:pPr>
                <a:defRPr/>
              </a:pPr>
              <a:t>29</a:t>
            </a:fld>
            <a:endParaRPr lang="en-US" altLang="en-US"/>
          </a:p>
        </p:txBody>
      </p:sp>
      <p:sp>
        <p:nvSpPr>
          <p:cNvPr id="6" name="TextBox 5">
            <a:extLst>
              <a:ext uri="{FF2B5EF4-FFF2-40B4-BE49-F238E27FC236}">
                <a16:creationId xmlns:a16="http://schemas.microsoft.com/office/drawing/2014/main" id="{A448A490-D1F4-56FC-899E-620B7A890B1A}"/>
              </a:ext>
            </a:extLst>
          </p:cNvPr>
          <p:cNvSpPr txBox="1"/>
          <p:nvPr/>
        </p:nvSpPr>
        <p:spPr>
          <a:xfrm>
            <a:off x="1127760" y="2413338"/>
            <a:ext cx="105664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4. Linker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Input: Object files +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Action: Combines your code with library functions, resolves references, and produces </a:t>
            </a:r>
            <a:r>
              <a:rPr kumimoji="0" lang="en-US" altLang="en-US" sz="2800" b="1" i="0" u="none" strike="noStrike" cap="none" normalizeH="0" baseline="0" dirty="0">
                <a:ln>
                  <a:noFill/>
                </a:ln>
                <a:solidFill>
                  <a:schemeClr val="tx1"/>
                </a:solidFill>
                <a:effectLst/>
                <a:latin typeface="Arial" panose="020B0604020202020204" pitchFamily="34" charset="0"/>
              </a:rPr>
              <a:t>absolute machine code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Output: An </a:t>
            </a:r>
            <a:r>
              <a:rPr kumimoji="0" lang="en-US" altLang="en-US" sz="2800" b="1" i="0" u="none" strike="noStrike" cap="none" normalizeH="0" baseline="0" dirty="0">
                <a:ln>
                  <a:noFill/>
                </a:ln>
                <a:solidFill>
                  <a:schemeClr val="tx1"/>
                </a:solidFill>
                <a:effectLst/>
                <a:latin typeface="Arial" panose="020B0604020202020204" pitchFamily="34" charset="0"/>
              </a:rPr>
              <a:t>executable file</a:t>
            </a:r>
            <a:r>
              <a:rPr kumimoji="0" lang="en-US" altLang="en-US" sz="2800" b="0" i="0" u="none" strike="noStrike" cap="none" normalizeH="0" baseline="0" dirty="0">
                <a:ln>
                  <a:noFill/>
                </a:ln>
                <a:solidFill>
                  <a:schemeClr val="tx1"/>
                </a:solidFill>
                <a:effectLst/>
                <a:latin typeface="Arial" panose="020B0604020202020204" pitchFamily="34" charset="0"/>
              </a:rPr>
              <a:t> (e.g., </a:t>
            </a:r>
            <a:r>
              <a:rPr kumimoji="0" lang="en-US" altLang="en-US" sz="2800" b="0" i="0" u="none" strike="noStrike" cap="none" normalizeH="0" baseline="0" dirty="0">
                <a:ln>
                  <a:noFill/>
                </a:ln>
                <a:solidFill>
                  <a:schemeClr val="tx1"/>
                </a:solidFill>
                <a:effectLst/>
                <a:latin typeface="Arial Unicode MS"/>
              </a:rPr>
              <a:t>.exe</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err="1">
                <a:ln>
                  <a:noFill/>
                </a:ln>
                <a:solidFill>
                  <a:schemeClr val="tx1"/>
                </a:solidFill>
                <a:effectLst/>
                <a:latin typeface="Arial Unicode MS"/>
              </a:rPr>
              <a:t>a.out</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tool: </a:t>
            </a:r>
            <a:r>
              <a:rPr kumimoji="0" lang="en-US" altLang="en-US" sz="2800" b="0" i="0" u="none" strike="noStrike" cap="none" normalizeH="0" baseline="0" dirty="0" err="1">
                <a:ln>
                  <a:noFill/>
                </a:ln>
                <a:solidFill>
                  <a:schemeClr val="tx1"/>
                </a:solidFill>
                <a:effectLst/>
                <a:latin typeface="Arial Unicode MS"/>
              </a:rPr>
              <a:t>ld</a:t>
            </a:r>
            <a:r>
              <a:rPr kumimoji="0" lang="en-US" altLang="en-US" sz="2800" b="0" i="0" u="none" strike="noStrike" cap="none" normalizeH="0" baseline="0" dirty="0">
                <a:ln>
                  <a:noFill/>
                </a:ln>
                <a:solidFill>
                  <a:schemeClr val="tx1"/>
                </a:solidFill>
                <a:effectLst/>
              </a:rPr>
              <a:t> or invoked via </a:t>
            </a:r>
            <a:r>
              <a:rPr kumimoji="0" lang="en-US" altLang="en-US" sz="2800" b="0" i="0" u="none" strike="noStrike" cap="none" normalizeH="0" baseline="0" dirty="0" err="1">
                <a:ln>
                  <a:noFill/>
                </a:ln>
                <a:solidFill>
                  <a:schemeClr val="tx1"/>
                </a:solidFill>
                <a:effectLst/>
                <a:latin typeface="Arial Unicode MS"/>
              </a:rPr>
              <a:t>gcc</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8970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49FF-7000-D7DB-925D-FD2B4F257773}"/>
              </a:ext>
            </a:extLst>
          </p:cNvPr>
          <p:cNvSpPr>
            <a:spLocks noGrp="1"/>
          </p:cNvSpPr>
          <p:nvPr>
            <p:ph type="title"/>
          </p:nvPr>
        </p:nvSpPr>
        <p:spPr>
          <a:xfrm>
            <a:off x="476251" y="604044"/>
            <a:ext cx="11477624" cy="1017588"/>
          </a:xfrm>
        </p:spPr>
        <p:txBody>
          <a:bodyPr rtlCol="0">
            <a:noAutofit/>
          </a:bodyPr>
          <a:lstStyle/>
          <a:p>
            <a:pPr eaLnBrk="1" fontAlgn="auto" hangingPunct="1">
              <a:spcAft>
                <a:spcPts val="0"/>
              </a:spcAft>
              <a:defRPr/>
            </a:pPr>
            <a:r>
              <a:rPr lang="en-US" b="1" dirty="0"/>
              <a:t>Why we use high-level language for programming?</a:t>
            </a:r>
            <a:endParaRPr lang="en-GB" dirty="0"/>
          </a:p>
        </p:txBody>
      </p:sp>
      <p:sp>
        <p:nvSpPr>
          <p:cNvPr id="3" name="Content Placeholder 2">
            <a:extLst>
              <a:ext uri="{FF2B5EF4-FFF2-40B4-BE49-F238E27FC236}">
                <a16:creationId xmlns:a16="http://schemas.microsoft.com/office/drawing/2014/main" id="{5887F4CE-83A5-9F0E-FD2F-266BA88C4EDF}"/>
              </a:ext>
            </a:extLst>
          </p:cNvPr>
          <p:cNvSpPr>
            <a:spLocks noGrp="1"/>
          </p:cNvSpPr>
          <p:nvPr>
            <p:ph idx="1"/>
          </p:nvPr>
        </p:nvSpPr>
        <p:spPr>
          <a:xfrm>
            <a:off x="400050" y="2133600"/>
            <a:ext cx="11268075" cy="4467225"/>
          </a:xfrm>
        </p:spPr>
        <p:txBody>
          <a:bodyPr rtlCol="0">
            <a:noAutofit/>
          </a:bodyPr>
          <a:lstStyle/>
          <a:p>
            <a:pPr indent="-182880" eaLnBrk="1" fontAlgn="auto" hangingPunct="1">
              <a:spcAft>
                <a:spcPts val="0"/>
              </a:spcAft>
              <a:buFont typeface="Corbel" panose="020B0503020204020204" pitchFamily="34" charset="0"/>
              <a:buNone/>
              <a:defRPr/>
            </a:pPr>
            <a:r>
              <a:rPr lang="en-US" sz="2800" dirty="0">
                <a:latin typeface="+mj-lt"/>
              </a:rPr>
              <a:t>Using a high-level language for programming has a large impact on how fast programs can be developed. The main reasons for this are:</a:t>
            </a:r>
          </a:p>
          <a:p>
            <a:pPr marL="685800" lvl="1" indent="-385763" eaLnBrk="1" fontAlgn="auto" hangingPunct="1">
              <a:buFont typeface="+mj-lt"/>
              <a:buAutoNum type="arabicPeriod"/>
              <a:defRPr/>
            </a:pPr>
            <a:r>
              <a:rPr lang="en-US" dirty="0">
                <a:latin typeface="+mj-lt"/>
              </a:rPr>
              <a:t>Compared to machine language, the notation used by programming languages is closer to the way humans think about problems.</a:t>
            </a:r>
          </a:p>
          <a:p>
            <a:pPr marL="685800" lvl="1" indent="-385763" eaLnBrk="1" fontAlgn="auto" hangingPunct="1">
              <a:buFont typeface="+mj-lt"/>
              <a:buAutoNum type="arabicPeriod"/>
              <a:defRPr/>
            </a:pPr>
            <a:r>
              <a:rPr lang="en-US" dirty="0">
                <a:latin typeface="+mj-lt"/>
              </a:rPr>
              <a:t>The compiler can spot some obvious programming mistakes.</a:t>
            </a:r>
          </a:p>
          <a:p>
            <a:pPr marL="685800" lvl="1" indent="-385763" eaLnBrk="1" fontAlgn="auto" hangingPunct="1">
              <a:buFont typeface="+mj-lt"/>
              <a:buAutoNum type="arabicPeriod"/>
              <a:defRPr/>
            </a:pPr>
            <a:r>
              <a:rPr lang="en-US" dirty="0">
                <a:latin typeface="+mj-lt"/>
              </a:rPr>
              <a:t>Programs written in a high-level language tend to be shorter than equivalent programs written in machine language.</a:t>
            </a:r>
          </a:p>
          <a:p>
            <a:pPr marL="685800" lvl="1" indent="-385763" eaLnBrk="1" fontAlgn="auto" hangingPunct="1">
              <a:buFont typeface="+mj-lt"/>
              <a:buAutoNum type="arabicPeriod"/>
              <a:defRPr/>
            </a:pPr>
            <a:r>
              <a:rPr lang="en-US" dirty="0">
                <a:latin typeface="+mj-lt"/>
              </a:rPr>
              <a:t>The same program can be compiled to many different machine languages and, hence, be brought to run on many different machines.</a:t>
            </a:r>
            <a:endParaRPr lang="ar-SA" dirty="0">
              <a:latin typeface="+mj-lt"/>
            </a:endParaRPr>
          </a:p>
          <a:p>
            <a:pPr indent="-182880" eaLnBrk="1" fontAlgn="auto" hangingPunct="1">
              <a:spcAft>
                <a:spcPts val="0"/>
              </a:spcAft>
              <a:defRPr/>
            </a:pPr>
            <a:endParaRPr lang="en-GB"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887F3798-79E8-E4F4-FEEA-0D5DB038908C}"/>
              </a:ext>
            </a:extLst>
          </p:cNvPr>
          <p:cNvSpPr>
            <a:spLocks noGrp="1" noChangeArrowheads="1"/>
          </p:cNvSpPr>
          <p:nvPr>
            <p:ph type="title"/>
          </p:nvPr>
        </p:nvSpPr>
        <p:spPr/>
        <p:txBody>
          <a:bodyPr/>
          <a:lstStyle/>
          <a:p>
            <a:pPr eaLnBrk="1" hangingPunct="1"/>
            <a:r>
              <a:rPr lang="en-US" altLang="en-US" b="1" dirty="0"/>
              <a:t>Issues Driving Compiler Design</a:t>
            </a:r>
          </a:p>
        </p:txBody>
      </p:sp>
      <p:sp>
        <p:nvSpPr>
          <p:cNvPr id="40965" name="Rectangle 3">
            <a:extLst>
              <a:ext uri="{FF2B5EF4-FFF2-40B4-BE49-F238E27FC236}">
                <a16:creationId xmlns:a16="http://schemas.microsoft.com/office/drawing/2014/main" id="{58CA483F-1804-AEC6-746D-25D1DA2806C4}"/>
              </a:ext>
            </a:extLst>
          </p:cNvPr>
          <p:cNvSpPr>
            <a:spLocks noGrp="1" noChangeArrowheads="1"/>
          </p:cNvSpPr>
          <p:nvPr>
            <p:ph idx="1"/>
          </p:nvPr>
        </p:nvSpPr>
        <p:spPr/>
        <p:txBody>
          <a:bodyPr/>
          <a:lstStyle/>
          <a:p>
            <a:pPr eaLnBrk="1" hangingPunct="1"/>
            <a:r>
              <a:rPr lang="en-US" altLang="en-US" dirty="0"/>
              <a:t>Correctness</a:t>
            </a:r>
          </a:p>
          <a:p>
            <a:pPr eaLnBrk="1" hangingPunct="1"/>
            <a:r>
              <a:rPr lang="en-US" altLang="en-US" dirty="0"/>
              <a:t>Speed (runtime and compile time)</a:t>
            </a:r>
          </a:p>
          <a:p>
            <a:pPr lvl="1" eaLnBrk="1" hangingPunct="1"/>
            <a:r>
              <a:rPr lang="en-US" altLang="en-US" dirty="0"/>
              <a:t>Degrees of optimization </a:t>
            </a:r>
          </a:p>
          <a:p>
            <a:pPr lvl="1" eaLnBrk="1" hangingPunct="1"/>
            <a:r>
              <a:rPr lang="en-US" altLang="en-US" dirty="0"/>
              <a:t>Multiple passes</a:t>
            </a:r>
          </a:p>
          <a:p>
            <a:pPr eaLnBrk="1" hangingPunct="1"/>
            <a:r>
              <a:rPr lang="en-US" altLang="en-US" dirty="0"/>
              <a:t>Space</a:t>
            </a:r>
          </a:p>
          <a:p>
            <a:pPr eaLnBrk="1" hangingPunct="1"/>
            <a:r>
              <a:rPr lang="en-US" altLang="en-US" dirty="0"/>
              <a:t>Feedback to user</a:t>
            </a:r>
          </a:p>
          <a:p>
            <a:pPr eaLnBrk="1" hangingPunct="1"/>
            <a:r>
              <a:rPr lang="en-US" altLang="en-US" dirty="0"/>
              <a:t>Debugging</a:t>
            </a:r>
          </a:p>
        </p:txBody>
      </p:sp>
      <p:sp>
        <p:nvSpPr>
          <p:cNvPr id="40963" name="Slide Number Placeholder 5">
            <a:extLst>
              <a:ext uri="{FF2B5EF4-FFF2-40B4-BE49-F238E27FC236}">
                <a16:creationId xmlns:a16="http://schemas.microsoft.com/office/drawing/2014/main" id="{FDFC4F1C-CE43-8486-6F9B-76A988E918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B97841-3F2D-4228-A130-5AAA58B694A4}" type="slidenum">
              <a:rPr lang="en-US" altLang="en-US" sz="1400"/>
              <a:pPr>
                <a:spcBef>
                  <a:spcPct val="0"/>
                </a:spcBef>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8160DEF8-5181-DBAB-AC31-B6A0C59B2CA3}"/>
              </a:ext>
            </a:extLst>
          </p:cNvPr>
          <p:cNvSpPr>
            <a:spLocks noGrp="1" noChangeArrowheads="1"/>
          </p:cNvSpPr>
          <p:nvPr>
            <p:ph type="title"/>
          </p:nvPr>
        </p:nvSpPr>
        <p:spPr/>
        <p:txBody>
          <a:bodyPr/>
          <a:lstStyle/>
          <a:p>
            <a:pPr eaLnBrk="1" hangingPunct="1"/>
            <a:r>
              <a:rPr lang="en-US" altLang="en-US" b="1" dirty="0"/>
              <a:t>Why study compilers?</a:t>
            </a:r>
          </a:p>
        </p:txBody>
      </p:sp>
      <p:sp>
        <p:nvSpPr>
          <p:cNvPr id="45061" name="Rectangle 3">
            <a:extLst>
              <a:ext uri="{FF2B5EF4-FFF2-40B4-BE49-F238E27FC236}">
                <a16:creationId xmlns:a16="http://schemas.microsoft.com/office/drawing/2014/main" id="{39E8EB61-431C-273E-A636-35A395457BBE}"/>
              </a:ext>
            </a:extLst>
          </p:cNvPr>
          <p:cNvSpPr>
            <a:spLocks noGrp="1" noChangeArrowheads="1"/>
          </p:cNvSpPr>
          <p:nvPr>
            <p:ph idx="1"/>
          </p:nvPr>
        </p:nvSpPr>
        <p:spPr>
          <a:xfrm>
            <a:off x="539261" y="1752600"/>
            <a:ext cx="11227359" cy="4724400"/>
          </a:xfrm>
        </p:spPr>
        <p:txBody>
          <a:bodyPr/>
          <a:lstStyle/>
          <a:p>
            <a:pPr eaLnBrk="1" hangingPunct="1">
              <a:lnSpc>
                <a:spcPct val="90000"/>
              </a:lnSpc>
            </a:pPr>
            <a:r>
              <a:rPr lang="en-US" altLang="en-US" dirty="0"/>
              <a:t>Bring together:</a:t>
            </a:r>
          </a:p>
          <a:p>
            <a:pPr lvl="1" eaLnBrk="1" hangingPunct="1">
              <a:lnSpc>
                <a:spcPct val="90000"/>
              </a:lnSpc>
            </a:pPr>
            <a:r>
              <a:rPr lang="en-US" altLang="en-US" sz="3200" dirty="0"/>
              <a:t>Data structures &amp; Algorithms</a:t>
            </a:r>
          </a:p>
          <a:p>
            <a:pPr lvl="1" eaLnBrk="1" hangingPunct="1">
              <a:lnSpc>
                <a:spcPct val="90000"/>
              </a:lnSpc>
            </a:pPr>
            <a:r>
              <a:rPr lang="en-US" altLang="en-US" sz="3200" dirty="0">
                <a:solidFill>
                  <a:srgbClr val="FF0000"/>
                </a:solidFill>
              </a:rPr>
              <a:t>Formal Languages</a:t>
            </a:r>
          </a:p>
          <a:p>
            <a:pPr lvl="1" eaLnBrk="1" hangingPunct="1">
              <a:lnSpc>
                <a:spcPct val="90000"/>
              </a:lnSpc>
            </a:pPr>
            <a:r>
              <a:rPr lang="en-US" altLang="en-US" sz="3200" dirty="0"/>
              <a:t>Computer Architecture</a:t>
            </a:r>
          </a:p>
          <a:p>
            <a:pPr eaLnBrk="1" hangingPunct="1">
              <a:lnSpc>
                <a:spcPct val="90000"/>
              </a:lnSpc>
            </a:pPr>
            <a:r>
              <a:rPr lang="en-US" altLang="en-US" dirty="0"/>
              <a:t>Influence:</a:t>
            </a:r>
          </a:p>
          <a:p>
            <a:pPr lvl="1" eaLnBrk="1" hangingPunct="1">
              <a:lnSpc>
                <a:spcPct val="90000"/>
              </a:lnSpc>
            </a:pPr>
            <a:r>
              <a:rPr lang="en-US" altLang="en-US" sz="3200" dirty="0"/>
              <a:t>Language Design</a:t>
            </a:r>
          </a:p>
          <a:p>
            <a:pPr lvl="1" eaLnBrk="1" hangingPunct="1">
              <a:lnSpc>
                <a:spcPct val="90000"/>
              </a:lnSpc>
            </a:pPr>
            <a:r>
              <a:rPr lang="en-US" altLang="en-US" sz="3200" dirty="0"/>
              <a:t>Architecture (influence is bi-directional)</a:t>
            </a:r>
          </a:p>
          <a:p>
            <a:pPr eaLnBrk="1" hangingPunct="1">
              <a:lnSpc>
                <a:spcPct val="90000"/>
              </a:lnSpc>
            </a:pPr>
            <a:r>
              <a:rPr lang="en-US" altLang="en-US" dirty="0"/>
              <a:t>Techniques used influence other areas (program analysis, testing, …)</a:t>
            </a:r>
          </a:p>
        </p:txBody>
      </p:sp>
      <p:sp>
        <p:nvSpPr>
          <p:cNvPr id="45059" name="Slide Number Placeholder 5">
            <a:extLst>
              <a:ext uri="{FF2B5EF4-FFF2-40B4-BE49-F238E27FC236}">
                <a16:creationId xmlns:a16="http://schemas.microsoft.com/office/drawing/2014/main" id="{A5AEEF0E-D15B-D6C8-1F11-8CBA7B5226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4C70CF-3B6A-44DA-A017-EFAB7B9C4C5B}" type="slidenum">
              <a:rPr lang="en-US" altLang="en-US" sz="140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C4AE-0FE0-F7D5-49B2-D36ED8656C56}"/>
              </a:ext>
            </a:extLst>
          </p:cNvPr>
          <p:cNvSpPr>
            <a:spLocks noGrp="1"/>
          </p:cNvSpPr>
          <p:nvPr>
            <p:ph type="title"/>
          </p:nvPr>
        </p:nvSpPr>
        <p:spPr>
          <a:xfrm>
            <a:off x="782097" y="981389"/>
            <a:ext cx="10946004" cy="1143000"/>
          </a:xfrm>
        </p:spPr>
        <p:txBody>
          <a:bodyPr>
            <a:noAutofit/>
          </a:bodyPr>
          <a:lstStyle/>
          <a:p>
            <a:pPr>
              <a:lnSpc>
                <a:spcPct val="115000"/>
              </a:lnSpc>
              <a:spcAft>
                <a:spcPts val="800"/>
              </a:spcAft>
            </a:pPr>
            <a:b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INTRODUCTION TO INTERPRETATION</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3F49D93-296A-5C82-C002-549EFCC270A0}"/>
              </a:ext>
            </a:extLst>
          </p:cNvPr>
          <p:cNvSpPr>
            <a:spLocks noGrp="1"/>
          </p:cNvSpPr>
          <p:nvPr>
            <p:ph idx="1"/>
          </p:nvPr>
        </p:nvSpPr>
        <p:spPr>
          <a:xfrm>
            <a:off x="592853" y="1981200"/>
            <a:ext cx="11324492" cy="4489938"/>
          </a:xfrm>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Interpretation involves executing a program without prior translation to machine code.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interpreter</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acts as a virtual machine that processes high-level language statements directly.</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Unlike compilation, which generates an executable file, the interpreter processes and evaluates source code dynamically at runtime.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428048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2B69D3-3F12-260D-F353-9660658552AA}"/>
              </a:ext>
            </a:extLst>
          </p:cNvPr>
          <p:cNvSpPr>
            <a:spLocks noGrp="1"/>
          </p:cNvSpPr>
          <p:nvPr>
            <p:ph type="ftr" sz="quarter" idx="11"/>
          </p:nvPr>
        </p:nvSpPr>
        <p:spPr/>
        <p:txBody>
          <a:bodyPr/>
          <a:lstStyle/>
          <a:p>
            <a:pPr>
              <a:defRPr/>
            </a:pPr>
            <a:r>
              <a:rPr lang="en-US"/>
              <a:t>CS 540   Spring 2013 GMU</a:t>
            </a:r>
          </a:p>
        </p:txBody>
      </p:sp>
      <p:sp>
        <p:nvSpPr>
          <p:cNvPr id="5" name="Slide Number Placeholder 4">
            <a:extLst>
              <a:ext uri="{FF2B5EF4-FFF2-40B4-BE49-F238E27FC236}">
                <a16:creationId xmlns:a16="http://schemas.microsoft.com/office/drawing/2014/main" id="{1DDD34E7-DDE2-5013-EE4B-23BA1C0D8935}"/>
              </a:ext>
            </a:extLst>
          </p:cNvPr>
          <p:cNvSpPr>
            <a:spLocks noGrp="1"/>
          </p:cNvSpPr>
          <p:nvPr>
            <p:ph type="sldNum" sz="quarter" idx="12"/>
          </p:nvPr>
        </p:nvSpPr>
        <p:spPr/>
        <p:txBody>
          <a:bodyPr/>
          <a:lstStyle/>
          <a:p>
            <a:pPr>
              <a:defRPr/>
            </a:pPr>
            <a:fld id="{D9F91A66-8CD9-4D49-80AA-06650091F6B1}" type="slidenum">
              <a:rPr lang="en-US" altLang="en-US" smtClean="0"/>
              <a:pPr>
                <a:defRPr/>
              </a:pPr>
              <a:t>33</a:t>
            </a:fld>
            <a:endParaRPr lang="en-US" altLang="en-US"/>
          </a:p>
        </p:txBody>
      </p:sp>
      <p:pic>
        <p:nvPicPr>
          <p:cNvPr id="6" name="Picture 5">
            <a:extLst>
              <a:ext uri="{FF2B5EF4-FFF2-40B4-BE49-F238E27FC236}">
                <a16:creationId xmlns:a16="http://schemas.microsoft.com/office/drawing/2014/main" id="{ABAA570D-50BE-656A-5044-3D1E74B6B06A}"/>
              </a:ext>
            </a:extLst>
          </p:cNvPr>
          <p:cNvPicPr>
            <a:picLocks noChangeAspect="1"/>
          </p:cNvPicPr>
          <p:nvPr/>
        </p:nvPicPr>
        <p:blipFill>
          <a:blip r:embed="rId2"/>
          <a:stretch>
            <a:fillRect/>
          </a:stretch>
        </p:blipFill>
        <p:spPr>
          <a:xfrm>
            <a:off x="1361440" y="650240"/>
            <a:ext cx="9367520" cy="4876800"/>
          </a:xfrm>
          <a:prstGeom prst="rect">
            <a:avLst/>
          </a:prstGeom>
        </p:spPr>
      </p:pic>
    </p:spTree>
    <p:extLst>
      <p:ext uri="{BB962C8B-B14F-4D97-AF65-F5344CB8AC3E}">
        <p14:creationId xmlns:p14="http://schemas.microsoft.com/office/powerpoint/2010/main" val="353796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DC6A-EE6B-86CB-E13D-D46859E32E1B}"/>
              </a:ext>
            </a:extLst>
          </p:cNvPr>
          <p:cNvSpPr>
            <a:spLocks noGrp="1"/>
          </p:cNvSpPr>
          <p:nvPr>
            <p:ph type="title"/>
          </p:nvPr>
        </p:nvSpPr>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 Translation Process in Interpretation</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B13B9B58-1F15-40C1-6DBB-2F0CB50E4D6B}"/>
              </a:ext>
            </a:extLst>
          </p:cNvPr>
          <p:cNvSpPr>
            <a:spLocks noGrp="1"/>
          </p:cNvSpPr>
          <p:nvPr>
            <p:ph idx="1"/>
          </p:nvPr>
        </p:nvSpPr>
        <p:spPr>
          <a:xfrm>
            <a:off x="462223" y="1584464"/>
            <a:ext cx="11274251" cy="5147932"/>
          </a:xfrm>
        </p:spPr>
        <p:txBody>
          <a:bodyPr>
            <a:noAutofit/>
          </a:bodyPr>
          <a:lstStyle/>
          <a:p>
            <a:pPr marL="0" indent="0">
              <a:lnSpc>
                <a:spcPct val="115000"/>
              </a:lnSpc>
              <a:spcAft>
                <a:spcPts val="800"/>
              </a:spcAft>
              <a:buNone/>
            </a:pPr>
            <a:r>
              <a:rPr lang="en-GB" sz="2100" b="1" kern="0" dirty="0">
                <a:effectLst/>
                <a:ea typeface="Times New Roman" panose="02020603050405020304" pitchFamily="18" charset="0"/>
                <a:cs typeface="Times New Roman" panose="02020603050405020304" pitchFamily="18" charset="0"/>
              </a:rPr>
              <a:t>a. Read Phase (Input Analysis)</a:t>
            </a:r>
            <a:endParaRPr lang="en-GB" sz="2100"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100" kern="0" dirty="0">
                <a:effectLst/>
                <a:ea typeface="Times New Roman" panose="02020603050405020304" pitchFamily="18" charset="0"/>
                <a:cs typeface="Times New Roman" panose="02020603050405020304" pitchFamily="18" charset="0"/>
              </a:rPr>
              <a:t>The interpreter </a:t>
            </a:r>
            <a:r>
              <a:rPr lang="en-GB" sz="2100" b="1" kern="0" dirty="0">
                <a:effectLst/>
                <a:ea typeface="Times New Roman" panose="02020603050405020304" pitchFamily="18" charset="0"/>
                <a:cs typeface="Times New Roman" panose="02020603050405020304" pitchFamily="18" charset="0"/>
              </a:rPr>
              <a:t>reads a statement</a:t>
            </a:r>
            <a:r>
              <a:rPr lang="en-GB" sz="2100" kern="0" dirty="0">
                <a:effectLst/>
                <a:ea typeface="Times New Roman" panose="02020603050405020304" pitchFamily="18" charset="0"/>
                <a:cs typeface="Times New Roman" panose="02020603050405020304" pitchFamily="18" charset="0"/>
              </a:rPr>
              <a:t> or expression from the source program.</a:t>
            </a:r>
            <a:endParaRPr lang="en-GB" sz="2100"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100" kern="0" dirty="0">
                <a:effectLst/>
                <a:ea typeface="Times New Roman" panose="02020603050405020304" pitchFamily="18" charset="0"/>
                <a:cs typeface="Times New Roman" panose="02020603050405020304" pitchFamily="18" charset="0"/>
              </a:rPr>
              <a:t>The source code is typically parsed into an </a:t>
            </a:r>
            <a:r>
              <a:rPr lang="en-GB" sz="2100" b="1" kern="0" dirty="0">
                <a:effectLst/>
                <a:ea typeface="Times New Roman" panose="02020603050405020304" pitchFamily="18" charset="0"/>
                <a:cs typeface="Times New Roman" panose="02020603050405020304" pitchFamily="18" charset="0"/>
              </a:rPr>
              <a:t>internal representation</a:t>
            </a:r>
            <a:r>
              <a:rPr lang="en-GB" sz="2100" kern="0" dirty="0">
                <a:effectLst/>
                <a:ea typeface="Times New Roman" panose="02020603050405020304" pitchFamily="18" charset="0"/>
                <a:cs typeface="Times New Roman" panose="02020603050405020304" pitchFamily="18" charset="0"/>
              </a:rPr>
              <a:t>, such as an abstract syntax tree (AST) or another intermediate structure, to facilitate evaluation.</a:t>
            </a:r>
            <a:endParaRPr lang="en-GB" sz="2100"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100" kern="0" dirty="0">
                <a:effectLst/>
                <a:ea typeface="Times New Roman" panose="02020603050405020304" pitchFamily="18" charset="0"/>
                <a:cs typeface="Times New Roman" panose="02020603050405020304" pitchFamily="18" charset="0"/>
              </a:rPr>
              <a:t>Example: </a:t>
            </a:r>
            <a:endParaRPr lang="en-GB" sz="2100"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100" kern="0" dirty="0">
                <a:effectLst/>
                <a:ea typeface="Times New Roman" panose="02020603050405020304" pitchFamily="18" charset="0"/>
                <a:cs typeface="Times New Roman" panose="02020603050405020304" pitchFamily="18" charset="0"/>
              </a:rPr>
              <a:t>x = 5 + 3</a:t>
            </a:r>
            <a:endParaRPr lang="en-GB" sz="2100" kern="100" dirty="0">
              <a:effectLst/>
              <a:ea typeface="Calibri" panose="020F0502020204030204" pitchFamily="34" charset="0"/>
              <a:cs typeface="Times New Roman" panose="02020603050405020304" pitchFamily="18" charset="0"/>
            </a:endParaRPr>
          </a:p>
          <a:p>
            <a:pPr marL="457200">
              <a:lnSpc>
                <a:spcPct val="115000"/>
              </a:lnSpc>
              <a:spcAft>
                <a:spcPts val="800"/>
              </a:spcAft>
            </a:pPr>
            <a:r>
              <a:rPr lang="en-GB" sz="2100" kern="0" dirty="0">
                <a:effectLst/>
                <a:ea typeface="Times New Roman" panose="02020603050405020304" pitchFamily="18" charset="0"/>
                <a:cs typeface="Times New Roman" panose="02020603050405020304" pitchFamily="18" charset="0"/>
              </a:rPr>
              <a:t>This statement would be broken down into: </a:t>
            </a:r>
            <a:endParaRPr lang="en-GB" sz="2100" kern="100" dirty="0">
              <a:effectLst/>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100" kern="0" dirty="0">
                <a:effectLst/>
                <a:ea typeface="Times New Roman" panose="02020603050405020304" pitchFamily="18" charset="0"/>
                <a:cs typeface="Times New Roman" panose="02020603050405020304" pitchFamily="18" charset="0"/>
              </a:rPr>
              <a:t>A variable x.</a:t>
            </a:r>
            <a:endParaRPr lang="en-GB" sz="2100" kern="100" dirty="0">
              <a:effectLst/>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100" kern="0" dirty="0">
                <a:effectLst/>
                <a:ea typeface="Times New Roman" panose="02020603050405020304" pitchFamily="18" charset="0"/>
                <a:cs typeface="Times New Roman" panose="02020603050405020304" pitchFamily="18" charset="0"/>
              </a:rPr>
              <a:t>An assignment operator =.</a:t>
            </a:r>
            <a:endParaRPr lang="en-GB" sz="2100" kern="100" dirty="0">
              <a:effectLst/>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100" kern="0" dirty="0">
                <a:effectLst/>
                <a:ea typeface="Times New Roman" panose="02020603050405020304" pitchFamily="18" charset="0"/>
                <a:cs typeface="Times New Roman" panose="02020603050405020304" pitchFamily="18" charset="0"/>
              </a:rPr>
              <a:t>An expression 5 + 3 to evaluate.</a:t>
            </a:r>
            <a:endParaRPr lang="en-GB" sz="2100" kern="100" dirty="0">
              <a:effectLst/>
              <a:ea typeface="Calibri" panose="020F0502020204030204" pitchFamily="34" charset="0"/>
              <a:cs typeface="Times New Roman" panose="02020603050405020304" pitchFamily="18" charset="0"/>
            </a:endParaRPr>
          </a:p>
          <a:p>
            <a:endParaRPr lang="en-GB" sz="2100" dirty="0"/>
          </a:p>
        </p:txBody>
      </p:sp>
    </p:spTree>
    <p:extLst>
      <p:ext uri="{BB962C8B-B14F-4D97-AF65-F5344CB8AC3E}">
        <p14:creationId xmlns:p14="http://schemas.microsoft.com/office/powerpoint/2010/main" val="2043819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F5933-B868-E3A2-BE72-C078A4703741}"/>
              </a:ext>
            </a:extLst>
          </p:cNvPr>
          <p:cNvSpPr>
            <a:spLocks noGrp="1"/>
          </p:cNvSpPr>
          <p:nvPr>
            <p:ph idx="1"/>
          </p:nvPr>
        </p:nvSpPr>
        <p:spPr>
          <a:xfrm>
            <a:off x="562707" y="368613"/>
            <a:ext cx="11244105" cy="5841267"/>
          </a:xfrm>
        </p:spPr>
        <p:txBody>
          <a:bodyPr/>
          <a:lstStyle/>
          <a:p>
            <a:pPr marL="0" indent="0">
              <a:lnSpc>
                <a:spcPct val="115000"/>
              </a:lnSpc>
              <a:spcAft>
                <a:spcPts val="800"/>
              </a:spcAft>
              <a:buNone/>
            </a:pPr>
            <a:r>
              <a:rPr lang="en-GB" sz="3000" b="1" kern="0" dirty="0">
                <a:effectLst/>
                <a:latin typeface="Times New Roman" panose="02020603050405020304" pitchFamily="18" charset="0"/>
                <a:ea typeface="Times New Roman" panose="02020603050405020304" pitchFamily="18" charset="0"/>
                <a:cs typeface="Times New Roman" panose="02020603050405020304" pitchFamily="18" charset="0"/>
              </a:rPr>
              <a:t>b. Evaluation Phase</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rPr>
              <a:t>The interpreter evaluates the internal form of the statement</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The interpreter traverses the internal representation and computes the result of expressions, performs assignments, or calls functions.</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This phase corresponds to the </a:t>
            </a:r>
            <a:r>
              <a:rPr lang="en-GB" sz="3000" b="1" kern="0" dirty="0">
                <a:effectLst/>
                <a:latin typeface="Times New Roman" panose="02020603050405020304" pitchFamily="18" charset="0"/>
                <a:ea typeface="Times New Roman" panose="02020603050405020304" pitchFamily="18" charset="0"/>
                <a:cs typeface="Times New Roman" panose="02020603050405020304" pitchFamily="18" charset="0"/>
              </a:rPr>
              <a:t>execute cycle</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 in traditional fetch-execute operations of hardware.</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Evaluating </a:t>
            </a:r>
            <a:r>
              <a:rPr lang="en-GB" sz="3000" kern="0" dirty="0">
                <a:effectLst/>
                <a:latin typeface="Courier New" panose="02070309020205020404" pitchFamily="49" charset="0"/>
                <a:ea typeface="Times New Roman" panose="02020603050405020304" pitchFamily="18" charset="0"/>
                <a:cs typeface="Times New Roman" panose="02020603050405020304" pitchFamily="18" charset="0"/>
              </a:rPr>
              <a:t>5 + 3</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 computes the result </a:t>
            </a:r>
            <a:r>
              <a:rPr lang="en-GB" sz="3000" kern="0" dirty="0">
                <a:effectLst/>
                <a:latin typeface="Courier New" panose="02070309020205020404" pitchFamily="49" charset="0"/>
                <a:ea typeface="Times New Roman" panose="02020603050405020304" pitchFamily="18" charset="0"/>
                <a:cs typeface="Times New Roman" panose="02020603050405020304" pitchFamily="18" charset="0"/>
              </a:rPr>
              <a:t>8</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The interpreter then binds the result to the variable </a:t>
            </a:r>
            <a:r>
              <a:rPr lang="en-GB" sz="3000" kern="0" dirty="0">
                <a:effectLst/>
                <a:latin typeface="Courier New" panose="02070309020205020404" pitchFamily="49" charset="0"/>
                <a:ea typeface="Times New Roman" panose="02020603050405020304" pitchFamily="18" charset="0"/>
                <a:cs typeface="Times New Roman" panose="02020603050405020304" pitchFamily="18" charset="0"/>
              </a:rPr>
              <a:t>x</a:t>
            </a:r>
            <a:r>
              <a:rPr lang="en-GB" sz="3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3000" dirty="0"/>
          </a:p>
        </p:txBody>
      </p:sp>
    </p:spTree>
    <p:extLst>
      <p:ext uri="{BB962C8B-B14F-4D97-AF65-F5344CB8AC3E}">
        <p14:creationId xmlns:p14="http://schemas.microsoft.com/office/powerpoint/2010/main" val="3970014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27B0C-DE72-B8C1-AD78-F3D3CCBCE97E}"/>
              </a:ext>
            </a:extLst>
          </p:cNvPr>
          <p:cNvSpPr>
            <a:spLocks noGrp="1"/>
          </p:cNvSpPr>
          <p:nvPr>
            <p:ph idx="1"/>
          </p:nvPr>
        </p:nvSpPr>
        <p:spPr>
          <a:xfrm>
            <a:off x="703385" y="956267"/>
            <a:ext cx="10363200" cy="5293807"/>
          </a:xfrm>
        </p:spPr>
        <p:txBody>
          <a:bodyPr>
            <a:noAutofit/>
          </a:bodyPr>
          <a:lstStyle/>
          <a:p>
            <a:pPr marL="0" indent="0">
              <a:lnSpc>
                <a:spcPct val="115000"/>
              </a:lnSpc>
              <a:spcAft>
                <a:spcPts val="800"/>
              </a:spcAft>
              <a:buNone/>
            </a:pPr>
            <a:r>
              <a:rPr lang="en-GB" b="1" kern="0" dirty="0">
                <a:effectLst/>
                <a:ea typeface="Times New Roman" panose="02020603050405020304" pitchFamily="18" charset="0"/>
                <a:cs typeface="Times New Roman" panose="02020603050405020304" pitchFamily="18" charset="0"/>
              </a:rPr>
              <a:t>c. Print Phase</a:t>
            </a:r>
            <a:endParaRPr lang="en-GB"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ea typeface="Times New Roman" panose="02020603050405020304" pitchFamily="18" charset="0"/>
                <a:cs typeface="Times New Roman" panose="02020603050405020304" pitchFamily="18" charset="0"/>
              </a:rPr>
              <a:t>If the statement or expression produces a visible output (e.g., a print statement or a result in a REPL), the interpreter displays it to the user.</a:t>
            </a:r>
            <a:endParaRPr lang="en-GB"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ea typeface="Times New Roman" panose="02020603050405020304" pitchFamily="18" charset="0"/>
                <a:cs typeface="Times New Roman" panose="02020603050405020304" pitchFamily="18" charset="0"/>
              </a:rPr>
              <a:t>Example: </a:t>
            </a:r>
            <a:endParaRPr lang="en-GB" kern="100" dirty="0">
              <a:effectLst/>
              <a:ea typeface="Calibri" panose="020F0502020204030204" pitchFamily="34" charset="0"/>
              <a:cs typeface="Times New Roman" panose="02020603050405020304" pitchFamily="18" charset="0"/>
            </a:endParaRPr>
          </a:p>
          <a:p>
            <a:pPr marL="0" lvl="0" indent="0">
              <a:lnSpc>
                <a:spcPct val="115000"/>
              </a:lnSpc>
              <a:spcAft>
                <a:spcPts val="800"/>
              </a:spcAft>
              <a:buSzPts val="100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kern="0" dirty="0">
                <a:effectLst/>
                <a:ea typeface="Times New Roman" panose="02020603050405020304" pitchFamily="18" charset="0"/>
                <a:cs typeface="Times New Roman" panose="02020603050405020304" pitchFamily="18" charset="0"/>
              </a:rPr>
              <a:t>print(x)</a:t>
            </a:r>
            <a:endParaRPr lang="en-GB" kern="100" dirty="0">
              <a:effectLst/>
              <a:ea typeface="Calibri" panose="020F0502020204030204" pitchFamily="34" charset="0"/>
              <a:cs typeface="Times New Roman" panose="02020603050405020304" pitchFamily="18" charset="0"/>
            </a:endParaRPr>
          </a:p>
          <a:p>
            <a:pPr marL="457200">
              <a:lnSpc>
                <a:spcPct val="115000"/>
              </a:lnSpc>
              <a:spcAft>
                <a:spcPts val="800"/>
              </a:spcAft>
            </a:pPr>
            <a:r>
              <a:rPr lang="en-GB" kern="0" dirty="0">
                <a:effectLst/>
                <a:ea typeface="Times New Roman" panose="02020603050405020304" pitchFamily="18" charset="0"/>
                <a:cs typeface="Times New Roman" panose="02020603050405020304" pitchFamily="18" charset="0"/>
              </a:rPr>
              <a:t>Output: 8.</a:t>
            </a:r>
            <a:endParaRPr lang="en-GB" kern="1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57515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7693-E49C-A3F1-2400-296F9C1444FC}"/>
              </a:ext>
            </a:extLst>
          </p:cNvPr>
          <p:cNvSpPr>
            <a:spLocks noGrp="1"/>
          </p:cNvSpPr>
          <p:nvPr>
            <p:ph idx="1"/>
          </p:nvPr>
        </p:nvSpPr>
        <p:spPr>
          <a:xfrm>
            <a:off x="582805" y="423705"/>
            <a:ext cx="11244105" cy="6177120"/>
          </a:xfrm>
        </p:spPr>
        <p:txBody>
          <a:bodyPr>
            <a:noAutofit/>
          </a:bodyPr>
          <a:lstStyle/>
          <a:p>
            <a:pPr marL="0" indent="0">
              <a:lnSpc>
                <a:spcPct val="115000"/>
              </a:lnSpc>
              <a:spcAft>
                <a:spcPts val="800"/>
              </a:spcAft>
              <a:buNone/>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d. Looping (Repeat)</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After processing one statement, the interpreter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returns to the input phase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and reads the next statement or expression.</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This cycle (read → evaluate → print → loop) continues until: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no more statements.</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A specific exit condition (e.g., an </a:t>
            </a:r>
            <a:r>
              <a:rPr lang="en-GB" sz="3200" kern="0" dirty="0">
                <a:effectLst/>
                <a:latin typeface="Courier New" panose="02070309020205020404" pitchFamily="49" charset="0"/>
                <a:ea typeface="Times New Roman" panose="02020603050405020304" pitchFamily="18" charset="0"/>
                <a:cs typeface="Times New Roman" panose="02020603050405020304" pitchFamily="18" charset="0"/>
              </a:rPr>
              <a:t>exit</a:t>
            </a: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GB" sz="3200" kern="0" dirty="0">
                <a:effectLst/>
                <a:latin typeface="Courier New" panose="02070309020205020404" pitchFamily="49" charset="0"/>
                <a:ea typeface="Times New Roman" panose="02020603050405020304" pitchFamily="18" charset="0"/>
                <a:cs typeface="Times New Roman" panose="02020603050405020304" pitchFamily="18" charset="0"/>
              </a:rPr>
              <a:t>quit</a:t>
            </a: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 command) is encountered.</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This is commonly referred to as the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Read-Eval-Print Loop (REPL)</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237604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4649-5778-9150-8104-34A380E2CDC2}"/>
              </a:ext>
            </a:extLst>
          </p:cNvPr>
          <p:cNvSpPr>
            <a:spLocks noGrp="1"/>
          </p:cNvSpPr>
          <p:nvPr>
            <p:ph type="title"/>
          </p:nvPr>
        </p:nvSpPr>
        <p:spPr>
          <a:xfrm>
            <a:off x="652462" y="609600"/>
            <a:ext cx="10887075" cy="1143000"/>
          </a:xfrm>
        </p:spPr>
        <p:txBody>
          <a:bodyPr>
            <a:noAutofit/>
          </a:bodyPr>
          <a:lstStyle/>
          <a:p>
            <a:pPr>
              <a:lnSpc>
                <a:spcPct val="115000"/>
              </a:lnSpc>
              <a:spcAft>
                <a:spcPts val="800"/>
              </a:spcAft>
            </a:pPr>
            <a:r>
              <a:rPr lang="en-GB" b="1" kern="0" dirty="0">
                <a:effectLst/>
                <a:ea typeface="Times New Roman" panose="02020603050405020304" pitchFamily="18" charset="0"/>
                <a:cs typeface="Times New Roman" panose="02020603050405020304" pitchFamily="18" charset="0"/>
              </a:rPr>
              <a:t>Example of Read-Eval-Print Loop (REPL)</a:t>
            </a:r>
            <a:br>
              <a:rPr lang="en-GB" kern="100" dirty="0">
                <a:effectLst/>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1223A30-303C-7BE4-921A-409BE2BEC855}"/>
              </a:ext>
            </a:extLst>
          </p:cNvPr>
          <p:cNvSpPr>
            <a:spLocks noGrp="1"/>
          </p:cNvSpPr>
          <p:nvPr>
            <p:ph idx="1"/>
          </p:nvPr>
        </p:nvSpPr>
        <p:spPr>
          <a:xfrm>
            <a:off x="466725" y="1492249"/>
            <a:ext cx="11001375" cy="5032375"/>
          </a:xfrm>
        </p:spPr>
        <p:txBody>
          <a:bodyPr>
            <a:noAutofit/>
          </a:bodyPr>
          <a:lstStyle/>
          <a:p>
            <a:pPr>
              <a:lnSpc>
                <a:spcPct val="115000"/>
              </a:lnSpc>
              <a:spcAft>
                <a:spcPts val="800"/>
              </a:spcAf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A Python interpreter follows this process:</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600" b="1" kern="0" dirty="0">
                <a:effectLst/>
                <a:latin typeface="Times New Roman" panose="02020603050405020304" pitchFamily="18" charset="0"/>
                <a:ea typeface="Times New Roman" panose="02020603050405020304" pitchFamily="18" charset="0"/>
                <a:cs typeface="Times New Roman" panose="02020603050405020304" pitchFamily="18" charset="0"/>
              </a:rPr>
              <a:t>Read</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 The user enters </a:t>
            </a:r>
            <a:r>
              <a:rPr lang="en-GB" sz="2600" kern="0" dirty="0">
                <a:effectLst/>
                <a:latin typeface="Courier New" panose="02070309020205020404" pitchFamily="49" charset="0"/>
                <a:ea typeface="Times New Roman" panose="02020603050405020304" pitchFamily="18" charset="0"/>
                <a:cs typeface="Times New Roman" panose="02020603050405020304" pitchFamily="18" charset="0"/>
              </a:rPr>
              <a:t>x = 10 + 5</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6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Evaluate</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The interpreter parses the input.</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It computes the expression </a:t>
            </a:r>
            <a:r>
              <a:rPr lang="en-GB" sz="2600" kern="0" dirty="0">
                <a:effectLst/>
                <a:latin typeface="Courier New" panose="02070309020205020404" pitchFamily="49" charset="0"/>
                <a:ea typeface="Times New Roman" panose="02020603050405020304" pitchFamily="18" charset="0"/>
                <a:cs typeface="Times New Roman" panose="02020603050405020304" pitchFamily="18" charset="0"/>
              </a:rPr>
              <a:t>10 + 5</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 to get </a:t>
            </a:r>
            <a:r>
              <a:rPr lang="en-GB" sz="2600" kern="0" dirty="0">
                <a:effectLst/>
                <a:latin typeface="Courier New" panose="02070309020205020404" pitchFamily="49" charset="0"/>
                <a:ea typeface="Times New Roman" panose="02020603050405020304" pitchFamily="18" charset="0"/>
                <a:cs typeface="Times New Roman" panose="02020603050405020304" pitchFamily="18" charset="0"/>
              </a:rPr>
              <a:t>15</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Assigns the result to </a:t>
            </a:r>
            <a:r>
              <a:rPr lang="en-GB" sz="2600" kern="0" dirty="0">
                <a:effectLst/>
                <a:latin typeface="Courier New" panose="02070309020205020404" pitchFamily="49" charset="0"/>
                <a:ea typeface="Times New Roman" panose="02020603050405020304" pitchFamily="18" charset="0"/>
                <a:cs typeface="Times New Roman" panose="02020603050405020304" pitchFamily="18" charset="0"/>
              </a:rPr>
              <a:t>x</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600" b="1" kern="0" dirty="0">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 If it is an interactive session (e.g., REPL), the result or status is shown.</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600" b="1" kern="0" dirty="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 The interpreter waits for the next statement.</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600" dirty="0"/>
          </a:p>
        </p:txBody>
      </p:sp>
    </p:spTree>
    <p:extLst>
      <p:ext uri="{BB962C8B-B14F-4D97-AF65-F5344CB8AC3E}">
        <p14:creationId xmlns:p14="http://schemas.microsoft.com/office/powerpoint/2010/main" val="66811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458F-37CE-E8AC-AE14-62EFCC61A00A}"/>
              </a:ext>
            </a:extLst>
          </p:cNvPr>
          <p:cNvSpPr>
            <a:spLocks noGrp="1"/>
          </p:cNvSpPr>
          <p:nvPr>
            <p:ph type="title"/>
          </p:nvPr>
        </p:nvSpPr>
        <p:spPr>
          <a:xfrm>
            <a:off x="914400" y="762000"/>
            <a:ext cx="10363200" cy="1143000"/>
          </a:xfrm>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 with Compilation</a:t>
            </a:r>
            <a:br>
              <a:rPr lang="en-GB" b="1" kern="100" dirty="0">
                <a:effectLst/>
                <a:latin typeface="Calibri" panose="020F0502020204030204" pitchFamily="34" charset="0"/>
                <a:ea typeface="Calibri" panose="020F0502020204030204" pitchFamily="34" charset="0"/>
                <a:cs typeface="Times New Roman" panose="02020603050405020304" pitchFamily="18" charset="0"/>
              </a:rPr>
            </a:br>
            <a:endParaRPr lang="en-GB" b="1" dirty="0"/>
          </a:p>
        </p:txBody>
      </p:sp>
      <p:sp>
        <p:nvSpPr>
          <p:cNvPr id="3" name="Content Placeholder 2">
            <a:extLst>
              <a:ext uri="{FF2B5EF4-FFF2-40B4-BE49-F238E27FC236}">
                <a16:creationId xmlns:a16="http://schemas.microsoft.com/office/drawing/2014/main" id="{F2ABA2D4-B231-4ECA-517A-06AC8673AEDD}"/>
              </a:ext>
            </a:extLst>
          </p:cNvPr>
          <p:cNvSpPr>
            <a:spLocks noGrp="1"/>
          </p:cNvSpPr>
          <p:nvPr>
            <p:ph idx="1"/>
          </p:nvPr>
        </p:nvSpPr>
        <p:spPr>
          <a:xfrm>
            <a:off x="495300" y="1905000"/>
            <a:ext cx="11144250" cy="4648200"/>
          </a:xfrm>
        </p:spPr>
        <p:txBody>
          <a:bodyPr>
            <a:norm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Compilation</a:t>
            </a:r>
            <a:r>
              <a:rPr lang="en-GB"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Translates the entire source program into machine code before execution.</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Faster execution after compilation.</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Errors are detected during compilation, not at runtime.</a:t>
            </a:r>
            <a:endParaRPr lang="en-GB"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GB"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GB" sz="2600" kern="0" dirty="0">
                <a:effectLst/>
                <a:latin typeface="Times New Roman" panose="02020603050405020304" pitchFamily="18" charset="0"/>
                <a:ea typeface="Times New Roman" panose="02020603050405020304" pitchFamily="18" charset="0"/>
                <a:cs typeface="Times New Roman" panose="02020603050405020304" pitchFamily="18" charset="0"/>
              </a:rPr>
              <a:t>Executes statements line by line without producing machine code.</a:t>
            </a:r>
          </a:p>
          <a:p>
            <a:r>
              <a:rPr lang="en-GB" sz="2800" kern="0" dirty="0">
                <a:effectLst/>
                <a:latin typeface="Times New Roman" panose="02020603050405020304" pitchFamily="18" charset="0"/>
                <a:ea typeface="Times New Roman" panose="02020603050405020304" pitchFamily="18" charset="0"/>
              </a:rPr>
              <a:t>Slower but allows immediate error detection and debugging.</a:t>
            </a:r>
            <a:endParaRPr lang="en-GB" sz="2800" dirty="0"/>
          </a:p>
        </p:txBody>
      </p:sp>
    </p:spTree>
    <p:extLst>
      <p:ext uri="{BB962C8B-B14F-4D97-AF65-F5344CB8AC3E}">
        <p14:creationId xmlns:p14="http://schemas.microsoft.com/office/powerpoint/2010/main" val="386944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EB8004D-673C-7939-51C5-E746C990400C}"/>
              </a:ext>
            </a:extLst>
          </p:cNvPr>
          <p:cNvSpPr>
            <a:spLocks noGrp="1" noChangeArrowheads="1"/>
          </p:cNvSpPr>
          <p:nvPr>
            <p:ph type="title"/>
          </p:nvPr>
        </p:nvSpPr>
        <p:spPr/>
        <p:txBody>
          <a:bodyPr/>
          <a:lstStyle/>
          <a:p>
            <a:pPr eaLnBrk="1" hangingPunct="1"/>
            <a:r>
              <a:rPr lang="en-US" altLang="en-US" b="1" dirty="0"/>
              <a:t>Compilers and Interpreters</a:t>
            </a:r>
          </a:p>
        </p:txBody>
      </p:sp>
      <p:sp>
        <p:nvSpPr>
          <p:cNvPr id="9219" name="Rectangle 3">
            <a:extLst>
              <a:ext uri="{FF2B5EF4-FFF2-40B4-BE49-F238E27FC236}">
                <a16:creationId xmlns:a16="http://schemas.microsoft.com/office/drawing/2014/main" id="{6DFDD10F-E998-48AC-A621-772341303367}"/>
              </a:ext>
            </a:extLst>
          </p:cNvPr>
          <p:cNvSpPr>
            <a:spLocks noGrp="1" noChangeArrowheads="1"/>
          </p:cNvSpPr>
          <p:nvPr>
            <p:ph idx="1"/>
          </p:nvPr>
        </p:nvSpPr>
        <p:spPr>
          <a:xfrm>
            <a:off x="1342746" y="1770726"/>
            <a:ext cx="9790828" cy="2115474"/>
          </a:xfrm>
        </p:spPr>
        <p:txBody>
          <a:bodyPr/>
          <a:lstStyle/>
          <a:p>
            <a:pPr eaLnBrk="1" hangingPunct="1"/>
            <a:r>
              <a:rPr lang="en-US" altLang="en-US" b="1" dirty="0"/>
              <a:t>“Compilation”</a:t>
            </a:r>
          </a:p>
          <a:p>
            <a:pPr lvl="1" eaLnBrk="1" hangingPunct="1"/>
            <a:r>
              <a:rPr lang="en-US" altLang="en-US" sz="3200" dirty="0"/>
              <a:t>Translation of a program written in a source language into a semantically equivalent program written in a target language</a:t>
            </a:r>
          </a:p>
        </p:txBody>
      </p:sp>
      <p:sp>
        <p:nvSpPr>
          <p:cNvPr id="9220" name="Slide Number Placeholder 1">
            <a:extLst>
              <a:ext uri="{FF2B5EF4-FFF2-40B4-BE49-F238E27FC236}">
                <a16:creationId xmlns:a16="http://schemas.microsoft.com/office/drawing/2014/main" id="{E07A48A6-B742-3C90-8ADA-100EB8C7FC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B3AFE30E-ECB4-4428-B85A-5CF7847E5F18}"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8197" name="Rectangle 4">
            <a:extLst>
              <a:ext uri="{FF2B5EF4-FFF2-40B4-BE49-F238E27FC236}">
                <a16:creationId xmlns:a16="http://schemas.microsoft.com/office/drawing/2014/main" id="{4DBC9CBA-1661-573A-97FF-937E02F27F80}"/>
              </a:ext>
            </a:extLst>
          </p:cNvPr>
          <p:cNvSpPr>
            <a:spLocks noChangeArrowheads="1"/>
          </p:cNvSpPr>
          <p:nvPr/>
        </p:nvSpPr>
        <p:spPr bwMode="auto">
          <a:xfrm>
            <a:off x="4806043" y="4919662"/>
            <a:ext cx="1828800" cy="685800"/>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a:t>Compiler</a:t>
            </a:r>
          </a:p>
        </p:txBody>
      </p:sp>
      <p:sp>
        <p:nvSpPr>
          <p:cNvPr id="8198" name="Line 5">
            <a:extLst>
              <a:ext uri="{FF2B5EF4-FFF2-40B4-BE49-F238E27FC236}">
                <a16:creationId xmlns:a16="http://schemas.microsoft.com/office/drawing/2014/main" id="{004A3126-1BF8-77D2-75D3-12EC26E4241F}"/>
              </a:ext>
            </a:extLst>
          </p:cNvPr>
          <p:cNvSpPr>
            <a:spLocks noChangeShapeType="1"/>
          </p:cNvSpPr>
          <p:nvPr/>
        </p:nvSpPr>
        <p:spPr bwMode="auto">
          <a:xfrm>
            <a:off x="3720193" y="5262562"/>
            <a:ext cx="1085850" cy="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600">
              <a:latin typeface="+mn-lt"/>
            </a:endParaRPr>
          </a:p>
        </p:txBody>
      </p:sp>
      <p:sp>
        <p:nvSpPr>
          <p:cNvPr id="8199" name="Line 6">
            <a:extLst>
              <a:ext uri="{FF2B5EF4-FFF2-40B4-BE49-F238E27FC236}">
                <a16:creationId xmlns:a16="http://schemas.microsoft.com/office/drawing/2014/main" id="{E40A1D1C-F989-028E-33A5-118998592522}"/>
              </a:ext>
            </a:extLst>
          </p:cNvPr>
          <p:cNvSpPr>
            <a:spLocks noChangeShapeType="1"/>
          </p:cNvSpPr>
          <p:nvPr/>
        </p:nvSpPr>
        <p:spPr bwMode="auto">
          <a:xfrm>
            <a:off x="5720443" y="5605462"/>
            <a:ext cx="0" cy="40005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600">
              <a:latin typeface="+mn-lt"/>
            </a:endParaRPr>
          </a:p>
        </p:txBody>
      </p:sp>
      <p:sp>
        <p:nvSpPr>
          <p:cNvPr id="8200" name="Text Box 7">
            <a:extLst>
              <a:ext uri="{FF2B5EF4-FFF2-40B4-BE49-F238E27FC236}">
                <a16:creationId xmlns:a16="http://schemas.microsoft.com/office/drawing/2014/main" id="{5B64B15F-F16B-6EB1-2243-3ACCBC0C8901}"/>
              </a:ext>
            </a:extLst>
          </p:cNvPr>
          <p:cNvSpPr txBox="1">
            <a:spLocks noChangeArrowheads="1"/>
          </p:cNvSpPr>
          <p:nvPr/>
        </p:nvSpPr>
        <p:spPr bwMode="auto">
          <a:xfrm>
            <a:off x="4977493" y="5948362"/>
            <a:ext cx="1447832"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a:t>Error messages</a:t>
            </a:r>
          </a:p>
        </p:txBody>
      </p:sp>
      <p:sp>
        <p:nvSpPr>
          <p:cNvPr id="8201" name="Text Box 8">
            <a:extLst>
              <a:ext uri="{FF2B5EF4-FFF2-40B4-BE49-F238E27FC236}">
                <a16:creationId xmlns:a16="http://schemas.microsoft.com/office/drawing/2014/main" id="{FFA2DC39-C16B-AE72-39EE-8877F3FDB610}"/>
              </a:ext>
            </a:extLst>
          </p:cNvPr>
          <p:cNvSpPr txBox="1">
            <a:spLocks noChangeArrowheads="1"/>
          </p:cNvSpPr>
          <p:nvPr/>
        </p:nvSpPr>
        <p:spPr bwMode="auto">
          <a:xfrm>
            <a:off x="2821159" y="4976812"/>
            <a:ext cx="893194" cy="584775"/>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a:t>Source</a:t>
            </a:r>
          </a:p>
          <a:p>
            <a:pPr algn="ctr" eaLnBrk="1" fontAlgn="auto" hangingPunct="1">
              <a:spcBef>
                <a:spcPts val="0"/>
              </a:spcBef>
              <a:spcAft>
                <a:spcPts val="0"/>
              </a:spcAft>
              <a:defRPr/>
            </a:pPr>
            <a:r>
              <a:rPr lang="en-US" altLang="en-US" sz="1600"/>
              <a:t>Program</a:t>
            </a:r>
          </a:p>
        </p:txBody>
      </p:sp>
      <p:sp>
        <p:nvSpPr>
          <p:cNvPr id="8202" name="Line 9">
            <a:extLst>
              <a:ext uri="{FF2B5EF4-FFF2-40B4-BE49-F238E27FC236}">
                <a16:creationId xmlns:a16="http://schemas.microsoft.com/office/drawing/2014/main" id="{18F44A93-8ADD-A539-74BC-BDEA5DBA3E27}"/>
              </a:ext>
            </a:extLst>
          </p:cNvPr>
          <p:cNvSpPr>
            <a:spLocks noChangeShapeType="1"/>
          </p:cNvSpPr>
          <p:nvPr/>
        </p:nvSpPr>
        <p:spPr bwMode="auto">
          <a:xfrm>
            <a:off x="6634843" y="5262562"/>
            <a:ext cx="1085850" cy="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600">
              <a:latin typeface="+mn-lt"/>
            </a:endParaRPr>
          </a:p>
        </p:txBody>
      </p:sp>
      <p:sp>
        <p:nvSpPr>
          <p:cNvPr id="8203" name="Rectangle 10">
            <a:extLst>
              <a:ext uri="{FF2B5EF4-FFF2-40B4-BE49-F238E27FC236}">
                <a16:creationId xmlns:a16="http://schemas.microsoft.com/office/drawing/2014/main" id="{73D261D5-C6A4-67DC-6224-A03D0DEBCF56}"/>
              </a:ext>
            </a:extLst>
          </p:cNvPr>
          <p:cNvSpPr>
            <a:spLocks noChangeArrowheads="1"/>
          </p:cNvSpPr>
          <p:nvPr/>
        </p:nvSpPr>
        <p:spPr bwMode="auto">
          <a:xfrm>
            <a:off x="7720692" y="4919662"/>
            <a:ext cx="1453451" cy="685800"/>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600"/>
              <a:t>Target</a:t>
            </a:r>
          </a:p>
          <a:p>
            <a:pPr algn="ctr" eaLnBrk="1" fontAlgn="auto" hangingPunct="1">
              <a:spcBef>
                <a:spcPts val="0"/>
              </a:spcBef>
              <a:spcAft>
                <a:spcPts val="0"/>
              </a:spcAft>
              <a:defRPr/>
            </a:pPr>
            <a:r>
              <a:rPr lang="en-US" altLang="en-US" sz="1600"/>
              <a:t>Program</a:t>
            </a:r>
          </a:p>
        </p:txBody>
      </p:sp>
      <p:sp>
        <p:nvSpPr>
          <p:cNvPr id="8204" name="Line 11">
            <a:extLst>
              <a:ext uri="{FF2B5EF4-FFF2-40B4-BE49-F238E27FC236}">
                <a16:creationId xmlns:a16="http://schemas.microsoft.com/office/drawing/2014/main" id="{4F7D0B4B-71C5-F9D9-0342-D6BACD15F5EF}"/>
              </a:ext>
            </a:extLst>
          </p:cNvPr>
          <p:cNvSpPr>
            <a:spLocks noChangeShapeType="1"/>
          </p:cNvSpPr>
          <p:nvPr/>
        </p:nvSpPr>
        <p:spPr bwMode="auto">
          <a:xfrm>
            <a:off x="8292193" y="5605462"/>
            <a:ext cx="0" cy="40005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600">
              <a:latin typeface="+mn-lt"/>
            </a:endParaRPr>
          </a:p>
        </p:txBody>
      </p:sp>
      <p:sp>
        <p:nvSpPr>
          <p:cNvPr id="8205" name="Line 12">
            <a:extLst>
              <a:ext uri="{FF2B5EF4-FFF2-40B4-BE49-F238E27FC236}">
                <a16:creationId xmlns:a16="http://schemas.microsoft.com/office/drawing/2014/main" id="{2473C4F5-6273-5E39-850E-82862DED444E}"/>
              </a:ext>
            </a:extLst>
          </p:cNvPr>
          <p:cNvSpPr>
            <a:spLocks noChangeShapeType="1"/>
          </p:cNvSpPr>
          <p:nvPr/>
        </p:nvSpPr>
        <p:spPr bwMode="auto">
          <a:xfrm>
            <a:off x="8292193" y="4519612"/>
            <a:ext cx="0" cy="40005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sz="1600">
              <a:latin typeface="+mn-lt"/>
            </a:endParaRPr>
          </a:p>
        </p:txBody>
      </p:sp>
      <p:sp>
        <p:nvSpPr>
          <p:cNvPr id="8206" name="Text Box 13">
            <a:extLst>
              <a:ext uri="{FF2B5EF4-FFF2-40B4-BE49-F238E27FC236}">
                <a16:creationId xmlns:a16="http://schemas.microsoft.com/office/drawing/2014/main" id="{9B6C901D-C827-901A-843E-915BC2517B6F}"/>
              </a:ext>
            </a:extLst>
          </p:cNvPr>
          <p:cNvSpPr txBox="1">
            <a:spLocks noChangeArrowheads="1"/>
          </p:cNvSpPr>
          <p:nvPr/>
        </p:nvSpPr>
        <p:spPr bwMode="auto">
          <a:xfrm>
            <a:off x="8006443" y="4176712"/>
            <a:ext cx="619080"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a:t>Input</a:t>
            </a:r>
          </a:p>
        </p:txBody>
      </p:sp>
      <p:sp>
        <p:nvSpPr>
          <p:cNvPr id="8207" name="Text Box 14">
            <a:extLst>
              <a:ext uri="{FF2B5EF4-FFF2-40B4-BE49-F238E27FC236}">
                <a16:creationId xmlns:a16="http://schemas.microsoft.com/office/drawing/2014/main" id="{D6C59AB1-1C0A-0F45-1BE4-21A8F281291D}"/>
              </a:ext>
            </a:extLst>
          </p:cNvPr>
          <p:cNvSpPr txBox="1">
            <a:spLocks noChangeArrowheads="1"/>
          </p:cNvSpPr>
          <p:nvPr/>
        </p:nvSpPr>
        <p:spPr bwMode="auto">
          <a:xfrm>
            <a:off x="7949293" y="5948362"/>
            <a:ext cx="755335" cy="338554"/>
          </a:xfrm>
          <a:prstGeom prst="rect">
            <a:avLst/>
          </a:prstGeom>
          <a:noFill/>
          <a:ln>
            <a:noFill/>
          </a:ln>
          <a:effec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600"/>
              <a:t>Output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B149-3C94-DD90-B146-63A82B2AA917}"/>
              </a:ext>
            </a:extLst>
          </p:cNvPr>
          <p:cNvSpPr>
            <a:spLocks noGrp="1"/>
          </p:cNvSpPr>
          <p:nvPr>
            <p:ph type="title"/>
          </p:nvPr>
        </p:nvSpPr>
        <p:spPr>
          <a:xfrm>
            <a:off x="914400" y="962025"/>
            <a:ext cx="10363200" cy="1143000"/>
          </a:xfrm>
        </p:spPr>
        <p:txBody>
          <a:bodyPr>
            <a:noAutofit/>
          </a:bodyPr>
          <a:lstStyle/>
          <a:p>
            <a:pPr>
              <a:lnSpc>
                <a:spcPct val="115000"/>
              </a:lnSpc>
              <a:spcAft>
                <a:spcPts val="800"/>
              </a:spcAft>
            </a:pP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 Applications of  Interpretation</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9867002-1DE5-0FBC-7FAC-C699DC9F9BDB}"/>
              </a:ext>
            </a:extLst>
          </p:cNvPr>
          <p:cNvSpPr>
            <a:spLocks noGrp="1"/>
          </p:cNvSpPr>
          <p:nvPr>
            <p:ph idx="1"/>
          </p:nvPr>
        </p:nvSpPr>
        <p:spPr>
          <a:xfrm>
            <a:off x="619125" y="2276475"/>
            <a:ext cx="10591800" cy="3762375"/>
          </a:xfrm>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Scripting languages: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PHP</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Prototyping and dynamic environments: </a:t>
            </a:r>
            <a:r>
              <a:rPr lang="en-GB" b="1" kern="0" dirty="0">
                <a:effectLst/>
                <a:latin typeface="Times New Roman" panose="02020603050405020304" pitchFamily="18" charset="0"/>
                <a:ea typeface="Times New Roman" panose="02020603050405020304" pitchFamily="18" charset="0"/>
                <a:cs typeface="Times New Roman" panose="02020603050405020304" pitchFamily="18" charset="0"/>
              </a:rPr>
              <a:t>MATLAB</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or interactive shells.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Web development: Server-side interpretation for web scripts.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156405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CED3D58-232B-19B8-8A99-79EBD079FB3E}"/>
              </a:ext>
            </a:extLst>
          </p:cNvPr>
          <p:cNvSpPr>
            <a:spLocks noGrp="1" noChangeArrowheads="1"/>
          </p:cNvSpPr>
          <p:nvPr>
            <p:ph type="title"/>
          </p:nvPr>
        </p:nvSpPr>
        <p:spPr/>
        <p:txBody>
          <a:bodyPr/>
          <a:lstStyle/>
          <a:p>
            <a:pPr eaLnBrk="1" hangingPunct="1"/>
            <a:r>
              <a:rPr lang="en-US" altLang="en-US" b="1"/>
              <a:t>Compilers and Interpreters (cont’d)</a:t>
            </a:r>
          </a:p>
        </p:txBody>
      </p:sp>
      <p:sp>
        <p:nvSpPr>
          <p:cNvPr id="12291" name="Rectangle 28">
            <a:extLst>
              <a:ext uri="{FF2B5EF4-FFF2-40B4-BE49-F238E27FC236}">
                <a16:creationId xmlns:a16="http://schemas.microsoft.com/office/drawing/2014/main" id="{3EF82851-1045-9551-0B7D-86063BCB4A2E}"/>
              </a:ext>
            </a:extLst>
          </p:cNvPr>
          <p:cNvSpPr>
            <a:spLocks noGrp="1" noChangeArrowheads="1"/>
          </p:cNvSpPr>
          <p:nvPr>
            <p:ph idx="1"/>
          </p:nvPr>
        </p:nvSpPr>
        <p:spPr>
          <a:xfrm>
            <a:off x="733425" y="2149475"/>
            <a:ext cx="10544175" cy="1511300"/>
          </a:xfrm>
        </p:spPr>
        <p:txBody>
          <a:bodyPr/>
          <a:lstStyle/>
          <a:p>
            <a:pPr eaLnBrk="1" hangingPunct="1"/>
            <a:r>
              <a:rPr lang="en-US" altLang="en-US" b="1" dirty="0"/>
              <a:t>“Interpretation”</a:t>
            </a:r>
          </a:p>
          <a:p>
            <a:pPr lvl="1" eaLnBrk="1" hangingPunct="1"/>
            <a:r>
              <a:rPr lang="en-US" altLang="en-US" sz="3200" dirty="0"/>
              <a:t>Performing the operations implied by the source program</a:t>
            </a:r>
          </a:p>
        </p:txBody>
      </p:sp>
      <p:sp>
        <p:nvSpPr>
          <p:cNvPr id="12292" name="Slide Number Placeholder 1">
            <a:extLst>
              <a:ext uri="{FF2B5EF4-FFF2-40B4-BE49-F238E27FC236}">
                <a16:creationId xmlns:a16="http://schemas.microsoft.com/office/drawing/2014/main" id="{D449CB2F-B71F-AC9B-A15B-EF6BF52E15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CB86EA20-98B9-4D5E-9098-2698FD91C55C}"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9221" name="Rectangle 5">
            <a:extLst>
              <a:ext uri="{FF2B5EF4-FFF2-40B4-BE49-F238E27FC236}">
                <a16:creationId xmlns:a16="http://schemas.microsoft.com/office/drawing/2014/main" id="{E2A6721A-F322-6B5B-79B1-43903211118B}"/>
              </a:ext>
            </a:extLst>
          </p:cNvPr>
          <p:cNvSpPr>
            <a:spLocks noChangeArrowheads="1"/>
          </p:cNvSpPr>
          <p:nvPr/>
        </p:nvSpPr>
        <p:spPr bwMode="auto">
          <a:xfrm>
            <a:off x="5374718" y="4400549"/>
            <a:ext cx="1940482" cy="761999"/>
          </a:xfrm>
          <a:prstGeom prst="rect">
            <a:avLst/>
          </a:prstGeom>
          <a:solidFill>
            <a:schemeClr val="accent1"/>
          </a:solid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a:t>Interpreter</a:t>
            </a:r>
          </a:p>
        </p:txBody>
      </p:sp>
      <p:sp>
        <p:nvSpPr>
          <p:cNvPr id="9222" name="Text Box 14">
            <a:extLst>
              <a:ext uri="{FF2B5EF4-FFF2-40B4-BE49-F238E27FC236}">
                <a16:creationId xmlns:a16="http://schemas.microsoft.com/office/drawing/2014/main" id="{80ED0856-EB95-7298-3A0A-7AFC13CC9767}"/>
              </a:ext>
            </a:extLst>
          </p:cNvPr>
          <p:cNvSpPr txBox="1">
            <a:spLocks noChangeArrowheads="1"/>
          </p:cNvSpPr>
          <p:nvPr/>
        </p:nvSpPr>
        <p:spPr bwMode="auto">
          <a:xfrm>
            <a:off x="3133725" y="4114800"/>
            <a:ext cx="1204913" cy="646331"/>
          </a:xfrm>
          <a:prstGeom prst="rect">
            <a:avLst/>
          </a:prstGeom>
          <a:noFill/>
          <a:ln>
            <a:noFill/>
          </a:ln>
          <a:effec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dirty="0"/>
              <a:t>Source</a:t>
            </a:r>
          </a:p>
          <a:p>
            <a:pPr algn="ctr" eaLnBrk="1" fontAlgn="auto" hangingPunct="1">
              <a:spcBef>
                <a:spcPts val="0"/>
              </a:spcBef>
              <a:spcAft>
                <a:spcPts val="0"/>
              </a:spcAft>
              <a:defRPr/>
            </a:pPr>
            <a:r>
              <a:rPr lang="en-US" altLang="en-US" dirty="0"/>
              <a:t>Program</a:t>
            </a:r>
          </a:p>
        </p:txBody>
      </p:sp>
      <p:sp>
        <p:nvSpPr>
          <p:cNvPr id="9223" name="Text Box 15">
            <a:extLst>
              <a:ext uri="{FF2B5EF4-FFF2-40B4-BE49-F238E27FC236}">
                <a16:creationId xmlns:a16="http://schemas.microsoft.com/office/drawing/2014/main" id="{7DC9B2BF-3EF2-8FD1-7613-C8B32F496880}"/>
              </a:ext>
            </a:extLst>
          </p:cNvPr>
          <p:cNvSpPr txBox="1">
            <a:spLocks noChangeArrowheads="1"/>
          </p:cNvSpPr>
          <p:nvPr/>
        </p:nvSpPr>
        <p:spPr bwMode="auto">
          <a:xfrm>
            <a:off x="3494016" y="4914899"/>
            <a:ext cx="828748" cy="369332"/>
          </a:xfrm>
          <a:prstGeom prst="rect">
            <a:avLst/>
          </a:prstGeom>
          <a:noFill/>
          <a:ln>
            <a:noFill/>
          </a:ln>
          <a:effec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dirty="0"/>
              <a:t>Input</a:t>
            </a:r>
          </a:p>
        </p:txBody>
      </p:sp>
      <p:sp>
        <p:nvSpPr>
          <p:cNvPr id="9224" name="Text Box 16">
            <a:extLst>
              <a:ext uri="{FF2B5EF4-FFF2-40B4-BE49-F238E27FC236}">
                <a16:creationId xmlns:a16="http://schemas.microsoft.com/office/drawing/2014/main" id="{96603B35-5D7A-93C3-3B45-E009E6C46BCB}"/>
              </a:ext>
            </a:extLst>
          </p:cNvPr>
          <p:cNvSpPr txBox="1">
            <a:spLocks noChangeArrowheads="1"/>
          </p:cNvSpPr>
          <p:nvPr/>
        </p:nvSpPr>
        <p:spPr bwMode="auto">
          <a:xfrm>
            <a:off x="8467357" y="4581524"/>
            <a:ext cx="955020" cy="369332"/>
          </a:xfrm>
          <a:prstGeom prst="rect">
            <a:avLst/>
          </a:prstGeom>
          <a:noFill/>
          <a:ln>
            <a:noFill/>
          </a:ln>
          <a:effec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dirty="0"/>
              <a:t>Output</a:t>
            </a:r>
          </a:p>
        </p:txBody>
      </p:sp>
      <p:sp>
        <p:nvSpPr>
          <p:cNvPr id="9225" name="Line 17">
            <a:extLst>
              <a:ext uri="{FF2B5EF4-FFF2-40B4-BE49-F238E27FC236}">
                <a16:creationId xmlns:a16="http://schemas.microsoft.com/office/drawing/2014/main" id="{3DBDB83C-8BB4-E4A7-9D31-8B5EAFD44902}"/>
              </a:ext>
            </a:extLst>
          </p:cNvPr>
          <p:cNvSpPr>
            <a:spLocks noChangeShapeType="1"/>
          </p:cNvSpPr>
          <p:nvPr/>
        </p:nvSpPr>
        <p:spPr bwMode="auto">
          <a:xfrm>
            <a:off x="4279027" y="4391024"/>
            <a:ext cx="1091521" cy="1905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a:latin typeface="+mn-lt"/>
            </a:endParaRPr>
          </a:p>
        </p:txBody>
      </p:sp>
      <p:sp>
        <p:nvSpPr>
          <p:cNvPr id="9226" name="Line 18">
            <a:extLst>
              <a:ext uri="{FF2B5EF4-FFF2-40B4-BE49-F238E27FC236}">
                <a16:creationId xmlns:a16="http://schemas.microsoft.com/office/drawing/2014/main" id="{38DFBFA2-1AEF-8E28-7F10-D919284F5EBC}"/>
              </a:ext>
            </a:extLst>
          </p:cNvPr>
          <p:cNvSpPr>
            <a:spLocks noChangeShapeType="1"/>
          </p:cNvSpPr>
          <p:nvPr/>
        </p:nvSpPr>
        <p:spPr bwMode="auto">
          <a:xfrm flipV="1">
            <a:off x="4279027" y="4924424"/>
            <a:ext cx="1091521" cy="19050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a:latin typeface="+mn-lt"/>
            </a:endParaRPr>
          </a:p>
        </p:txBody>
      </p:sp>
      <p:sp>
        <p:nvSpPr>
          <p:cNvPr id="9227" name="Line 20">
            <a:extLst>
              <a:ext uri="{FF2B5EF4-FFF2-40B4-BE49-F238E27FC236}">
                <a16:creationId xmlns:a16="http://schemas.microsoft.com/office/drawing/2014/main" id="{D4F36010-45D1-9049-506C-1AC72FB951DE}"/>
              </a:ext>
            </a:extLst>
          </p:cNvPr>
          <p:cNvSpPr>
            <a:spLocks noChangeShapeType="1"/>
          </p:cNvSpPr>
          <p:nvPr/>
        </p:nvSpPr>
        <p:spPr bwMode="auto">
          <a:xfrm>
            <a:off x="7315196" y="4752973"/>
            <a:ext cx="1152161" cy="0"/>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a:latin typeface="+mn-lt"/>
            </a:endParaRPr>
          </a:p>
        </p:txBody>
      </p:sp>
      <p:sp>
        <p:nvSpPr>
          <p:cNvPr id="9228" name="Line 21">
            <a:extLst>
              <a:ext uri="{FF2B5EF4-FFF2-40B4-BE49-F238E27FC236}">
                <a16:creationId xmlns:a16="http://schemas.microsoft.com/office/drawing/2014/main" id="{BED6AA47-60E7-BBAD-D64D-036494A4F5C4}"/>
              </a:ext>
            </a:extLst>
          </p:cNvPr>
          <p:cNvSpPr>
            <a:spLocks noChangeShapeType="1"/>
          </p:cNvSpPr>
          <p:nvPr/>
        </p:nvSpPr>
        <p:spPr bwMode="auto">
          <a:xfrm>
            <a:off x="6400800" y="5086349"/>
            <a:ext cx="0" cy="444499"/>
          </a:xfrm>
          <a:prstGeom prst="line">
            <a:avLst/>
          </a:prstGeom>
          <a:noFill/>
          <a:ln w="25400">
            <a:solidFill>
              <a:schemeClr val="tx1"/>
            </a:solidFill>
            <a:round/>
            <a:headEnd/>
            <a:tailEnd type="stealth" w="lg" len="lg"/>
          </a:ln>
          <a:effectLst/>
        </p:spPr>
        <p:txBody>
          <a:bodyPr wrap="none" anchor="ctr"/>
          <a:lstStyle/>
          <a:p>
            <a:pPr eaLnBrk="1" fontAlgn="auto" hangingPunct="1">
              <a:spcBef>
                <a:spcPts val="0"/>
              </a:spcBef>
              <a:spcAft>
                <a:spcPts val="0"/>
              </a:spcAft>
              <a:defRPr/>
            </a:pPr>
            <a:endParaRPr lang="en-GB">
              <a:latin typeface="+mn-lt"/>
            </a:endParaRPr>
          </a:p>
        </p:txBody>
      </p:sp>
      <p:sp>
        <p:nvSpPr>
          <p:cNvPr id="9229" name="Text Box 22">
            <a:extLst>
              <a:ext uri="{FF2B5EF4-FFF2-40B4-BE49-F238E27FC236}">
                <a16:creationId xmlns:a16="http://schemas.microsoft.com/office/drawing/2014/main" id="{38C7981C-8159-D76E-6864-C0F87EA878C0}"/>
              </a:ext>
            </a:extLst>
          </p:cNvPr>
          <p:cNvSpPr txBox="1">
            <a:spLocks noChangeArrowheads="1"/>
          </p:cNvSpPr>
          <p:nvPr/>
        </p:nvSpPr>
        <p:spPr bwMode="auto">
          <a:xfrm>
            <a:off x="5682971" y="5548266"/>
            <a:ext cx="1632225" cy="369332"/>
          </a:xfrm>
          <a:prstGeom prst="rect">
            <a:avLst/>
          </a:prstGeom>
          <a:noFill/>
          <a:ln>
            <a:noFill/>
          </a:ln>
          <a:effec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dirty="0"/>
              <a:t>Error messages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B8D5A01-265E-6665-444B-B6D79A5A5A0D}"/>
              </a:ext>
            </a:extLst>
          </p:cNvPr>
          <p:cNvSpPr>
            <a:spLocks noGrp="1" noChangeArrowheads="1"/>
          </p:cNvSpPr>
          <p:nvPr>
            <p:ph type="title"/>
          </p:nvPr>
        </p:nvSpPr>
        <p:spPr/>
        <p:txBody>
          <a:bodyPr/>
          <a:lstStyle/>
          <a:p>
            <a:pPr eaLnBrk="1" hangingPunct="1"/>
            <a:r>
              <a:rPr lang="en-GB" altLang="en-US" b="1" dirty="0"/>
              <a:t>Compiler vs. Interpreter </a:t>
            </a:r>
          </a:p>
        </p:txBody>
      </p:sp>
      <p:sp>
        <p:nvSpPr>
          <p:cNvPr id="13315" name="Text Placeholder 4">
            <a:extLst>
              <a:ext uri="{FF2B5EF4-FFF2-40B4-BE49-F238E27FC236}">
                <a16:creationId xmlns:a16="http://schemas.microsoft.com/office/drawing/2014/main" id="{037EFE4D-351A-D788-C2C8-5284250A36A4}"/>
              </a:ext>
            </a:extLst>
          </p:cNvPr>
          <p:cNvSpPr>
            <a:spLocks noGrp="1" noChangeArrowheads="1"/>
          </p:cNvSpPr>
          <p:nvPr>
            <p:ph type="body" idx="1"/>
          </p:nvPr>
        </p:nvSpPr>
        <p:spPr>
          <a:xfrm>
            <a:off x="1009650" y="1615281"/>
            <a:ext cx="4754563" cy="777875"/>
          </a:xfrm>
        </p:spPr>
        <p:txBody>
          <a:bodyPr/>
          <a:lstStyle/>
          <a:p>
            <a:pPr eaLnBrk="1" hangingPunct="1">
              <a:spcBef>
                <a:spcPct val="0"/>
              </a:spcBef>
            </a:pPr>
            <a:r>
              <a:rPr lang="en-GB" altLang="en-US" sz="3200" dirty="0"/>
              <a:t>Compiler</a:t>
            </a:r>
          </a:p>
        </p:txBody>
      </p:sp>
      <p:sp>
        <p:nvSpPr>
          <p:cNvPr id="6" name="Content Placeholder 5">
            <a:extLst>
              <a:ext uri="{FF2B5EF4-FFF2-40B4-BE49-F238E27FC236}">
                <a16:creationId xmlns:a16="http://schemas.microsoft.com/office/drawing/2014/main" id="{19C26321-C4DF-9AA4-7827-4637B5A2FA4C}"/>
              </a:ext>
            </a:extLst>
          </p:cNvPr>
          <p:cNvSpPr>
            <a:spLocks noGrp="1"/>
          </p:cNvSpPr>
          <p:nvPr>
            <p:ph sz="half" idx="2"/>
          </p:nvPr>
        </p:nvSpPr>
        <p:spPr>
          <a:xfrm>
            <a:off x="323850" y="2634457"/>
            <a:ext cx="5573714" cy="3660775"/>
          </a:xfrm>
        </p:spPr>
        <p:txBody>
          <a:bodyPr rtlCol="0">
            <a:normAutofit fontScale="92500" lnSpcReduction="10000"/>
          </a:bodyPr>
          <a:lstStyle/>
          <a:p>
            <a:pPr indent="-182880" eaLnBrk="1" fontAlgn="t" hangingPunct="1">
              <a:spcAft>
                <a:spcPts val="0"/>
              </a:spcAft>
              <a:defRPr/>
            </a:pPr>
            <a:r>
              <a:rPr lang="en-US" sz="2400" b="1" dirty="0">
                <a:solidFill>
                  <a:schemeClr val="tx2"/>
                </a:solidFill>
              </a:rPr>
              <a:t>Takes Entire program as input</a:t>
            </a:r>
            <a:endParaRPr lang="ar-SA" sz="2400" dirty="0">
              <a:solidFill>
                <a:schemeClr val="tx2"/>
              </a:solidFill>
            </a:endParaRPr>
          </a:p>
          <a:p>
            <a:pPr indent="-182880" eaLnBrk="1" fontAlgn="t" hangingPunct="1">
              <a:spcAft>
                <a:spcPts val="0"/>
              </a:spcAft>
              <a:defRPr/>
            </a:pPr>
            <a:r>
              <a:rPr lang="en-US" sz="2400" dirty="0"/>
              <a:t>It is </a:t>
            </a:r>
            <a:r>
              <a:rPr lang="en-US" sz="2400" b="1" dirty="0"/>
              <a:t>Faster</a:t>
            </a:r>
            <a:endParaRPr lang="ar-SA" sz="2400" dirty="0"/>
          </a:p>
          <a:p>
            <a:pPr indent="-182880" eaLnBrk="1" fontAlgn="t" hangingPunct="1">
              <a:spcAft>
                <a:spcPts val="0"/>
              </a:spcAft>
              <a:defRPr/>
            </a:pPr>
            <a:r>
              <a:rPr lang="en-US" sz="2400" dirty="0">
                <a:solidFill>
                  <a:schemeClr val="tx2"/>
                </a:solidFill>
              </a:rPr>
              <a:t>intermediate object code is </a:t>
            </a:r>
            <a:r>
              <a:rPr lang="en-US" sz="2400" b="1" dirty="0">
                <a:solidFill>
                  <a:schemeClr val="tx2"/>
                </a:solidFill>
              </a:rPr>
              <a:t>generated.</a:t>
            </a:r>
            <a:endParaRPr lang="ar-SA" sz="2400" dirty="0">
              <a:solidFill>
                <a:schemeClr val="tx2"/>
              </a:solidFill>
            </a:endParaRPr>
          </a:p>
          <a:p>
            <a:pPr indent="-182880" eaLnBrk="1" fontAlgn="t" hangingPunct="1">
              <a:spcAft>
                <a:spcPts val="0"/>
              </a:spcAft>
              <a:defRPr/>
            </a:pPr>
            <a:r>
              <a:rPr lang="en-US" sz="2400" dirty="0"/>
              <a:t>Required </a:t>
            </a:r>
            <a:r>
              <a:rPr lang="en-US" sz="2400" b="1" dirty="0"/>
              <a:t>more</a:t>
            </a:r>
            <a:r>
              <a:rPr lang="en-US" sz="2400" dirty="0"/>
              <a:t> memory Due to intermediate object code</a:t>
            </a:r>
            <a:endParaRPr lang="ar-SA" sz="2400" dirty="0"/>
          </a:p>
          <a:p>
            <a:pPr indent="-182880" eaLnBrk="1" fontAlgn="t" hangingPunct="1">
              <a:spcAft>
                <a:spcPts val="0"/>
              </a:spcAft>
              <a:defRPr/>
            </a:pPr>
            <a:r>
              <a:rPr lang="en-US" sz="2400" dirty="0">
                <a:solidFill>
                  <a:schemeClr val="tx2"/>
                </a:solidFill>
              </a:rPr>
              <a:t>Program </a:t>
            </a:r>
            <a:r>
              <a:rPr lang="en-US" sz="2400" b="1" dirty="0">
                <a:solidFill>
                  <a:schemeClr val="tx2"/>
                </a:solidFill>
              </a:rPr>
              <a:t>not need  compile </a:t>
            </a:r>
            <a:r>
              <a:rPr lang="en-US" sz="2400" dirty="0">
                <a:solidFill>
                  <a:schemeClr val="tx2"/>
                </a:solidFill>
              </a:rPr>
              <a:t>every time</a:t>
            </a:r>
            <a:endParaRPr lang="ar-SA" sz="2400" dirty="0">
              <a:solidFill>
                <a:schemeClr val="tx2"/>
              </a:solidFill>
            </a:endParaRPr>
          </a:p>
          <a:p>
            <a:pPr indent="-182880" eaLnBrk="1" fontAlgn="t" hangingPunct="1">
              <a:spcAft>
                <a:spcPts val="0"/>
              </a:spcAft>
              <a:defRPr/>
            </a:pPr>
            <a:r>
              <a:rPr lang="en-US" sz="2400" b="1" dirty="0"/>
              <a:t>Errors</a:t>
            </a:r>
            <a:r>
              <a:rPr lang="en-US" sz="2400" dirty="0"/>
              <a:t> are displayed after</a:t>
            </a:r>
            <a:r>
              <a:rPr lang="en-US" sz="2400" b="1" dirty="0"/>
              <a:t> entire program</a:t>
            </a:r>
            <a:r>
              <a:rPr lang="en-US" sz="2400" dirty="0"/>
              <a:t> is checked.</a:t>
            </a:r>
            <a:endParaRPr lang="ar-SA" sz="2400" dirty="0"/>
          </a:p>
          <a:p>
            <a:pPr indent="-182880" eaLnBrk="1" fontAlgn="t" hangingPunct="1">
              <a:spcAft>
                <a:spcPts val="0"/>
              </a:spcAft>
              <a:defRPr/>
            </a:pPr>
            <a:r>
              <a:rPr lang="en-US" sz="2400" b="1" dirty="0">
                <a:solidFill>
                  <a:schemeClr val="tx2"/>
                </a:solidFill>
              </a:rPr>
              <a:t>Debugging</a:t>
            </a:r>
            <a:r>
              <a:rPr lang="en-US" sz="2400" dirty="0">
                <a:solidFill>
                  <a:schemeClr val="tx2"/>
                </a:solidFill>
              </a:rPr>
              <a:t> is comparatively </a:t>
            </a:r>
            <a:r>
              <a:rPr lang="en-US" sz="2400" b="1" dirty="0">
                <a:solidFill>
                  <a:schemeClr val="tx2"/>
                </a:solidFill>
              </a:rPr>
              <a:t>hard</a:t>
            </a:r>
            <a:r>
              <a:rPr lang="en-US" sz="2400" dirty="0">
                <a:solidFill>
                  <a:schemeClr val="tx2"/>
                </a:solidFill>
              </a:rPr>
              <a:t>.</a:t>
            </a:r>
            <a:endParaRPr lang="ar-SA" sz="2400" dirty="0">
              <a:solidFill>
                <a:schemeClr val="tx2"/>
              </a:solidFill>
            </a:endParaRPr>
          </a:p>
          <a:p>
            <a:pPr indent="-182880" eaLnBrk="1" fontAlgn="t" hangingPunct="1">
              <a:spcAft>
                <a:spcPts val="0"/>
              </a:spcAft>
              <a:defRPr/>
            </a:pPr>
            <a:r>
              <a:rPr lang="en-US" sz="2400" dirty="0"/>
              <a:t>Ex: C, C++.</a:t>
            </a:r>
            <a:endParaRPr lang="ar-SA" sz="2400" dirty="0"/>
          </a:p>
        </p:txBody>
      </p:sp>
      <p:sp>
        <p:nvSpPr>
          <p:cNvPr id="13317" name="Text Placeholder 6">
            <a:extLst>
              <a:ext uri="{FF2B5EF4-FFF2-40B4-BE49-F238E27FC236}">
                <a16:creationId xmlns:a16="http://schemas.microsoft.com/office/drawing/2014/main" id="{F8AD62FC-B8BE-CC3C-FEFC-60E45BAF493A}"/>
              </a:ext>
            </a:extLst>
          </p:cNvPr>
          <p:cNvSpPr>
            <a:spLocks noGrp="1" noChangeArrowheads="1"/>
          </p:cNvSpPr>
          <p:nvPr>
            <p:ph type="body" sz="quarter" idx="3"/>
          </p:nvPr>
        </p:nvSpPr>
        <p:spPr>
          <a:xfrm>
            <a:off x="6769098" y="1602581"/>
            <a:ext cx="4754563" cy="777875"/>
          </a:xfrm>
        </p:spPr>
        <p:txBody>
          <a:bodyPr/>
          <a:lstStyle/>
          <a:p>
            <a:pPr eaLnBrk="1" hangingPunct="1">
              <a:spcBef>
                <a:spcPct val="0"/>
              </a:spcBef>
            </a:pPr>
            <a:r>
              <a:rPr lang="en-GB" altLang="en-US" sz="3200" dirty="0"/>
              <a:t>Interpreter</a:t>
            </a:r>
          </a:p>
        </p:txBody>
      </p:sp>
      <p:sp>
        <p:nvSpPr>
          <p:cNvPr id="13318" name="Content Placeholder 7">
            <a:extLst>
              <a:ext uri="{FF2B5EF4-FFF2-40B4-BE49-F238E27FC236}">
                <a16:creationId xmlns:a16="http://schemas.microsoft.com/office/drawing/2014/main" id="{0875ACAC-7FCE-E9F5-6887-CEE5D2BCC81E}"/>
              </a:ext>
            </a:extLst>
          </p:cNvPr>
          <p:cNvSpPr>
            <a:spLocks noGrp="1" noChangeArrowheads="1"/>
          </p:cNvSpPr>
          <p:nvPr>
            <p:ph sz="quarter" idx="4"/>
          </p:nvPr>
        </p:nvSpPr>
        <p:spPr>
          <a:xfrm>
            <a:off x="6167438" y="2565400"/>
            <a:ext cx="5573714" cy="4094163"/>
          </a:xfrm>
        </p:spPr>
        <p:txBody>
          <a:bodyPr/>
          <a:lstStyle/>
          <a:p>
            <a:pPr eaLnBrk="1" fontAlgn="t" hangingPunct="1"/>
            <a:r>
              <a:rPr lang="en-US" altLang="en-US" sz="2000" b="1" dirty="0">
                <a:solidFill>
                  <a:schemeClr val="tx2"/>
                </a:solidFill>
              </a:rPr>
              <a:t>Take single instruction as input</a:t>
            </a:r>
            <a:endParaRPr lang="ar-SA" altLang="en-US" sz="2000" dirty="0">
              <a:solidFill>
                <a:schemeClr val="tx2"/>
              </a:solidFill>
            </a:endParaRPr>
          </a:p>
          <a:p>
            <a:pPr eaLnBrk="1" fontAlgn="t" hangingPunct="1"/>
            <a:r>
              <a:rPr lang="en-US" altLang="en-US" sz="2000" dirty="0"/>
              <a:t>It is </a:t>
            </a:r>
            <a:r>
              <a:rPr lang="en-US" altLang="en-US" sz="2000" b="1" dirty="0"/>
              <a:t>Slower</a:t>
            </a:r>
            <a:endParaRPr lang="ar-SA" altLang="en-US" sz="2000" dirty="0"/>
          </a:p>
          <a:p>
            <a:pPr eaLnBrk="1" hangingPunct="1"/>
            <a:r>
              <a:rPr lang="en-US" altLang="en-US" sz="2000" b="1" dirty="0">
                <a:solidFill>
                  <a:schemeClr val="tx2"/>
                </a:solidFill>
              </a:rPr>
              <a:t>No</a:t>
            </a:r>
            <a:r>
              <a:rPr lang="en-US" altLang="en-US" sz="2000" dirty="0">
                <a:solidFill>
                  <a:schemeClr val="tx2"/>
                </a:solidFill>
              </a:rPr>
              <a:t> intermediate code is </a:t>
            </a:r>
            <a:r>
              <a:rPr lang="en-US" altLang="en-US" sz="2000" b="1" dirty="0">
                <a:solidFill>
                  <a:schemeClr val="tx2"/>
                </a:solidFill>
              </a:rPr>
              <a:t>generated</a:t>
            </a:r>
            <a:endParaRPr lang="ar-SA" altLang="en-US" sz="2000" dirty="0">
              <a:solidFill>
                <a:schemeClr val="tx2"/>
              </a:solidFill>
            </a:endParaRPr>
          </a:p>
          <a:p>
            <a:pPr eaLnBrk="1" fontAlgn="t" hangingPunct="1"/>
            <a:r>
              <a:rPr lang="en-US" altLang="en-US" sz="2000" dirty="0"/>
              <a:t>Required </a:t>
            </a:r>
            <a:r>
              <a:rPr lang="en-US" altLang="en-US" sz="2000" b="1" dirty="0"/>
              <a:t>less</a:t>
            </a:r>
            <a:r>
              <a:rPr lang="en-US" altLang="en-US" sz="2000" dirty="0"/>
              <a:t> memory As no intermediate code is generated</a:t>
            </a:r>
            <a:endParaRPr lang="ar-SA" altLang="en-US" sz="2000" dirty="0"/>
          </a:p>
          <a:p>
            <a:pPr eaLnBrk="1" hangingPunct="1"/>
            <a:r>
              <a:rPr lang="en-US" altLang="en-US" sz="2000" b="1" dirty="0">
                <a:solidFill>
                  <a:schemeClr val="tx2"/>
                </a:solidFill>
              </a:rPr>
              <a:t>Every time </a:t>
            </a:r>
            <a:r>
              <a:rPr lang="en-US" altLang="en-US" sz="2000" dirty="0">
                <a:solidFill>
                  <a:schemeClr val="tx2"/>
                </a:solidFill>
              </a:rPr>
              <a:t>higher level program is converted into lower level program.</a:t>
            </a:r>
            <a:endParaRPr lang="ar-SA" altLang="en-US" sz="2000" dirty="0">
              <a:solidFill>
                <a:schemeClr val="tx2"/>
              </a:solidFill>
            </a:endParaRPr>
          </a:p>
          <a:p>
            <a:pPr eaLnBrk="1" hangingPunct="1"/>
            <a:r>
              <a:rPr lang="en-US" altLang="en-US" sz="2000" b="1" dirty="0"/>
              <a:t>Errors</a:t>
            </a:r>
            <a:r>
              <a:rPr lang="en-US" altLang="en-US" sz="2000" dirty="0"/>
              <a:t> are displayed </a:t>
            </a:r>
            <a:r>
              <a:rPr lang="en-US" altLang="en-US" sz="2000" b="1" dirty="0"/>
              <a:t>for every instruction</a:t>
            </a:r>
            <a:r>
              <a:rPr lang="en-US" altLang="en-US" sz="2000" dirty="0"/>
              <a:t> interpreted.</a:t>
            </a:r>
            <a:endParaRPr lang="ar-SA" altLang="en-US" sz="2000" dirty="0"/>
          </a:p>
          <a:p>
            <a:pPr eaLnBrk="1" fontAlgn="t" hangingPunct="1"/>
            <a:r>
              <a:rPr lang="en-US" altLang="en-US" sz="2000" b="1" dirty="0">
                <a:solidFill>
                  <a:schemeClr val="tx2"/>
                </a:solidFill>
              </a:rPr>
              <a:t>Debugging</a:t>
            </a:r>
            <a:r>
              <a:rPr lang="en-US" altLang="en-US" sz="2000" dirty="0">
                <a:solidFill>
                  <a:schemeClr val="tx2"/>
                </a:solidFill>
              </a:rPr>
              <a:t> is </a:t>
            </a:r>
            <a:r>
              <a:rPr lang="en-US" altLang="en-US" sz="2000" b="1" dirty="0">
                <a:solidFill>
                  <a:schemeClr val="tx2"/>
                </a:solidFill>
              </a:rPr>
              <a:t>easy</a:t>
            </a:r>
            <a:r>
              <a:rPr lang="en-US" altLang="en-US" sz="2000" dirty="0">
                <a:solidFill>
                  <a:schemeClr val="tx2"/>
                </a:solidFill>
              </a:rPr>
              <a:t>.</a:t>
            </a:r>
            <a:endParaRPr lang="ar-SA" altLang="en-US" sz="2000" dirty="0">
              <a:solidFill>
                <a:schemeClr val="tx2"/>
              </a:solidFill>
            </a:endParaRPr>
          </a:p>
          <a:p>
            <a:pPr eaLnBrk="1" fontAlgn="t" hangingPunct="1"/>
            <a:r>
              <a:rPr lang="en-US" altLang="en-US" sz="2000" dirty="0"/>
              <a:t>Ex: python, Ruby, basic.</a:t>
            </a:r>
            <a:endParaRPr lang="ar-SA" altLang="en-US" sz="2000" dirty="0"/>
          </a:p>
        </p:txBody>
      </p:sp>
      <p:sp>
        <p:nvSpPr>
          <p:cNvPr id="13319" name="Slide Number Placeholder 3">
            <a:extLst>
              <a:ext uri="{FF2B5EF4-FFF2-40B4-BE49-F238E27FC236}">
                <a16:creationId xmlns:a16="http://schemas.microsoft.com/office/drawing/2014/main" id="{72EB0069-A246-8ECF-4469-D163CC47DC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80170B42-9A8D-4B7A-8222-317260FF9536}" type="slidenum">
              <a:rPr lang="en-US" altLang="en-US"/>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C952716-9B55-A371-C1F1-BA90F19B2D1C}"/>
              </a:ext>
            </a:extLst>
          </p:cNvPr>
          <p:cNvSpPr>
            <a:spLocks noGrp="1" noChangeArrowheads="1"/>
          </p:cNvSpPr>
          <p:nvPr>
            <p:ph type="title"/>
          </p:nvPr>
        </p:nvSpPr>
        <p:spPr/>
        <p:txBody>
          <a:bodyPr/>
          <a:lstStyle/>
          <a:p>
            <a:pPr eaLnBrk="1" hangingPunct="1"/>
            <a:r>
              <a:rPr lang="en-US" altLang="en-US" b="1" dirty="0"/>
              <a:t>Hybrid compiler</a:t>
            </a:r>
          </a:p>
        </p:txBody>
      </p:sp>
      <p:sp>
        <p:nvSpPr>
          <p:cNvPr id="14339" name="Slide Number Placeholder 4">
            <a:extLst>
              <a:ext uri="{FF2B5EF4-FFF2-40B4-BE49-F238E27FC236}">
                <a16:creationId xmlns:a16="http://schemas.microsoft.com/office/drawing/2014/main" id="{EBBEFD9A-29CC-9390-2064-0640E6E631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361A6FF6-F140-4056-9FD9-8409A77BBE79}" type="slidenum">
              <a:rPr lang="en-US" altLang="en-US"/>
              <a:pPr/>
              <a:t>43</a:t>
            </a:fld>
            <a:endParaRPr lang="en-US" altLang="en-US"/>
          </a:p>
        </p:txBody>
      </p:sp>
      <p:sp>
        <p:nvSpPr>
          <p:cNvPr id="6" name="Rectangle 5">
            <a:extLst>
              <a:ext uri="{FF2B5EF4-FFF2-40B4-BE49-F238E27FC236}">
                <a16:creationId xmlns:a16="http://schemas.microsoft.com/office/drawing/2014/main" id="{0493AE30-4C1F-4E93-33FC-75EC0B75A980}"/>
              </a:ext>
            </a:extLst>
          </p:cNvPr>
          <p:cNvSpPr/>
          <p:nvPr/>
        </p:nvSpPr>
        <p:spPr>
          <a:xfrm>
            <a:off x="6418660" y="2863851"/>
            <a:ext cx="1533523" cy="890587"/>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r>
              <a:rPr lang="en-US" b="1" dirty="0">
                <a:solidFill>
                  <a:schemeClr val="tx2"/>
                </a:solidFill>
              </a:rPr>
              <a:t>Translator</a:t>
            </a:r>
          </a:p>
          <a:p>
            <a:pPr algn="ctr" eaLnBrk="1" fontAlgn="auto" hangingPunct="1">
              <a:spcBef>
                <a:spcPts val="0"/>
              </a:spcBef>
              <a:spcAft>
                <a:spcPts val="0"/>
              </a:spcAft>
              <a:defRPr/>
            </a:pPr>
            <a:r>
              <a:rPr lang="en-US" b="1" dirty="0">
                <a:solidFill>
                  <a:schemeClr val="tx2"/>
                </a:solidFill>
              </a:rPr>
              <a:t>(Compiler)</a:t>
            </a:r>
            <a:endParaRPr lang="ar-SA" b="1" dirty="0">
              <a:solidFill>
                <a:schemeClr val="tx2"/>
              </a:solidFill>
            </a:endParaRPr>
          </a:p>
        </p:txBody>
      </p:sp>
      <p:sp>
        <p:nvSpPr>
          <p:cNvPr id="7" name="TextBox 6">
            <a:extLst>
              <a:ext uri="{FF2B5EF4-FFF2-40B4-BE49-F238E27FC236}">
                <a16:creationId xmlns:a16="http://schemas.microsoft.com/office/drawing/2014/main" id="{B22B72D2-E0A2-CC4F-B45B-4667A72B1EB8}"/>
              </a:ext>
            </a:extLst>
          </p:cNvPr>
          <p:cNvSpPr txBox="1">
            <a:spLocks noChangeArrowheads="1"/>
          </p:cNvSpPr>
          <p:nvPr/>
        </p:nvSpPr>
        <p:spPr bwMode="auto">
          <a:xfrm>
            <a:off x="6211092" y="1960563"/>
            <a:ext cx="197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tx2"/>
                </a:solidFill>
              </a:rPr>
              <a:t>Source Program</a:t>
            </a:r>
            <a:endParaRPr lang="ar-SA" altLang="en-US" dirty="0">
              <a:solidFill>
                <a:schemeClr val="tx2"/>
              </a:solidFill>
            </a:endParaRPr>
          </a:p>
        </p:txBody>
      </p:sp>
      <p:sp>
        <p:nvSpPr>
          <p:cNvPr id="8" name="TextBox 7">
            <a:extLst>
              <a:ext uri="{FF2B5EF4-FFF2-40B4-BE49-F238E27FC236}">
                <a16:creationId xmlns:a16="http://schemas.microsoft.com/office/drawing/2014/main" id="{0D31CE3F-799E-0BCB-C079-FEAF811C7D0F}"/>
              </a:ext>
            </a:extLst>
          </p:cNvPr>
          <p:cNvSpPr txBox="1">
            <a:spLocks noChangeArrowheads="1"/>
          </p:cNvSpPr>
          <p:nvPr/>
        </p:nvSpPr>
        <p:spPr bwMode="auto">
          <a:xfrm>
            <a:off x="6507759" y="4167524"/>
            <a:ext cx="15414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tx2"/>
                </a:solidFill>
              </a:rPr>
              <a:t>Intermediate Program</a:t>
            </a:r>
            <a:endParaRPr lang="ar-SA" altLang="en-US" dirty="0">
              <a:solidFill>
                <a:schemeClr val="tx2"/>
              </a:solidFill>
            </a:endParaRPr>
          </a:p>
        </p:txBody>
      </p:sp>
      <p:sp>
        <p:nvSpPr>
          <p:cNvPr id="13" name="Rectangle 12">
            <a:extLst>
              <a:ext uri="{FF2B5EF4-FFF2-40B4-BE49-F238E27FC236}">
                <a16:creationId xmlns:a16="http://schemas.microsoft.com/office/drawing/2014/main" id="{4AE347EE-47F4-A884-F4C9-332A65349A16}"/>
              </a:ext>
            </a:extLst>
          </p:cNvPr>
          <p:cNvSpPr/>
          <p:nvPr/>
        </p:nvSpPr>
        <p:spPr>
          <a:xfrm>
            <a:off x="8758634" y="4213226"/>
            <a:ext cx="1716882" cy="995601"/>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r>
              <a:rPr lang="en-US" b="1" dirty="0">
                <a:solidFill>
                  <a:schemeClr val="tx2"/>
                </a:solidFill>
              </a:rPr>
              <a:t>Virtual machine</a:t>
            </a:r>
          </a:p>
          <a:p>
            <a:pPr algn="ctr" eaLnBrk="1" fontAlgn="auto" hangingPunct="1">
              <a:spcBef>
                <a:spcPts val="0"/>
              </a:spcBef>
              <a:spcAft>
                <a:spcPts val="0"/>
              </a:spcAft>
              <a:defRPr/>
            </a:pPr>
            <a:r>
              <a:rPr lang="en-US" b="1" dirty="0">
                <a:solidFill>
                  <a:schemeClr val="tx2"/>
                </a:solidFill>
              </a:rPr>
              <a:t>(Interpreter)</a:t>
            </a:r>
            <a:endParaRPr lang="ar-SA" b="1" dirty="0">
              <a:solidFill>
                <a:schemeClr val="tx2"/>
              </a:solidFill>
            </a:endParaRPr>
          </a:p>
        </p:txBody>
      </p:sp>
      <p:sp>
        <p:nvSpPr>
          <p:cNvPr id="14" name="TextBox 13">
            <a:extLst>
              <a:ext uri="{FF2B5EF4-FFF2-40B4-BE49-F238E27FC236}">
                <a16:creationId xmlns:a16="http://schemas.microsoft.com/office/drawing/2014/main" id="{A31AC0AB-37DE-D20F-9014-0B79F5B5D737}"/>
              </a:ext>
            </a:extLst>
          </p:cNvPr>
          <p:cNvSpPr txBox="1">
            <a:spLocks noChangeArrowheads="1"/>
          </p:cNvSpPr>
          <p:nvPr/>
        </p:nvSpPr>
        <p:spPr bwMode="auto">
          <a:xfrm>
            <a:off x="6584157" y="4918869"/>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Input</a:t>
            </a:r>
            <a:endParaRPr lang="ar-SA" altLang="en-US">
              <a:solidFill>
                <a:schemeClr val="tx2"/>
              </a:solidFill>
            </a:endParaRPr>
          </a:p>
        </p:txBody>
      </p:sp>
      <p:sp>
        <p:nvSpPr>
          <p:cNvPr id="15" name="TextBox 14">
            <a:extLst>
              <a:ext uri="{FF2B5EF4-FFF2-40B4-BE49-F238E27FC236}">
                <a16:creationId xmlns:a16="http://schemas.microsoft.com/office/drawing/2014/main" id="{00DF653A-8A2F-37CB-5D66-6ACC4D5450C6}"/>
              </a:ext>
            </a:extLst>
          </p:cNvPr>
          <p:cNvSpPr txBox="1">
            <a:spLocks noChangeArrowheads="1"/>
          </p:cNvSpPr>
          <p:nvPr/>
        </p:nvSpPr>
        <p:spPr bwMode="auto">
          <a:xfrm>
            <a:off x="11099799" y="4517472"/>
            <a:ext cx="981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tx2"/>
                </a:solidFill>
              </a:rPr>
              <a:t>Output</a:t>
            </a:r>
            <a:endParaRPr lang="ar-SA" altLang="en-US" dirty="0">
              <a:solidFill>
                <a:schemeClr val="tx2"/>
              </a:solidFill>
            </a:endParaRPr>
          </a:p>
        </p:txBody>
      </p:sp>
      <p:cxnSp>
        <p:nvCxnSpPr>
          <p:cNvPr id="11" name="Straight Arrow Connector 10">
            <a:extLst>
              <a:ext uri="{FF2B5EF4-FFF2-40B4-BE49-F238E27FC236}">
                <a16:creationId xmlns:a16="http://schemas.microsoft.com/office/drawing/2014/main" id="{BDFCCBC5-F4E1-AE7A-D975-BF1F71C696B9}"/>
              </a:ext>
            </a:extLst>
          </p:cNvPr>
          <p:cNvCxnSpPr>
            <a:stCxn id="7" idx="2"/>
          </p:cNvCxnSpPr>
          <p:nvPr/>
        </p:nvCxnSpPr>
        <p:spPr>
          <a:xfrm flipH="1">
            <a:off x="7200105" y="2330451"/>
            <a:ext cx="0" cy="4413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E3CA618-9E0C-B3FE-7BD2-3B974BA4344B}"/>
              </a:ext>
            </a:extLst>
          </p:cNvPr>
          <p:cNvCxnSpPr>
            <a:cxnSpLocks/>
            <a:stCxn id="6" idx="2"/>
          </p:cNvCxnSpPr>
          <p:nvPr/>
        </p:nvCxnSpPr>
        <p:spPr>
          <a:xfrm>
            <a:off x="7185422" y="3754438"/>
            <a:ext cx="9920" cy="4587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1938F556-1BAA-8777-07DD-6F6698A3AEAD}"/>
              </a:ext>
            </a:extLst>
          </p:cNvPr>
          <p:cNvCxnSpPr>
            <a:cxnSpLocks/>
          </p:cNvCxnSpPr>
          <p:nvPr/>
        </p:nvCxnSpPr>
        <p:spPr>
          <a:xfrm>
            <a:off x="7952183" y="4349991"/>
            <a:ext cx="8064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47F86C3A-AC22-0E5C-2B63-0A78B4FC2B24}"/>
              </a:ext>
            </a:extLst>
          </p:cNvPr>
          <p:cNvCxnSpPr>
            <a:cxnSpLocks/>
          </p:cNvCxnSpPr>
          <p:nvPr/>
        </p:nvCxnSpPr>
        <p:spPr>
          <a:xfrm>
            <a:off x="7217172" y="5103812"/>
            <a:ext cx="15414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F1EB25B6-17BB-FC99-ED18-3FDBAB109504}"/>
              </a:ext>
            </a:extLst>
          </p:cNvPr>
          <p:cNvCxnSpPr>
            <a:cxnSpLocks/>
            <a:stCxn id="13" idx="3"/>
          </p:cNvCxnSpPr>
          <p:nvPr/>
        </p:nvCxnSpPr>
        <p:spPr>
          <a:xfrm flipV="1">
            <a:off x="10475516" y="4702416"/>
            <a:ext cx="628649" cy="86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7AF970FE-D5F8-7E0E-B287-7D89112C62D2}"/>
              </a:ext>
            </a:extLst>
          </p:cNvPr>
          <p:cNvSpPr txBox="1"/>
          <p:nvPr/>
        </p:nvSpPr>
        <p:spPr>
          <a:xfrm>
            <a:off x="65679" y="1960563"/>
            <a:ext cx="5828906" cy="4031873"/>
          </a:xfrm>
          <a:prstGeom prst="rect">
            <a:avLst/>
          </a:prstGeom>
          <a:noFill/>
        </p:spPr>
        <p:txBody>
          <a:bodyPr wrap="square">
            <a:spAutoFit/>
          </a:bodyPr>
          <a:lstStyle/>
          <a:p>
            <a:pPr lvl="1" eaLnBrk="1" fontAlgn="auto" hangingPunct="1">
              <a:spcBef>
                <a:spcPts val="0"/>
              </a:spcBef>
              <a:spcAft>
                <a:spcPts val="0"/>
              </a:spcAft>
              <a:defRPr/>
            </a:pPr>
            <a:r>
              <a:rPr lang="en-US" sz="3200" dirty="0">
                <a:latin typeface="+mj-lt"/>
              </a:rPr>
              <a:t>Compilation and interpretation may be combined to implement a programming language: </a:t>
            </a:r>
          </a:p>
          <a:p>
            <a:pPr lvl="1" eaLnBrk="1" fontAlgn="auto" hangingPunct="1">
              <a:spcBef>
                <a:spcPts val="0"/>
              </a:spcBef>
              <a:spcAft>
                <a:spcPts val="0"/>
              </a:spcAft>
              <a:defRPr/>
            </a:pPr>
            <a:r>
              <a:rPr lang="en-US" sz="3200" dirty="0">
                <a:latin typeface="+mj-lt"/>
              </a:rPr>
              <a:t>The compiler may produce intermediate-level code, which is then interpreted rather than compiled to machine code.</a:t>
            </a:r>
          </a:p>
          <a:p>
            <a:pPr lvl="1" eaLnBrk="1" fontAlgn="auto" hangingPunct="1">
              <a:spcBef>
                <a:spcPts val="0"/>
              </a:spcBef>
              <a:spcAft>
                <a:spcPts val="0"/>
              </a:spcAft>
              <a:defRPr/>
            </a:pPr>
            <a:r>
              <a:rPr lang="en-US" sz="3200" dirty="0">
                <a:latin typeface="+mj-lt"/>
              </a:rPr>
              <a:t>Ex: java</a:t>
            </a:r>
            <a:endParaRPr lang="ar-SA" sz="3200" dirty="0">
              <a:latin typeface="+mj-lt"/>
            </a:endParaRPr>
          </a:p>
        </p:txBody>
      </p:sp>
      <p:cxnSp>
        <p:nvCxnSpPr>
          <p:cNvPr id="27" name="Straight Connector 26">
            <a:extLst>
              <a:ext uri="{FF2B5EF4-FFF2-40B4-BE49-F238E27FC236}">
                <a16:creationId xmlns:a16="http://schemas.microsoft.com/office/drawing/2014/main" id="{CE9886AF-62D0-88F2-0ADE-2A28FEFEE9DD}"/>
              </a:ext>
            </a:extLst>
          </p:cNvPr>
          <p:cNvCxnSpPr>
            <a:cxnSpLocks/>
          </p:cNvCxnSpPr>
          <p:nvPr/>
        </p:nvCxnSpPr>
        <p:spPr bwMode="auto">
          <a:xfrm>
            <a:off x="6096000" y="1752600"/>
            <a:ext cx="0" cy="4686300"/>
          </a:xfrm>
          <a:prstGeom prst="line">
            <a:avLst/>
          </a:prstGeom>
          <a:solidFill>
            <a:schemeClr val="accent1"/>
          </a:solidFill>
          <a:ln w="9525" cap="flat" cmpd="sng" algn="ctr">
            <a:solidFill>
              <a:schemeClr val="tx1"/>
            </a:solidFill>
            <a:prstDash val="solid"/>
            <a:round/>
            <a:headEnd type="none" w="med" len="med"/>
            <a:tailEnd type="none" w="med" len="med"/>
          </a:ln>
          <a:effectLst>
            <a:outerShdw blurRad="50800" dist="38100" dir="13500000" algn="br" rotWithShape="0">
              <a:prstClr val="black">
                <a:alpha val="40000"/>
              </a:prstClr>
            </a:outerShdw>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3" grpId="0" animBg="1"/>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740C60A-E785-9175-2B74-39C438EFDADA}"/>
              </a:ext>
            </a:extLst>
          </p:cNvPr>
          <p:cNvSpPr>
            <a:spLocks noGrp="1" noChangeArrowheads="1"/>
          </p:cNvSpPr>
          <p:nvPr>
            <p:ph type="title"/>
          </p:nvPr>
        </p:nvSpPr>
        <p:spPr>
          <a:xfrm>
            <a:off x="457200" y="614362"/>
            <a:ext cx="11277600" cy="1143000"/>
          </a:xfrm>
        </p:spPr>
        <p:txBody>
          <a:bodyPr/>
          <a:lstStyle/>
          <a:p>
            <a:pPr eaLnBrk="1" hangingPunct="1"/>
            <a:r>
              <a:rPr lang="en-US" altLang="en-US" b="1" dirty="0"/>
              <a:t>The Analysis-Synthesis Model of Compilation</a:t>
            </a:r>
          </a:p>
        </p:txBody>
      </p:sp>
      <p:sp>
        <p:nvSpPr>
          <p:cNvPr id="9219" name="Rectangle 3">
            <a:extLst>
              <a:ext uri="{FF2B5EF4-FFF2-40B4-BE49-F238E27FC236}">
                <a16:creationId xmlns:a16="http://schemas.microsoft.com/office/drawing/2014/main" id="{1F65C8FB-10BB-0F80-5DF1-C0A7248EFA41}"/>
              </a:ext>
            </a:extLst>
          </p:cNvPr>
          <p:cNvSpPr>
            <a:spLocks noGrp="1" noChangeArrowheads="1"/>
          </p:cNvSpPr>
          <p:nvPr>
            <p:ph idx="1"/>
          </p:nvPr>
        </p:nvSpPr>
        <p:spPr>
          <a:xfrm>
            <a:off x="457199" y="2205038"/>
            <a:ext cx="11115675" cy="4038600"/>
          </a:xfrm>
        </p:spPr>
        <p:txBody>
          <a:bodyPr rtlCol="0">
            <a:normAutofit/>
          </a:bodyPr>
          <a:lstStyle/>
          <a:p>
            <a:pPr indent="-102870" eaLnBrk="1" fontAlgn="auto" hangingPunct="1">
              <a:spcAft>
                <a:spcPts val="0"/>
              </a:spcAft>
              <a:defRPr/>
            </a:pPr>
            <a:r>
              <a:rPr lang="en-US" altLang="en-US" dirty="0"/>
              <a:t> There are two parts to compilation:</a:t>
            </a:r>
          </a:p>
          <a:p>
            <a:pPr marL="1097280" lvl="1" indent="-457200" eaLnBrk="1" fontAlgn="auto" hangingPunct="1">
              <a:defRPr/>
            </a:pPr>
            <a:r>
              <a:rPr lang="en-US" altLang="en-US" sz="3200" b="1" dirty="0">
                <a:solidFill>
                  <a:srgbClr val="FF0000"/>
                </a:solidFill>
              </a:rPr>
              <a:t>Analysis</a:t>
            </a:r>
            <a:r>
              <a:rPr lang="en-US" altLang="en-US" sz="3200" dirty="0"/>
              <a:t> determines the operations implied by the source program, which are recorded in a tree structure</a:t>
            </a:r>
          </a:p>
          <a:p>
            <a:pPr marL="854964" lvl="1" indent="-457200" eaLnBrk="1" fontAlgn="auto" hangingPunct="1">
              <a:defRPr/>
            </a:pPr>
            <a:endParaRPr lang="en-US" altLang="en-US" sz="3200" dirty="0"/>
          </a:p>
          <a:p>
            <a:pPr marL="1097280" lvl="1" indent="-457200" eaLnBrk="1" fontAlgn="auto" hangingPunct="1">
              <a:defRPr/>
            </a:pPr>
            <a:r>
              <a:rPr lang="en-US" altLang="en-US" sz="3200" b="1" dirty="0">
                <a:solidFill>
                  <a:srgbClr val="FF0000"/>
                </a:solidFill>
              </a:rPr>
              <a:t>Synthesis</a:t>
            </a:r>
            <a:r>
              <a:rPr lang="en-US" altLang="en-US" sz="3200" b="1" dirty="0"/>
              <a:t> </a:t>
            </a:r>
            <a:r>
              <a:rPr lang="en-US" altLang="en-US" sz="3200" dirty="0"/>
              <a:t>takes the tree structure and translates the operations therein into the target program</a:t>
            </a:r>
          </a:p>
        </p:txBody>
      </p:sp>
      <p:sp>
        <p:nvSpPr>
          <p:cNvPr id="15364" name="Slide Number Placeholder 1">
            <a:extLst>
              <a:ext uri="{FF2B5EF4-FFF2-40B4-BE49-F238E27FC236}">
                <a16:creationId xmlns:a16="http://schemas.microsoft.com/office/drawing/2014/main" id="{52022F42-7875-420E-E1B3-4531F1229F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6BAB8DDB-5CBB-4B44-8588-7ED87632FCE1}"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AB07541-CB32-9649-C21B-3C2844D53068}"/>
              </a:ext>
            </a:extLst>
          </p:cNvPr>
          <p:cNvSpPr>
            <a:spLocks noGrp="1" noChangeArrowheads="1"/>
          </p:cNvSpPr>
          <p:nvPr>
            <p:ph type="title"/>
          </p:nvPr>
        </p:nvSpPr>
        <p:spPr>
          <a:xfrm>
            <a:off x="657224" y="685800"/>
            <a:ext cx="11134725" cy="1143000"/>
          </a:xfrm>
        </p:spPr>
        <p:txBody>
          <a:bodyPr/>
          <a:lstStyle/>
          <a:p>
            <a:pPr eaLnBrk="1" hangingPunct="1"/>
            <a:r>
              <a:rPr lang="en-US" altLang="en-US" b="1" dirty="0"/>
              <a:t>Other Tools that Use the Analysis-Synthesis Model</a:t>
            </a:r>
          </a:p>
        </p:txBody>
      </p:sp>
      <p:sp>
        <p:nvSpPr>
          <p:cNvPr id="16387" name="Rectangle 3">
            <a:extLst>
              <a:ext uri="{FF2B5EF4-FFF2-40B4-BE49-F238E27FC236}">
                <a16:creationId xmlns:a16="http://schemas.microsoft.com/office/drawing/2014/main" id="{16FCCE6F-B8F2-D227-99AA-8615C1FEAF98}"/>
              </a:ext>
            </a:extLst>
          </p:cNvPr>
          <p:cNvSpPr>
            <a:spLocks noGrp="1" noChangeArrowheads="1"/>
          </p:cNvSpPr>
          <p:nvPr>
            <p:ph idx="1"/>
          </p:nvPr>
        </p:nvSpPr>
        <p:spPr>
          <a:xfrm>
            <a:off x="657224" y="2124075"/>
            <a:ext cx="10744200" cy="4114800"/>
          </a:xfrm>
        </p:spPr>
        <p:txBody>
          <a:bodyPr/>
          <a:lstStyle/>
          <a:p>
            <a:pPr eaLnBrk="1" hangingPunct="1"/>
            <a:r>
              <a:rPr lang="en-US" altLang="en-US" dirty="0"/>
              <a:t>Editors (syntax highlighting)</a:t>
            </a:r>
          </a:p>
          <a:p>
            <a:pPr eaLnBrk="1" hangingPunct="1"/>
            <a:r>
              <a:rPr lang="en-US" altLang="en-US" dirty="0"/>
              <a:t>Pretty printers (e.g. </a:t>
            </a:r>
            <a:r>
              <a:rPr lang="en-US" altLang="en-US" dirty="0" err="1"/>
              <a:t>doxygen</a:t>
            </a:r>
            <a:r>
              <a:rPr lang="en-US" altLang="en-US" dirty="0"/>
              <a:t>)</a:t>
            </a:r>
          </a:p>
          <a:p>
            <a:pPr eaLnBrk="1" hangingPunct="1"/>
            <a:r>
              <a:rPr lang="en-US" altLang="en-US" dirty="0"/>
              <a:t>Static checkers (e.g. lint and splint)</a:t>
            </a:r>
          </a:p>
          <a:p>
            <a:pPr eaLnBrk="1" hangingPunct="1"/>
            <a:r>
              <a:rPr lang="en-US" altLang="en-US" dirty="0"/>
              <a:t>Interpreters</a:t>
            </a:r>
          </a:p>
          <a:p>
            <a:pPr eaLnBrk="1" hangingPunct="1"/>
            <a:r>
              <a:rPr lang="en-US" altLang="en-US" dirty="0"/>
              <a:t>Text formatters (e.g. </a:t>
            </a:r>
            <a:r>
              <a:rPr lang="en-US" altLang="en-US" dirty="0" err="1"/>
              <a:t>TeX</a:t>
            </a:r>
            <a:r>
              <a:rPr lang="en-US" altLang="en-US" dirty="0"/>
              <a:t> and LaTeX)</a:t>
            </a:r>
          </a:p>
          <a:p>
            <a:pPr eaLnBrk="1" hangingPunct="1"/>
            <a:r>
              <a:rPr lang="en-US" altLang="en-US" dirty="0"/>
              <a:t>Silicon compilers (e.g. VHDL)</a:t>
            </a:r>
          </a:p>
          <a:p>
            <a:pPr eaLnBrk="1" hangingPunct="1"/>
            <a:r>
              <a:rPr lang="en-US" altLang="en-US" dirty="0"/>
              <a:t>Query interpreters/compilers (Databases)</a:t>
            </a:r>
          </a:p>
        </p:txBody>
      </p:sp>
      <p:sp>
        <p:nvSpPr>
          <p:cNvPr id="16388" name="Slide Number Placeholder 1">
            <a:extLst>
              <a:ext uri="{FF2B5EF4-FFF2-40B4-BE49-F238E27FC236}">
                <a16:creationId xmlns:a16="http://schemas.microsoft.com/office/drawing/2014/main" id="{67919541-25C4-9162-AFDC-50A1FF2A37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F373A037-5705-4DD7-B49D-C98701E8B558}"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18B4FBD-5BB8-A412-CEC7-EFE817AE9678}"/>
              </a:ext>
            </a:extLst>
          </p:cNvPr>
          <p:cNvSpPr>
            <a:spLocks noGrp="1" noChangeArrowheads="1"/>
          </p:cNvSpPr>
          <p:nvPr>
            <p:ph type="title"/>
          </p:nvPr>
        </p:nvSpPr>
        <p:spPr/>
        <p:txBody>
          <a:bodyPr/>
          <a:lstStyle/>
          <a:p>
            <a:pPr eaLnBrk="1" hangingPunct="1"/>
            <a:r>
              <a:rPr lang="en-US" altLang="en-US" b="1" dirty="0"/>
              <a:t>Compiler-Construction Tools</a:t>
            </a:r>
            <a:br>
              <a:rPr lang="en-US" altLang="en-US" b="1" dirty="0"/>
            </a:br>
            <a:endParaRPr lang="ar-SA" altLang="en-US" b="1" dirty="0"/>
          </a:p>
        </p:txBody>
      </p:sp>
      <p:sp>
        <p:nvSpPr>
          <p:cNvPr id="3" name="Content Placeholder 2">
            <a:extLst>
              <a:ext uri="{FF2B5EF4-FFF2-40B4-BE49-F238E27FC236}">
                <a16:creationId xmlns:a16="http://schemas.microsoft.com/office/drawing/2014/main" id="{3614DCF8-455D-CAC0-E8EF-BAA0D46AA497}"/>
              </a:ext>
            </a:extLst>
          </p:cNvPr>
          <p:cNvSpPr>
            <a:spLocks noGrp="1"/>
          </p:cNvSpPr>
          <p:nvPr>
            <p:ph idx="1"/>
          </p:nvPr>
        </p:nvSpPr>
        <p:spPr>
          <a:xfrm>
            <a:off x="533400" y="1412875"/>
            <a:ext cx="11107738" cy="5184775"/>
          </a:xfrm>
        </p:spPr>
        <p:txBody>
          <a:bodyPr rtlCol="0">
            <a:normAutofit/>
          </a:bodyPr>
          <a:lstStyle/>
          <a:p>
            <a:pPr indent="-182880" eaLnBrk="1" fontAlgn="auto" hangingPunct="1">
              <a:spcAft>
                <a:spcPts val="0"/>
              </a:spcAft>
              <a:buFont typeface="+mj-lt"/>
              <a:buAutoNum type="arabicPeriod"/>
              <a:defRPr/>
            </a:pPr>
            <a:r>
              <a:rPr lang="en-US" b="1" dirty="0">
                <a:latin typeface="+mj-lt"/>
              </a:rPr>
              <a:t> Parser generators </a:t>
            </a:r>
            <a:r>
              <a:rPr lang="en-US" dirty="0">
                <a:latin typeface="+mj-lt"/>
              </a:rPr>
              <a:t>that automatically produce syntax analyzers from a grammatical description of a programming language.</a:t>
            </a:r>
          </a:p>
          <a:p>
            <a:pPr marL="160020" indent="0" eaLnBrk="1" fontAlgn="auto" hangingPunct="1">
              <a:spcAft>
                <a:spcPts val="0"/>
              </a:spcAft>
              <a:buNone/>
              <a:defRPr/>
            </a:pPr>
            <a:endParaRPr lang="en-US" dirty="0">
              <a:latin typeface="+mj-lt"/>
            </a:endParaRPr>
          </a:p>
          <a:p>
            <a:pPr marL="160020" indent="0" eaLnBrk="1" fontAlgn="auto" hangingPunct="1">
              <a:spcAft>
                <a:spcPts val="0"/>
              </a:spcAft>
              <a:buNone/>
              <a:defRPr/>
            </a:pPr>
            <a:r>
              <a:rPr lang="en-US" b="1" dirty="0">
                <a:latin typeface="+mj-lt"/>
              </a:rPr>
              <a:t>2. Scanner generators </a:t>
            </a:r>
            <a:r>
              <a:rPr lang="en-US" dirty="0">
                <a:latin typeface="+mj-lt"/>
              </a:rPr>
              <a:t>that produce lexical analyzers from a regular-expression description of the tokens of a language.</a:t>
            </a:r>
          </a:p>
          <a:p>
            <a:pPr marL="160020" indent="0" eaLnBrk="1" fontAlgn="auto" hangingPunct="1">
              <a:spcAft>
                <a:spcPts val="0"/>
              </a:spcAft>
              <a:buNone/>
              <a:defRPr/>
            </a:pPr>
            <a:endParaRPr lang="en-US" dirty="0">
              <a:latin typeface="+mj-lt"/>
            </a:endParaRPr>
          </a:p>
          <a:p>
            <a:pPr marL="160020" indent="0" eaLnBrk="1" fontAlgn="auto" hangingPunct="1">
              <a:spcAft>
                <a:spcPts val="0"/>
              </a:spcAft>
              <a:buNone/>
              <a:defRPr/>
            </a:pPr>
            <a:r>
              <a:rPr lang="en-US" b="1" dirty="0">
                <a:latin typeface="+mj-lt"/>
              </a:rPr>
              <a:t>3. Syntax-directed translation engines </a:t>
            </a:r>
            <a:r>
              <a:rPr lang="en-US" dirty="0">
                <a:latin typeface="+mj-lt"/>
              </a:rPr>
              <a:t>that produce collections of routines for walking a parse tree and generating intermediate code.</a:t>
            </a:r>
          </a:p>
          <a:p>
            <a:pPr indent="-182880" eaLnBrk="1" fontAlgn="auto" hangingPunct="1">
              <a:spcAft>
                <a:spcPts val="0"/>
              </a:spcAft>
              <a:defRPr/>
            </a:pPr>
            <a:endParaRPr lang="ar-SA" dirty="0">
              <a:latin typeface="+mj-lt"/>
            </a:endParaRPr>
          </a:p>
        </p:txBody>
      </p:sp>
      <p:sp>
        <p:nvSpPr>
          <p:cNvPr id="18436" name="Slide Number Placeholder 4">
            <a:extLst>
              <a:ext uri="{FF2B5EF4-FFF2-40B4-BE49-F238E27FC236}">
                <a16:creationId xmlns:a16="http://schemas.microsoft.com/office/drawing/2014/main" id="{3D6B39B8-57F7-8595-2C2E-889693739D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062914A4-ABFB-4887-93A2-3560570F27D1}" type="slidenum">
              <a:rPr lang="en-US" altLang="en-US"/>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0858-DC85-98F5-8E17-925AE17F1E75}"/>
              </a:ext>
            </a:extLst>
          </p:cNvPr>
          <p:cNvSpPr>
            <a:spLocks noGrp="1"/>
          </p:cNvSpPr>
          <p:nvPr>
            <p:ph type="title"/>
          </p:nvPr>
        </p:nvSpPr>
        <p:spPr/>
        <p:txBody>
          <a:bodyPr/>
          <a:lstStyle/>
          <a:p>
            <a:r>
              <a:rPr lang="en-US" altLang="en-US" b="1" dirty="0"/>
              <a:t>Compiler-Construction Tools</a:t>
            </a:r>
            <a:br>
              <a:rPr lang="en-US" altLang="en-US" b="1" dirty="0"/>
            </a:br>
            <a:endParaRPr lang="en-US" b="1" dirty="0"/>
          </a:p>
        </p:txBody>
      </p:sp>
      <p:sp>
        <p:nvSpPr>
          <p:cNvPr id="3" name="Content Placeholder 2">
            <a:extLst>
              <a:ext uri="{FF2B5EF4-FFF2-40B4-BE49-F238E27FC236}">
                <a16:creationId xmlns:a16="http://schemas.microsoft.com/office/drawing/2014/main" id="{D2BC0BCA-BA3C-4510-19A5-6FE5E0F5A9F8}"/>
              </a:ext>
            </a:extLst>
          </p:cNvPr>
          <p:cNvSpPr>
            <a:spLocks noGrp="1"/>
          </p:cNvSpPr>
          <p:nvPr>
            <p:ph idx="1"/>
          </p:nvPr>
        </p:nvSpPr>
        <p:spPr>
          <a:xfrm>
            <a:off x="419100" y="1247775"/>
            <a:ext cx="11144250" cy="5334000"/>
          </a:xfrm>
        </p:spPr>
        <p:txBody>
          <a:bodyPr/>
          <a:lstStyle/>
          <a:p>
            <a:pPr marL="160020" indent="0" eaLnBrk="1" fontAlgn="auto" hangingPunct="1">
              <a:spcAft>
                <a:spcPts val="0"/>
              </a:spcAft>
              <a:buNone/>
              <a:defRPr/>
            </a:pPr>
            <a:r>
              <a:rPr lang="en-US" sz="3000" b="1" dirty="0"/>
              <a:t>4. Code-generator generators </a:t>
            </a:r>
            <a:r>
              <a:rPr lang="en-US" sz="3000" dirty="0"/>
              <a:t>that produce a code generator from a collection of rules for translating each operation of the intermediate language into the machine language for a target machine.</a:t>
            </a:r>
          </a:p>
          <a:p>
            <a:pPr marL="160020" indent="0" eaLnBrk="1" fontAlgn="auto" hangingPunct="1">
              <a:spcAft>
                <a:spcPts val="0"/>
              </a:spcAft>
              <a:buNone/>
              <a:defRPr/>
            </a:pPr>
            <a:endParaRPr lang="en-US" sz="3000" dirty="0"/>
          </a:p>
          <a:p>
            <a:pPr marL="160020" indent="0" eaLnBrk="1" fontAlgn="auto" hangingPunct="1">
              <a:spcAft>
                <a:spcPts val="0"/>
              </a:spcAft>
              <a:buNone/>
              <a:defRPr/>
            </a:pPr>
            <a:r>
              <a:rPr lang="en-US" sz="3000" b="1" dirty="0"/>
              <a:t>5. Data-flow analysis engines </a:t>
            </a:r>
            <a:r>
              <a:rPr lang="en-US" sz="3000" dirty="0"/>
              <a:t>that facilitate the gathering of information about how values are transmitted from one part of a program to each other part. Data-flow analysis is a key part of code optimization.</a:t>
            </a:r>
          </a:p>
          <a:p>
            <a:pPr marL="160020" indent="0" eaLnBrk="1" fontAlgn="auto" hangingPunct="1">
              <a:spcAft>
                <a:spcPts val="0"/>
              </a:spcAft>
              <a:buNone/>
              <a:defRPr/>
            </a:pPr>
            <a:endParaRPr lang="en-US" sz="3000" dirty="0"/>
          </a:p>
          <a:p>
            <a:pPr marL="160020" indent="0" eaLnBrk="1" fontAlgn="auto" hangingPunct="1">
              <a:spcAft>
                <a:spcPts val="0"/>
              </a:spcAft>
              <a:buNone/>
              <a:defRPr/>
            </a:pPr>
            <a:r>
              <a:rPr lang="en-US" sz="3000" b="1" dirty="0"/>
              <a:t>6. Compiler-construction toolkits </a:t>
            </a:r>
            <a:r>
              <a:rPr lang="en-US" sz="3000" dirty="0"/>
              <a:t>that provide an integrated set of routines for constructing various phases of a compiler.</a:t>
            </a:r>
          </a:p>
          <a:p>
            <a:endParaRPr lang="en-US" sz="3000" dirty="0"/>
          </a:p>
        </p:txBody>
      </p:sp>
      <p:sp>
        <p:nvSpPr>
          <p:cNvPr id="5" name="Slide Number Placeholder 4">
            <a:extLst>
              <a:ext uri="{FF2B5EF4-FFF2-40B4-BE49-F238E27FC236}">
                <a16:creationId xmlns:a16="http://schemas.microsoft.com/office/drawing/2014/main" id="{C9CCC5F0-397E-B993-E68B-491F21F7937B}"/>
              </a:ext>
            </a:extLst>
          </p:cNvPr>
          <p:cNvSpPr>
            <a:spLocks noGrp="1"/>
          </p:cNvSpPr>
          <p:nvPr>
            <p:ph type="sldNum" sz="quarter" idx="12"/>
          </p:nvPr>
        </p:nvSpPr>
        <p:spPr/>
        <p:txBody>
          <a:bodyPr/>
          <a:lstStyle/>
          <a:p>
            <a:pPr>
              <a:defRPr/>
            </a:pPr>
            <a:fld id="{D9F91A66-8CD9-4D49-80AA-06650091F6B1}" type="slidenum">
              <a:rPr lang="en-US" altLang="en-US" smtClean="0"/>
              <a:pPr>
                <a:defRPr/>
              </a:pPr>
              <a:t>47</a:t>
            </a:fld>
            <a:endParaRPr lang="en-US" altLang="en-US"/>
          </a:p>
        </p:txBody>
      </p:sp>
    </p:spTree>
    <p:extLst>
      <p:ext uri="{BB962C8B-B14F-4D97-AF65-F5344CB8AC3E}">
        <p14:creationId xmlns:p14="http://schemas.microsoft.com/office/powerpoint/2010/main" val="1000638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5587ED5-5362-39ED-5A00-825D4854BA71}"/>
              </a:ext>
            </a:extLst>
          </p:cNvPr>
          <p:cNvSpPr>
            <a:spLocks noGrp="1" noChangeArrowheads="1"/>
          </p:cNvSpPr>
          <p:nvPr>
            <p:ph type="title"/>
          </p:nvPr>
        </p:nvSpPr>
        <p:spPr>
          <a:xfrm>
            <a:off x="914400" y="495300"/>
            <a:ext cx="10363200" cy="1143000"/>
          </a:xfrm>
        </p:spPr>
        <p:txBody>
          <a:bodyPr/>
          <a:lstStyle/>
          <a:p>
            <a:pPr eaLnBrk="1" hangingPunct="1"/>
            <a:r>
              <a:rPr lang="en-US" altLang="en-US" b="1" dirty="0"/>
              <a:t>Why learn about compilers?</a:t>
            </a:r>
            <a:endParaRPr lang="ar-SA" altLang="en-US" b="1" dirty="0"/>
          </a:p>
        </p:txBody>
      </p:sp>
      <p:sp>
        <p:nvSpPr>
          <p:cNvPr id="3" name="Content Placeholder 2">
            <a:extLst>
              <a:ext uri="{FF2B5EF4-FFF2-40B4-BE49-F238E27FC236}">
                <a16:creationId xmlns:a16="http://schemas.microsoft.com/office/drawing/2014/main" id="{2EFB38F2-962E-86E7-1119-E0E37839CD78}"/>
              </a:ext>
            </a:extLst>
          </p:cNvPr>
          <p:cNvSpPr>
            <a:spLocks noGrp="1" noChangeArrowheads="1"/>
          </p:cNvSpPr>
          <p:nvPr>
            <p:ph idx="1"/>
          </p:nvPr>
        </p:nvSpPr>
        <p:spPr>
          <a:xfrm>
            <a:off x="542925" y="1638300"/>
            <a:ext cx="11258550" cy="4724400"/>
          </a:xfrm>
        </p:spPr>
        <p:txBody>
          <a:bodyPr/>
          <a:lstStyle/>
          <a:p>
            <a:pPr eaLnBrk="1" hangingPunct="1"/>
            <a:r>
              <a:rPr lang="en-US" altLang="en-US" dirty="0"/>
              <a:t>It is considered a topic that you should know in order to be </a:t>
            </a:r>
            <a:r>
              <a:rPr lang="en-US" altLang="en-US" dirty="0">
                <a:solidFill>
                  <a:srgbClr val="C00000"/>
                </a:solidFill>
              </a:rPr>
              <a:t>“well-cultured” </a:t>
            </a:r>
            <a:r>
              <a:rPr lang="en-US" altLang="en-US" dirty="0"/>
              <a:t>in computer science.</a:t>
            </a:r>
          </a:p>
          <a:p>
            <a:pPr eaLnBrk="1" hangingPunct="1"/>
            <a:r>
              <a:rPr lang="en-US" altLang="en-US" dirty="0"/>
              <a:t>A good craftsman should know his tools, and </a:t>
            </a:r>
            <a:r>
              <a:rPr lang="en-US" altLang="en-US" dirty="0">
                <a:solidFill>
                  <a:srgbClr val="C00000"/>
                </a:solidFill>
              </a:rPr>
              <a:t>compilers are important tools for programmers</a:t>
            </a:r>
            <a:r>
              <a:rPr lang="en-US" altLang="en-US" dirty="0"/>
              <a:t> and computer scientists.</a:t>
            </a:r>
          </a:p>
          <a:p>
            <a:pPr eaLnBrk="1" hangingPunct="1"/>
            <a:r>
              <a:rPr lang="en-US" altLang="en-US" dirty="0"/>
              <a:t>The techniques used for constructing a compiler </a:t>
            </a:r>
            <a:r>
              <a:rPr lang="en-US" altLang="en-US" dirty="0">
                <a:solidFill>
                  <a:srgbClr val="C00000"/>
                </a:solidFill>
              </a:rPr>
              <a:t>are useful for other purposes </a:t>
            </a:r>
            <a:r>
              <a:rPr lang="en-US" altLang="en-US" dirty="0"/>
              <a:t>as well.</a:t>
            </a:r>
          </a:p>
          <a:p>
            <a:pPr eaLnBrk="1" hangingPunct="1"/>
            <a:r>
              <a:rPr lang="en-US" altLang="en-US" dirty="0"/>
              <a:t>There is a good chance that a programmer or computer scientist will need </a:t>
            </a:r>
            <a:r>
              <a:rPr lang="en-US" altLang="en-US" dirty="0">
                <a:solidFill>
                  <a:srgbClr val="C00000"/>
                </a:solidFill>
              </a:rPr>
              <a:t>to write a compiler or interpreter for a domain-specific language</a:t>
            </a:r>
            <a:r>
              <a:rPr lang="en-US" altLang="en-US" dirty="0"/>
              <a:t>.</a:t>
            </a:r>
            <a:endParaRPr lang="ar-SA" altLang="en-US" dirty="0"/>
          </a:p>
          <a:p>
            <a:pPr eaLnBrk="1" hangingPunct="1"/>
            <a:endParaRPr lang="ar-SA" altLang="en-US" dirty="0"/>
          </a:p>
        </p:txBody>
      </p:sp>
      <p:sp>
        <p:nvSpPr>
          <p:cNvPr id="19460" name="Slide Number Placeholder 4">
            <a:extLst>
              <a:ext uri="{FF2B5EF4-FFF2-40B4-BE49-F238E27FC236}">
                <a16:creationId xmlns:a16="http://schemas.microsoft.com/office/drawing/2014/main" id="{B5749FCC-7F13-88DE-9472-5651EB4A5A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76807FF4-D794-43D8-985C-7787B7F83A9E}" type="slidenum">
              <a:rPr lang="en-US" altLang="en-US"/>
              <a:pPr/>
              <a:t>48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98007F0-4AB3-A232-54DC-45EB00038D3C}"/>
              </a:ext>
            </a:extLst>
          </p:cNvPr>
          <p:cNvSpPr>
            <a:spLocks noGrp="1" noChangeArrowheads="1"/>
          </p:cNvSpPr>
          <p:nvPr>
            <p:ph type="title"/>
          </p:nvPr>
        </p:nvSpPr>
        <p:spPr>
          <a:xfrm>
            <a:off x="914400" y="333375"/>
            <a:ext cx="10363200" cy="1143000"/>
          </a:xfrm>
        </p:spPr>
        <p:txBody>
          <a:bodyPr/>
          <a:lstStyle/>
          <a:p>
            <a:pPr eaLnBrk="1" hangingPunct="1"/>
            <a:r>
              <a:rPr lang="en-US" altLang="en-US" b="1" dirty="0"/>
              <a:t> The Evolution of Programming Language</a:t>
            </a:r>
            <a:endParaRPr lang="ar-SA" altLang="en-US" b="1" dirty="0"/>
          </a:p>
        </p:txBody>
      </p:sp>
      <p:sp>
        <p:nvSpPr>
          <p:cNvPr id="3" name="Content Placeholder 2">
            <a:extLst>
              <a:ext uri="{FF2B5EF4-FFF2-40B4-BE49-F238E27FC236}">
                <a16:creationId xmlns:a16="http://schemas.microsoft.com/office/drawing/2014/main" id="{C5727A48-F81D-F3D7-B526-874A813553F5}"/>
              </a:ext>
            </a:extLst>
          </p:cNvPr>
          <p:cNvSpPr>
            <a:spLocks noGrp="1" noChangeArrowheads="1"/>
          </p:cNvSpPr>
          <p:nvPr>
            <p:ph idx="1"/>
          </p:nvPr>
        </p:nvSpPr>
        <p:spPr>
          <a:xfrm>
            <a:off x="495300" y="1568450"/>
            <a:ext cx="11353799" cy="4679950"/>
          </a:xfrm>
        </p:spPr>
        <p:txBody>
          <a:bodyPr/>
          <a:lstStyle/>
          <a:p>
            <a:pPr eaLnBrk="1" hangingPunct="1">
              <a:buFont typeface="Corbel" panose="020B0503020204020204" pitchFamily="34" charset="0"/>
              <a:buNone/>
            </a:pPr>
            <a:r>
              <a:rPr lang="en-US" altLang="en-US" sz="3000" b="1" dirty="0"/>
              <a:t>Classification by generation</a:t>
            </a:r>
          </a:p>
          <a:p>
            <a:pPr eaLnBrk="1" hangingPunct="1">
              <a:buFont typeface="Wingdings" panose="05000000000000000000" pitchFamily="2" charset="2"/>
              <a:buChar char="q"/>
            </a:pPr>
            <a:r>
              <a:rPr lang="en-US" altLang="en-US" sz="3000" b="1" dirty="0"/>
              <a:t>First-generation languages: </a:t>
            </a:r>
            <a:r>
              <a:rPr lang="en-US" altLang="en-US" sz="3000" dirty="0">
                <a:solidFill>
                  <a:srgbClr val="C00000"/>
                </a:solidFill>
              </a:rPr>
              <a:t>machine</a:t>
            </a:r>
            <a:r>
              <a:rPr lang="en-US" altLang="en-US" sz="3000" dirty="0"/>
              <a:t> languages</a:t>
            </a:r>
          </a:p>
          <a:p>
            <a:pPr eaLnBrk="1" hangingPunct="1">
              <a:buFont typeface="Wingdings" panose="05000000000000000000" pitchFamily="2" charset="2"/>
              <a:buChar char="q"/>
            </a:pPr>
            <a:r>
              <a:rPr lang="en-US" altLang="en-US" sz="3000" b="1" dirty="0"/>
              <a:t>Second-generation</a:t>
            </a:r>
            <a:r>
              <a:rPr lang="en-US" altLang="en-US" sz="3000" dirty="0"/>
              <a:t> : </a:t>
            </a:r>
            <a:r>
              <a:rPr lang="en-US" altLang="en-US" sz="3000" dirty="0">
                <a:solidFill>
                  <a:srgbClr val="C00000"/>
                </a:solidFill>
              </a:rPr>
              <a:t>assembly</a:t>
            </a:r>
            <a:r>
              <a:rPr lang="en-US" altLang="en-US" sz="3000" dirty="0"/>
              <a:t> languages</a:t>
            </a:r>
          </a:p>
          <a:p>
            <a:pPr eaLnBrk="1" hangingPunct="1">
              <a:buFont typeface="Wingdings" panose="05000000000000000000" pitchFamily="2" charset="2"/>
              <a:buChar char="q"/>
            </a:pPr>
            <a:r>
              <a:rPr lang="en-US" altLang="en-US" sz="3000" b="1" dirty="0"/>
              <a:t>Third-generation</a:t>
            </a:r>
            <a:r>
              <a:rPr lang="en-US" altLang="en-US" sz="3000" dirty="0"/>
              <a:t> : </a:t>
            </a:r>
            <a:r>
              <a:rPr lang="en-US" altLang="en-US" sz="3000" dirty="0">
                <a:solidFill>
                  <a:srgbClr val="C00000"/>
                </a:solidFill>
              </a:rPr>
              <a:t>higher-level </a:t>
            </a:r>
            <a:r>
              <a:rPr lang="en-US" altLang="en-US" sz="3000" dirty="0"/>
              <a:t>languages like Fortran, Cobol, Lisp, C, C++, C#, and Java.</a:t>
            </a:r>
          </a:p>
          <a:p>
            <a:pPr eaLnBrk="1" hangingPunct="1">
              <a:buFont typeface="Wingdings" panose="05000000000000000000" pitchFamily="2" charset="2"/>
              <a:buChar char="q"/>
            </a:pPr>
            <a:r>
              <a:rPr lang="en-US" altLang="en-US" sz="3000" b="1" dirty="0"/>
              <a:t>Fourth-generation</a:t>
            </a:r>
            <a:r>
              <a:rPr lang="en-US" altLang="en-US" sz="3000" dirty="0"/>
              <a:t> </a:t>
            </a:r>
            <a:r>
              <a:rPr lang="en-US" altLang="en-US" sz="3000" b="1" dirty="0"/>
              <a:t>languages: </a:t>
            </a:r>
            <a:r>
              <a:rPr lang="en-US" altLang="en-US" sz="3000" dirty="0"/>
              <a:t>languages </a:t>
            </a:r>
            <a:r>
              <a:rPr lang="en-US" altLang="en-US" sz="3000" dirty="0">
                <a:solidFill>
                  <a:srgbClr val="C00000"/>
                </a:solidFill>
              </a:rPr>
              <a:t>designed for specific applications </a:t>
            </a:r>
            <a:r>
              <a:rPr lang="en-US" altLang="en-US" sz="3000" dirty="0"/>
              <a:t>like NOMAD for report generation, SQL for database queries, and Postscript for text formatting.</a:t>
            </a:r>
          </a:p>
          <a:p>
            <a:pPr eaLnBrk="1" hangingPunct="1">
              <a:buFont typeface="Wingdings" panose="05000000000000000000" pitchFamily="2" charset="2"/>
              <a:buChar char="q"/>
            </a:pPr>
            <a:r>
              <a:rPr lang="en-US" altLang="en-US" sz="3000" b="1" dirty="0"/>
              <a:t>fifth-generation language </a:t>
            </a:r>
            <a:r>
              <a:rPr lang="en-US" altLang="en-US" sz="3000" dirty="0"/>
              <a:t>has been </a:t>
            </a:r>
            <a:r>
              <a:rPr lang="en-US" altLang="en-US" sz="3000" dirty="0">
                <a:solidFill>
                  <a:srgbClr val="C00000"/>
                </a:solidFill>
              </a:rPr>
              <a:t>applied to logic- and constraint</a:t>
            </a:r>
            <a:r>
              <a:rPr lang="en-US" altLang="en-US" sz="3000" dirty="0"/>
              <a:t>-based languages like Prolog and OPS5.</a:t>
            </a:r>
          </a:p>
          <a:p>
            <a:pPr eaLnBrk="1" hangingPunct="1"/>
            <a:endParaRPr lang="ar-SA" altLang="en-US" sz="3000" dirty="0"/>
          </a:p>
        </p:txBody>
      </p:sp>
      <p:sp>
        <p:nvSpPr>
          <p:cNvPr id="20484" name="Slide Number Placeholder 4">
            <a:extLst>
              <a:ext uri="{FF2B5EF4-FFF2-40B4-BE49-F238E27FC236}">
                <a16:creationId xmlns:a16="http://schemas.microsoft.com/office/drawing/2014/main" id="{20F3D2C1-4A0C-CB64-F4EC-15BC94C781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0BD39DEF-D5FD-4CAE-BE55-453D7A308239}" type="slidenum">
              <a:rPr lang="en-US" altLang="en-US"/>
              <a:pPr/>
              <a:t>49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14E33F32-7AD5-7825-A014-0FD7FD7CE5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fld id="{9D0F7D13-455D-4550-959F-EF5422C72D43}" type="slidenum">
              <a:rPr lang="en-US" altLang="en-US" sz="1400">
                <a:solidFill>
                  <a:srgbClr val="000000"/>
                </a:solidFill>
              </a:rPr>
              <a:pPr defTabSz="914400" fontAlgn="base">
                <a:spcBef>
                  <a:spcPct val="0"/>
                </a:spcBef>
                <a:spcAft>
                  <a:spcPct val="0"/>
                </a:spcAft>
                <a:buNone/>
              </a:pPr>
              <a:t>5</a:t>
            </a:fld>
            <a:endParaRPr lang="en-US" altLang="en-US" sz="1400">
              <a:solidFill>
                <a:srgbClr val="000000"/>
              </a:solidFill>
            </a:endParaRPr>
          </a:p>
        </p:txBody>
      </p:sp>
      <p:sp>
        <p:nvSpPr>
          <p:cNvPr id="22532" name="Rectangle 2">
            <a:extLst>
              <a:ext uri="{FF2B5EF4-FFF2-40B4-BE49-F238E27FC236}">
                <a16:creationId xmlns:a16="http://schemas.microsoft.com/office/drawing/2014/main" id="{4FF18FA1-86BA-BC73-326E-3C5D7BA10F23}"/>
              </a:ext>
            </a:extLst>
          </p:cNvPr>
          <p:cNvSpPr>
            <a:spLocks noGrp="1" noChangeArrowheads="1"/>
          </p:cNvSpPr>
          <p:nvPr>
            <p:ph type="title"/>
          </p:nvPr>
        </p:nvSpPr>
        <p:spPr/>
        <p:txBody>
          <a:bodyPr/>
          <a:lstStyle/>
          <a:p>
            <a:pPr eaLnBrk="1" hangingPunct="1"/>
            <a:r>
              <a:rPr lang="en-US" altLang="en-US" b="1" dirty="0"/>
              <a:t>COMPILER ARCHITECTURE</a:t>
            </a:r>
          </a:p>
        </p:txBody>
      </p:sp>
      <p:sp>
        <p:nvSpPr>
          <p:cNvPr id="22533" name="Rectangle 3">
            <a:extLst>
              <a:ext uri="{FF2B5EF4-FFF2-40B4-BE49-F238E27FC236}">
                <a16:creationId xmlns:a16="http://schemas.microsoft.com/office/drawing/2014/main" id="{A5D199B3-E6A7-28B7-3ED7-06C993C3CB45}"/>
              </a:ext>
            </a:extLst>
          </p:cNvPr>
          <p:cNvSpPr>
            <a:spLocks noGrp="1" noChangeArrowheads="1"/>
          </p:cNvSpPr>
          <p:nvPr>
            <p:ph type="body" idx="1"/>
          </p:nvPr>
        </p:nvSpPr>
        <p:spPr>
          <a:ln>
            <a:solidFill>
              <a:schemeClr val="tx1"/>
            </a:solidFill>
            <a:miter lim="800000"/>
            <a:headEnd/>
            <a:tailEnd/>
          </a:ln>
        </p:spPr>
        <p:txBody>
          <a:bodyPr/>
          <a:lstStyle/>
          <a:p>
            <a:pPr eaLnBrk="1" hangingPunct="1">
              <a:buFontTx/>
              <a:buNone/>
            </a:pPr>
            <a:endParaRPr lang="en-US" altLang="en-US"/>
          </a:p>
          <a:p>
            <a:pPr eaLnBrk="1" hangingPunct="1">
              <a:buFontTx/>
              <a:buNone/>
            </a:pPr>
            <a:r>
              <a:rPr lang="en-US" altLang="en-US" sz="1800"/>
              <a:t>   </a:t>
            </a:r>
            <a:endParaRPr lang="en-US" altLang="en-US"/>
          </a:p>
        </p:txBody>
      </p:sp>
      <p:sp>
        <p:nvSpPr>
          <p:cNvPr id="22534" name="Rectangle 4">
            <a:extLst>
              <a:ext uri="{FF2B5EF4-FFF2-40B4-BE49-F238E27FC236}">
                <a16:creationId xmlns:a16="http://schemas.microsoft.com/office/drawing/2014/main" id="{DD26EE1C-ADDC-70C6-F653-554576B223B6}"/>
              </a:ext>
            </a:extLst>
          </p:cNvPr>
          <p:cNvSpPr>
            <a:spLocks noChangeArrowheads="1"/>
          </p:cNvSpPr>
          <p:nvPr/>
        </p:nvSpPr>
        <p:spPr bwMode="auto">
          <a:xfrm>
            <a:off x="3396343" y="2819400"/>
            <a:ext cx="4813160" cy="2133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endParaRPr lang="en-US" altLang="en-US" sz="1800">
              <a:solidFill>
                <a:srgbClr val="000000"/>
              </a:solidFill>
            </a:endParaRPr>
          </a:p>
        </p:txBody>
      </p:sp>
      <p:sp>
        <p:nvSpPr>
          <p:cNvPr id="22535" name="Line 5">
            <a:extLst>
              <a:ext uri="{FF2B5EF4-FFF2-40B4-BE49-F238E27FC236}">
                <a16:creationId xmlns:a16="http://schemas.microsoft.com/office/drawing/2014/main" id="{A5902672-1259-2FE8-0E05-B53E2C3DCE67}"/>
              </a:ext>
            </a:extLst>
          </p:cNvPr>
          <p:cNvSpPr>
            <a:spLocks noChangeShapeType="1"/>
          </p:cNvSpPr>
          <p:nvPr/>
        </p:nvSpPr>
        <p:spPr bwMode="auto">
          <a:xfrm>
            <a:off x="2895600" y="3886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a:solidFill>
                <a:srgbClr val="000000"/>
              </a:solidFill>
              <a:latin typeface="Times New Roman" panose="02020603050405020304" pitchFamily="18" charset="0"/>
            </a:endParaRPr>
          </a:p>
        </p:txBody>
      </p:sp>
      <p:sp>
        <p:nvSpPr>
          <p:cNvPr id="22536" name="Line 6">
            <a:extLst>
              <a:ext uri="{FF2B5EF4-FFF2-40B4-BE49-F238E27FC236}">
                <a16:creationId xmlns:a16="http://schemas.microsoft.com/office/drawing/2014/main" id="{2C5A9E0B-19F0-1CB0-8C58-9B4EE0C95FD9}"/>
              </a:ext>
            </a:extLst>
          </p:cNvPr>
          <p:cNvSpPr>
            <a:spLocks noChangeShapeType="1"/>
          </p:cNvSpPr>
          <p:nvPr/>
        </p:nvSpPr>
        <p:spPr bwMode="auto">
          <a:xfrm flipV="1">
            <a:off x="7620000" y="3784041"/>
            <a:ext cx="1024095" cy="4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a:solidFill>
                <a:srgbClr val="000000"/>
              </a:solidFill>
              <a:latin typeface="Times New Roman" panose="02020603050405020304" pitchFamily="18" charset="0"/>
            </a:endParaRPr>
          </a:p>
        </p:txBody>
      </p:sp>
      <p:sp>
        <p:nvSpPr>
          <p:cNvPr id="22537" name="Rectangle 7">
            <a:extLst>
              <a:ext uri="{FF2B5EF4-FFF2-40B4-BE49-F238E27FC236}">
                <a16:creationId xmlns:a16="http://schemas.microsoft.com/office/drawing/2014/main" id="{CF49F270-0AE0-D0A3-DA4C-F3880C0EA7CE}"/>
              </a:ext>
            </a:extLst>
          </p:cNvPr>
          <p:cNvSpPr>
            <a:spLocks noChangeArrowheads="1"/>
          </p:cNvSpPr>
          <p:nvPr/>
        </p:nvSpPr>
        <p:spPr bwMode="auto">
          <a:xfrm>
            <a:off x="3657600" y="3352800"/>
            <a:ext cx="16764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800" dirty="0">
                <a:solidFill>
                  <a:srgbClr val="000000"/>
                </a:solidFill>
              </a:rPr>
              <a:t>Front End – </a:t>
            </a:r>
          </a:p>
          <a:p>
            <a:pPr algn="ctr" defTabSz="914400" fontAlgn="base">
              <a:spcBef>
                <a:spcPct val="0"/>
              </a:spcBef>
              <a:spcAft>
                <a:spcPct val="0"/>
              </a:spcAft>
              <a:buNone/>
            </a:pPr>
            <a:r>
              <a:rPr lang="en-US" altLang="en-US" sz="1800" dirty="0">
                <a:solidFill>
                  <a:srgbClr val="000000"/>
                </a:solidFill>
              </a:rPr>
              <a:t>language specific</a:t>
            </a:r>
          </a:p>
        </p:txBody>
      </p:sp>
      <p:sp>
        <p:nvSpPr>
          <p:cNvPr id="22538" name="Rectangle 8">
            <a:extLst>
              <a:ext uri="{FF2B5EF4-FFF2-40B4-BE49-F238E27FC236}">
                <a16:creationId xmlns:a16="http://schemas.microsoft.com/office/drawing/2014/main" id="{2C8B720C-AFCB-57E9-44EF-174565F181AB}"/>
              </a:ext>
            </a:extLst>
          </p:cNvPr>
          <p:cNvSpPr>
            <a:spLocks noChangeArrowheads="1"/>
          </p:cNvSpPr>
          <p:nvPr/>
        </p:nvSpPr>
        <p:spPr bwMode="auto">
          <a:xfrm>
            <a:off x="6215743" y="3341132"/>
            <a:ext cx="16002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800">
                <a:solidFill>
                  <a:srgbClr val="000000"/>
                </a:solidFill>
              </a:rPr>
              <a:t>Back End –</a:t>
            </a:r>
          </a:p>
          <a:p>
            <a:pPr algn="ctr" defTabSz="914400" fontAlgn="base">
              <a:spcBef>
                <a:spcPct val="0"/>
              </a:spcBef>
              <a:spcAft>
                <a:spcPct val="0"/>
              </a:spcAft>
              <a:buNone/>
            </a:pPr>
            <a:r>
              <a:rPr lang="en-US" altLang="en-US" sz="1800">
                <a:solidFill>
                  <a:srgbClr val="000000"/>
                </a:solidFill>
              </a:rPr>
              <a:t>machine specific</a:t>
            </a:r>
          </a:p>
        </p:txBody>
      </p:sp>
      <p:sp>
        <p:nvSpPr>
          <p:cNvPr id="22539" name="Line 9">
            <a:extLst>
              <a:ext uri="{FF2B5EF4-FFF2-40B4-BE49-F238E27FC236}">
                <a16:creationId xmlns:a16="http://schemas.microsoft.com/office/drawing/2014/main" id="{1D7BAEB5-E6BD-8254-4273-7A3D1C6C961E}"/>
              </a:ext>
            </a:extLst>
          </p:cNvPr>
          <p:cNvSpPr>
            <a:spLocks noChangeShapeType="1"/>
          </p:cNvSpPr>
          <p:nvPr/>
        </p:nvSpPr>
        <p:spPr bwMode="auto">
          <a:xfrm>
            <a:off x="5333999" y="3581400"/>
            <a:ext cx="8817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a:solidFill>
                <a:srgbClr val="000000"/>
              </a:solidFill>
              <a:latin typeface="Times New Roman" panose="02020603050405020304" pitchFamily="18" charset="0"/>
            </a:endParaRPr>
          </a:p>
        </p:txBody>
      </p:sp>
      <p:sp>
        <p:nvSpPr>
          <p:cNvPr id="22540" name="Text Box 10">
            <a:extLst>
              <a:ext uri="{FF2B5EF4-FFF2-40B4-BE49-F238E27FC236}">
                <a16:creationId xmlns:a16="http://schemas.microsoft.com/office/drawing/2014/main" id="{AF374947-9DF1-8287-1CC6-D110D05729BD}"/>
              </a:ext>
            </a:extLst>
          </p:cNvPr>
          <p:cNvSpPr txBox="1">
            <a:spLocks noChangeArrowheads="1"/>
          </p:cNvSpPr>
          <p:nvPr/>
        </p:nvSpPr>
        <p:spPr bwMode="auto">
          <a:xfrm>
            <a:off x="1892503" y="3547616"/>
            <a:ext cx="10951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r>
              <a:rPr lang="en-US" altLang="en-US" sz="1800" dirty="0">
                <a:solidFill>
                  <a:srgbClr val="000000"/>
                </a:solidFill>
              </a:rPr>
              <a:t>Source</a:t>
            </a:r>
          </a:p>
          <a:p>
            <a:pPr defTabSz="914400" fontAlgn="base">
              <a:spcBef>
                <a:spcPct val="0"/>
              </a:spcBef>
              <a:spcAft>
                <a:spcPct val="0"/>
              </a:spcAft>
              <a:buNone/>
            </a:pPr>
            <a:r>
              <a:rPr lang="en-US" altLang="en-US" sz="1800" dirty="0">
                <a:solidFill>
                  <a:srgbClr val="000000"/>
                </a:solidFill>
              </a:rPr>
              <a:t>Language</a:t>
            </a:r>
          </a:p>
        </p:txBody>
      </p:sp>
      <p:sp>
        <p:nvSpPr>
          <p:cNvPr id="22541" name="Text Box 11">
            <a:extLst>
              <a:ext uri="{FF2B5EF4-FFF2-40B4-BE49-F238E27FC236}">
                <a16:creationId xmlns:a16="http://schemas.microsoft.com/office/drawing/2014/main" id="{217CEFBB-5902-4F6F-3B98-88FF9260869C}"/>
              </a:ext>
            </a:extLst>
          </p:cNvPr>
          <p:cNvSpPr txBox="1">
            <a:spLocks noChangeArrowheads="1"/>
          </p:cNvSpPr>
          <p:nvPr/>
        </p:nvSpPr>
        <p:spPr bwMode="auto">
          <a:xfrm>
            <a:off x="8644095" y="3581400"/>
            <a:ext cx="1735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r>
              <a:rPr lang="en-US" altLang="en-US" sz="1800">
                <a:solidFill>
                  <a:srgbClr val="000000"/>
                </a:solidFill>
              </a:rPr>
              <a:t>Target Language</a:t>
            </a:r>
          </a:p>
        </p:txBody>
      </p:sp>
      <p:sp>
        <p:nvSpPr>
          <p:cNvPr id="22542" name="Text Box 14">
            <a:extLst>
              <a:ext uri="{FF2B5EF4-FFF2-40B4-BE49-F238E27FC236}">
                <a16:creationId xmlns:a16="http://schemas.microsoft.com/office/drawing/2014/main" id="{2E9B2787-C6F4-6F77-A9DF-225D296AF1E8}"/>
              </a:ext>
            </a:extLst>
          </p:cNvPr>
          <p:cNvSpPr txBox="1">
            <a:spLocks noChangeArrowheads="1"/>
          </p:cNvSpPr>
          <p:nvPr/>
        </p:nvSpPr>
        <p:spPr bwMode="auto">
          <a:xfrm>
            <a:off x="5271578" y="2819400"/>
            <a:ext cx="1409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r>
              <a:rPr lang="en-US" altLang="en-US" sz="1800" dirty="0">
                <a:solidFill>
                  <a:srgbClr val="000000"/>
                </a:solidFill>
              </a:rPr>
              <a:t>Intermediate </a:t>
            </a:r>
          </a:p>
          <a:p>
            <a:pPr defTabSz="914400" fontAlgn="base">
              <a:spcBef>
                <a:spcPct val="0"/>
              </a:spcBef>
              <a:spcAft>
                <a:spcPct val="0"/>
              </a:spcAft>
              <a:buNone/>
            </a:pPr>
            <a:r>
              <a:rPr lang="en-US" altLang="en-US" sz="1800" dirty="0">
                <a:solidFill>
                  <a:srgbClr val="000000"/>
                </a:solidFill>
              </a:rPr>
              <a:t>Language</a:t>
            </a:r>
          </a:p>
        </p:txBody>
      </p:sp>
      <p:sp>
        <p:nvSpPr>
          <p:cNvPr id="22543" name="Text Box 17">
            <a:extLst>
              <a:ext uri="{FF2B5EF4-FFF2-40B4-BE49-F238E27FC236}">
                <a16:creationId xmlns:a16="http://schemas.microsoft.com/office/drawing/2014/main" id="{A8D5CB3D-0002-80DF-5E9F-B1A1EA4ECA11}"/>
              </a:ext>
            </a:extLst>
          </p:cNvPr>
          <p:cNvSpPr txBox="1">
            <a:spLocks noChangeArrowheads="1"/>
          </p:cNvSpPr>
          <p:nvPr/>
        </p:nvSpPr>
        <p:spPr bwMode="auto">
          <a:xfrm>
            <a:off x="1199976" y="2024390"/>
            <a:ext cx="22958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r>
              <a:rPr lang="en-US" altLang="en-US" sz="2800" dirty="0">
                <a:solidFill>
                  <a:srgbClr val="000000"/>
                </a:solidFill>
              </a:rPr>
              <a:t>In more detail:</a:t>
            </a:r>
          </a:p>
        </p:txBody>
      </p:sp>
      <p:sp>
        <p:nvSpPr>
          <p:cNvPr id="22544" name="Text Box 18">
            <a:extLst>
              <a:ext uri="{FF2B5EF4-FFF2-40B4-BE49-F238E27FC236}">
                <a16:creationId xmlns:a16="http://schemas.microsoft.com/office/drawing/2014/main" id="{B8508591-475C-31C7-9A2B-D629C82BD961}"/>
              </a:ext>
            </a:extLst>
          </p:cNvPr>
          <p:cNvSpPr txBox="1">
            <a:spLocks noChangeArrowheads="1"/>
          </p:cNvSpPr>
          <p:nvPr/>
        </p:nvSpPr>
        <p:spPr bwMode="auto">
          <a:xfrm>
            <a:off x="1056795" y="5065693"/>
            <a:ext cx="36776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pPr>
            <a:r>
              <a:rPr lang="en-US" altLang="en-US" sz="2800" dirty="0">
                <a:solidFill>
                  <a:srgbClr val="000000"/>
                </a:solidFill>
              </a:rPr>
              <a:t>Separation of Concerns</a:t>
            </a:r>
          </a:p>
          <a:p>
            <a:pPr defTabSz="914400" fontAlgn="base">
              <a:spcBef>
                <a:spcPct val="0"/>
              </a:spcBef>
              <a:spcAft>
                <a:spcPct val="0"/>
              </a:spcAft>
            </a:pPr>
            <a:r>
              <a:rPr lang="en-US" altLang="en-US" sz="2800" dirty="0">
                <a:solidFill>
                  <a:srgbClr val="000000"/>
                </a:solidFill>
              </a:rPr>
              <a:t>Retargeting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CFD036-8AF3-31EC-F9CB-DF5EFD90D19E}"/>
              </a:ext>
            </a:extLst>
          </p:cNvPr>
          <p:cNvSpPr>
            <a:spLocks noGrp="1" noChangeArrowheads="1"/>
          </p:cNvSpPr>
          <p:nvPr>
            <p:ph type="title"/>
          </p:nvPr>
        </p:nvSpPr>
        <p:spPr>
          <a:xfrm>
            <a:off x="914400" y="695325"/>
            <a:ext cx="10363200" cy="1143000"/>
          </a:xfrm>
        </p:spPr>
        <p:txBody>
          <a:bodyPr/>
          <a:lstStyle/>
          <a:p>
            <a:pPr eaLnBrk="1" hangingPunct="1"/>
            <a:r>
              <a:rPr lang="en-US" altLang="en-US" b="1" dirty="0"/>
              <a:t>Impacts on Compilers</a:t>
            </a:r>
            <a:endParaRPr lang="ar-SA" altLang="en-US" b="1" dirty="0"/>
          </a:p>
        </p:txBody>
      </p:sp>
      <p:sp>
        <p:nvSpPr>
          <p:cNvPr id="21507" name="Content Placeholder 2">
            <a:extLst>
              <a:ext uri="{FF2B5EF4-FFF2-40B4-BE49-F238E27FC236}">
                <a16:creationId xmlns:a16="http://schemas.microsoft.com/office/drawing/2014/main" id="{CC6AEB4D-23CE-D254-516B-97848B36F398}"/>
              </a:ext>
            </a:extLst>
          </p:cNvPr>
          <p:cNvSpPr>
            <a:spLocks noGrp="1" noChangeArrowheads="1"/>
          </p:cNvSpPr>
          <p:nvPr>
            <p:ph idx="1"/>
          </p:nvPr>
        </p:nvSpPr>
        <p:spPr>
          <a:xfrm>
            <a:off x="466725" y="2200275"/>
            <a:ext cx="11258550" cy="3476625"/>
          </a:xfrm>
        </p:spPr>
        <p:txBody>
          <a:bodyPr/>
          <a:lstStyle/>
          <a:p>
            <a:pPr eaLnBrk="1" hangingPunct="1"/>
            <a:r>
              <a:rPr lang="en-US" altLang="en-US" dirty="0"/>
              <a:t>The advances in programming languages placed new demands on compiler writers.</a:t>
            </a:r>
          </a:p>
          <a:p>
            <a:pPr eaLnBrk="1" hangingPunct="1"/>
            <a:r>
              <a:rPr lang="en-US" altLang="en-US" dirty="0"/>
              <a:t>Compiler writers would take maximal advantage of the new hardware capabilities.</a:t>
            </a:r>
          </a:p>
          <a:p>
            <a:pPr eaLnBrk="1" hangingPunct="1"/>
            <a:r>
              <a:rPr lang="en-US" altLang="en-US" dirty="0"/>
              <a:t>Good software-engineering techniques are essential for creating and evolving modern language processors.</a:t>
            </a:r>
          </a:p>
          <a:p>
            <a:pPr eaLnBrk="1" hangingPunct="1"/>
            <a:endParaRPr lang="en-US" altLang="en-US" dirty="0"/>
          </a:p>
          <a:p>
            <a:pPr eaLnBrk="1" hangingPunct="1"/>
            <a:endParaRPr lang="en-US" altLang="en-US" dirty="0"/>
          </a:p>
        </p:txBody>
      </p:sp>
      <p:sp>
        <p:nvSpPr>
          <p:cNvPr id="21508" name="Slide Number Placeholder 4">
            <a:extLst>
              <a:ext uri="{FF2B5EF4-FFF2-40B4-BE49-F238E27FC236}">
                <a16:creationId xmlns:a16="http://schemas.microsoft.com/office/drawing/2014/main" id="{6D2D92D1-276E-D85C-340D-491A76BB0B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0B8CB309-AD1F-4E85-83C5-0C354BF3643A}" type="slidenum">
              <a:rPr lang="en-US" altLang="en-US"/>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EB1547C-A2E9-898F-A14C-C8D2D15D3EB3}"/>
              </a:ext>
            </a:extLst>
          </p:cNvPr>
          <p:cNvSpPr>
            <a:spLocks noGrp="1" noChangeArrowheads="1"/>
          </p:cNvSpPr>
          <p:nvPr>
            <p:ph type="title"/>
          </p:nvPr>
        </p:nvSpPr>
        <p:spPr>
          <a:xfrm>
            <a:off x="914400" y="352425"/>
            <a:ext cx="10363200" cy="1143000"/>
          </a:xfrm>
        </p:spPr>
        <p:txBody>
          <a:bodyPr/>
          <a:lstStyle/>
          <a:p>
            <a:pPr eaLnBrk="1" hangingPunct="1"/>
            <a:r>
              <a:rPr lang="en-US" altLang="en-US" b="1" dirty="0"/>
              <a:t>The Grouping of Phases</a:t>
            </a:r>
          </a:p>
        </p:txBody>
      </p:sp>
      <p:sp>
        <p:nvSpPr>
          <p:cNvPr id="24579" name="Rectangle 3">
            <a:extLst>
              <a:ext uri="{FF2B5EF4-FFF2-40B4-BE49-F238E27FC236}">
                <a16:creationId xmlns:a16="http://schemas.microsoft.com/office/drawing/2014/main" id="{7316696F-9B26-78E0-8DC2-9CC073C784B0}"/>
              </a:ext>
            </a:extLst>
          </p:cNvPr>
          <p:cNvSpPr>
            <a:spLocks noGrp="1" noChangeArrowheads="1"/>
          </p:cNvSpPr>
          <p:nvPr>
            <p:ph idx="1"/>
          </p:nvPr>
        </p:nvSpPr>
        <p:spPr>
          <a:xfrm>
            <a:off x="457200" y="1638300"/>
            <a:ext cx="11353800" cy="4933950"/>
          </a:xfrm>
        </p:spPr>
        <p:txBody>
          <a:bodyPr/>
          <a:lstStyle/>
          <a:p>
            <a:pPr eaLnBrk="1" hangingPunct="1"/>
            <a:r>
              <a:rPr lang="en-US" altLang="en-US" sz="2800" b="1" dirty="0"/>
              <a:t>Compiler</a:t>
            </a:r>
            <a:r>
              <a:rPr lang="en-US" altLang="en-US" sz="2800" dirty="0"/>
              <a:t> front and back ends:</a:t>
            </a:r>
          </a:p>
          <a:p>
            <a:pPr lvl="1" eaLnBrk="1" hangingPunct="1"/>
            <a:r>
              <a:rPr lang="en-US" altLang="en-US" dirty="0"/>
              <a:t>Analysis (</a:t>
            </a:r>
            <a:r>
              <a:rPr lang="en-US" altLang="en-US" i="1" dirty="0"/>
              <a:t>machine independent</a:t>
            </a:r>
            <a:r>
              <a:rPr lang="en-US" altLang="en-US" dirty="0"/>
              <a:t> front end)</a:t>
            </a:r>
          </a:p>
          <a:p>
            <a:pPr lvl="1" eaLnBrk="1" hangingPunct="1"/>
            <a:r>
              <a:rPr lang="en-US" altLang="en-US" dirty="0"/>
              <a:t>Synthesis (</a:t>
            </a:r>
            <a:r>
              <a:rPr lang="en-US" altLang="en-US" i="1" dirty="0"/>
              <a:t>machine dependent</a:t>
            </a:r>
            <a:r>
              <a:rPr lang="en-US" altLang="en-US" dirty="0"/>
              <a:t> back end)</a:t>
            </a:r>
          </a:p>
          <a:p>
            <a:pPr eaLnBrk="1" hangingPunct="1"/>
            <a:r>
              <a:rPr lang="en-US" altLang="en-US" sz="2800" b="1" dirty="0"/>
              <a:t>Passes</a:t>
            </a:r>
          </a:p>
          <a:p>
            <a:pPr lvl="1" eaLnBrk="1" hangingPunct="1"/>
            <a:r>
              <a:rPr lang="en-US" altLang="en-US" dirty="0"/>
              <a:t>A collection of phases may be repeated only once (</a:t>
            </a:r>
            <a:r>
              <a:rPr lang="en-US" altLang="en-US" i="1" dirty="0"/>
              <a:t>single pass</a:t>
            </a:r>
            <a:r>
              <a:rPr lang="en-US" altLang="en-US" dirty="0"/>
              <a:t>) or multiple times (</a:t>
            </a:r>
            <a:r>
              <a:rPr lang="en-US" altLang="en-US" i="1" dirty="0"/>
              <a:t>multi pass</a:t>
            </a:r>
            <a:r>
              <a:rPr lang="en-US" altLang="en-US" dirty="0"/>
              <a:t>)</a:t>
            </a:r>
          </a:p>
          <a:p>
            <a:pPr lvl="1" eaLnBrk="1" hangingPunct="1"/>
            <a:r>
              <a:rPr lang="en-US" altLang="en-US" dirty="0"/>
              <a:t>Single pass: usually requires everything to be defined before being used in source program</a:t>
            </a:r>
          </a:p>
          <a:p>
            <a:pPr lvl="1" eaLnBrk="1" hangingPunct="1"/>
            <a:r>
              <a:rPr lang="en-US" altLang="en-US" dirty="0"/>
              <a:t>Multi pass: compiler may have to keep entire program representation in memory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BC3B9BC-459F-D94E-DFB1-611E645ACEC1}"/>
              </a:ext>
            </a:extLst>
          </p:cNvPr>
          <p:cNvSpPr>
            <a:spLocks noGrp="1" noChangeArrowheads="1"/>
          </p:cNvSpPr>
          <p:nvPr>
            <p:ph type="title"/>
          </p:nvPr>
        </p:nvSpPr>
        <p:spPr/>
        <p:txBody>
          <a:bodyPr/>
          <a:lstStyle/>
          <a:p>
            <a:pPr eaLnBrk="1" hangingPunct="1"/>
            <a:r>
              <a:rPr lang="en-US" altLang="en-US" b="1" dirty="0"/>
              <a:t>Compiler-Construction Tools</a:t>
            </a:r>
          </a:p>
        </p:txBody>
      </p:sp>
      <p:sp>
        <p:nvSpPr>
          <p:cNvPr id="25603" name="Rectangle 3">
            <a:extLst>
              <a:ext uri="{FF2B5EF4-FFF2-40B4-BE49-F238E27FC236}">
                <a16:creationId xmlns:a16="http://schemas.microsoft.com/office/drawing/2014/main" id="{73B22D14-F03B-EBE0-F893-5FFEAF28C4EC}"/>
              </a:ext>
            </a:extLst>
          </p:cNvPr>
          <p:cNvSpPr>
            <a:spLocks noGrp="1" noChangeArrowheads="1"/>
          </p:cNvSpPr>
          <p:nvPr>
            <p:ph idx="1"/>
          </p:nvPr>
        </p:nvSpPr>
        <p:spPr>
          <a:xfrm>
            <a:off x="428625" y="1974056"/>
            <a:ext cx="11334750" cy="4052888"/>
          </a:xfrm>
        </p:spPr>
        <p:txBody>
          <a:bodyPr/>
          <a:lstStyle/>
          <a:p>
            <a:pPr marL="23813" indent="0" eaLnBrk="1" hangingPunct="1">
              <a:buFont typeface="Corbel" panose="020B0503020204020204" pitchFamily="34" charset="0"/>
              <a:buNone/>
            </a:pPr>
            <a:r>
              <a:rPr lang="en-US" altLang="en-US" dirty="0"/>
              <a:t>Software development tools are available to implement one or more compiler phases: </a:t>
            </a:r>
          </a:p>
          <a:p>
            <a:pPr lvl="2" eaLnBrk="1" hangingPunct="1"/>
            <a:r>
              <a:rPr lang="en-US" altLang="en-US" sz="3200" dirty="0"/>
              <a:t>Scanner generators</a:t>
            </a:r>
          </a:p>
          <a:p>
            <a:pPr lvl="2" eaLnBrk="1" hangingPunct="1"/>
            <a:r>
              <a:rPr lang="en-US" altLang="en-US" sz="3200" dirty="0"/>
              <a:t>Parser generators</a:t>
            </a:r>
          </a:p>
          <a:p>
            <a:pPr lvl="2" eaLnBrk="1" hangingPunct="1"/>
            <a:r>
              <a:rPr lang="en-US" altLang="en-US" sz="3200" dirty="0"/>
              <a:t>Syntax-directed translation engines</a:t>
            </a:r>
          </a:p>
          <a:p>
            <a:pPr lvl="2" eaLnBrk="1" hangingPunct="1"/>
            <a:r>
              <a:rPr lang="en-US" altLang="en-US" sz="3200" dirty="0"/>
              <a:t>Automatic code generators</a:t>
            </a:r>
          </a:p>
          <a:p>
            <a:pPr lvl="2" eaLnBrk="1" hangingPunct="1"/>
            <a:r>
              <a:rPr lang="en-US" altLang="en-US" sz="3200" dirty="0"/>
              <a:t>Data-flow engines</a:t>
            </a:r>
          </a:p>
        </p:txBody>
      </p:sp>
      <p:sp>
        <p:nvSpPr>
          <p:cNvPr id="25604" name="Slide Number Placeholder 1">
            <a:extLst>
              <a:ext uri="{FF2B5EF4-FFF2-40B4-BE49-F238E27FC236}">
                <a16:creationId xmlns:a16="http://schemas.microsoft.com/office/drawing/2014/main" id="{57697408-DCC3-E6B3-84F4-BCD2DAC47E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fld id="{77FDECED-95F1-4B72-AC31-45B050F3372F}"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9A80373-E8AA-4D6D-330D-0E9200C3CC02}"/>
              </a:ext>
            </a:extLst>
          </p:cNvPr>
          <p:cNvSpPr>
            <a:spLocks noGrp="1" noChangeArrowheads="1"/>
          </p:cNvSpPr>
          <p:nvPr>
            <p:ph type="title"/>
          </p:nvPr>
        </p:nvSpPr>
        <p:spPr>
          <a:xfrm>
            <a:off x="623888" y="260350"/>
            <a:ext cx="9874250" cy="1357313"/>
          </a:xfrm>
        </p:spPr>
        <p:txBody>
          <a:bodyPr/>
          <a:lstStyle/>
          <a:p>
            <a:pPr eaLnBrk="1" hangingPunct="1"/>
            <a:r>
              <a:rPr lang="en-US" altLang="en-US" b="1" dirty="0"/>
              <a:t> Summary</a:t>
            </a:r>
            <a:endParaRPr lang="ar-SA" altLang="en-US" b="1" dirty="0"/>
          </a:p>
        </p:txBody>
      </p:sp>
      <p:sp>
        <p:nvSpPr>
          <p:cNvPr id="3" name="Content Placeholder 2">
            <a:extLst>
              <a:ext uri="{FF2B5EF4-FFF2-40B4-BE49-F238E27FC236}">
                <a16:creationId xmlns:a16="http://schemas.microsoft.com/office/drawing/2014/main" id="{2EFA165F-3D8F-DFE1-EBAE-062B03AD73C6}"/>
              </a:ext>
            </a:extLst>
          </p:cNvPr>
          <p:cNvSpPr>
            <a:spLocks noGrp="1"/>
          </p:cNvSpPr>
          <p:nvPr>
            <p:ph idx="1"/>
          </p:nvPr>
        </p:nvSpPr>
        <p:spPr>
          <a:xfrm>
            <a:off x="180976" y="1341438"/>
            <a:ext cx="11782424" cy="5183187"/>
          </a:xfrm>
        </p:spPr>
        <p:txBody>
          <a:bodyPr rtlCol="0">
            <a:normAutofit fontScale="77500" lnSpcReduction="20000"/>
          </a:bodyPr>
          <a:lstStyle/>
          <a:p>
            <a:pPr indent="-182880" eaLnBrk="1" fontAlgn="auto" hangingPunct="1">
              <a:spcAft>
                <a:spcPts val="0"/>
              </a:spcAft>
              <a:defRPr/>
            </a:pPr>
            <a:r>
              <a:rPr lang="en-US" b="1" dirty="0">
                <a:latin typeface="Times New Roman" panose="02020603050405020304" pitchFamily="18" charset="0"/>
                <a:cs typeface="Times New Roman" panose="02020603050405020304" pitchFamily="18" charset="0"/>
              </a:rPr>
              <a:t>Language Processors: </a:t>
            </a:r>
            <a:r>
              <a:rPr lang="en-US" dirty="0">
                <a:latin typeface="Times New Roman" panose="02020603050405020304" pitchFamily="18" charset="0"/>
                <a:cs typeface="Times New Roman" panose="02020603050405020304" pitchFamily="18" charset="0"/>
              </a:rPr>
              <a:t>An integrated software development environment includes many different kinds of language processors such as compilers, interpreters, assemblers, linkers, loaders, debuggers, profilers.</a:t>
            </a:r>
          </a:p>
          <a:p>
            <a:pPr indent="-182880" eaLnBrk="1" fontAlgn="auto" hangingPunct="1">
              <a:spcAft>
                <a:spcPts val="0"/>
              </a:spcAft>
              <a:defRPr/>
            </a:pPr>
            <a:r>
              <a:rPr lang="en-US" b="1" dirty="0">
                <a:latin typeface="Times New Roman" panose="02020603050405020304" pitchFamily="18" charset="0"/>
                <a:cs typeface="Times New Roman" panose="02020603050405020304" pitchFamily="18" charset="0"/>
              </a:rPr>
              <a:t>Compiler Phases: </a:t>
            </a:r>
            <a:r>
              <a:rPr lang="en-US" dirty="0">
                <a:latin typeface="Times New Roman" panose="02020603050405020304" pitchFamily="18" charset="0"/>
                <a:cs typeface="Times New Roman" panose="02020603050405020304" pitchFamily="18" charset="0"/>
              </a:rPr>
              <a:t>A compiler operates as a sequence of phases, each of which transforms the source program from one intermediate representation to another.</a:t>
            </a:r>
          </a:p>
          <a:p>
            <a:pPr lvl="1" indent="-182880" eaLnBrk="1" fontAlgn="auto" hangingPunct="1">
              <a:defRPr/>
            </a:pPr>
            <a:r>
              <a:rPr lang="en-US" dirty="0">
                <a:latin typeface="Times New Roman" panose="02020603050405020304" pitchFamily="18" charset="0"/>
                <a:cs typeface="Times New Roman" panose="02020603050405020304" pitchFamily="18" charset="0"/>
              </a:rPr>
              <a:t>Lexical Analyzer</a:t>
            </a:r>
          </a:p>
          <a:p>
            <a:pPr lvl="1" indent="-182880" eaLnBrk="1" fontAlgn="auto" hangingPunct="1">
              <a:defRPr/>
            </a:pPr>
            <a:r>
              <a:rPr lang="en-US" dirty="0">
                <a:latin typeface="Times New Roman" panose="02020603050405020304" pitchFamily="18" charset="0"/>
                <a:cs typeface="Times New Roman" panose="02020603050405020304" pitchFamily="18" charset="0"/>
              </a:rPr>
              <a:t>Syntax Analyzer</a:t>
            </a:r>
          </a:p>
          <a:p>
            <a:pPr lvl="1" indent="-182880" eaLnBrk="1" fontAlgn="auto" hangingPunct="1">
              <a:defRPr/>
            </a:pPr>
            <a:r>
              <a:rPr lang="en-US" dirty="0">
                <a:latin typeface="Times New Roman" panose="02020603050405020304" pitchFamily="18" charset="0"/>
                <a:cs typeface="Times New Roman" panose="02020603050405020304" pitchFamily="18" charset="0"/>
              </a:rPr>
              <a:t>Semantic Analyzer</a:t>
            </a:r>
          </a:p>
          <a:p>
            <a:pPr lvl="1" indent="-182880" eaLnBrk="1" fontAlgn="auto" hangingPunct="1">
              <a:defRPr/>
            </a:pPr>
            <a:r>
              <a:rPr lang="en-US" dirty="0">
                <a:latin typeface="Times New Roman" panose="02020603050405020304" pitchFamily="18" charset="0"/>
                <a:cs typeface="Times New Roman" panose="02020603050405020304" pitchFamily="18" charset="0"/>
              </a:rPr>
              <a:t>Intermediate Code Generator</a:t>
            </a:r>
          </a:p>
          <a:p>
            <a:pPr lvl="1" indent="-182880" eaLnBrk="1" fontAlgn="auto" hangingPunct="1">
              <a:defRPr/>
            </a:pPr>
            <a:r>
              <a:rPr lang="en-US" dirty="0">
                <a:latin typeface="Times New Roman" panose="02020603050405020304" pitchFamily="18" charset="0"/>
                <a:cs typeface="Times New Roman" panose="02020603050405020304" pitchFamily="18" charset="0"/>
              </a:rPr>
              <a:t>Machine-Independent Code Optimizer</a:t>
            </a:r>
          </a:p>
          <a:p>
            <a:pPr lvl="1" indent="-182880" eaLnBrk="1" fontAlgn="auto" hangingPunct="1">
              <a:defRPr/>
            </a:pPr>
            <a:r>
              <a:rPr lang="en-US" dirty="0">
                <a:latin typeface="Times New Roman" panose="02020603050405020304" pitchFamily="18" charset="0"/>
                <a:cs typeface="Times New Roman" panose="02020603050405020304" pitchFamily="18" charset="0"/>
              </a:rPr>
              <a:t>Code Generator</a:t>
            </a:r>
          </a:p>
          <a:p>
            <a:pPr lvl="1" indent="-182880" eaLnBrk="1" fontAlgn="auto" hangingPunct="1">
              <a:defRPr/>
            </a:pPr>
            <a:r>
              <a:rPr lang="en-US" dirty="0">
                <a:latin typeface="Times New Roman" panose="02020603050405020304" pitchFamily="18" charset="0"/>
                <a:cs typeface="Times New Roman" panose="02020603050405020304" pitchFamily="18" charset="0"/>
              </a:rPr>
              <a:t>Machine-Dependent Code Optimizer</a:t>
            </a:r>
          </a:p>
          <a:p>
            <a:pPr indent="-182880" eaLnBrk="1" fontAlgn="auto" hangingPunct="1">
              <a:spcAft>
                <a:spcPts val="0"/>
              </a:spcAft>
              <a:defRPr/>
            </a:pPr>
            <a:r>
              <a:rPr lang="en-US" b="1" dirty="0">
                <a:latin typeface="Times New Roman" panose="02020603050405020304" pitchFamily="18" charset="0"/>
                <a:cs typeface="Times New Roman" panose="02020603050405020304" pitchFamily="18" charset="0"/>
              </a:rPr>
              <a:t>Machine and Assembly Languages: </a:t>
            </a:r>
            <a:r>
              <a:rPr lang="en-US" dirty="0">
                <a:latin typeface="Times New Roman" panose="02020603050405020304" pitchFamily="18" charset="0"/>
                <a:cs typeface="Times New Roman" panose="02020603050405020304" pitchFamily="18" charset="0"/>
              </a:rPr>
              <a:t>Machine languages were the first generation programming languages, followed by assembly languages. Programming in these languages was </a:t>
            </a:r>
            <a:r>
              <a:rPr lang="en-US" dirty="0">
                <a:solidFill>
                  <a:srgbClr val="C00000"/>
                </a:solidFill>
                <a:latin typeface="Times New Roman" panose="02020603050405020304" pitchFamily="18" charset="0"/>
                <a:cs typeface="Times New Roman" panose="02020603050405020304" pitchFamily="18" charset="0"/>
              </a:rPr>
              <a:t>time consuming </a:t>
            </a:r>
            <a:r>
              <a:rPr lang="en-US" dirty="0">
                <a:latin typeface="Times New Roman" panose="02020603050405020304" pitchFamily="18" charset="0"/>
                <a:cs typeface="Times New Roman" panose="02020603050405020304" pitchFamily="18" charset="0"/>
              </a:rPr>
              <a:t>and</a:t>
            </a:r>
            <a:r>
              <a:rPr lang="en-US" dirty="0">
                <a:solidFill>
                  <a:srgbClr val="C00000"/>
                </a:solidFill>
                <a:latin typeface="Times New Roman" panose="02020603050405020304" pitchFamily="18" charset="0"/>
                <a:cs typeface="Times New Roman" panose="02020603050405020304" pitchFamily="18" charset="0"/>
              </a:rPr>
              <a:t> error prone</a:t>
            </a:r>
            <a:r>
              <a:rPr lang="en-US" dirty="0">
                <a:latin typeface="Times New Roman" panose="02020603050405020304" pitchFamily="18" charset="0"/>
                <a:cs typeface="Times New Roman" panose="02020603050405020304" pitchFamily="18" charset="0"/>
              </a:rPr>
              <a:t>.</a:t>
            </a:r>
          </a:p>
          <a:p>
            <a:pPr indent="-182880" eaLnBrk="1" fontAlgn="auto" hangingPunct="1">
              <a:spcAft>
                <a:spcPts val="0"/>
              </a:spcAft>
              <a:defRPr/>
            </a:pPr>
            <a:endParaRPr lang="ar-SA" dirty="0"/>
          </a:p>
        </p:txBody>
      </p:sp>
      <p:sp>
        <p:nvSpPr>
          <p:cNvPr id="26628" name="Slide Number Placeholder 4">
            <a:extLst>
              <a:ext uri="{FF2B5EF4-FFF2-40B4-BE49-F238E27FC236}">
                <a16:creationId xmlns:a16="http://schemas.microsoft.com/office/drawing/2014/main" id="{46640A88-B501-7D12-5992-3FCDB9CAB1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fld id="{C4737B20-2CBB-40A7-993F-8B6394BB1CB2}" type="slidenum">
              <a:rPr lang="en-US" altLang="en-US"/>
              <a:pPr/>
              <a:t>53</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a:extLst>
              <a:ext uri="{FF2B5EF4-FFF2-40B4-BE49-F238E27FC236}">
                <a16:creationId xmlns:a16="http://schemas.microsoft.com/office/drawing/2014/main" id="{359731A5-24CC-66F2-24BD-86D03A5610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fld id="{C9680184-5018-434B-ABD1-5284AF9B2281}" type="slidenum">
              <a:rPr lang="en-US" altLang="en-US" sz="1400">
                <a:solidFill>
                  <a:srgbClr val="000000"/>
                </a:solidFill>
              </a:rPr>
              <a:pPr defTabSz="914400" fontAlgn="base">
                <a:spcBef>
                  <a:spcPct val="0"/>
                </a:spcBef>
                <a:spcAft>
                  <a:spcPct val="0"/>
                </a:spcAft>
                <a:buNone/>
              </a:pPr>
              <a:t>6</a:t>
            </a:fld>
            <a:endParaRPr lang="en-US" altLang="en-US" sz="1400">
              <a:solidFill>
                <a:srgbClr val="000000"/>
              </a:solidFill>
            </a:endParaRPr>
          </a:p>
        </p:txBody>
      </p:sp>
      <p:sp>
        <p:nvSpPr>
          <p:cNvPr id="24580" name="Rectangle 2">
            <a:extLst>
              <a:ext uri="{FF2B5EF4-FFF2-40B4-BE49-F238E27FC236}">
                <a16:creationId xmlns:a16="http://schemas.microsoft.com/office/drawing/2014/main" id="{E8C16246-C0CE-3B1E-4901-8E32487ECD36}"/>
              </a:ext>
            </a:extLst>
          </p:cNvPr>
          <p:cNvSpPr>
            <a:spLocks noGrp="1" noChangeArrowheads="1"/>
          </p:cNvSpPr>
          <p:nvPr>
            <p:ph type="title"/>
          </p:nvPr>
        </p:nvSpPr>
        <p:spPr/>
        <p:txBody>
          <a:bodyPr/>
          <a:lstStyle/>
          <a:p>
            <a:pPr eaLnBrk="1" hangingPunct="1"/>
            <a:r>
              <a:rPr lang="en-US" altLang="en-US" b="1" dirty="0"/>
              <a:t>COMPILER ARCHITECTURE</a:t>
            </a:r>
          </a:p>
        </p:txBody>
      </p:sp>
      <p:sp>
        <p:nvSpPr>
          <p:cNvPr id="24581" name="Rectangle 3">
            <a:extLst>
              <a:ext uri="{FF2B5EF4-FFF2-40B4-BE49-F238E27FC236}">
                <a16:creationId xmlns:a16="http://schemas.microsoft.com/office/drawing/2014/main" id="{DEADB832-CF77-7668-9787-ACC5408D4186}"/>
              </a:ext>
            </a:extLst>
          </p:cNvPr>
          <p:cNvSpPr>
            <a:spLocks noChangeArrowheads="1"/>
          </p:cNvSpPr>
          <p:nvPr/>
        </p:nvSpPr>
        <p:spPr bwMode="auto">
          <a:xfrm>
            <a:off x="2590800" y="243840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400">
                <a:solidFill>
                  <a:srgbClr val="000000"/>
                </a:solidFill>
              </a:rPr>
              <a:t>Scanner</a:t>
            </a:r>
          </a:p>
          <a:p>
            <a:pPr algn="ctr" defTabSz="914400" fontAlgn="base">
              <a:spcBef>
                <a:spcPct val="0"/>
              </a:spcBef>
              <a:spcAft>
                <a:spcPct val="0"/>
              </a:spcAft>
              <a:buNone/>
            </a:pPr>
            <a:r>
              <a:rPr lang="en-US" altLang="en-US" sz="1400">
                <a:solidFill>
                  <a:srgbClr val="000000"/>
                </a:solidFill>
              </a:rPr>
              <a:t>(lexical</a:t>
            </a:r>
          </a:p>
          <a:p>
            <a:pPr algn="ctr" defTabSz="914400" fontAlgn="base">
              <a:spcBef>
                <a:spcPct val="0"/>
              </a:spcBef>
              <a:spcAft>
                <a:spcPct val="0"/>
              </a:spcAft>
              <a:buNone/>
            </a:pPr>
            <a:r>
              <a:rPr lang="en-US" altLang="en-US" sz="1400">
                <a:solidFill>
                  <a:srgbClr val="000000"/>
                </a:solidFill>
              </a:rPr>
              <a:t>  analysis)</a:t>
            </a:r>
          </a:p>
        </p:txBody>
      </p:sp>
      <p:sp>
        <p:nvSpPr>
          <p:cNvPr id="24582" name="Rectangle 4">
            <a:extLst>
              <a:ext uri="{FF2B5EF4-FFF2-40B4-BE49-F238E27FC236}">
                <a16:creationId xmlns:a16="http://schemas.microsoft.com/office/drawing/2014/main" id="{7B2F0773-1079-1965-925D-5BB0B48C893E}"/>
              </a:ext>
            </a:extLst>
          </p:cNvPr>
          <p:cNvSpPr>
            <a:spLocks noChangeArrowheads="1"/>
          </p:cNvSpPr>
          <p:nvPr/>
        </p:nvSpPr>
        <p:spPr bwMode="auto">
          <a:xfrm>
            <a:off x="4038600" y="243840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400">
                <a:solidFill>
                  <a:srgbClr val="000000"/>
                </a:solidFill>
              </a:rPr>
              <a:t>Parser</a:t>
            </a:r>
          </a:p>
          <a:p>
            <a:pPr algn="ctr" defTabSz="914400" fontAlgn="base">
              <a:spcBef>
                <a:spcPct val="0"/>
              </a:spcBef>
              <a:spcAft>
                <a:spcPct val="0"/>
              </a:spcAft>
              <a:buNone/>
            </a:pPr>
            <a:r>
              <a:rPr lang="en-US" altLang="en-US" sz="1400">
                <a:solidFill>
                  <a:srgbClr val="000000"/>
                </a:solidFill>
              </a:rPr>
              <a:t>(syntax</a:t>
            </a:r>
          </a:p>
          <a:p>
            <a:pPr algn="ctr" defTabSz="914400" fontAlgn="base">
              <a:spcBef>
                <a:spcPct val="0"/>
              </a:spcBef>
              <a:spcAft>
                <a:spcPct val="0"/>
              </a:spcAft>
              <a:buNone/>
            </a:pPr>
            <a:r>
              <a:rPr lang="en-US" altLang="en-US" sz="1400">
                <a:solidFill>
                  <a:srgbClr val="000000"/>
                </a:solidFill>
              </a:rPr>
              <a:t>  analysis)</a:t>
            </a:r>
          </a:p>
        </p:txBody>
      </p:sp>
      <p:sp>
        <p:nvSpPr>
          <p:cNvPr id="24583" name="Line 5">
            <a:extLst>
              <a:ext uri="{FF2B5EF4-FFF2-40B4-BE49-F238E27FC236}">
                <a16:creationId xmlns:a16="http://schemas.microsoft.com/office/drawing/2014/main" id="{A962359B-4F53-BAC7-F3B3-B18B09AD0933}"/>
              </a:ext>
            </a:extLst>
          </p:cNvPr>
          <p:cNvSpPr>
            <a:spLocks noChangeShapeType="1"/>
          </p:cNvSpPr>
          <p:nvPr/>
        </p:nvSpPr>
        <p:spPr bwMode="auto">
          <a:xfrm>
            <a:off x="3505200" y="2743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84" name="Line 6">
            <a:extLst>
              <a:ext uri="{FF2B5EF4-FFF2-40B4-BE49-F238E27FC236}">
                <a16:creationId xmlns:a16="http://schemas.microsoft.com/office/drawing/2014/main" id="{8B2F15A0-9F0E-905A-C56F-6D8AC2BD1A2A}"/>
              </a:ext>
            </a:extLst>
          </p:cNvPr>
          <p:cNvSpPr>
            <a:spLocks noChangeShapeType="1"/>
          </p:cNvSpPr>
          <p:nvPr/>
        </p:nvSpPr>
        <p:spPr bwMode="auto">
          <a:xfrm>
            <a:off x="4953000" y="2743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85" name="Rectangle 7">
            <a:extLst>
              <a:ext uri="{FF2B5EF4-FFF2-40B4-BE49-F238E27FC236}">
                <a16:creationId xmlns:a16="http://schemas.microsoft.com/office/drawing/2014/main" id="{8EB39288-5535-7EC9-FC49-A74F9D67F5BC}"/>
              </a:ext>
            </a:extLst>
          </p:cNvPr>
          <p:cNvSpPr>
            <a:spLocks noChangeArrowheads="1"/>
          </p:cNvSpPr>
          <p:nvPr/>
        </p:nvSpPr>
        <p:spPr bwMode="auto">
          <a:xfrm>
            <a:off x="7239000" y="243840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400">
                <a:solidFill>
                  <a:srgbClr val="000000"/>
                </a:solidFill>
              </a:rPr>
              <a:t>Code</a:t>
            </a:r>
          </a:p>
          <a:p>
            <a:pPr algn="ctr" defTabSz="914400" fontAlgn="base">
              <a:spcBef>
                <a:spcPct val="0"/>
              </a:spcBef>
              <a:spcAft>
                <a:spcPct val="0"/>
              </a:spcAft>
              <a:buNone/>
            </a:pPr>
            <a:r>
              <a:rPr lang="en-US" altLang="en-US" sz="1400">
                <a:solidFill>
                  <a:srgbClr val="000000"/>
                </a:solidFill>
              </a:rPr>
              <a:t>Optimizer</a:t>
            </a:r>
          </a:p>
        </p:txBody>
      </p:sp>
      <p:sp>
        <p:nvSpPr>
          <p:cNvPr id="24586" name="Rectangle 8">
            <a:extLst>
              <a:ext uri="{FF2B5EF4-FFF2-40B4-BE49-F238E27FC236}">
                <a16:creationId xmlns:a16="http://schemas.microsoft.com/office/drawing/2014/main" id="{17D2B752-CCF7-A673-0791-6CF9379DB05A}"/>
              </a:ext>
            </a:extLst>
          </p:cNvPr>
          <p:cNvSpPr>
            <a:spLocks noChangeArrowheads="1"/>
          </p:cNvSpPr>
          <p:nvPr/>
        </p:nvSpPr>
        <p:spPr bwMode="auto">
          <a:xfrm>
            <a:off x="5486400" y="24384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400">
                <a:solidFill>
                  <a:srgbClr val="000000"/>
                </a:solidFill>
              </a:rPr>
              <a:t>Semantic</a:t>
            </a:r>
          </a:p>
          <a:p>
            <a:pPr algn="ctr" defTabSz="914400" fontAlgn="base">
              <a:spcBef>
                <a:spcPct val="0"/>
              </a:spcBef>
              <a:spcAft>
                <a:spcPct val="0"/>
              </a:spcAft>
              <a:buNone/>
            </a:pPr>
            <a:r>
              <a:rPr lang="en-US" altLang="en-US" sz="1400">
                <a:solidFill>
                  <a:srgbClr val="000000"/>
                </a:solidFill>
              </a:rPr>
              <a:t>Analysis</a:t>
            </a:r>
          </a:p>
          <a:p>
            <a:pPr algn="ctr" defTabSz="914400" fontAlgn="base">
              <a:spcBef>
                <a:spcPct val="0"/>
              </a:spcBef>
              <a:spcAft>
                <a:spcPct val="0"/>
              </a:spcAft>
              <a:buNone/>
            </a:pPr>
            <a:r>
              <a:rPr lang="en-US" altLang="en-US" sz="1400">
                <a:solidFill>
                  <a:srgbClr val="000000"/>
                </a:solidFill>
              </a:rPr>
              <a:t>(IC generator)</a:t>
            </a:r>
          </a:p>
        </p:txBody>
      </p:sp>
      <p:sp>
        <p:nvSpPr>
          <p:cNvPr id="24587" name="Rectangle 9">
            <a:extLst>
              <a:ext uri="{FF2B5EF4-FFF2-40B4-BE49-F238E27FC236}">
                <a16:creationId xmlns:a16="http://schemas.microsoft.com/office/drawing/2014/main" id="{378612E7-B1AD-E30F-C007-2FEC99665247}"/>
              </a:ext>
            </a:extLst>
          </p:cNvPr>
          <p:cNvSpPr>
            <a:spLocks noChangeArrowheads="1"/>
          </p:cNvSpPr>
          <p:nvPr/>
        </p:nvSpPr>
        <p:spPr bwMode="auto">
          <a:xfrm>
            <a:off x="8610600" y="2438400"/>
            <a:ext cx="9144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400">
                <a:solidFill>
                  <a:srgbClr val="000000"/>
                </a:solidFill>
              </a:rPr>
              <a:t>Code</a:t>
            </a:r>
          </a:p>
          <a:p>
            <a:pPr algn="ctr" defTabSz="914400" fontAlgn="base">
              <a:spcBef>
                <a:spcPct val="0"/>
              </a:spcBef>
              <a:spcAft>
                <a:spcPct val="0"/>
              </a:spcAft>
              <a:buNone/>
            </a:pPr>
            <a:r>
              <a:rPr lang="en-US" altLang="en-US" sz="1400">
                <a:solidFill>
                  <a:srgbClr val="000000"/>
                </a:solidFill>
              </a:rPr>
              <a:t>Generator</a:t>
            </a:r>
          </a:p>
          <a:p>
            <a:pPr algn="ctr" defTabSz="914400" fontAlgn="base">
              <a:spcBef>
                <a:spcPct val="0"/>
              </a:spcBef>
              <a:spcAft>
                <a:spcPct val="0"/>
              </a:spcAft>
              <a:buNone/>
            </a:pPr>
            <a:endParaRPr lang="en-US" altLang="en-US" sz="1400">
              <a:solidFill>
                <a:srgbClr val="000000"/>
              </a:solidFill>
            </a:endParaRPr>
          </a:p>
        </p:txBody>
      </p:sp>
      <p:sp>
        <p:nvSpPr>
          <p:cNvPr id="24588" name="Line 13">
            <a:extLst>
              <a:ext uri="{FF2B5EF4-FFF2-40B4-BE49-F238E27FC236}">
                <a16:creationId xmlns:a16="http://schemas.microsoft.com/office/drawing/2014/main" id="{DEE0E6FA-96EF-ADBC-3B49-C34BAE7722B1}"/>
              </a:ext>
            </a:extLst>
          </p:cNvPr>
          <p:cNvSpPr>
            <a:spLocks noChangeShapeType="1"/>
          </p:cNvSpPr>
          <p:nvPr/>
        </p:nvSpPr>
        <p:spPr bwMode="auto">
          <a:xfrm>
            <a:off x="2209800" y="2743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89" name="Line 14">
            <a:extLst>
              <a:ext uri="{FF2B5EF4-FFF2-40B4-BE49-F238E27FC236}">
                <a16:creationId xmlns:a16="http://schemas.microsoft.com/office/drawing/2014/main" id="{E9DC2D9C-3C05-7081-C475-7DE307ED9CFD}"/>
              </a:ext>
            </a:extLst>
          </p:cNvPr>
          <p:cNvSpPr>
            <a:spLocks noChangeShapeType="1"/>
          </p:cNvSpPr>
          <p:nvPr/>
        </p:nvSpPr>
        <p:spPr bwMode="auto">
          <a:xfrm>
            <a:off x="9525000" y="2743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90" name="Rectangle 15">
            <a:extLst>
              <a:ext uri="{FF2B5EF4-FFF2-40B4-BE49-F238E27FC236}">
                <a16:creationId xmlns:a16="http://schemas.microsoft.com/office/drawing/2014/main" id="{36D298D8-2D71-FEAE-742A-EC2C87C2E953}"/>
              </a:ext>
            </a:extLst>
          </p:cNvPr>
          <p:cNvSpPr>
            <a:spLocks noChangeArrowheads="1"/>
          </p:cNvSpPr>
          <p:nvPr/>
        </p:nvSpPr>
        <p:spPr bwMode="auto">
          <a:xfrm>
            <a:off x="5257800" y="4953000"/>
            <a:ext cx="1219200" cy="990600"/>
          </a:xfrm>
          <a:prstGeom prst="rect">
            <a:avLst/>
          </a:prstGeom>
          <a:solidFill>
            <a:srgbClr val="FFCC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2000">
                <a:solidFill>
                  <a:srgbClr val="000000"/>
                </a:solidFill>
              </a:rPr>
              <a:t>Symbol</a:t>
            </a:r>
          </a:p>
          <a:p>
            <a:pPr algn="ctr" defTabSz="914400" fontAlgn="base">
              <a:spcBef>
                <a:spcPct val="0"/>
              </a:spcBef>
              <a:spcAft>
                <a:spcPct val="0"/>
              </a:spcAft>
              <a:buNone/>
            </a:pPr>
            <a:r>
              <a:rPr lang="en-US" altLang="en-US" sz="2000">
                <a:solidFill>
                  <a:srgbClr val="000000"/>
                </a:solidFill>
              </a:rPr>
              <a:t>Table</a:t>
            </a:r>
          </a:p>
        </p:txBody>
      </p:sp>
      <p:sp>
        <p:nvSpPr>
          <p:cNvPr id="24591" name="Line 16">
            <a:extLst>
              <a:ext uri="{FF2B5EF4-FFF2-40B4-BE49-F238E27FC236}">
                <a16:creationId xmlns:a16="http://schemas.microsoft.com/office/drawing/2014/main" id="{D85E5562-79A3-99AE-4C75-1C0371435913}"/>
              </a:ext>
            </a:extLst>
          </p:cNvPr>
          <p:cNvSpPr>
            <a:spLocks noChangeShapeType="1"/>
          </p:cNvSpPr>
          <p:nvPr/>
        </p:nvSpPr>
        <p:spPr bwMode="auto">
          <a:xfrm>
            <a:off x="3352800" y="3048000"/>
            <a:ext cx="1905000" cy="2133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92" name="Line 17">
            <a:extLst>
              <a:ext uri="{FF2B5EF4-FFF2-40B4-BE49-F238E27FC236}">
                <a16:creationId xmlns:a16="http://schemas.microsoft.com/office/drawing/2014/main" id="{73BF4153-1B65-1B94-6573-96BA04526D59}"/>
              </a:ext>
            </a:extLst>
          </p:cNvPr>
          <p:cNvSpPr>
            <a:spLocks noChangeShapeType="1"/>
          </p:cNvSpPr>
          <p:nvPr/>
        </p:nvSpPr>
        <p:spPr bwMode="auto">
          <a:xfrm>
            <a:off x="4572000" y="3048000"/>
            <a:ext cx="762000" cy="1905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93" name="Line 18">
            <a:extLst>
              <a:ext uri="{FF2B5EF4-FFF2-40B4-BE49-F238E27FC236}">
                <a16:creationId xmlns:a16="http://schemas.microsoft.com/office/drawing/2014/main" id="{F761070B-FDA0-D50A-EA57-3151A53B3A04}"/>
              </a:ext>
            </a:extLst>
          </p:cNvPr>
          <p:cNvSpPr>
            <a:spLocks noChangeShapeType="1"/>
          </p:cNvSpPr>
          <p:nvPr/>
        </p:nvSpPr>
        <p:spPr bwMode="auto">
          <a:xfrm flipH="1">
            <a:off x="5638800" y="3124200"/>
            <a:ext cx="762000" cy="1828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94" name="Line 19">
            <a:extLst>
              <a:ext uri="{FF2B5EF4-FFF2-40B4-BE49-F238E27FC236}">
                <a16:creationId xmlns:a16="http://schemas.microsoft.com/office/drawing/2014/main" id="{58147C97-CD7B-32E0-B79D-7D45D6DFCC11}"/>
              </a:ext>
            </a:extLst>
          </p:cNvPr>
          <p:cNvSpPr>
            <a:spLocks noChangeShapeType="1"/>
          </p:cNvSpPr>
          <p:nvPr/>
        </p:nvSpPr>
        <p:spPr bwMode="auto">
          <a:xfrm flipH="1">
            <a:off x="6172200" y="3048000"/>
            <a:ext cx="1295400" cy="1905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95" name="Line 20">
            <a:extLst>
              <a:ext uri="{FF2B5EF4-FFF2-40B4-BE49-F238E27FC236}">
                <a16:creationId xmlns:a16="http://schemas.microsoft.com/office/drawing/2014/main" id="{A73BEA48-516F-9976-B8FE-13097E1CC3BE}"/>
              </a:ext>
            </a:extLst>
          </p:cNvPr>
          <p:cNvSpPr>
            <a:spLocks noChangeShapeType="1"/>
          </p:cNvSpPr>
          <p:nvPr/>
        </p:nvSpPr>
        <p:spPr bwMode="auto">
          <a:xfrm flipH="1">
            <a:off x="6477000" y="3048000"/>
            <a:ext cx="2362200" cy="2514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596" name="Text Box 21">
            <a:extLst>
              <a:ext uri="{FF2B5EF4-FFF2-40B4-BE49-F238E27FC236}">
                <a16:creationId xmlns:a16="http://schemas.microsoft.com/office/drawing/2014/main" id="{5C366F39-6F43-577A-28CB-2ACAC0940F9E}"/>
              </a:ext>
            </a:extLst>
          </p:cNvPr>
          <p:cNvSpPr txBox="1">
            <a:spLocks noChangeArrowheads="1"/>
          </p:cNvSpPr>
          <p:nvPr/>
        </p:nvSpPr>
        <p:spPr bwMode="auto">
          <a:xfrm>
            <a:off x="1676400" y="2514600"/>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200">
                <a:solidFill>
                  <a:srgbClr val="000000"/>
                </a:solidFill>
              </a:rPr>
              <a:t>Source</a:t>
            </a:r>
          </a:p>
          <a:p>
            <a:pPr algn="ctr" defTabSz="914400" fontAlgn="base">
              <a:spcBef>
                <a:spcPct val="0"/>
              </a:spcBef>
              <a:spcAft>
                <a:spcPct val="0"/>
              </a:spcAft>
              <a:buNone/>
            </a:pPr>
            <a:r>
              <a:rPr lang="en-US" altLang="en-US" sz="1200">
                <a:solidFill>
                  <a:srgbClr val="000000"/>
                </a:solidFill>
              </a:rPr>
              <a:t>language</a:t>
            </a:r>
          </a:p>
        </p:txBody>
      </p:sp>
      <p:sp>
        <p:nvSpPr>
          <p:cNvPr id="24597" name="Text Box 22">
            <a:extLst>
              <a:ext uri="{FF2B5EF4-FFF2-40B4-BE49-F238E27FC236}">
                <a16:creationId xmlns:a16="http://schemas.microsoft.com/office/drawing/2014/main" id="{7C74B6A2-DA0A-EF0E-19AB-68AC8FE12CFD}"/>
              </a:ext>
            </a:extLst>
          </p:cNvPr>
          <p:cNvSpPr txBox="1">
            <a:spLocks noChangeArrowheads="1"/>
          </p:cNvSpPr>
          <p:nvPr/>
        </p:nvSpPr>
        <p:spPr bwMode="auto">
          <a:xfrm>
            <a:off x="3455988" y="2925764"/>
            <a:ext cx="582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200">
                <a:solidFill>
                  <a:srgbClr val="000000"/>
                </a:solidFill>
              </a:rPr>
              <a:t>tokens</a:t>
            </a:r>
          </a:p>
        </p:txBody>
      </p:sp>
      <p:sp>
        <p:nvSpPr>
          <p:cNvPr id="24598" name="Text Box 23">
            <a:extLst>
              <a:ext uri="{FF2B5EF4-FFF2-40B4-BE49-F238E27FC236}">
                <a16:creationId xmlns:a16="http://schemas.microsoft.com/office/drawing/2014/main" id="{D9DEAB58-4F55-F8EF-A8BC-2160F9D37CC0}"/>
              </a:ext>
            </a:extLst>
          </p:cNvPr>
          <p:cNvSpPr txBox="1">
            <a:spLocks noChangeArrowheads="1"/>
          </p:cNvSpPr>
          <p:nvPr/>
        </p:nvSpPr>
        <p:spPr bwMode="auto">
          <a:xfrm>
            <a:off x="4800601" y="2971800"/>
            <a:ext cx="75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200">
                <a:solidFill>
                  <a:srgbClr val="000000"/>
                </a:solidFill>
              </a:rPr>
              <a:t>Syntactic</a:t>
            </a:r>
          </a:p>
          <a:p>
            <a:pPr algn="ctr" defTabSz="914400" fontAlgn="base">
              <a:spcBef>
                <a:spcPct val="0"/>
              </a:spcBef>
              <a:spcAft>
                <a:spcPct val="0"/>
              </a:spcAft>
              <a:buNone/>
            </a:pPr>
            <a:r>
              <a:rPr lang="en-US" altLang="en-US" sz="1200">
                <a:solidFill>
                  <a:srgbClr val="000000"/>
                </a:solidFill>
              </a:rPr>
              <a:t>structure</a:t>
            </a:r>
          </a:p>
        </p:txBody>
      </p:sp>
      <p:sp>
        <p:nvSpPr>
          <p:cNvPr id="24599" name="Text Box 24">
            <a:extLst>
              <a:ext uri="{FF2B5EF4-FFF2-40B4-BE49-F238E27FC236}">
                <a16:creationId xmlns:a16="http://schemas.microsoft.com/office/drawing/2014/main" id="{45B7FE53-A1CD-1BBE-3D3D-69B7FDB74A12}"/>
              </a:ext>
            </a:extLst>
          </p:cNvPr>
          <p:cNvSpPr txBox="1">
            <a:spLocks noChangeArrowheads="1"/>
          </p:cNvSpPr>
          <p:nvPr/>
        </p:nvSpPr>
        <p:spPr bwMode="auto">
          <a:xfrm>
            <a:off x="6553200" y="1905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200" b="1">
                <a:solidFill>
                  <a:srgbClr val="000000"/>
                </a:solidFill>
              </a:rPr>
              <a:t>Intermediate</a:t>
            </a:r>
          </a:p>
          <a:p>
            <a:pPr algn="ctr" defTabSz="914400" fontAlgn="base">
              <a:spcBef>
                <a:spcPct val="0"/>
              </a:spcBef>
              <a:spcAft>
                <a:spcPct val="0"/>
              </a:spcAft>
              <a:buNone/>
            </a:pPr>
            <a:r>
              <a:rPr lang="en-US" altLang="en-US" sz="1200" b="1">
                <a:solidFill>
                  <a:srgbClr val="000000"/>
                </a:solidFill>
              </a:rPr>
              <a:t>Language</a:t>
            </a:r>
          </a:p>
        </p:txBody>
      </p:sp>
      <p:sp>
        <p:nvSpPr>
          <p:cNvPr id="24600" name="Text Box 25">
            <a:extLst>
              <a:ext uri="{FF2B5EF4-FFF2-40B4-BE49-F238E27FC236}">
                <a16:creationId xmlns:a16="http://schemas.microsoft.com/office/drawing/2014/main" id="{DD48D9C0-4291-6722-2275-3794EB90788D}"/>
              </a:ext>
            </a:extLst>
          </p:cNvPr>
          <p:cNvSpPr txBox="1">
            <a:spLocks noChangeArrowheads="1"/>
          </p:cNvSpPr>
          <p:nvPr/>
        </p:nvSpPr>
        <p:spPr bwMode="auto">
          <a:xfrm>
            <a:off x="9626600" y="2514600"/>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200">
                <a:solidFill>
                  <a:srgbClr val="000000"/>
                </a:solidFill>
              </a:rPr>
              <a:t>Target</a:t>
            </a:r>
          </a:p>
          <a:p>
            <a:pPr algn="ctr" defTabSz="914400" fontAlgn="base">
              <a:spcBef>
                <a:spcPct val="0"/>
              </a:spcBef>
              <a:spcAft>
                <a:spcPct val="0"/>
              </a:spcAft>
              <a:buNone/>
            </a:pPr>
            <a:r>
              <a:rPr lang="en-US" altLang="en-US" sz="1200">
                <a:solidFill>
                  <a:srgbClr val="000000"/>
                </a:solidFill>
              </a:rPr>
              <a:t>language</a:t>
            </a:r>
          </a:p>
        </p:txBody>
      </p:sp>
      <p:sp>
        <p:nvSpPr>
          <p:cNvPr id="24601" name="Line 26">
            <a:extLst>
              <a:ext uri="{FF2B5EF4-FFF2-40B4-BE49-F238E27FC236}">
                <a16:creationId xmlns:a16="http://schemas.microsoft.com/office/drawing/2014/main" id="{7D311718-F131-CC3E-9CA4-E1C5B547A03F}"/>
              </a:ext>
            </a:extLst>
          </p:cNvPr>
          <p:cNvSpPr>
            <a:spLocks noChangeShapeType="1"/>
          </p:cNvSpPr>
          <p:nvPr/>
        </p:nvSpPr>
        <p:spPr bwMode="auto">
          <a:xfrm>
            <a:off x="6629400" y="2743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602" name="Line 27">
            <a:extLst>
              <a:ext uri="{FF2B5EF4-FFF2-40B4-BE49-F238E27FC236}">
                <a16:creationId xmlns:a16="http://schemas.microsoft.com/office/drawing/2014/main" id="{739DAF60-5BCD-E173-D597-91613F968D3C}"/>
              </a:ext>
            </a:extLst>
          </p:cNvPr>
          <p:cNvSpPr>
            <a:spLocks noChangeShapeType="1"/>
          </p:cNvSpPr>
          <p:nvPr/>
        </p:nvSpPr>
        <p:spPr bwMode="auto">
          <a:xfrm>
            <a:off x="8153400" y="2743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603" name="Text Box 28">
            <a:extLst>
              <a:ext uri="{FF2B5EF4-FFF2-40B4-BE49-F238E27FC236}">
                <a16:creationId xmlns:a16="http://schemas.microsoft.com/office/drawing/2014/main" id="{1E3EF571-55A6-9619-E92D-C638EDC97DF8}"/>
              </a:ext>
            </a:extLst>
          </p:cNvPr>
          <p:cNvSpPr txBox="1">
            <a:spLocks noChangeArrowheads="1"/>
          </p:cNvSpPr>
          <p:nvPr/>
        </p:nvSpPr>
        <p:spPr bwMode="auto">
          <a:xfrm>
            <a:off x="7620000" y="1828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fontAlgn="base">
              <a:spcBef>
                <a:spcPct val="0"/>
              </a:spcBef>
              <a:spcAft>
                <a:spcPct val="0"/>
              </a:spcAft>
              <a:buNone/>
            </a:pPr>
            <a:r>
              <a:rPr lang="en-US" altLang="en-US" sz="1200">
                <a:solidFill>
                  <a:srgbClr val="000000"/>
                </a:solidFill>
              </a:rPr>
              <a:t>Intermediate</a:t>
            </a:r>
          </a:p>
          <a:p>
            <a:pPr algn="ctr" defTabSz="914400" fontAlgn="base">
              <a:spcBef>
                <a:spcPct val="0"/>
              </a:spcBef>
              <a:spcAft>
                <a:spcPct val="0"/>
              </a:spcAft>
              <a:buNone/>
            </a:pPr>
            <a:r>
              <a:rPr lang="en-US" altLang="en-US" sz="1200">
                <a:solidFill>
                  <a:srgbClr val="000000"/>
                </a:solidFill>
              </a:rPr>
              <a:t>Language</a:t>
            </a:r>
          </a:p>
        </p:txBody>
      </p:sp>
      <p:sp>
        <p:nvSpPr>
          <p:cNvPr id="24604" name="Line 31">
            <a:extLst>
              <a:ext uri="{FF2B5EF4-FFF2-40B4-BE49-F238E27FC236}">
                <a16:creationId xmlns:a16="http://schemas.microsoft.com/office/drawing/2014/main" id="{00986281-215D-724C-5D49-A5EEBDF83650}"/>
              </a:ext>
            </a:extLst>
          </p:cNvPr>
          <p:cNvSpPr>
            <a:spLocks noChangeShapeType="1"/>
          </p:cNvSpPr>
          <p:nvPr/>
        </p:nvSpPr>
        <p:spPr bwMode="auto">
          <a:xfrm>
            <a:off x="6400800" y="1905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605" name="Line 32">
            <a:extLst>
              <a:ext uri="{FF2B5EF4-FFF2-40B4-BE49-F238E27FC236}">
                <a16:creationId xmlns:a16="http://schemas.microsoft.com/office/drawing/2014/main" id="{E3ADED33-F2A5-C147-17CD-CBC448B8517A}"/>
              </a:ext>
            </a:extLst>
          </p:cNvPr>
          <p:cNvSpPr>
            <a:spLocks noChangeShapeType="1"/>
          </p:cNvSpPr>
          <p:nvPr/>
        </p:nvSpPr>
        <p:spPr bwMode="auto">
          <a:xfrm>
            <a:off x="6400800" y="1905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606" name="Line 36">
            <a:extLst>
              <a:ext uri="{FF2B5EF4-FFF2-40B4-BE49-F238E27FC236}">
                <a16:creationId xmlns:a16="http://schemas.microsoft.com/office/drawing/2014/main" id="{D7C33769-83FB-CC8F-F996-36E935258947}"/>
              </a:ext>
            </a:extLst>
          </p:cNvPr>
          <p:cNvSpPr>
            <a:spLocks noChangeShapeType="1"/>
          </p:cNvSpPr>
          <p:nvPr/>
        </p:nvSpPr>
        <p:spPr bwMode="auto">
          <a:xfrm flipV="1">
            <a:off x="8915400" y="1905000"/>
            <a:ext cx="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600">
              <a:solidFill>
                <a:srgbClr val="000000"/>
              </a:solidFill>
              <a:latin typeface="Times New Roman" panose="02020603050405020304" pitchFamily="18" charset="0"/>
            </a:endParaRPr>
          </a:p>
        </p:txBody>
      </p:sp>
      <p:sp>
        <p:nvSpPr>
          <p:cNvPr id="24607" name="Rectangle 37">
            <a:extLst>
              <a:ext uri="{FF2B5EF4-FFF2-40B4-BE49-F238E27FC236}">
                <a16:creationId xmlns:a16="http://schemas.microsoft.com/office/drawing/2014/main" id="{ED399760-A598-F93E-949D-EDF827963375}"/>
              </a:ext>
            </a:extLst>
          </p:cNvPr>
          <p:cNvSpPr>
            <a:spLocks noChangeArrowheads="1"/>
          </p:cNvSpPr>
          <p:nvPr/>
        </p:nvSpPr>
        <p:spPr bwMode="auto">
          <a:xfrm>
            <a:off x="2362200" y="1676400"/>
            <a:ext cx="4343400" cy="17526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endParaRPr lang="en-US" altLang="en-US" sz="1600">
              <a:solidFill>
                <a:srgbClr val="000000"/>
              </a:solidFill>
            </a:endParaRPr>
          </a:p>
        </p:txBody>
      </p:sp>
      <p:sp>
        <p:nvSpPr>
          <p:cNvPr id="24608" name="Rectangle 38">
            <a:extLst>
              <a:ext uri="{FF2B5EF4-FFF2-40B4-BE49-F238E27FC236}">
                <a16:creationId xmlns:a16="http://schemas.microsoft.com/office/drawing/2014/main" id="{22288CED-BA6A-FBA7-E817-BADA777F8D19}"/>
              </a:ext>
            </a:extLst>
          </p:cNvPr>
          <p:cNvSpPr>
            <a:spLocks noChangeArrowheads="1"/>
          </p:cNvSpPr>
          <p:nvPr/>
        </p:nvSpPr>
        <p:spPr bwMode="auto">
          <a:xfrm>
            <a:off x="7162800" y="1676400"/>
            <a:ext cx="2438400" cy="1752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fontAlgn="base">
              <a:spcBef>
                <a:spcPct val="0"/>
              </a:spcBef>
              <a:spcAft>
                <a:spcPct val="0"/>
              </a:spcAft>
              <a:buNone/>
            </a:pPr>
            <a:endParaRPr lang="en-US" altLang="en-US"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ABD1-1657-4DF7-5157-DF194CC3B946}"/>
              </a:ext>
            </a:extLst>
          </p:cNvPr>
          <p:cNvSpPr>
            <a:spLocks noGrp="1"/>
          </p:cNvSpPr>
          <p:nvPr>
            <p:ph type="ctrTitle"/>
          </p:nvPr>
        </p:nvSpPr>
        <p:spPr>
          <a:xfrm>
            <a:off x="803869" y="1010281"/>
            <a:ext cx="10363200" cy="1286683"/>
          </a:xfrm>
        </p:spPr>
        <p:txBody>
          <a:bodyPr/>
          <a:lstStyle/>
          <a:p>
            <a:r>
              <a:rPr lang="en-GB"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a:t>
            </a:r>
            <a:r>
              <a:rPr kumimoji="0" lang="en-GB" sz="4400" b="1"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OMPILATION PROCESS</a:t>
            </a: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GB" sz="18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GB" b="1" dirty="0"/>
          </a:p>
        </p:txBody>
      </p:sp>
      <p:sp>
        <p:nvSpPr>
          <p:cNvPr id="3" name="Subtitle 2">
            <a:extLst>
              <a:ext uri="{FF2B5EF4-FFF2-40B4-BE49-F238E27FC236}">
                <a16:creationId xmlns:a16="http://schemas.microsoft.com/office/drawing/2014/main" id="{74FE76AB-E9C8-D865-E706-26F58FEC0918}"/>
              </a:ext>
            </a:extLst>
          </p:cNvPr>
          <p:cNvSpPr>
            <a:spLocks noGrp="1"/>
          </p:cNvSpPr>
          <p:nvPr>
            <p:ph type="subTitle" idx="1"/>
          </p:nvPr>
        </p:nvSpPr>
        <p:spPr>
          <a:xfrm>
            <a:off x="623668" y="2580456"/>
            <a:ext cx="10944664" cy="2995710"/>
          </a:xfrm>
        </p:spPr>
        <p:txBody>
          <a:bodyPr>
            <a:normAutofit/>
          </a:bodyPr>
          <a:lstStyle/>
          <a:p>
            <a:pPr algn="just"/>
            <a:r>
              <a:rPr kumimoji="0" lang="en-GB"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a:t>
            </a:r>
            <a:r>
              <a:rPr kumimoji="0" lang="en-GB"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he compilation process details the stages a source program goes through to produce machine-executable code. Below is a detailed explanation of each stage</a:t>
            </a:r>
            <a:endParaRPr lang="en-GB" dirty="0"/>
          </a:p>
        </p:txBody>
      </p:sp>
    </p:spTree>
    <p:extLst>
      <p:ext uri="{BB962C8B-B14F-4D97-AF65-F5344CB8AC3E}">
        <p14:creationId xmlns:p14="http://schemas.microsoft.com/office/powerpoint/2010/main" val="70457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E516-2E40-7086-FECA-2A17B351EA54}"/>
              </a:ext>
            </a:extLst>
          </p:cNvPr>
          <p:cNvSpPr>
            <a:spLocks noGrp="1"/>
          </p:cNvSpPr>
          <p:nvPr>
            <p:ph type="title"/>
          </p:nvPr>
        </p:nvSpPr>
        <p:spPr>
          <a:xfrm>
            <a:off x="838200" y="365125"/>
            <a:ext cx="10515600" cy="436733"/>
          </a:xfrm>
        </p:spPr>
        <p:txBody>
          <a:bodyPr>
            <a:noAutofit/>
          </a:bodyPr>
          <a:lstStyle/>
          <a:p>
            <a:pPr algn="ctr"/>
            <a:r>
              <a:rPr lang="en-US" sz="3200" b="1" dirty="0"/>
              <a:t>Outline of the compilation process</a:t>
            </a:r>
          </a:p>
        </p:txBody>
      </p:sp>
      <p:pic>
        <p:nvPicPr>
          <p:cNvPr id="4" name="Content Placeholder 3">
            <a:extLst>
              <a:ext uri="{FF2B5EF4-FFF2-40B4-BE49-F238E27FC236}">
                <a16:creationId xmlns:a16="http://schemas.microsoft.com/office/drawing/2014/main" id="{1CC0142B-CCCA-9B3D-943E-968E18C2D8AB}"/>
              </a:ext>
            </a:extLst>
          </p:cNvPr>
          <p:cNvPicPr>
            <a:picLocks noGrp="1" noChangeAspect="1"/>
          </p:cNvPicPr>
          <p:nvPr>
            <p:ph idx="1"/>
          </p:nvPr>
        </p:nvPicPr>
        <p:blipFill>
          <a:blip r:embed="rId2"/>
          <a:stretch>
            <a:fillRect/>
          </a:stretch>
        </p:blipFill>
        <p:spPr>
          <a:xfrm>
            <a:off x="2180492" y="1083212"/>
            <a:ext cx="7160456" cy="5409663"/>
          </a:xfrm>
          <a:prstGeom prst="rect">
            <a:avLst/>
          </a:prstGeom>
        </p:spPr>
      </p:pic>
    </p:spTree>
    <p:extLst>
      <p:ext uri="{BB962C8B-B14F-4D97-AF65-F5344CB8AC3E}">
        <p14:creationId xmlns:p14="http://schemas.microsoft.com/office/powerpoint/2010/main" val="408837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7BDB-D574-FEFD-0921-8EA18F3B6112}"/>
              </a:ext>
            </a:extLst>
          </p:cNvPr>
          <p:cNvSpPr>
            <a:spLocks noGrp="1"/>
          </p:cNvSpPr>
          <p:nvPr>
            <p:ph type="title"/>
          </p:nvPr>
        </p:nvSpPr>
        <p:spPr>
          <a:xfrm>
            <a:off x="914400" y="1149699"/>
            <a:ext cx="10363200" cy="1143000"/>
          </a:xfrm>
        </p:spPr>
        <p:txBody>
          <a:bodyPr>
            <a:noAutofit/>
          </a:bodyPr>
          <a:lstStyle/>
          <a:p>
            <a:pPr>
              <a:lnSpc>
                <a:spcPct val="115000"/>
              </a:lnSpc>
              <a:spcAft>
                <a:spcPts val="800"/>
              </a:spcAft>
            </a:pPr>
            <a:r>
              <a:rPr lang="en-GB" sz="4000" b="1" kern="0" dirty="0">
                <a:effectLst/>
                <a:latin typeface="Times New Roman" panose="02020603050405020304" pitchFamily="18" charset="0"/>
                <a:ea typeface="Times New Roman" panose="02020603050405020304" pitchFamily="18" charset="0"/>
                <a:cs typeface="Times New Roman" panose="02020603050405020304" pitchFamily="18" charset="0"/>
              </a:rPr>
              <a:t>1. Source Program</a:t>
            </a:r>
            <a:br>
              <a:rPr lang="en-GB"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4000" dirty="0"/>
          </a:p>
        </p:txBody>
      </p:sp>
      <p:sp>
        <p:nvSpPr>
          <p:cNvPr id="3" name="Content Placeholder 2">
            <a:extLst>
              <a:ext uri="{FF2B5EF4-FFF2-40B4-BE49-F238E27FC236}">
                <a16:creationId xmlns:a16="http://schemas.microsoft.com/office/drawing/2014/main" id="{749E51FA-0961-F4A1-190F-08A72B7236E2}"/>
              </a:ext>
            </a:extLst>
          </p:cNvPr>
          <p:cNvSpPr>
            <a:spLocks noGrp="1"/>
          </p:cNvSpPr>
          <p:nvPr>
            <p:ph idx="1"/>
          </p:nvPr>
        </p:nvSpPr>
        <p:spPr>
          <a:xfrm>
            <a:off x="914400" y="2425002"/>
            <a:ext cx="10363200" cy="3173604"/>
          </a:xfrm>
        </p:spPr>
        <p:txBody>
          <a:bodyPr/>
          <a:lstStyle/>
          <a:p>
            <a:pPr marL="0" lvl="0" indent="0">
              <a:lnSpc>
                <a:spcPct val="115000"/>
              </a:lnSpc>
              <a:spcAft>
                <a:spcPts val="800"/>
              </a:spcAft>
              <a:buSzPts val="1000"/>
              <a:buNone/>
              <a:tabLst>
                <a:tab pos="457200" algn="l"/>
              </a:tabLs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This is the input written in a high-level programming language (e.g., C, Java, or Python) that needs to be compiled into machine code.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9354602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3365</Words>
  <Application>Microsoft Office PowerPoint</Application>
  <PresentationFormat>Widescreen</PresentationFormat>
  <Paragraphs>519</Paragraphs>
  <Slides>53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Unicode MS</vt:lpstr>
      <vt:lpstr>Calibri</vt:lpstr>
      <vt:lpstr>Corbel</vt:lpstr>
      <vt:lpstr>Courier New</vt:lpstr>
      <vt:lpstr>Symbol</vt:lpstr>
      <vt:lpstr>Times</vt:lpstr>
      <vt:lpstr>Times New Roman</vt:lpstr>
      <vt:lpstr>Wingdings</vt:lpstr>
      <vt:lpstr>Default Design</vt:lpstr>
      <vt:lpstr>WHAT IS A COMPILER?</vt:lpstr>
      <vt:lpstr>PowerPoint Presentation</vt:lpstr>
      <vt:lpstr>Why we use high-level language for programming?</vt:lpstr>
      <vt:lpstr>Compilers and Interpreters</vt:lpstr>
      <vt:lpstr>COMPILER ARCHITECTURE</vt:lpstr>
      <vt:lpstr>COMPILER ARCHITECTURE</vt:lpstr>
      <vt:lpstr>COMPILATION PROCESS  </vt:lpstr>
      <vt:lpstr>Outline of the compilation process</vt:lpstr>
      <vt:lpstr>1. Source Program </vt:lpstr>
      <vt:lpstr>2. Lexical Analyzer </vt:lpstr>
      <vt:lpstr>Input: result = a + b * c / d</vt:lpstr>
      <vt:lpstr>3. Syntax Analyzer </vt:lpstr>
      <vt:lpstr>Input: result = a + b * c / d</vt:lpstr>
      <vt:lpstr>Input: result = a + b * c / d</vt:lpstr>
      <vt:lpstr>4. Symbol Table </vt:lpstr>
      <vt:lpstr>5. Intermediate Code Generator and Semantic Analyzer </vt:lpstr>
      <vt:lpstr>Semantic Analysis</vt:lpstr>
      <vt:lpstr>6. Optimization (Optional)</vt:lpstr>
      <vt:lpstr>Optimization</vt:lpstr>
      <vt:lpstr>7. Code Generator </vt:lpstr>
      <vt:lpstr>Code Generation</vt:lpstr>
      <vt:lpstr>8. Computer </vt:lpstr>
      <vt:lpstr>Summary of Error Detection and Handling: </vt:lpstr>
      <vt:lpstr>The Phases of a Compiler</vt:lpstr>
      <vt:lpstr>Preprocessors, Compilers, Assemblers, and Linkers</vt:lpstr>
      <vt:lpstr>PowerPoint Presentation</vt:lpstr>
      <vt:lpstr>PowerPoint Presentation</vt:lpstr>
      <vt:lpstr>PowerPoint Presentation</vt:lpstr>
      <vt:lpstr>PowerPoint Presentation</vt:lpstr>
      <vt:lpstr>Issues Driving Compiler Design</vt:lpstr>
      <vt:lpstr>Why study compilers?</vt:lpstr>
      <vt:lpstr> INTRODUCTION TO INTERPRETATION  </vt:lpstr>
      <vt:lpstr>PowerPoint Presentation</vt:lpstr>
      <vt:lpstr> Translation Process in Interpretation </vt:lpstr>
      <vt:lpstr>PowerPoint Presentation</vt:lpstr>
      <vt:lpstr>PowerPoint Presentation</vt:lpstr>
      <vt:lpstr>PowerPoint Presentation</vt:lpstr>
      <vt:lpstr>Example of Read-Eval-Print Loop (REPL) </vt:lpstr>
      <vt:lpstr>Comparison with Compilation </vt:lpstr>
      <vt:lpstr> Applications of  Interpretation </vt:lpstr>
      <vt:lpstr>Compilers and Interpreters (cont’d)</vt:lpstr>
      <vt:lpstr>Compiler vs. Interpreter </vt:lpstr>
      <vt:lpstr>Hybrid compiler</vt:lpstr>
      <vt:lpstr>The Analysis-Synthesis Model of Compilation</vt:lpstr>
      <vt:lpstr>Other Tools that Use the Analysis-Synthesis Model</vt:lpstr>
      <vt:lpstr>Compiler-Construction Tools </vt:lpstr>
      <vt:lpstr>Compiler-Construction Tools </vt:lpstr>
      <vt:lpstr>Why learn about compilers?</vt:lpstr>
      <vt:lpstr> The Evolution of Programming Language</vt:lpstr>
      <vt:lpstr>Impacts on Compilers</vt:lpstr>
      <vt:lpstr>The Grouping of Phases</vt:lpstr>
      <vt:lpstr>Compiler-Construction Tools</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partey benjamin</dc:creator>
  <cp:lastModifiedBy>partey benjamin</cp:lastModifiedBy>
  <cp:revision>10</cp:revision>
  <dcterms:created xsi:type="dcterms:W3CDTF">2025-02-05T12:15:02Z</dcterms:created>
  <dcterms:modified xsi:type="dcterms:W3CDTF">2025-07-01T17:18:26Z</dcterms:modified>
</cp:coreProperties>
</file>