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8" r:id="rId1"/>
  </p:sldMasterIdLst>
  <p:sldIdLst>
    <p:sldId id="301" r:id="rId2"/>
    <p:sldId id="300" r:id="rId3"/>
    <p:sldId id="297" r:id="rId4"/>
    <p:sldId id="264" r:id="rId5"/>
    <p:sldId id="265" r:id="rId6"/>
    <p:sldId id="298" r:id="rId7"/>
    <p:sldId id="268" r:id="rId8"/>
    <p:sldId id="269" r:id="rId9"/>
    <p:sldId id="270" r:id="rId10"/>
    <p:sldId id="271" r:id="rId11"/>
    <p:sldId id="272" r:id="rId12"/>
    <p:sldId id="299" r:id="rId13"/>
    <p:sldId id="274" r:id="rId14"/>
    <p:sldId id="275" r:id="rId15"/>
    <p:sldId id="276" r:id="rId16"/>
    <p:sldId id="278" r:id="rId17"/>
    <p:sldId id="279" r:id="rId18"/>
    <p:sldId id="280" r:id="rId19"/>
    <p:sldId id="281" r:id="rId20"/>
    <p:sldId id="289" r:id="rId21"/>
    <p:sldId id="290" r:id="rId22"/>
    <p:sldId id="291" r:id="rId23"/>
    <p:sldId id="292" r:id="rId24"/>
  </p:sldIdLst>
  <p:sldSz cx="12192000" cy="6858000"/>
  <p:notesSz cx="6858000" cy="9144000"/>
  <p:defaultText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72"/>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7F9A-13FE-0E8E-ED18-331AEE2082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H"/>
          </a:p>
        </p:txBody>
      </p:sp>
      <p:sp>
        <p:nvSpPr>
          <p:cNvPr id="3" name="Subtitle 2">
            <a:extLst>
              <a:ext uri="{FF2B5EF4-FFF2-40B4-BE49-F238E27FC236}">
                <a16:creationId xmlns:a16="http://schemas.microsoft.com/office/drawing/2014/main" id="{166B3679-BD92-6B62-CF1A-4A80E2F84B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H"/>
          </a:p>
        </p:txBody>
      </p:sp>
      <p:sp>
        <p:nvSpPr>
          <p:cNvPr id="4" name="Date Placeholder 3">
            <a:extLst>
              <a:ext uri="{FF2B5EF4-FFF2-40B4-BE49-F238E27FC236}">
                <a16:creationId xmlns:a16="http://schemas.microsoft.com/office/drawing/2014/main" id="{920B6FF4-248F-730F-E78F-AC10097308F0}"/>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2F76A604-1FDF-D74F-99F4-410522125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BE670C-F1FA-5853-4087-3374B395FDFA}"/>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45023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29DD-66F0-702C-E38F-E0FA8DE733D3}"/>
              </a:ext>
            </a:extLst>
          </p:cNvPr>
          <p:cNvSpPr>
            <a:spLocks noGrp="1"/>
          </p:cNvSpPr>
          <p:nvPr>
            <p:ph type="title"/>
          </p:nvPr>
        </p:nvSpPr>
        <p:spPr/>
        <p:txBody>
          <a:bodyPr/>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13FF00F1-CF61-CB6F-087C-89D8D2CEEA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7450463F-E25E-0005-131D-15AF9F55D4B7}"/>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C68CA0ED-A42C-6992-6848-F88573F70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023CE8-F281-834C-461F-4DB794EFDE31}"/>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2334782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A078-5696-ACEF-1A6E-3CA7A20EFF2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H"/>
          </a:p>
        </p:txBody>
      </p:sp>
      <p:sp>
        <p:nvSpPr>
          <p:cNvPr id="3" name="Vertical Text Placeholder 2">
            <a:extLst>
              <a:ext uri="{FF2B5EF4-FFF2-40B4-BE49-F238E27FC236}">
                <a16:creationId xmlns:a16="http://schemas.microsoft.com/office/drawing/2014/main" id="{6D7EFA30-9F36-B50F-627B-3322C62808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399A389B-6000-85DD-CD13-E18550F67562}"/>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F8BF7BBE-1880-E917-0323-5E02EB208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5AED25-874D-9F55-0376-CD10BAEAAABC}"/>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1697607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1DB0A-7D39-2235-DB36-C5285C17CE42}"/>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658C6AF9-F229-8927-9EBD-000DC6827A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BFFB67CB-4738-04CC-958B-B4D9E8D243AA}"/>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95688930-621D-EEEB-4A2F-EBC88908D1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BF0FF5-0CB5-FE26-100A-7FEE6D985C59}"/>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515317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CAF3D-CD53-6A6C-6A72-6714BBC80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H"/>
          </a:p>
        </p:txBody>
      </p:sp>
      <p:sp>
        <p:nvSpPr>
          <p:cNvPr id="3" name="Text Placeholder 2">
            <a:extLst>
              <a:ext uri="{FF2B5EF4-FFF2-40B4-BE49-F238E27FC236}">
                <a16:creationId xmlns:a16="http://schemas.microsoft.com/office/drawing/2014/main" id="{0112D248-0008-3026-10EC-63A3D3B26D0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CE7CC-F883-853D-EA10-F4D5765B448F}"/>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1CC72FB6-3B2B-49C6-DA63-8D2AA640A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749BA0-E465-FA9E-5989-E1A08D44AB7B}"/>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3674440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DA85-CA72-9822-D117-7051000D283E}"/>
              </a:ext>
            </a:extLst>
          </p:cNvPr>
          <p:cNvSpPr>
            <a:spLocks noGrp="1"/>
          </p:cNvSpPr>
          <p:nvPr>
            <p:ph type="title"/>
          </p:nvPr>
        </p:nvSpPr>
        <p:spPr/>
        <p:txBody>
          <a:bodyPr/>
          <a:lstStyle/>
          <a:p>
            <a:r>
              <a:rPr lang="en-US"/>
              <a:t>Click to edit Master title style</a:t>
            </a:r>
            <a:endParaRPr lang="en-GH"/>
          </a:p>
        </p:txBody>
      </p:sp>
      <p:sp>
        <p:nvSpPr>
          <p:cNvPr id="3" name="Content Placeholder 2">
            <a:extLst>
              <a:ext uri="{FF2B5EF4-FFF2-40B4-BE49-F238E27FC236}">
                <a16:creationId xmlns:a16="http://schemas.microsoft.com/office/drawing/2014/main" id="{2309BF50-6956-76F0-C1BB-16D7EA95DB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Content Placeholder 3">
            <a:extLst>
              <a:ext uri="{FF2B5EF4-FFF2-40B4-BE49-F238E27FC236}">
                <a16:creationId xmlns:a16="http://schemas.microsoft.com/office/drawing/2014/main" id="{099030B5-D335-734A-D2B0-9E5E07E89E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Date Placeholder 4">
            <a:extLst>
              <a:ext uri="{FF2B5EF4-FFF2-40B4-BE49-F238E27FC236}">
                <a16:creationId xmlns:a16="http://schemas.microsoft.com/office/drawing/2014/main" id="{8DF2274A-4646-A719-A1FB-D49B9AE37C00}"/>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6" name="Footer Placeholder 5">
            <a:extLst>
              <a:ext uri="{FF2B5EF4-FFF2-40B4-BE49-F238E27FC236}">
                <a16:creationId xmlns:a16="http://schemas.microsoft.com/office/drawing/2014/main" id="{DA4A7D72-00D3-A92D-52F9-287172DF0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899A6A7-90A6-88AC-3E13-C355BEA6FE27}"/>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2665558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91956-169E-190D-63A9-EF779A4C2950}"/>
              </a:ext>
            </a:extLst>
          </p:cNvPr>
          <p:cNvSpPr>
            <a:spLocks noGrp="1"/>
          </p:cNvSpPr>
          <p:nvPr>
            <p:ph type="title"/>
          </p:nvPr>
        </p:nvSpPr>
        <p:spPr>
          <a:xfrm>
            <a:off x="839788" y="365125"/>
            <a:ext cx="10515600" cy="1325563"/>
          </a:xfrm>
        </p:spPr>
        <p:txBody>
          <a:bodyPr/>
          <a:lstStyle/>
          <a:p>
            <a:r>
              <a:rPr lang="en-US"/>
              <a:t>Click to edit Master title style</a:t>
            </a:r>
            <a:endParaRPr lang="en-GH"/>
          </a:p>
        </p:txBody>
      </p:sp>
      <p:sp>
        <p:nvSpPr>
          <p:cNvPr id="3" name="Text Placeholder 2">
            <a:extLst>
              <a:ext uri="{FF2B5EF4-FFF2-40B4-BE49-F238E27FC236}">
                <a16:creationId xmlns:a16="http://schemas.microsoft.com/office/drawing/2014/main" id="{1DCCCA8C-7085-B414-D536-C22C41DE42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90E6C2-2B14-BE16-77BF-2C5333F1B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5" name="Text Placeholder 4">
            <a:extLst>
              <a:ext uri="{FF2B5EF4-FFF2-40B4-BE49-F238E27FC236}">
                <a16:creationId xmlns:a16="http://schemas.microsoft.com/office/drawing/2014/main" id="{315C36CF-0908-AB6B-4CA3-7F5AF3F51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A69395-1372-6856-05BE-71EA9440EC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7" name="Date Placeholder 6">
            <a:extLst>
              <a:ext uri="{FF2B5EF4-FFF2-40B4-BE49-F238E27FC236}">
                <a16:creationId xmlns:a16="http://schemas.microsoft.com/office/drawing/2014/main" id="{F84E201F-9161-A146-787C-3C6523802262}"/>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8" name="Footer Placeholder 7">
            <a:extLst>
              <a:ext uri="{FF2B5EF4-FFF2-40B4-BE49-F238E27FC236}">
                <a16:creationId xmlns:a16="http://schemas.microsoft.com/office/drawing/2014/main" id="{5F0BEB01-787A-59E2-1A41-6E5020E08C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73A275-86F8-5A85-A69C-58368C5A0435}"/>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347807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06195-CF67-1245-9D76-BBA1138F4ED6}"/>
              </a:ext>
            </a:extLst>
          </p:cNvPr>
          <p:cNvSpPr>
            <a:spLocks noGrp="1"/>
          </p:cNvSpPr>
          <p:nvPr>
            <p:ph type="title"/>
          </p:nvPr>
        </p:nvSpPr>
        <p:spPr/>
        <p:txBody>
          <a:bodyPr/>
          <a:lstStyle/>
          <a:p>
            <a:r>
              <a:rPr lang="en-US"/>
              <a:t>Click to edit Master title style</a:t>
            </a:r>
            <a:endParaRPr lang="en-GH"/>
          </a:p>
        </p:txBody>
      </p:sp>
      <p:sp>
        <p:nvSpPr>
          <p:cNvPr id="3" name="Date Placeholder 2">
            <a:extLst>
              <a:ext uri="{FF2B5EF4-FFF2-40B4-BE49-F238E27FC236}">
                <a16:creationId xmlns:a16="http://schemas.microsoft.com/office/drawing/2014/main" id="{C8232D33-82AC-9661-BCDF-5AF1D4FCC007}"/>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4" name="Footer Placeholder 3">
            <a:extLst>
              <a:ext uri="{FF2B5EF4-FFF2-40B4-BE49-F238E27FC236}">
                <a16:creationId xmlns:a16="http://schemas.microsoft.com/office/drawing/2014/main" id="{DF5A08A6-38C5-13A7-A5B6-F23C35C165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6BC97A2-B327-AB52-A164-30A1D7CB3CBB}"/>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3000015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B20539-7346-356C-E396-A2F97E6E1047}"/>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3" name="Footer Placeholder 2">
            <a:extLst>
              <a:ext uri="{FF2B5EF4-FFF2-40B4-BE49-F238E27FC236}">
                <a16:creationId xmlns:a16="http://schemas.microsoft.com/office/drawing/2014/main" id="{06200E66-5349-154D-5DBB-70DAFBDDD4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233810-AB03-67F5-9F23-E2EE3595C976}"/>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38703328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6C80-F497-26F1-D643-F148AA5D9F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Content Placeholder 2">
            <a:extLst>
              <a:ext uri="{FF2B5EF4-FFF2-40B4-BE49-F238E27FC236}">
                <a16:creationId xmlns:a16="http://schemas.microsoft.com/office/drawing/2014/main" id="{F93AE54A-101C-1C71-A312-3222AED754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Text Placeholder 3">
            <a:extLst>
              <a:ext uri="{FF2B5EF4-FFF2-40B4-BE49-F238E27FC236}">
                <a16:creationId xmlns:a16="http://schemas.microsoft.com/office/drawing/2014/main" id="{3A5F255A-0860-1BE3-9EB1-918C6C67C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A9D869-CFAB-B27B-EF6E-1F2742CC7968}"/>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6" name="Footer Placeholder 5">
            <a:extLst>
              <a:ext uri="{FF2B5EF4-FFF2-40B4-BE49-F238E27FC236}">
                <a16:creationId xmlns:a16="http://schemas.microsoft.com/office/drawing/2014/main" id="{CB8B11FF-5EBD-3EAC-1625-EF230CC260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04928E-5DBC-9C1D-74D0-901B7271A6FC}"/>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2445027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9BAC-4C65-02FD-109F-EAB16C06A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H"/>
          </a:p>
        </p:txBody>
      </p:sp>
      <p:sp>
        <p:nvSpPr>
          <p:cNvPr id="3" name="Picture Placeholder 2">
            <a:extLst>
              <a:ext uri="{FF2B5EF4-FFF2-40B4-BE49-F238E27FC236}">
                <a16:creationId xmlns:a16="http://schemas.microsoft.com/office/drawing/2014/main" id="{520AFB90-46F9-D7E7-A9D6-17C10AAD58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H"/>
          </a:p>
        </p:txBody>
      </p:sp>
      <p:sp>
        <p:nvSpPr>
          <p:cNvPr id="4" name="Text Placeholder 3">
            <a:extLst>
              <a:ext uri="{FF2B5EF4-FFF2-40B4-BE49-F238E27FC236}">
                <a16:creationId xmlns:a16="http://schemas.microsoft.com/office/drawing/2014/main" id="{38461C02-1B12-C310-DCA0-A9815EA35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63FE4A-7A3C-0C87-B9D1-61060BA23305}"/>
              </a:ext>
            </a:extLst>
          </p:cNvPr>
          <p:cNvSpPr>
            <a:spLocks noGrp="1"/>
          </p:cNvSpPr>
          <p:nvPr>
            <p:ph type="dt" sz="half" idx="10"/>
          </p:nvPr>
        </p:nvSpPr>
        <p:spPr/>
        <p:txBody>
          <a:bodyPr/>
          <a:lstStyle/>
          <a:p>
            <a:fld id="{FD713FAA-EB17-4170-A696-54F0C9345164}" type="datetimeFigureOut">
              <a:rPr lang="en-US" smtClean="0"/>
              <a:pPr/>
              <a:t>6/22/2023</a:t>
            </a:fld>
            <a:endParaRPr lang="en-US"/>
          </a:p>
        </p:txBody>
      </p:sp>
      <p:sp>
        <p:nvSpPr>
          <p:cNvPr id="6" name="Footer Placeholder 5">
            <a:extLst>
              <a:ext uri="{FF2B5EF4-FFF2-40B4-BE49-F238E27FC236}">
                <a16:creationId xmlns:a16="http://schemas.microsoft.com/office/drawing/2014/main" id="{00F85FE1-B4B5-7EF9-758A-FAF28EF030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723906-8D35-AAB4-5007-7227C545C1E7}"/>
              </a:ext>
            </a:extLst>
          </p:cNvPr>
          <p:cNvSpPr>
            <a:spLocks noGrp="1"/>
          </p:cNvSpPr>
          <p:nvPr>
            <p:ph type="sldNum" sz="quarter" idx="12"/>
          </p:nvPr>
        </p:nvSpPr>
        <p:spPr/>
        <p:txBody>
          <a:bodyPr/>
          <a:lstStyle/>
          <a:p>
            <a:fld id="{A1839B7C-9555-4972-8057-EF8B58F654FF}" type="slidenum">
              <a:rPr lang="en-US" smtClean="0"/>
              <a:pPr/>
              <a:t>‹#›</a:t>
            </a:fld>
            <a:endParaRPr lang="en-US"/>
          </a:p>
        </p:txBody>
      </p:sp>
    </p:spTree>
    <p:extLst>
      <p:ext uri="{BB962C8B-B14F-4D97-AF65-F5344CB8AC3E}">
        <p14:creationId xmlns:p14="http://schemas.microsoft.com/office/powerpoint/2010/main" val="58964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990FA2-89DB-55DB-5F40-27CCFA0FE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H"/>
          </a:p>
        </p:txBody>
      </p:sp>
      <p:sp>
        <p:nvSpPr>
          <p:cNvPr id="3" name="Text Placeholder 2">
            <a:extLst>
              <a:ext uri="{FF2B5EF4-FFF2-40B4-BE49-F238E27FC236}">
                <a16:creationId xmlns:a16="http://schemas.microsoft.com/office/drawing/2014/main" id="{69393D32-BEF3-11B2-658F-080930FC44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H"/>
          </a:p>
        </p:txBody>
      </p:sp>
      <p:sp>
        <p:nvSpPr>
          <p:cNvPr id="4" name="Date Placeholder 3">
            <a:extLst>
              <a:ext uri="{FF2B5EF4-FFF2-40B4-BE49-F238E27FC236}">
                <a16:creationId xmlns:a16="http://schemas.microsoft.com/office/drawing/2014/main" id="{6B447A32-06DB-EDE9-A931-B3B7BED641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713FAA-EB17-4170-A696-54F0C9345164}" type="datetimeFigureOut">
              <a:rPr lang="en-US" smtClean="0"/>
              <a:pPr/>
              <a:t>6/22/2023</a:t>
            </a:fld>
            <a:endParaRPr lang="en-US"/>
          </a:p>
        </p:txBody>
      </p:sp>
      <p:sp>
        <p:nvSpPr>
          <p:cNvPr id="5" name="Footer Placeholder 4">
            <a:extLst>
              <a:ext uri="{FF2B5EF4-FFF2-40B4-BE49-F238E27FC236}">
                <a16:creationId xmlns:a16="http://schemas.microsoft.com/office/drawing/2014/main" id="{00C45FC7-4B43-64BB-B7FC-AE11E6A370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A28009-E889-D61F-CDE7-FB3EC3F885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839B7C-9555-4972-8057-EF8B58F654FF}" type="slidenum">
              <a:rPr lang="en-US" smtClean="0"/>
              <a:pPr/>
              <a:t>‹#›</a:t>
            </a:fld>
            <a:endParaRPr lang="en-US"/>
          </a:p>
        </p:txBody>
      </p:sp>
    </p:spTree>
    <p:extLst>
      <p:ext uri="{BB962C8B-B14F-4D97-AF65-F5344CB8AC3E}">
        <p14:creationId xmlns:p14="http://schemas.microsoft.com/office/powerpoint/2010/main" val="3124477912"/>
      </p:ext>
    </p:extLst>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jor%20application%20components%20of%20ERP.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Enterprise%20Application%20Architecture.docx"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ENTERPRISE BUSINESS SYSTEMS</a:t>
            </a:r>
          </a:p>
        </p:txBody>
      </p:sp>
      <p:sp>
        <p:nvSpPr>
          <p:cNvPr id="3" name="Subtitle 2"/>
          <p:cNvSpPr>
            <a:spLocks noGrp="1"/>
          </p:cNvSpPr>
          <p:nvPr>
            <p:ph type="subTitle" idx="1"/>
          </p:nvPr>
        </p:nvSpPr>
        <p:spPr/>
        <p:txBody>
          <a:bodyPr/>
          <a:lstStyle/>
          <a:p>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dirty="0"/>
              <a:t>Businesses of all kinds have now implemented enterprise resource planning (ERP) systems.</a:t>
            </a:r>
          </a:p>
          <a:p>
            <a:r>
              <a:rPr lang="en-US" dirty="0"/>
              <a:t>ERP serves as a cross-functional enterprise backbone that integrates and automates many internal business processes and information systems within the </a:t>
            </a:r>
          </a:p>
          <a:p>
            <a:pPr lvl="1"/>
            <a:r>
              <a:rPr lang="en-US" dirty="0"/>
              <a:t>manufacturing, </a:t>
            </a:r>
          </a:p>
          <a:p>
            <a:pPr lvl="1"/>
            <a:r>
              <a:rPr lang="en-US" dirty="0"/>
              <a:t>logistics, </a:t>
            </a:r>
          </a:p>
          <a:p>
            <a:pPr lvl="1"/>
            <a:r>
              <a:rPr lang="en-US" dirty="0"/>
              <a:t>distribution, </a:t>
            </a:r>
          </a:p>
          <a:p>
            <a:pPr lvl="1"/>
            <a:r>
              <a:rPr lang="en-US" dirty="0"/>
              <a:t>accounting, </a:t>
            </a:r>
          </a:p>
          <a:p>
            <a:pPr lvl="1"/>
            <a:r>
              <a:rPr lang="en-US" dirty="0"/>
              <a:t>finance, and </a:t>
            </a:r>
          </a:p>
          <a:p>
            <a:pPr lvl="1"/>
            <a:r>
              <a:rPr lang="en-US" dirty="0"/>
              <a:t>human resource functions of a company. </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dirty="0"/>
              <a:t>Large companies throughout the world began installing ERP systems in the 1990s as a </a:t>
            </a:r>
            <a:r>
              <a:rPr lang="en-US" u="sng" dirty="0"/>
              <a:t>conceptual framework</a:t>
            </a:r>
            <a:r>
              <a:rPr lang="en-US" dirty="0"/>
              <a:t> and </a:t>
            </a:r>
            <a:r>
              <a:rPr lang="en-US" u="sng" dirty="0"/>
              <a:t>catalyst</a:t>
            </a:r>
            <a:r>
              <a:rPr lang="en-US" dirty="0"/>
              <a:t> for reengineering their business processes.</a:t>
            </a:r>
          </a:p>
          <a:p>
            <a:r>
              <a:rPr lang="en-US" dirty="0"/>
              <a:t>ERP also served as the vital software engine needed to integrate and accomplish the cross-functional processes that resulted.</a:t>
            </a:r>
          </a:p>
          <a:p>
            <a:r>
              <a:rPr lang="en-US" dirty="0"/>
              <a:t>Now, ERP is recognized as a necessary ingredient that many companies need in order to gain the efficiency, agility, and responsiveness required to succeed in today's dynamic business environment.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52600" y="228600"/>
            <a:ext cx="8610600" cy="6477000"/>
          </a:xfrm>
        </p:spPr>
        <p:txBody>
          <a:bodyPr>
            <a:normAutofit/>
          </a:bodyPr>
          <a:lstStyle/>
          <a:p>
            <a:r>
              <a:rPr lang="en-US" dirty="0"/>
              <a:t>ERP is a cross-functional enterprise system driven by </a:t>
            </a:r>
            <a:r>
              <a:rPr lang="en-US" u="sng" dirty="0"/>
              <a:t>an integrated suite of software modules </a:t>
            </a:r>
            <a:r>
              <a:rPr lang="en-US" dirty="0"/>
              <a:t>that supports the basic internal business processes of a company.</a:t>
            </a:r>
          </a:p>
          <a:p>
            <a:r>
              <a:rPr lang="en-US" dirty="0"/>
              <a:t>For example, ERP software for a manufacturing company will typically process the data from and track the status of </a:t>
            </a:r>
          </a:p>
          <a:p>
            <a:pPr lvl="1"/>
            <a:r>
              <a:rPr lang="en-US" dirty="0"/>
              <a:t>sales, </a:t>
            </a:r>
          </a:p>
          <a:p>
            <a:pPr lvl="1"/>
            <a:r>
              <a:rPr lang="en-US" dirty="0"/>
              <a:t>inventory, </a:t>
            </a:r>
          </a:p>
          <a:p>
            <a:pPr lvl="1"/>
            <a:r>
              <a:rPr lang="en-US" dirty="0"/>
              <a:t>shipping, and </a:t>
            </a:r>
          </a:p>
          <a:p>
            <a:pPr lvl="1"/>
            <a:r>
              <a:rPr lang="en-US" dirty="0"/>
              <a:t>invoicing, </a:t>
            </a:r>
          </a:p>
          <a:p>
            <a:r>
              <a:rPr lang="en-US" dirty="0"/>
              <a:t>as well as </a:t>
            </a:r>
          </a:p>
          <a:p>
            <a:pPr lvl="1"/>
            <a:r>
              <a:rPr lang="en-US" dirty="0"/>
              <a:t>forecast raw material and </a:t>
            </a:r>
          </a:p>
          <a:p>
            <a:pPr lvl="1"/>
            <a:r>
              <a:rPr lang="en-US" dirty="0"/>
              <a:t>human resource requirements. </a:t>
            </a:r>
          </a:p>
          <a:p>
            <a:pPr>
              <a:buNone/>
            </a:pPr>
            <a:r>
              <a:rPr lang="en-US" sz="2600" dirty="0"/>
              <a:t>	The next figure presents the </a:t>
            </a:r>
            <a:r>
              <a:rPr lang="en-US" sz="2600" dirty="0">
                <a:hlinkClick r:id="rId2" action="ppaction://hlinkfile"/>
              </a:rPr>
              <a:t>major application components of an ERP </a:t>
            </a:r>
            <a:r>
              <a:rPr lang="en-US" sz="2600" dirty="0"/>
              <a:t>system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dirty="0"/>
              <a:t>ERP gives a company an </a:t>
            </a:r>
            <a:r>
              <a:rPr lang="en-US" u="sng" dirty="0"/>
              <a:t>integrated real-time view </a:t>
            </a:r>
            <a:r>
              <a:rPr lang="en-US" dirty="0"/>
              <a:t>of its </a:t>
            </a:r>
            <a:r>
              <a:rPr lang="en-US" u="sng" dirty="0"/>
              <a:t>core business processes</a:t>
            </a:r>
            <a:r>
              <a:rPr lang="en-US" dirty="0"/>
              <a:t>, such as</a:t>
            </a:r>
          </a:p>
          <a:p>
            <a:pPr lvl="1"/>
            <a:r>
              <a:rPr lang="en-US" dirty="0"/>
              <a:t>production,</a:t>
            </a:r>
          </a:p>
          <a:p>
            <a:pPr lvl="1"/>
            <a:r>
              <a:rPr lang="en-US" dirty="0"/>
              <a:t>order processing, and </a:t>
            </a:r>
          </a:p>
          <a:p>
            <a:pPr lvl="1"/>
            <a:r>
              <a:rPr lang="en-US" dirty="0"/>
              <a:t>inventory management, </a:t>
            </a:r>
          </a:p>
          <a:p>
            <a:r>
              <a:rPr lang="en-US" dirty="0"/>
              <a:t>tied together by </a:t>
            </a:r>
          </a:p>
          <a:p>
            <a:pPr lvl="1"/>
            <a:r>
              <a:rPr lang="en-US" dirty="0"/>
              <a:t>the ERP application software and </a:t>
            </a:r>
          </a:p>
          <a:p>
            <a:pPr lvl="1"/>
            <a:r>
              <a:rPr lang="en-US" dirty="0"/>
              <a:t>a common database maintained by a database management system. </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dirty="0"/>
              <a:t>ERP systems track </a:t>
            </a:r>
          </a:p>
          <a:p>
            <a:pPr lvl="1"/>
            <a:r>
              <a:rPr lang="en-US" dirty="0"/>
              <a:t>business resources (such as cash, raw materials, and production capacity), and </a:t>
            </a:r>
          </a:p>
          <a:p>
            <a:pPr lvl="1"/>
            <a:r>
              <a:rPr lang="en-US" dirty="0"/>
              <a:t>the status of commitments made by the business (such as customer orders, purchase orders, and employee payroll), no matter which department (manufacturing, purchasing sales, accounting, etc.) has entered the data into the system.</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629400"/>
          </a:xfrm>
        </p:spPr>
        <p:txBody>
          <a:bodyPr>
            <a:normAutofit fontScale="92500" lnSpcReduction="10000"/>
          </a:bodyPr>
          <a:lstStyle/>
          <a:p>
            <a:r>
              <a:rPr lang="en-US" dirty="0"/>
              <a:t>ERP software suites typically consist of integrated modules of </a:t>
            </a:r>
          </a:p>
          <a:p>
            <a:pPr lvl="1"/>
            <a:r>
              <a:rPr lang="en-US" dirty="0"/>
              <a:t>manufacturing, </a:t>
            </a:r>
          </a:p>
          <a:p>
            <a:pPr lvl="2"/>
            <a:r>
              <a:rPr lang="en-US" dirty="0"/>
              <a:t>material requirements planning, </a:t>
            </a:r>
          </a:p>
          <a:p>
            <a:pPr lvl="2"/>
            <a:r>
              <a:rPr lang="en-US" dirty="0"/>
              <a:t>production planning, and </a:t>
            </a:r>
          </a:p>
          <a:p>
            <a:pPr lvl="2"/>
            <a:r>
              <a:rPr lang="en-US" dirty="0"/>
              <a:t>capacity planning</a:t>
            </a:r>
          </a:p>
          <a:p>
            <a:pPr lvl="1"/>
            <a:r>
              <a:rPr lang="en-US" dirty="0"/>
              <a:t>distribution, </a:t>
            </a:r>
          </a:p>
          <a:p>
            <a:pPr lvl="2"/>
            <a:r>
              <a:rPr lang="en-US" dirty="0"/>
              <a:t>order management, </a:t>
            </a:r>
          </a:p>
          <a:p>
            <a:pPr lvl="2"/>
            <a:r>
              <a:rPr lang="en-US" dirty="0"/>
              <a:t>purchasing, and </a:t>
            </a:r>
          </a:p>
          <a:p>
            <a:pPr lvl="2"/>
            <a:r>
              <a:rPr lang="en-US" dirty="0"/>
              <a:t>logistics planning. </a:t>
            </a:r>
          </a:p>
          <a:p>
            <a:pPr lvl="1"/>
            <a:r>
              <a:rPr lang="en-US" dirty="0"/>
              <a:t>sales, </a:t>
            </a:r>
          </a:p>
          <a:p>
            <a:pPr lvl="2"/>
            <a:r>
              <a:rPr lang="en-US" dirty="0"/>
              <a:t>sales analysis, </a:t>
            </a:r>
          </a:p>
          <a:p>
            <a:pPr lvl="2"/>
            <a:r>
              <a:rPr lang="en-US" dirty="0"/>
              <a:t>sales planning, and </a:t>
            </a:r>
          </a:p>
          <a:p>
            <a:pPr lvl="2"/>
            <a:r>
              <a:rPr lang="en-US" dirty="0"/>
              <a:t>pricing analysis</a:t>
            </a:r>
          </a:p>
          <a:p>
            <a:pPr lvl="1"/>
            <a:r>
              <a:rPr lang="en-US" dirty="0"/>
              <a:t>accounting, </a:t>
            </a:r>
          </a:p>
          <a:p>
            <a:pPr lvl="2"/>
            <a:r>
              <a:rPr lang="en-US" dirty="0"/>
              <a:t>financial record-keeping and </a:t>
            </a:r>
          </a:p>
          <a:p>
            <a:pPr lvl="2"/>
            <a:r>
              <a:rPr lang="en-US" dirty="0"/>
              <a:t>managerial accounting </a:t>
            </a:r>
          </a:p>
          <a:p>
            <a:pPr lvl="1"/>
            <a:r>
              <a:rPr lang="en-US" dirty="0"/>
              <a:t>human resource  </a:t>
            </a:r>
          </a:p>
          <a:p>
            <a:pPr lvl="2"/>
            <a:r>
              <a:rPr lang="en-US" dirty="0"/>
              <a:t>personnel requirements planning </a:t>
            </a:r>
          </a:p>
          <a:p>
            <a:pPr lvl="2"/>
            <a:r>
              <a:rPr lang="en-US" dirty="0"/>
              <a:t>salary and benefits administration </a:t>
            </a:r>
          </a:p>
          <a:p>
            <a:pPr lvl="1">
              <a:buNone/>
            </a:pPr>
            <a:r>
              <a:rPr lang="en-US" dirty="0"/>
              <a:t>Let's take a closer look at the experience of Colgate-Palmolive Company with ERP. </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629400"/>
          </a:xfrm>
        </p:spPr>
        <p:txBody>
          <a:bodyPr>
            <a:normAutofit/>
          </a:bodyPr>
          <a:lstStyle/>
          <a:p>
            <a:r>
              <a:rPr lang="en-US" sz="4000" b="1" dirty="0"/>
              <a:t>Benefits of ERP</a:t>
            </a:r>
            <a:endParaRPr lang="en-US" sz="4000" dirty="0"/>
          </a:p>
          <a:p>
            <a:r>
              <a:rPr lang="en-US" dirty="0"/>
              <a:t> </a:t>
            </a:r>
            <a:r>
              <a:rPr lang="en-US" b="1" dirty="0"/>
              <a:t>Quality and Efficiency.</a:t>
            </a:r>
            <a:r>
              <a:rPr lang="en-US" dirty="0"/>
              <a:t> ERP creates a framework for integrating and improving a company's internal business processes that results in significant improvements in the quality and efficiency of customer service, production, and distribution.</a:t>
            </a:r>
          </a:p>
          <a:p>
            <a:pPr lvl="0"/>
            <a:r>
              <a:rPr lang="en-US" b="1" dirty="0"/>
              <a:t>Decreased Costs</a:t>
            </a:r>
            <a:r>
              <a:rPr lang="en-US" dirty="0"/>
              <a:t>. Many companies report significant reductions in transaction processing costs and hardware, software, and IT support staff compared to the nonintegrated legacy systems that were replaced by their new ERP systems. </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pPr lvl="0"/>
            <a:r>
              <a:rPr lang="en-US" b="1" dirty="0"/>
              <a:t>Decision Support.</a:t>
            </a:r>
            <a:r>
              <a:rPr lang="en-US" dirty="0"/>
              <a:t> ERP provides vital cross-functional information on business performance quickly to managers to significantly improve their ability to make better decisions in a timely manner across the entire business enterprise. </a:t>
            </a:r>
          </a:p>
          <a:p>
            <a:pPr lvl="0"/>
            <a:r>
              <a:rPr lang="en-US" b="1" dirty="0"/>
              <a:t>Enterprise Agility</a:t>
            </a:r>
            <a:r>
              <a:rPr lang="en-US" dirty="0"/>
              <a:t>. Implementing ERP systems breaks down many former departmental and functional walls or "silos" of business processes, information systems, and information resources. This results in more flexible organizational structures, managerial responsibilities, and work roles, and therefore a more agile and adaptive organization and workforce that can more easily capitalize on new business opportunities. </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sz="4000" b="1" dirty="0"/>
              <a:t>Failures of ERP</a:t>
            </a:r>
            <a:endParaRPr lang="en-US" sz="4000" dirty="0"/>
          </a:p>
          <a:p>
            <a:pPr>
              <a:buNone/>
            </a:pPr>
            <a:r>
              <a:rPr lang="en-US" i="1" dirty="0"/>
              <a:t>	An ERP implementation is like the corporate equivalent of a brain transplant. We pulled the plug on every company application and moved to PeopleSoft software. The risk was certainly disruption of business, because if you do not do ERP properly, you can kill your company, guaranteed</a:t>
            </a:r>
            <a:r>
              <a:rPr lang="en-US" dirty="0"/>
              <a:t>. </a:t>
            </a:r>
          </a:p>
          <a:p>
            <a:pPr>
              <a:buNone/>
            </a:pPr>
            <a:endParaRPr lang="en-US" dirty="0"/>
          </a:p>
          <a:p>
            <a:r>
              <a:rPr lang="en-US" dirty="0"/>
              <a:t>So says Jim </a:t>
            </a:r>
            <a:r>
              <a:rPr lang="en-US" dirty="0" err="1"/>
              <a:t>Prevo</a:t>
            </a:r>
            <a:r>
              <a:rPr lang="en-US" dirty="0"/>
              <a:t>, CIO of Green Mountain Coffee of Vermont, commenting on their successful implementation of an ERP system.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dirty="0"/>
              <a:t>Though the benefits of ERP are many, the costs and risks are also considerable.</a:t>
            </a:r>
          </a:p>
          <a:p>
            <a:r>
              <a:rPr lang="en-US" dirty="0"/>
              <a:t>Most companies have had successful ERP implementations, but a sizable minority of firms experienced spectacular and costly failures that heavily damaged their overall business.</a:t>
            </a:r>
          </a:p>
          <a:p>
            <a:r>
              <a:rPr lang="en-US" dirty="0"/>
              <a:t>Big losses in revenue, profits, and market share resulted when core business processes and information systems failed or did not work properly.</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676400" y="152400"/>
            <a:ext cx="8763000" cy="685800"/>
          </a:xfrm>
        </p:spPr>
        <p:txBody>
          <a:bodyPr>
            <a:normAutofit fontScale="90000"/>
          </a:bodyPr>
          <a:lstStyle/>
          <a:p>
            <a:br>
              <a:rPr lang="en-US" b="1" dirty="0"/>
            </a:br>
            <a:r>
              <a:rPr lang="en-US" b="1" dirty="0" err="1"/>
              <a:t>Cross­Functional</a:t>
            </a:r>
            <a:r>
              <a:rPr lang="en-US" b="1" dirty="0"/>
              <a:t> Enterprise Applications </a:t>
            </a:r>
            <a:br>
              <a:rPr lang="en-US" dirty="0"/>
            </a:br>
            <a:endParaRPr lang="en-US" dirty="0"/>
          </a:p>
        </p:txBody>
      </p:sp>
      <p:sp>
        <p:nvSpPr>
          <p:cNvPr id="5" name="Content Placeholder 4"/>
          <p:cNvSpPr>
            <a:spLocks noGrp="1"/>
          </p:cNvSpPr>
          <p:nvPr>
            <p:ph idx="1"/>
          </p:nvPr>
        </p:nvSpPr>
        <p:spPr>
          <a:xfrm>
            <a:off x="1524000" y="838200"/>
            <a:ext cx="9144000" cy="6019800"/>
          </a:xfrm>
        </p:spPr>
        <p:txBody>
          <a:bodyPr>
            <a:normAutofit/>
          </a:bodyPr>
          <a:lstStyle/>
          <a:p>
            <a:r>
              <a:rPr lang="en-US" dirty="0"/>
              <a:t>Many companies today are using information technology to develop integrated </a:t>
            </a:r>
            <a:r>
              <a:rPr lang="en-US" b="1" dirty="0" err="1"/>
              <a:t>cross­functional</a:t>
            </a:r>
            <a:r>
              <a:rPr lang="en-US" b="1" dirty="0"/>
              <a:t> enterprise systems</a:t>
            </a:r>
            <a:r>
              <a:rPr lang="en-US" dirty="0"/>
              <a:t> that cross the boundaries of traditional business functions in order to reengineer and improve vital business processes all across the enterprise. </a:t>
            </a:r>
          </a:p>
          <a:p>
            <a:r>
              <a:rPr lang="en-US" dirty="0"/>
              <a:t>These organizations view cross-functional enterprise systems as a strategic way to use IT to share information resources and improve the efficiency and effectiveness of business processes, and develop strategic relationships with customers, suppliers, and business partners. </a:t>
            </a:r>
          </a:p>
          <a:p>
            <a:endParaRPr lang="en-US" dirty="0"/>
          </a:p>
          <a:p>
            <a:r>
              <a:rPr lang="en-US" dirty="0"/>
              <a:t>The figure below illustrates a cross-functional business process.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629400"/>
          </a:xfrm>
        </p:spPr>
        <p:txBody>
          <a:bodyPr>
            <a:normAutofit/>
          </a:bodyPr>
          <a:lstStyle/>
          <a:p>
            <a:r>
              <a:rPr lang="en-US" dirty="0"/>
              <a:t>In many cases, </a:t>
            </a:r>
          </a:p>
          <a:p>
            <a:pPr lvl="1"/>
            <a:r>
              <a:rPr lang="en-US" dirty="0"/>
              <a:t>orders and shipments were lost, </a:t>
            </a:r>
          </a:p>
          <a:p>
            <a:pPr lvl="1"/>
            <a:r>
              <a:rPr lang="en-US" dirty="0"/>
              <a:t>inventory changes were not recorded correctly, and unreliable inventory levels caused major stock-outs to occur for weeks or months. </a:t>
            </a:r>
          </a:p>
          <a:p>
            <a:r>
              <a:rPr lang="en-US" dirty="0"/>
              <a:t>Companies like Hershey Foods, Nike, A-DEC, and Connecticut General sustained losses running into hundreds of millions of dollars in some instances.</a:t>
            </a:r>
          </a:p>
          <a:p>
            <a:r>
              <a:rPr lang="en-US" dirty="0"/>
              <a:t> In the case of FoxMeyer Drugs, a $5 billion pharmaceutical wholesaler, the company had to file for bankruptcy protection, and then was bought out by its arch competitor McKesson Drugs. </a:t>
            </a:r>
          </a:p>
          <a:p>
            <a:pPr>
              <a:buNone/>
            </a:pPr>
            <a:r>
              <a:rPr lang="en-US" sz="2400" dirty="0"/>
              <a:t>	</a:t>
            </a:r>
          </a:p>
          <a:p>
            <a:pPr>
              <a:buNone/>
            </a:pPr>
            <a:r>
              <a:rPr lang="en-US" sz="2400" dirty="0"/>
              <a:t>	Let's take a look at an example of a more recent failed ERP project</a:t>
            </a:r>
            <a:r>
              <a:rPr lang="en-US"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b="1" dirty="0"/>
              <a:t>Causes of ERP Failures</a:t>
            </a:r>
            <a:endParaRPr lang="en-US" dirty="0"/>
          </a:p>
          <a:p>
            <a:r>
              <a:rPr lang="en-US" dirty="0"/>
              <a:t>In almost every case, the business managers and IT professionals of these companies underestimated the complexity of the planning, development, and training that were needed to prepare for a new ERP system that would radically change their business processes and information systems. </a:t>
            </a:r>
          </a:p>
          <a:p>
            <a:pPr>
              <a:buNone/>
            </a:pPr>
            <a:r>
              <a:rPr lang="en-US"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dirty="0"/>
              <a:t>Failure to involve affected employees </a:t>
            </a:r>
          </a:p>
          <a:p>
            <a:pPr lvl="1"/>
            <a:r>
              <a:rPr lang="en-US" dirty="0"/>
              <a:t>in the planning and development phases and change management programs, or </a:t>
            </a:r>
          </a:p>
          <a:p>
            <a:pPr lvl="1"/>
            <a:r>
              <a:rPr lang="en-US" dirty="0"/>
              <a:t>trying to do too much too fast in the conversion process, </a:t>
            </a:r>
          </a:p>
          <a:p>
            <a:pPr>
              <a:buNone/>
            </a:pPr>
            <a:r>
              <a:rPr lang="en-US" dirty="0"/>
              <a:t>	were typical causes of failed ERP projects.</a:t>
            </a:r>
          </a:p>
          <a:p>
            <a:pPr lvl="1"/>
            <a:r>
              <a:rPr lang="en-US" dirty="0"/>
              <a:t>Insufficient training in the new work tasks required by the ERP system, and</a:t>
            </a:r>
          </a:p>
          <a:p>
            <a:pPr lvl="1"/>
            <a:r>
              <a:rPr lang="en-US" dirty="0"/>
              <a:t> failure to do enough data conversion and testing, </a:t>
            </a:r>
          </a:p>
          <a:p>
            <a:pPr>
              <a:buNone/>
            </a:pPr>
            <a:r>
              <a:rPr lang="en-US" dirty="0"/>
              <a:t>	were other causes of failure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dirty="0"/>
              <a:t>In many cases, ERP failures were also due to overreliance by company or IT management on the claims of ERP software vendors or on the assistance of prestigious consulting firms hired to lead the implementation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Picture 5"/>
          <p:cNvPicPr>
            <a:picLocks noChangeAspect="1" noChangeArrowheads="1"/>
          </p:cNvPicPr>
          <p:nvPr/>
        </p:nvPicPr>
        <p:blipFill>
          <a:blip r:embed="rId2" cstate="print"/>
          <a:srcRect/>
          <a:stretch>
            <a:fillRect/>
          </a:stretch>
        </p:blipFill>
        <p:spPr bwMode="auto">
          <a:xfrm>
            <a:off x="1846516" y="533400"/>
            <a:ext cx="8821489" cy="2438400"/>
          </a:xfrm>
          <a:prstGeom prst="rect">
            <a:avLst/>
          </a:prstGeom>
          <a:noFill/>
        </p:spPr>
      </p:pic>
      <p:sp>
        <p:nvSpPr>
          <p:cNvPr id="2051" name="Rectangle 3"/>
          <p:cNvSpPr>
            <a:spLocks noChangeArrowheads="1"/>
          </p:cNvSpPr>
          <p:nvPr/>
        </p:nvSpPr>
        <p:spPr bwMode="auto">
          <a:xfrm>
            <a:off x="1524001" y="43937"/>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defTabSz="914377" fontAlgn="base">
              <a:spcBef>
                <a:spcPct val="0"/>
              </a:spcBef>
              <a:spcAft>
                <a:spcPct val="0"/>
              </a:spcAft>
            </a:pPr>
            <a:endParaRPr lang="en-US">
              <a:latin typeface="Arial" pitchFamily="34" charset="0"/>
              <a:cs typeface="Arial" pitchFamily="34" charset="0"/>
            </a:endParaRPr>
          </a:p>
        </p:txBody>
      </p:sp>
      <p:sp>
        <p:nvSpPr>
          <p:cNvPr id="2052" name="Rectangle 4"/>
          <p:cNvSpPr>
            <a:spLocks noChangeArrowheads="1"/>
          </p:cNvSpPr>
          <p:nvPr/>
        </p:nvSpPr>
        <p:spPr bwMode="auto">
          <a:xfrm>
            <a:off x="1524001" y="272538"/>
            <a:ext cx="184731"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53" name="Rectangle 5"/>
          <p:cNvSpPr>
            <a:spLocks noChangeArrowheads="1"/>
          </p:cNvSpPr>
          <p:nvPr/>
        </p:nvSpPr>
        <p:spPr bwMode="auto">
          <a:xfrm>
            <a:off x="1524000" y="4114804"/>
            <a:ext cx="9144000" cy="9233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defTabSz="914377" fontAlgn="base">
              <a:spcBef>
                <a:spcPct val="0"/>
              </a:spcBef>
              <a:spcAft>
                <a:spcPct val="0"/>
              </a:spcAft>
            </a:pPr>
            <a:r>
              <a:rPr lang="en-US" b="1" dirty="0">
                <a:solidFill>
                  <a:srgbClr val="000000"/>
                </a:solidFill>
                <a:latin typeface="Arial" pitchFamily="34" charset="0"/>
                <a:ea typeface="Times New Roman" pitchFamily="18" charset="0"/>
                <a:cs typeface="Arial" pitchFamily="34" charset="0"/>
              </a:rPr>
              <a:t>The </a:t>
            </a:r>
            <a:r>
              <a:rPr lang="en-US" b="1" u="sng" dirty="0">
                <a:solidFill>
                  <a:srgbClr val="000000"/>
                </a:solidFill>
                <a:latin typeface="Arial" pitchFamily="34" charset="0"/>
                <a:ea typeface="Times New Roman" pitchFamily="18" charset="0"/>
                <a:cs typeface="Arial" pitchFamily="34" charset="0"/>
              </a:rPr>
              <a:t>new product development process </a:t>
            </a:r>
            <a:r>
              <a:rPr lang="en-US" b="1" dirty="0">
                <a:solidFill>
                  <a:srgbClr val="000000"/>
                </a:solidFill>
                <a:latin typeface="Arial" pitchFamily="34" charset="0"/>
                <a:ea typeface="Times New Roman" pitchFamily="18" charset="0"/>
                <a:cs typeface="Arial" pitchFamily="34" charset="0"/>
              </a:rPr>
              <a:t>in a manufacturing company. This is an example of a business process that must be supported by cross-functional information systems that cross the boundaries of several business functions. </a:t>
            </a:r>
            <a:endParaRPr lang="en-US" dirty="0">
              <a:latin typeface="Arial" pitchFamily="34" charset="0"/>
              <a:cs typeface="Arial" pitchFamily="34" charset="0"/>
            </a:endParaRPr>
          </a:p>
        </p:txBody>
      </p:sp>
      <p:sp>
        <p:nvSpPr>
          <p:cNvPr id="9" name="TextBox 8"/>
          <p:cNvSpPr txBox="1"/>
          <p:nvPr/>
        </p:nvSpPr>
        <p:spPr>
          <a:xfrm>
            <a:off x="2590800" y="2971802"/>
            <a:ext cx="1828800" cy="461665"/>
          </a:xfrm>
          <a:prstGeom prst="rect">
            <a:avLst/>
          </a:prstGeom>
          <a:noFill/>
        </p:spPr>
        <p:txBody>
          <a:bodyPr wrap="square" rtlCol="0">
            <a:spAutoFit/>
          </a:bodyPr>
          <a:lstStyle/>
          <a:p>
            <a:r>
              <a:rPr lang="en-GB" sz="2400" dirty="0"/>
              <a:t>Marketing</a:t>
            </a:r>
          </a:p>
        </p:txBody>
      </p:sp>
      <p:sp>
        <p:nvSpPr>
          <p:cNvPr id="10" name="TextBox 9"/>
          <p:cNvSpPr txBox="1"/>
          <p:nvPr/>
        </p:nvSpPr>
        <p:spPr>
          <a:xfrm>
            <a:off x="5181600" y="3048003"/>
            <a:ext cx="2286000" cy="400110"/>
          </a:xfrm>
          <a:prstGeom prst="rect">
            <a:avLst/>
          </a:prstGeom>
          <a:noFill/>
        </p:spPr>
        <p:txBody>
          <a:bodyPr wrap="square" rtlCol="0">
            <a:spAutoFit/>
          </a:bodyPr>
          <a:lstStyle/>
          <a:p>
            <a:r>
              <a:rPr lang="en-GB" sz="2000" dirty="0"/>
              <a:t>R &amp; D/ Engineering</a:t>
            </a:r>
          </a:p>
        </p:txBody>
      </p:sp>
      <p:sp>
        <p:nvSpPr>
          <p:cNvPr id="11" name="TextBox 10"/>
          <p:cNvSpPr txBox="1"/>
          <p:nvPr/>
        </p:nvSpPr>
        <p:spPr>
          <a:xfrm>
            <a:off x="8001000" y="3048003"/>
            <a:ext cx="1981200" cy="400110"/>
          </a:xfrm>
          <a:prstGeom prst="rect">
            <a:avLst/>
          </a:prstGeom>
          <a:noFill/>
        </p:spPr>
        <p:txBody>
          <a:bodyPr wrap="square" rtlCol="0">
            <a:spAutoFit/>
          </a:bodyPr>
          <a:lstStyle/>
          <a:p>
            <a:r>
              <a:rPr lang="en-GB" sz="2000" dirty="0"/>
              <a:t>Manufacturing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dirty="0"/>
              <a:t>Many companies first moved from </a:t>
            </a:r>
          </a:p>
          <a:p>
            <a:pPr lvl="1"/>
            <a:r>
              <a:rPr lang="en-US" dirty="0"/>
              <a:t>functional mainframe-based </a:t>
            </a:r>
            <a:r>
              <a:rPr lang="en-US" i="1" dirty="0"/>
              <a:t>legacy systems</a:t>
            </a:r>
            <a:r>
              <a:rPr lang="en-US" dirty="0"/>
              <a:t> to</a:t>
            </a:r>
          </a:p>
          <a:p>
            <a:pPr lvl="1"/>
            <a:r>
              <a:rPr lang="en-US" dirty="0"/>
              <a:t> integrated cross-functional </a:t>
            </a:r>
            <a:r>
              <a:rPr lang="en-US" i="1" dirty="0"/>
              <a:t>client/server</a:t>
            </a:r>
            <a:r>
              <a:rPr lang="en-US" dirty="0"/>
              <a:t> applications. </a:t>
            </a:r>
          </a:p>
          <a:p>
            <a:r>
              <a:rPr lang="en-US" dirty="0"/>
              <a:t>This typically involved installing </a:t>
            </a:r>
          </a:p>
          <a:p>
            <a:pPr lvl="1"/>
            <a:r>
              <a:rPr lang="en-US" i="1" dirty="0"/>
              <a:t>enterprise resource planning, </a:t>
            </a:r>
          </a:p>
          <a:p>
            <a:pPr lvl="1"/>
            <a:r>
              <a:rPr lang="en-US" i="1" dirty="0"/>
              <a:t>supply chain management, or </a:t>
            </a:r>
          </a:p>
          <a:p>
            <a:pPr lvl="1"/>
            <a:r>
              <a:rPr lang="en-US" i="1" dirty="0"/>
              <a:t>customer relationship management</a:t>
            </a:r>
            <a:r>
              <a:rPr lang="en-US" dirty="0"/>
              <a:t> software from SAP America, PeopleSoft, Oracle, and others.</a:t>
            </a:r>
          </a:p>
          <a:p>
            <a:r>
              <a:rPr lang="en-US" dirty="0"/>
              <a:t>Instead of focusing on the information processing requirements of </a:t>
            </a:r>
            <a:r>
              <a:rPr lang="en-US" u="sng" dirty="0"/>
              <a:t>business functions</a:t>
            </a:r>
            <a:r>
              <a:rPr lang="en-US" dirty="0"/>
              <a:t>, such enterprise software focuses on supporting </a:t>
            </a:r>
            <a:r>
              <a:rPr lang="en-US" u="sng" dirty="0"/>
              <a:t>integrated clusters of business processes</a:t>
            </a:r>
            <a:r>
              <a:rPr lang="en-US" dirty="0"/>
              <a:t> involved in the operations of a business.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lstStyle/>
          <a:p>
            <a:r>
              <a:rPr lang="en-US" dirty="0"/>
              <a:t>Business firms are using </a:t>
            </a:r>
            <a:r>
              <a:rPr lang="en-US" u="sng" dirty="0"/>
              <a:t>Internet technologies </a:t>
            </a:r>
            <a:r>
              <a:rPr lang="en-US" dirty="0"/>
              <a:t>to help them </a:t>
            </a:r>
            <a:r>
              <a:rPr lang="en-US" u="sng" dirty="0"/>
              <a:t>reengineer</a:t>
            </a:r>
            <a:r>
              <a:rPr lang="en-US" dirty="0"/>
              <a:t> and </a:t>
            </a:r>
            <a:r>
              <a:rPr lang="en-US" u="sng" dirty="0"/>
              <a:t>integrate</a:t>
            </a:r>
            <a:r>
              <a:rPr lang="en-US" dirty="0"/>
              <a:t> the flow of information among their </a:t>
            </a:r>
            <a:r>
              <a:rPr lang="en-US" u="sng" dirty="0"/>
              <a:t>internal business processes</a:t>
            </a:r>
            <a:r>
              <a:rPr lang="en-US" dirty="0"/>
              <a:t> and </a:t>
            </a:r>
            <a:r>
              <a:rPr lang="en-US" u="sng" dirty="0"/>
              <a:t>their customers and suppliers</a:t>
            </a:r>
            <a:r>
              <a:rPr lang="en-US" dirty="0"/>
              <a:t>.</a:t>
            </a:r>
          </a:p>
          <a:p>
            <a:endParaRPr lang="en-US" dirty="0"/>
          </a:p>
          <a:p>
            <a:r>
              <a:rPr lang="en-US" dirty="0"/>
              <a:t>Companies all across the globe are using the </a:t>
            </a:r>
          </a:p>
          <a:p>
            <a:pPr lvl="1"/>
            <a:r>
              <a:rPr lang="en-US" u="sng" dirty="0"/>
              <a:t>World Wide Web</a:t>
            </a:r>
            <a:r>
              <a:rPr lang="en-US" dirty="0"/>
              <a:t> and </a:t>
            </a:r>
            <a:r>
              <a:rPr lang="en-US" u="sng" dirty="0"/>
              <a:t>their intranets and extranets </a:t>
            </a:r>
          </a:p>
          <a:p>
            <a:pPr lvl="1"/>
            <a:r>
              <a:rPr lang="en-US" dirty="0"/>
              <a:t>as a </a:t>
            </a:r>
            <a:r>
              <a:rPr lang="en-US" u="sng" dirty="0"/>
              <a:t>technology platform </a:t>
            </a:r>
            <a:r>
              <a:rPr lang="en-US" dirty="0"/>
              <a:t>for their </a:t>
            </a:r>
            <a:r>
              <a:rPr lang="en-US" u="sng" dirty="0"/>
              <a:t>cross-functional and interenterprise</a:t>
            </a:r>
            <a:r>
              <a:rPr lang="en-US" dirty="0"/>
              <a:t> information systems.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8229600" cy="914400"/>
          </a:xfrm>
        </p:spPr>
        <p:txBody>
          <a:bodyPr>
            <a:normAutofit fontScale="90000"/>
          </a:bodyPr>
          <a:lstStyle/>
          <a:p>
            <a:br>
              <a:rPr lang="en-US" b="1" dirty="0"/>
            </a:br>
            <a:r>
              <a:rPr lang="en-US" b="1" dirty="0"/>
              <a:t>Enterprise Application Architecture</a:t>
            </a:r>
            <a:br>
              <a:rPr lang="en-US" dirty="0"/>
            </a:br>
            <a:endParaRPr lang="en-US" dirty="0"/>
          </a:p>
        </p:txBody>
      </p:sp>
      <p:sp>
        <p:nvSpPr>
          <p:cNvPr id="5" name="Content Placeholder 4"/>
          <p:cNvSpPr>
            <a:spLocks noGrp="1"/>
          </p:cNvSpPr>
          <p:nvPr>
            <p:ph idx="1"/>
          </p:nvPr>
        </p:nvSpPr>
        <p:spPr>
          <a:xfrm>
            <a:off x="1752600" y="1066800"/>
            <a:ext cx="8686800" cy="5562600"/>
          </a:xfrm>
        </p:spPr>
        <p:txBody>
          <a:bodyPr>
            <a:normAutofit/>
          </a:bodyPr>
          <a:lstStyle/>
          <a:p>
            <a:r>
              <a:rPr lang="en-US" dirty="0"/>
              <a:t>An </a:t>
            </a:r>
            <a:r>
              <a:rPr lang="en-US" b="1" dirty="0"/>
              <a:t>enterprise application architecture</a:t>
            </a:r>
            <a:r>
              <a:rPr lang="en-US" dirty="0"/>
              <a:t> shows the interrelationships of the major cross-functional enterprise applications that many companies have or are installing today. </a:t>
            </a:r>
          </a:p>
          <a:p>
            <a:r>
              <a:rPr lang="en-US" dirty="0"/>
              <a:t>This architecture provides a conceptual framework to help you visualize the basic components, processes, and interfaces of these major e-business applications, and their interrelationships to each other. </a:t>
            </a:r>
          </a:p>
          <a:p>
            <a:r>
              <a:rPr lang="en-US" dirty="0"/>
              <a:t>This application architecture also spotlights the roles these business systems play in supporting the customers, suppliers, partners, and employees of a business.		See </a:t>
            </a:r>
            <a:r>
              <a:rPr lang="en-US" dirty="0">
                <a:hlinkClick r:id="rId2" action="ppaction://hlinkfile"/>
              </a:rPr>
              <a:t>diagram</a:t>
            </a:r>
            <a:endParaRPr lang="en-US" dirty="0"/>
          </a:p>
          <a:p>
            <a:pPr>
              <a:buNone/>
            </a:pP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676400" y="228600"/>
            <a:ext cx="8991600" cy="6477000"/>
          </a:xfrm>
        </p:spPr>
        <p:txBody>
          <a:bodyPr>
            <a:normAutofit/>
          </a:bodyPr>
          <a:lstStyle/>
          <a:p>
            <a:r>
              <a:rPr lang="en-US" dirty="0"/>
              <a:t>Instead of concentrating on traditional business functions, or only supporting the internal business processes of a company, enterprise applications are focused on accomplishing fundamental business processes in concert with a company's customer, supplier, partner, and employee stakeholders.</a:t>
            </a:r>
          </a:p>
          <a:p>
            <a:r>
              <a:rPr lang="en-US" dirty="0"/>
              <a:t>Thus, enterprise resource planning (ERP) concentrates on the efficiency of a firm's internal </a:t>
            </a:r>
          </a:p>
          <a:p>
            <a:pPr lvl="1"/>
            <a:r>
              <a:rPr lang="en-US" dirty="0"/>
              <a:t>production, </a:t>
            </a:r>
          </a:p>
          <a:p>
            <a:pPr lvl="1"/>
            <a:r>
              <a:rPr lang="en-US" dirty="0"/>
              <a:t>distribution, and </a:t>
            </a:r>
          </a:p>
          <a:p>
            <a:pPr lvl="1"/>
            <a:r>
              <a:rPr lang="en-US" dirty="0"/>
              <a:t>financial processes.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524000" y="228600"/>
            <a:ext cx="9144000" cy="6629400"/>
          </a:xfrm>
        </p:spPr>
        <p:txBody>
          <a:bodyPr>
            <a:normAutofit/>
          </a:bodyPr>
          <a:lstStyle/>
          <a:p>
            <a:r>
              <a:rPr lang="en-US" dirty="0"/>
              <a:t>Customer relationship management (CRM) focuses on acquiring and retaining profitable customers via marketing, sales, and service processes.</a:t>
            </a:r>
          </a:p>
          <a:p>
            <a:r>
              <a:rPr lang="en-US" dirty="0"/>
              <a:t>Partner relationship management (PRM) aims at acquiring and retaining partners who can enhance the selling and distribution of a firm's products and services.</a:t>
            </a:r>
          </a:p>
          <a:p>
            <a:r>
              <a:rPr lang="en-US" dirty="0"/>
              <a:t>Supply chain management (SCM) focuses on developing the most efficient and effective sourcing and procurement processes with suppliers for the products and services needed by a business.</a:t>
            </a:r>
          </a:p>
          <a:p>
            <a:r>
              <a:rPr lang="en-US" dirty="0"/>
              <a:t> Knowledge management (KM) applications focus on providing a firm's employees with tools that support group collaboration and decision support.</a:t>
            </a:r>
          </a:p>
          <a:p>
            <a:r>
              <a:rPr lang="en-US" dirty="0"/>
              <a:t>A real world example of a cross-functional enterprise system next.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828800" y="0"/>
            <a:ext cx="8229600" cy="990600"/>
          </a:xfrm>
        </p:spPr>
        <p:txBody>
          <a:bodyPr>
            <a:normAutofit fontScale="90000"/>
          </a:bodyPr>
          <a:lstStyle/>
          <a:p>
            <a:br>
              <a:rPr lang="en-US" b="1" dirty="0"/>
            </a:br>
            <a:r>
              <a:rPr lang="en-US" b="1" dirty="0"/>
              <a:t>ERP: The Business Backbone</a:t>
            </a:r>
            <a:br>
              <a:rPr lang="en-US" dirty="0"/>
            </a:br>
            <a:endParaRPr lang="en-US" dirty="0"/>
          </a:p>
        </p:txBody>
      </p:sp>
      <p:sp>
        <p:nvSpPr>
          <p:cNvPr id="5" name="Content Placeholder 4"/>
          <p:cNvSpPr>
            <a:spLocks noGrp="1"/>
          </p:cNvSpPr>
          <p:nvPr>
            <p:ph idx="1"/>
          </p:nvPr>
        </p:nvSpPr>
        <p:spPr>
          <a:xfrm>
            <a:off x="1676400" y="1295400"/>
            <a:ext cx="8991600" cy="5410200"/>
          </a:xfrm>
        </p:spPr>
        <p:txBody>
          <a:bodyPr/>
          <a:lstStyle/>
          <a:p>
            <a:r>
              <a:rPr lang="en-US" i="1" dirty="0"/>
              <a:t>ERP is the technological backbone of e-business, an enterprise-wide transaction framework with links into </a:t>
            </a:r>
          </a:p>
          <a:p>
            <a:pPr lvl="1"/>
            <a:r>
              <a:rPr lang="en-US" i="1" dirty="0"/>
              <a:t>sales order processing, </a:t>
            </a:r>
          </a:p>
          <a:p>
            <a:pPr lvl="1"/>
            <a:r>
              <a:rPr lang="en-US" i="1" dirty="0"/>
              <a:t>inventory management and control, </a:t>
            </a:r>
          </a:p>
          <a:p>
            <a:pPr lvl="1"/>
            <a:r>
              <a:rPr lang="en-US" i="1" dirty="0"/>
              <a:t>production and distribution planning, </a:t>
            </a:r>
          </a:p>
          <a:p>
            <a:pPr lvl="1"/>
            <a:r>
              <a:rPr lang="en-US" i="1" dirty="0"/>
              <a:t>and finance </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39066</TotalTime>
  <Words>1542</Words>
  <Application>Microsoft Office PowerPoint</Application>
  <PresentationFormat>Widescreen</PresentationFormat>
  <Paragraphs>124</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ENTERPRISE BUSINESS SYSTEMS</vt:lpstr>
      <vt:lpstr> Cross­Functional Enterprise Applications  </vt:lpstr>
      <vt:lpstr>PowerPoint Presentation</vt:lpstr>
      <vt:lpstr>PowerPoint Presentation</vt:lpstr>
      <vt:lpstr>PowerPoint Presentation</vt:lpstr>
      <vt:lpstr> Enterprise Application Architecture </vt:lpstr>
      <vt:lpstr>PowerPoint Presentation</vt:lpstr>
      <vt:lpstr>PowerPoint Presentation</vt:lpstr>
      <vt:lpstr> ERP: The Business Backbone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Enterprise Business Systems </dc:title>
  <dc:creator>Computer Science Dept</dc:creator>
  <cp:lastModifiedBy>K A PABBI</cp:lastModifiedBy>
  <cp:revision>18</cp:revision>
  <dcterms:created xsi:type="dcterms:W3CDTF">2010-02-27T20:06:50Z</dcterms:created>
  <dcterms:modified xsi:type="dcterms:W3CDTF">2023-06-22T08:15:43Z</dcterms:modified>
</cp:coreProperties>
</file>